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2"/>
  </p:notesMasterIdLst>
  <p:handoutMasterIdLst>
    <p:handoutMasterId r:id="rId73"/>
  </p:handoutMasterIdLst>
  <p:sldIdLst>
    <p:sldId id="274" r:id="rId3"/>
    <p:sldId id="425" r:id="rId4"/>
    <p:sldId id="557" r:id="rId5"/>
    <p:sldId id="556" r:id="rId6"/>
    <p:sldId id="563" r:id="rId7"/>
    <p:sldId id="562" r:id="rId8"/>
    <p:sldId id="426" r:id="rId9"/>
    <p:sldId id="428" r:id="rId10"/>
    <p:sldId id="429" r:id="rId11"/>
    <p:sldId id="431" r:id="rId12"/>
    <p:sldId id="435" r:id="rId13"/>
    <p:sldId id="441" r:id="rId14"/>
    <p:sldId id="444" r:id="rId15"/>
    <p:sldId id="448" r:id="rId16"/>
    <p:sldId id="547" r:id="rId17"/>
    <p:sldId id="548" r:id="rId18"/>
    <p:sldId id="541" r:id="rId19"/>
    <p:sldId id="549" r:id="rId20"/>
    <p:sldId id="452" r:id="rId21"/>
    <p:sldId id="453" r:id="rId22"/>
    <p:sldId id="454" r:id="rId23"/>
    <p:sldId id="545" r:id="rId24"/>
    <p:sldId id="456" r:id="rId25"/>
    <p:sldId id="457" r:id="rId26"/>
    <p:sldId id="458" r:id="rId27"/>
    <p:sldId id="460" r:id="rId28"/>
    <p:sldId id="461" r:id="rId29"/>
    <p:sldId id="463" r:id="rId30"/>
    <p:sldId id="466" r:id="rId31"/>
    <p:sldId id="550" r:id="rId32"/>
    <p:sldId id="551" r:id="rId33"/>
    <p:sldId id="555" r:id="rId34"/>
    <p:sldId id="552" r:id="rId35"/>
    <p:sldId id="470" r:id="rId36"/>
    <p:sldId id="553" r:id="rId37"/>
    <p:sldId id="554" r:id="rId38"/>
    <p:sldId id="565" r:id="rId39"/>
    <p:sldId id="471" r:id="rId40"/>
    <p:sldId id="472" r:id="rId41"/>
    <p:sldId id="474" r:id="rId42"/>
    <p:sldId id="476" r:id="rId43"/>
    <p:sldId id="477" r:id="rId44"/>
    <p:sldId id="479" r:id="rId45"/>
    <p:sldId id="484" r:id="rId46"/>
    <p:sldId id="488" r:id="rId47"/>
    <p:sldId id="492" r:id="rId48"/>
    <p:sldId id="493" r:id="rId49"/>
    <p:sldId id="496" r:id="rId50"/>
    <p:sldId id="498" r:id="rId51"/>
    <p:sldId id="538" r:id="rId52"/>
    <p:sldId id="546" r:id="rId53"/>
    <p:sldId id="501" r:id="rId54"/>
    <p:sldId id="502" r:id="rId55"/>
    <p:sldId id="539" r:id="rId56"/>
    <p:sldId id="540" r:id="rId57"/>
    <p:sldId id="560" r:id="rId58"/>
    <p:sldId id="530" r:id="rId59"/>
    <p:sldId id="522" r:id="rId60"/>
    <p:sldId id="523" r:id="rId61"/>
    <p:sldId id="524" r:id="rId62"/>
    <p:sldId id="561" r:id="rId63"/>
    <p:sldId id="525" r:id="rId64"/>
    <p:sldId id="566" r:id="rId65"/>
    <p:sldId id="567" r:id="rId66"/>
    <p:sldId id="568" r:id="rId67"/>
    <p:sldId id="421" r:id="rId68"/>
    <p:sldId id="422" r:id="rId69"/>
    <p:sldId id="423" r:id="rId70"/>
    <p:sldId id="424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 autoAdjust="0"/>
    <p:restoredTop sz="94484" autoAdjust="0"/>
  </p:normalViewPr>
  <p:slideViewPr>
    <p:cSldViewPr>
      <p:cViewPr varScale="1">
        <p:scale>
          <a:sx n="68" d="100"/>
          <a:sy n="68" d="100"/>
        </p:scale>
        <p:origin x="52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Syntax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 Windows it is always 32-bit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920984"/>
            <a:ext cx="10744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2147483647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158653" y="1198657"/>
            <a:ext cx="2186608" cy="1514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15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8051">
            <a:off x="8702843" y="3523637"/>
            <a:ext cx="2722268" cy="204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879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581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297438"/>
            <a:ext cx="10512424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106596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1"/>
            <a:r>
              <a:rPr lang="en-US" dirty="0"/>
              <a:t>Both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'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 work correctly, with “anomalies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Best practices suggest using single quotes</a:t>
            </a:r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together)</a:t>
            </a:r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'Uni';</a:t>
            </a: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Single-quoted strings </a:t>
            </a:r>
            <a:r>
              <a:rPr lang="en-US" sz="3200" dirty="0"/>
              <a:t>do not interpolate </a:t>
            </a:r>
            <a:r>
              <a:rPr lang="en-US" sz="3200" dirty="0" smtClean="0"/>
              <a:t>variables:</a:t>
            </a:r>
          </a:p>
          <a:p>
            <a:endParaRPr lang="en-US" sz="3200" dirty="0" smtClean="0"/>
          </a:p>
          <a:p>
            <a:pPr>
              <a:spcBef>
                <a:spcPts val="3000"/>
              </a:spcBef>
            </a:pPr>
            <a:r>
              <a:rPr lang="en-US" sz="3200" dirty="0" smtClean="0"/>
              <a:t>Double-quoted string interpolate variables: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Curly braces ensures </a:t>
            </a:r>
            <a:r>
              <a:rPr lang="en-US" sz="3200" dirty="0"/>
              <a:t>the correct variable is </a:t>
            </a:r>
            <a:r>
              <a:rPr lang="en-US" sz="3200" dirty="0" smtClean="0"/>
              <a:t>interpolated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8155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13272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5978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{$n}th 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0734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1544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($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3886200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 </a:t>
            </a:r>
            <a:b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 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10000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Or just print it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5982" y="332919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27812" y="3329190"/>
            <a:ext cx="4970971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var_dump($i);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 = "PHP";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var_dump($s);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string("PHP")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$counter</a:t>
            </a: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38838"/>
            <a:ext cx="104614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$isPositive = true;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524000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715000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$2Pac = 2;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begin with a digit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new() { return 5; }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is a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421588"/>
            <a:ext cx="10282234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(literal)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Cascading assignment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$first 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$$variable 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Local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undefined</a:t>
            </a:r>
            <a:r>
              <a:rPr lang="en-US" dirty="0" smtClean="0">
                <a:latin typeface="+mj-lt"/>
              </a:rPr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nothing is printed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5013472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 variable: secondVar</a:t>
            </a: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200" dirty="0" smtClean="0"/>
              <a:t>: a </a:t>
            </a:r>
            <a:r>
              <a:rPr lang="en-US" sz="3200" dirty="0"/>
              <a:t>variable declared in a function is local to that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Visible </a:t>
            </a:r>
            <a:r>
              <a:rPr lang="en-US" sz="3000" dirty="0"/>
              <a:t>only to code in that 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Not </a:t>
            </a:r>
            <a:r>
              <a:rPr lang="en-US" sz="3000" dirty="0"/>
              <a:t>accessible outside </a:t>
            </a:r>
            <a:r>
              <a:rPr lang="en-US" sz="3000" dirty="0" smtClean="0"/>
              <a:t>of the </a:t>
            </a:r>
            <a:r>
              <a:rPr lang="en-US" sz="3000" dirty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Variables </a:t>
            </a:r>
            <a:r>
              <a:rPr lang="en-US" sz="3000" dirty="0"/>
              <a:t>defined outside a function (called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r>
              <a:rPr lang="en-US" sz="3000" dirty="0"/>
              <a:t>) are not accessible inside the </a:t>
            </a:r>
            <a:r>
              <a:rPr lang="en-US" sz="3000" dirty="0" smtClean="0"/>
              <a:t>function</a:t>
            </a:r>
            <a:endParaRPr lang="en-US" sz="30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0635" y="4118996"/>
            <a:ext cx="9604378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Variables declared </a:t>
            </a:r>
            <a:r>
              <a:rPr lang="en-US" sz="3000" dirty="0"/>
              <a:t>outside a function 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sz="2800" dirty="0"/>
              <a:t> keyword inside </a:t>
            </a:r>
            <a:r>
              <a:rPr lang="en-US" sz="2800" dirty="0" smtClean="0"/>
              <a:t>the function </a:t>
            </a:r>
            <a:r>
              <a:rPr lang="en-US" sz="2800" dirty="0"/>
              <a:t>to </a:t>
            </a:r>
            <a:r>
              <a:rPr lang="en-US" sz="2800" dirty="0" smtClean="0"/>
              <a:t>access global variables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Cumbersome </a:t>
            </a:r>
            <a:r>
              <a:rPr lang="en-US" sz="2800" dirty="0"/>
              <a:t>way to update the global variable is to use PHP’s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4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0635" y="3938587"/>
            <a:ext cx="960437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$GLOBALS[counter]++;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tatic variables </a:t>
            </a:r>
            <a:r>
              <a:rPr lang="en-US" dirty="0" smtClean="0"/>
              <a:t>retain their values </a:t>
            </a:r>
            <a:r>
              <a:rPr lang="en-US" dirty="0"/>
              <a:t>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Visible </a:t>
            </a:r>
            <a:r>
              <a:rPr lang="en-US" dirty="0"/>
              <a:t>only </a:t>
            </a:r>
            <a:r>
              <a:rPr lang="en-US" dirty="0" smtClean="0"/>
              <a:t>within the function where 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0634" y="3124200"/>
            <a:ext cx="9604379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values cannot be changed</a:t>
            </a:r>
          </a:p>
          <a:p>
            <a:pPr lvl="1"/>
            <a:r>
              <a:rPr lang="en-US" dirty="0" smtClean="0"/>
              <a:t>Doesn't start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define("GREETING", "Hello you.", true); // not recommended</a:t>
            </a:r>
            <a:b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239332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number</a:t>
            </a:r>
          </a:p>
          <a:p>
            <a:pPr lvl="1"/>
            <a:r>
              <a:rPr lang="en-US" dirty="0" smtClean="0">
                <a:latin typeface="+mj-lt"/>
              </a:rPr>
              <a:t>Division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+mj-lt"/>
              </a:rPr>
              <a:t> and "Division </a:t>
            </a:r>
            <a:r>
              <a:rPr lang="en-US" dirty="0">
                <a:latin typeface="+mj-lt"/>
              </a:rPr>
              <a:t>by </a:t>
            </a:r>
            <a:r>
              <a:rPr lang="en-US" dirty="0" smtClean="0">
                <a:latin typeface="+mj-lt"/>
              </a:rPr>
              <a:t>zero" warning</a:t>
            </a: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</a:t>
            </a:r>
          </a:p>
          <a:p>
            <a:pPr lvl="1"/>
            <a:r>
              <a:rPr lang="en-US" dirty="0" smtClean="0">
                <a:latin typeface="+mj-lt"/>
              </a:rPr>
              <a:t>E.g. 5 %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2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operators in PHP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898295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412871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</a:t>
            </a:r>
            <a:r>
              <a:rPr lang="en-US" dirty="0" smtClean="0">
                <a:latin typeface="+mj-lt"/>
              </a:rPr>
              <a:t>examples:</a:t>
            </a:r>
            <a:endParaRPr lang="en-US" dirty="0">
              <a:latin typeface="+mj-lt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2766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$y = 3; $z =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echo($z);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-&gt;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49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latin typeface="+mj-lt"/>
              </a:rPr>
              <a:t> 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Also called ternary operator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27" y="36576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20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74527"/>
            <a:ext cx="8938472" cy="692873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Implementing Conditional </a:t>
            </a:r>
            <a:r>
              <a:rPr lang="en-US" dirty="0" smtClean="0">
                <a:latin typeface="+mj-lt"/>
              </a:rPr>
              <a:t>Logic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939384"/>
            <a:ext cx="4648200" cy="1699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+mj-lt"/>
              </a:rPr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if-else</a:t>
            </a:r>
            <a:r>
              <a:rPr lang="en-US" dirty="0" smtClean="0">
                <a:latin typeface="+mj-lt"/>
              </a:rPr>
              <a:t> statements: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788" y="2160918"/>
            <a:ext cx="10360024" cy="3020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= 5;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($number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 2 ==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echo("This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671259"/>
            <a:ext cx="4203811" cy="2358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If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812" y="1828800"/>
            <a:ext cx="105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$a == 5;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($a == 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5";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"...";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elseif ($a == 6):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"!!!";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is neither 5 nor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endif;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542799" cy="753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 smtClean="0"/>
              <a:t>-statement:</a:t>
            </a:r>
          </a:p>
        </p:txBody>
      </p:sp>
    </p:spTree>
    <p:extLst>
      <p:ext uri="{BB962C8B-B14F-4D97-AF65-F5344CB8AC3E}">
        <p14:creationId xmlns:p14="http://schemas.microsoft.com/office/powerpoint/2010/main" val="58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194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cs typeface="Consolas" pitchFamily="49" charset="0"/>
              </a:rPr>
              <a:t>switch-case</a:t>
            </a:r>
            <a:endParaRPr lang="bg-BG" sz="4800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1084" y="5221568"/>
            <a:ext cx="10568728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Selects for execution a statement from a list depending on the value of the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switch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expression</a:t>
            </a:r>
            <a:endParaRPr lang="en-US" dirty="0">
              <a:latin typeface="+mj-lt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560800" y="2538948"/>
            <a:ext cx="906404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($day)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1: 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2: echo('Tuesday');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3: echo('Wednesday');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4: echo('Thursday');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5: echo('Friday');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6: echo('Saturday');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7: echo('Sunday');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default: echo('Error!');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When one of the constants specified in a case label is equal to the </a:t>
            </a:r>
            <a:r>
              <a:rPr lang="en-US" dirty="0" smtClean="0">
                <a:latin typeface="+mj-lt"/>
              </a:rPr>
              <a:t>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The statement that corresponds to that case is </a:t>
            </a:r>
            <a:r>
              <a:rPr lang="en-US" dirty="0" smtClean="0">
                <a:latin typeface="+mj-lt"/>
              </a:rPr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>
                <a:latin typeface="+mj-lt"/>
              </a:rPr>
              <a:t>If no case is equal to the 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Otherwise the control is transferred to the end point of the switch </a:t>
            </a:r>
            <a:r>
              <a:rPr lang="en-US" dirty="0" smtClean="0">
                <a:latin typeface="+mj-lt"/>
              </a:rPr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break</a:t>
            </a:r>
            <a:r>
              <a:rPr lang="en-US" dirty="0" smtClean="0">
                <a:latin typeface="+mj-lt"/>
              </a:rPr>
              <a:t> statement exits the switch-case statement</a:t>
            </a:r>
            <a:endParaRPr lang="en-US" dirty="0">
              <a:latin typeface="+mj-lt"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Switch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298680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 = 2;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($variable):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1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div&gt;News&lt;/div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"&lt;div&gt;Forum&lt;/div&gt;";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endswitch;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143000"/>
            <a:ext cx="11353800" cy="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smtClean="0"/>
              <a:t>for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mtClean="0"/>
              <a:t> </a:t>
            </a:r>
            <a:r>
              <a:rPr lang="en-US" dirty="0" smtClean="0"/>
              <a:t>constructs:</a:t>
            </a:r>
          </a:p>
        </p:txBody>
      </p:sp>
    </p:spTree>
    <p:extLst>
      <p:ext uri="{BB962C8B-B14F-4D97-AF65-F5344CB8AC3E}">
        <p14:creationId xmlns:p14="http://schemas.microsoft.com/office/powerpoint/2010/main" val="40119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cs typeface="Consolas" pitchFamily="49" charset="0"/>
              </a:rPr>
              <a:t>The 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71" y="1219200"/>
            <a:ext cx="5120554" cy="349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2590800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0383" y="5339593"/>
            <a:ext cx="105187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htmlspecialchars(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htmlspecialshars(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</a:t>
            </a:r>
            <a:r>
              <a:rPr lang="en-US" sz="3000" noProof="1" smtClean="0"/>
              <a:t>boolean</a:t>
            </a:r>
            <a:r>
              <a:rPr lang="en-US" sz="3000" dirty="0" smtClean="0"/>
              <a:t>, null, array, object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are similar to C#, Java and C++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</a:t>
            </a:r>
            <a:r>
              <a:rPr lang="en-US" sz="3200" dirty="0" smtClean="0"/>
              <a:t>are as </a:t>
            </a:r>
            <a:r>
              <a:rPr lang="en-US" sz="3200" dirty="0"/>
              <a:t>in C</a:t>
            </a:r>
            <a:r>
              <a:rPr lang="en-US" sz="3200" dirty="0" smtClean="0"/>
              <a:t>#, Java and C++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</a:t>
            </a:r>
            <a:r>
              <a:rPr lang="en-US" sz="3200" dirty="0" smtClean="0"/>
              <a:t>are </a:t>
            </a:r>
            <a:r>
              <a:rPr lang="en-US" sz="3200" dirty="0"/>
              <a:t>as in C#, Java and C</a:t>
            </a:r>
            <a:r>
              <a:rPr lang="en-US" sz="3200" dirty="0" smtClean="0"/>
              <a:t>++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Alternative syntax: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if-elseif-endif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are similar to Java / C#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Form fields can be accessed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$_GET['key']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"type-less</a:t>
            </a:r>
            <a:r>
              <a:rPr lang="en-US" dirty="0"/>
              <a:t>" </a:t>
            </a:r>
            <a:r>
              <a:rPr lang="en-US" dirty="0" smtClean="0"/>
              <a:t>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3888</Words>
  <Application>Microsoft Office PowerPoint</Application>
  <PresentationFormat>Custom</PresentationFormat>
  <Paragraphs>804</Paragraphs>
  <Slides>69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 16x9</vt:lpstr>
      <vt:lpstr>PHP Syntax </vt:lpstr>
      <vt:lpstr>Table of Contents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Operators in PHP</vt:lpstr>
      <vt:lpstr>Expressions</vt:lpstr>
      <vt:lpstr>Expressions</vt:lpstr>
      <vt:lpstr>If and If-else</vt:lpstr>
      <vt:lpstr>Conditional Statements: if-else</vt:lpstr>
      <vt:lpstr>Alternative If Syntax</vt:lpstr>
      <vt:lpstr>if and if-else</vt:lpstr>
      <vt:lpstr>switch-case</vt:lpstr>
      <vt:lpstr>The switch-case Statement</vt:lpstr>
      <vt:lpstr>How switch-case Works?</vt:lpstr>
      <vt:lpstr>Alternative Switch Syntax</vt:lpstr>
      <vt:lpstr>The switch-case Statement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subject>Software Development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2014-08-25T10:55:23Z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