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72" r:id="rId5"/>
    <p:sldId id="271" r:id="rId6"/>
    <p:sldId id="276" r:id="rId7"/>
    <p:sldId id="277" r:id="rId8"/>
    <p:sldId id="278" r:id="rId9"/>
    <p:sldId id="279" r:id="rId10"/>
    <p:sldId id="282" r:id="rId11"/>
    <p:sldId id="280" r:id="rId12"/>
    <p:sldId id="281" r:id="rId13"/>
    <p:sldId id="270" r:id="rId14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DE6B05-B577-47E9-8AA4-3C951F8F7F79}" v="1990" dt="2025-02-03T17:50:24.2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Stile chiaro 3 - Color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598" autoAdjust="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>
        <p:guide orient="horz" pos="3024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361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7E9D3B5D-F2C5-449F-B30A-27A9999ADC4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D0D3F43-CD7B-4D96-88B4-146F68663F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83AD81-D65C-460E-8493-6E07E8C000D3}" type="datetime1">
              <a:rPr lang="it-IT" smtClean="0"/>
              <a:t>04/02/2025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224ADF7-B6C7-4B21-8B93-9608447B950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58945A8-73F3-4A8C-A65A-21FA52DA56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565429-537D-4B31-9A86-408259BFC8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22771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35FA9-13D2-412F-849D-8718432A981A}" type="datetime1">
              <a:rPr lang="it-IT" smtClean="0"/>
              <a:pPr/>
              <a:t>04/02/2025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E485773-E831-40C3-B08E-FE9BDAA69383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1409579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485773-E831-40C3-B08E-FE9BDAA69383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24620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485773-E831-40C3-B08E-FE9BDAA69383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994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AA7C2F-2AD9-5FA5-FECA-1C43240977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9577FDB-D20E-A2D5-04FE-05058ED9BD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EE439C2-353B-7B37-CFE6-7CDBDE0DA0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BA6D1ED-E4BB-646C-0D4E-91A1EB0B07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485773-E831-40C3-B08E-FE9BDAA69383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3606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485773-E831-40C3-B08E-FE9BDAA69383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6716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3D0957-AE60-9FC5-ABFA-AFFBAAC04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16B764B-C086-3B84-01A5-8957753445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FCC02D4A-D551-5139-71B0-D1ECB3CC05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7B5B5DC-6895-2539-C847-C6F6475AF5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485773-E831-40C3-B08E-FE9BDAA69383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7073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8685F4-D835-86F4-9C1F-9113F480AF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3685606-0F19-CD3B-4E80-703F20012A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99D2C54-F7C8-1C0C-EE67-68A7778CA6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1111DAF-AD98-8015-DED0-6A5D27460D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485773-E831-40C3-B08E-FE9BDAA69383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251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79A615-272A-88FB-3671-968A60667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FCB1B9A7-C530-649A-38F1-A3F36554FC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7262534-18B1-B79F-D3B6-5CA030315B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7ECB33A-C3B1-9C4C-ABD4-18027E64B7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485773-E831-40C3-B08E-FE9BDAA69383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73878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AD3BEA-1BA8-C943-1F09-B73C21CB0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DC859098-8DFA-D47D-4935-9A922343D8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5A4F271-E7A7-781A-B325-3495A875A5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2862B50-9EF3-8D3E-63B5-EA2A85FBF0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485773-E831-40C3-B08E-FE9BDAA69383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6885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17D8D1-6AF8-951F-5140-32536CB02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DBC81A2-F946-212C-A08D-F35EABE809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DE10DEA7-2A96-50FA-C434-A7F3D87C49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9A0EB81-658E-E425-B70A-86EF2724A2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485773-E831-40C3-B08E-FE9BDAA69383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44613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F08716-F6C9-E2E6-9F25-FA6E46DAA9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707433B-34A0-43FC-198E-B430CBAB42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145D001-B795-EBA8-FF16-D1FA0119E7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02AA4FA-582F-0763-637B-EC68EDC58E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485773-E831-40C3-B08E-FE9BDAA69383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1170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E316BEC-AB1A-4058-9324-07F332198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40DE4BD-38C7-497D-AE63-0EC22E33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Testo di esempio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EDD80C8-9EBF-4D2D-A9FA-CC9421EAA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E208ADF-3ADD-483D-A721-14E3EEE2C135}" type="slidenum">
              <a:rPr lang="it-IT" noProof="0" smtClean="0"/>
              <a:t>‹N›</a:t>
            </a:fld>
            <a:endParaRPr lang="it-IT" noProof="0" dirty="0"/>
          </a:p>
        </p:txBody>
      </p:sp>
      <p:sp useBgFill="1">
        <p:nvSpPr>
          <p:cNvPr id="5" name="Rettangolo 4">
            <a:extLst>
              <a:ext uri="{FF2B5EF4-FFF2-40B4-BE49-F238E27FC236}">
                <a16:creationId xmlns:a16="http://schemas.microsoft.com/office/drawing/2014/main" id="{FE162AE6-C2BA-4446-A2D9-41A8F1A6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 useBgFill="1">
        <p:nvSpPr>
          <p:cNvPr id="7" name="Rettangolo 6">
            <a:extLst>
              <a:ext uri="{FF2B5EF4-FFF2-40B4-BE49-F238E27FC236}">
                <a16:creationId xmlns:a16="http://schemas.microsoft.com/office/drawing/2014/main" id="{7A267802-5F0D-4EE1-AF9D-EF2E4F23C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75" y="0"/>
            <a:ext cx="43861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FB728D93-929A-4CAF-A102-3C217E917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361" y="428903"/>
            <a:ext cx="3071005" cy="3051391"/>
          </a:xfrm>
        </p:spPr>
        <p:txBody>
          <a:bodyPr rtlCol="0" anchor="b">
            <a:normAutofit/>
          </a:bodyPr>
          <a:lstStyle>
            <a:lvl1pPr algn="ctr">
              <a:lnSpc>
                <a:spcPct val="90000"/>
              </a:lnSpc>
              <a:defRPr>
                <a:solidFill>
                  <a:schemeClr val="tx2"/>
                </a:solidFill>
              </a:defRPr>
            </a:lvl1pPr>
          </a:lstStyle>
          <a:p>
            <a:pPr rtl="0">
              <a:tabLst>
                <a:tab pos="3370263" algn="l"/>
              </a:tabLst>
            </a:pPr>
            <a:r>
              <a:rPr lang="it-IT" sz="4000" noProof="0">
                <a:solidFill>
                  <a:schemeClr val="tx2">
                    <a:alpha val="75000"/>
                  </a:schemeClr>
                </a:solidFill>
              </a:rPr>
              <a:t>Fare clic per modificare lo stile del titolo dello schema</a:t>
            </a:r>
            <a:endParaRPr lang="it-IT" sz="4000" noProof="0" dirty="0">
              <a:solidFill>
                <a:schemeClr val="tx2">
                  <a:alpha val="75000"/>
                </a:schemeClr>
              </a:solidFill>
            </a:endParaRPr>
          </a:p>
        </p:txBody>
      </p:sp>
      <p:sp>
        <p:nvSpPr>
          <p:cNvPr id="9" name="Sottotitolo 2">
            <a:extLst>
              <a:ext uri="{FF2B5EF4-FFF2-40B4-BE49-F238E27FC236}">
                <a16:creationId xmlns:a16="http://schemas.microsoft.com/office/drawing/2014/main" id="{B81702E9-0038-4210-9FAB-E76C1EF85C4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4876" y="5116529"/>
            <a:ext cx="2948684" cy="955497"/>
          </a:xfrm>
        </p:spPr>
        <p:txBody>
          <a:bodyPr rtlCol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it-IT" noProof="0" dirty="0">
                <a:solidFill>
                  <a:schemeClr val="tx2"/>
                </a:solidFill>
              </a:rPr>
              <a:t>sottotitolo</a:t>
            </a:r>
          </a:p>
        </p:txBody>
      </p:sp>
      <p:sp>
        <p:nvSpPr>
          <p:cNvPr id="10" name="Figura a mano libera: Forma 9">
            <a:extLst>
              <a:ext uri="{FF2B5EF4-FFF2-40B4-BE49-F238E27FC236}">
                <a16:creationId xmlns:a16="http://schemas.microsoft.com/office/drawing/2014/main" id="{13E1655C-FA7C-42D9-8EE1-E7CF6988A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47565" flipH="1">
            <a:off x="1747479" y="3853642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it-IT" noProof="0" dirty="0"/>
          </a:p>
        </p:txBody>
      </p:sp>
      <p:sp>
        <p:nvSpPr>
          <p:cNvPr id="12" name="Segnaposto immagine 11">
            <a:extLst>
              <a:ext uri="{FF2B5EF4-FFF2-40B4-BE49-F238E27FC236}">
                <a16:creationId xmlns:a16="http://schemas.microsoft.com/office/drawing/2014/main" id="{46441E9C-E7AE-4B2E-A8FF-F364980D903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383024" y="0"/>
            <a:ext cx="7808976" cy="6858000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712834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60" userDrawn="1">
          <p15:clr>
            <a:srgbClr val="FBAE40"/>
          </p15:clr>
        </p15:guide>
        <p15:guide id="2" pos="39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C6A6C1-54BB-40E1-859F-0C6DA1525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5629"/>
            <a:ext cx="10515600" cy="818995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A1EEBE1-2D73-4E5F-A8DD-593B79D184F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2" y="1806039"/>
            <a:ext cx="5157787" cy="584548"/>
          </a:xfrm>
        </p:spPr>
        <p:txBody>
          <a:bodyPr rtlCol="0"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545328A-A6CB-4A40-806F-E68606FC7CF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390588"/>
            <a:ext cx="5157787" cy="375126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2730D26-BCC4-4CE4-9273-69B4E36D39F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69024" y="1806038"/>
            <a:ext cx="5183188" cy="584549"/>
          </a:xfrm>
        </p:spPr>
        <p:txBody>
          <a:bodyPr rtlCol="0"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D832694-AE69-4399-B6B4-3F0CBD297CD8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69024" y="2390588"/>
            <a:ext cx="5183188" cy="375126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1E4C2C4B-8E48-4589-91AA-FDF1F137A26C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egnaposto data 3">
            <a:extLst>
              <a:ext uri="{FF2B5EF4-FFF2-40B4-BE49-F238E27FC236}">
                <a16:creationId xmlns:a16="http://schemas.microsoft.com/office/drawing/2014/main" id="{C1B2486D-C49D-471B-8F3B-AF604894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3" name="Segnaposto piè di pagina 4">
            <a:extLst>
              <a:ext uri="{FF2B5EF4-FFF2-40B4-BE49-F238E27FC236}">
                <a16:creationId xmlns:a16="http://schemas.microsoft.com/office/drawing/2014/main" id="{CF226F4B-CA41-4C71-97F3-1B7E442A2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Testo di esempio</a:t>
            </a:r>
          </a:p>
        </p:txBody>
      </p:sp>
      <p:sp>
        <p:nvSpPr>
          <p:cNvPr id="14" name="Segnaposto numero diapositiva 5">
            <a:extLst>
              <a:ext uri="{FF2B5EF4-FFF2-40B4-BE49-F238E27FC236}">
                <a16:creationId xmlns:a16="http://schemas.microsoft.com/office/drawing/2014/main" id="{0316A3FD-0E7B-4247-AA4F-93E7E99EF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fld id="{AE208ADF-3ADD-483D-A721-14E3EEE2C135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10274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C6A6C1-54BB-40E1-859F-0C6DA1525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5629"/>
            <a:ext cx="10515600" cy="818995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A1EEBE1-2D73-4E5F-A8DD-593B79D184F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2" y="1806039"/>
            <a:ext cx="3200400" cy="584548"/>
          </a:xfrm>
        </p:spPr>
        <p:txBody>
          <a:bodyPr rtlCol="0"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545328A-A6CB-4A40-806F-E68606FC7CF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390588"/>
            <a:ext cx="3200400" cy="375126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2730D26-BCC4-4CE4-9273-69B4E36D39F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495800" y="1800575"/>
            <a:ext cx="3200400" cy="584549"/>
          </a:xfrm>
        </p:spPr>
        <p:txBody>
          <a:bodyPr rtlCol="0"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D832694-AE69-4399-B6B4-3F0CBD297CD8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495800" y="2385125"/>
            <a:ext cx="3200400" cy="375126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1E4C2C4B-8E48-4589-91AA-FDF1F137A26C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egnaposto testo 4">
            <a:extLst>
              <a:ext uri="{FF2B5EF4-FFF2-40B4-BE49-F238E27FC236}">
                <a16:creationId xmlns:a16="http://schemas.microsoft.com/office/drawing/2014/main" id="{266A9EA3-4B2B-44BD-8135-846BF60266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51814" y="1802952"/>
            <a:ext cx="3200400" cy="584549"/>
          </a:xfrm>
        </p:spPr>
        <p:txBody>
          <a:bodyPr rtlCol="0"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5" name="Segnaposto contenuto 5">
            <a:extLst>
              <a:ext uri="{FF2B5EF4-FFF2-40B4-BE49-F238E27FC236}">
                <a16:creationId xmlns:a16="http://schemas.microsoft.com/office/drawing/2014/main" id="{01C28FB9-37EE-45F6-9277-9FEC0E6CEB2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151814" y="2387502"/>
            <a:ext cx="3200400" cy="375126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3" name="Segnaposto data 3">
            <a:extLst>
              <a:ext uri="{FF2B5EF4-FFF2-40B4-BE49-F238E27FC236}">
                <a16:creationId xmlns:a16="http://schemas.microsoft.com/office/drawing/2014/main" id="{5965917B-0400-40F0-91DA-4F97FE7238EB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6" name="Segnaposto piè di pagina 4">
            <a:extLst>
              <a:ext uri="{FF2B5EF4-FFF2-40B4-BE49-F238E27FC236}">
                <a16:creationId xmlns:a16="http://schemas.microsoft.com/office/drawing/2014/main" id="{564A176B-530D-46DF-8C22-CB3E325D3F2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Testo di esempio</a:t>
            </a:r>
          </a:p>
        </p:txBody>
      </p:sp>
      <p:sp>
        <p:nvSpPr>
          <p:cNvPr id="17" name="Segnaposto numero diapositiva 5">
            <a:extLst>
              <a:ext uri="{FF2B5EF4-FFF2-40B4-BE49-F238E27FC236}">
                <a16:creationId xmlns:a16="http://schemas.microsoft.com/office/drawing/2014/main" id="{464458CC-87E8-440C-A9E9-D8E1E0B4937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fld id="{AE208ADF-3ADD-483D-A721-14E3EEE2C135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973501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epi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ttangolo 4">
            <a:extLst>
              <a:ext uri="{FF2B5EF4-FFF2-40B4-BE49-F238E27FC236}">
                <a16:creationId xmlns:a16="http://schemas.microsoft.com/office/drawing/2014/main" id="{66D479CE-2DE1-4800-948F-385C3CF20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6" name="Titolo 7">
            <a:extLst>
              <a:ext uri="{FF2B5EF4-FFF2-40B4-BE49-F238E27FC236}">
                <a16:creationId xmlns:a16="http://schemas.microsoft.com/office/drawing/2014/main" id="{F2DE27B3-A066-47FC-9ACB-6CB080C41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1375939"/>
            <a:ext cx="5448300" cy="1240966"/>
          </a:xfrm>
        </p:spPr>
        <p:txBody>
          <a:bodyPr rtlCol="0" anchor="ctr">
            <a:normAutofit/>
          </a:bodyPr>
          <a:lstStyle>
            <a:lvl1pPr algn="l">
              <a:defRPr/>
            </a:lvl1pPr>
          </a:lstStyle>
          <a:p>
            <a:pPr algn="ctr"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8" name="Segnaposto contenuto 8">
            <a:extLst>
              <a:ext uri="{FF2B5EF4-FFF2-40B4-BE49-F238E27FC236}">
                <a16:creationId xmlns:a16="http://schemas.microsoft.com/office/drawing/2014/main" id="{0B2E2283-471F-4157-98F4-1943DA10B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1" y="2688119"/>
            <a:ext cx="5115674" cy="3507457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2" name="Segnaposto immagine 11">
            <a:extLst>
              <a:ext uri="{FF2B5EF4-FFF2-40B4-BE49-F238E27FC236}">
                <a16:creationId xmlns:a16="http://schemas.microsoft.com/office/drawing/2014/main" id="{0F58127D-BBD9-4655-BEA6-9102178578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48272" y="658368"/>
            <a:ext cx="4809744" cy="2606040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3" name="Segnaposto immagine 11">
            <a:extLst>
              <a:ext uri="{FF2B5EF4-FFF2-40B4-BE49-F238E27FC236}">
                <a16:creationId xmlns:a16="http://schemas.microsoft.com/office/drawing/2014/main" id="{C4E959CE-E323-4F7E-9D53-6DE5DD86507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48272" y="3584448"/>
            <a:ext cx="4809744" cy="2606040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5" name="Figura a mano libera: Forma 14">
            <a:extLst>
              <a:ext uri="{FF2B5EF4-FFF2-40B4-BE49-F238E27FC236}">
                <a16:creationId xmlns:a16="http://schemas.microsoft.com/office/drawing/2014/main" id="{65F4C50B-50BD-44F1-9148-992E83F5B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25809" y="632198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it-IT" noProof="0" dirty="0"/>
          </a:p>
        </p:txBody>
      </p:sp>
      <p:sp>
        <p:nvSpPr>
          <p:cNvPr id="20" name="Segnaposto data 3">
            <a:extLst>
              <a:ext uri="{FF2B5EF4-FFF2-40B4-BE49-F238E27FC236}">
                <a16:creationId xmlns:a16="http://schemas.microsoft.com/office/drawing/2014/main" id="{9764E3EF-900F-4400-84C4-63FBEBB879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21" name="Segnaposto piè di pagina 4">
            <a:extLst>
              <a:ext uri="{FF2B5EF4-FFF2-40B4-BE49-F238E27FC236}">
                <a16:creationId xmlns:a16="http://schemas.microsoft.com/office/drawing/2014/main" id="{3E1CB21E-42E2-4942-BCAD-66952AABB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Testo di esempio</a:t>
            </a:r>
          </a:p>
        </p:txBody>
      </p:sp>
      <p:sp>
        <p:nvSpPr>
          <p:cNvPr id="22" name="Segnaposto numero diapositiva 5">
            <a:extLst>
              <a:ext uri="{FF2B5EF4-FFF2-40B4-BE49-F238E27FC236}">
                <a16:creationId xmlns:a16="http://schemas.microsoft.com/office/drawing/2014/main" id="{ABDF6841-1F86-481B-A857-4E5AC26726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fld id="{AE208ADF-3ADD-483D-A721-14E3EEE2C135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8941285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ius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ttangolo 4">
            <a:extLst>
              <a:ext uri="{FF2B5EF4-FFF2-40B4-BE49-F238E27FC236}">
                <a16:creationId xmlns:a16="http://schemas.microsoft.com/office/drawing/2014/main" id="{2FD219BD-0F2E-4CDF-AEB4-C1D73E0F1D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6" name="Titolo 15">
            <a:extLst>
              <a:ext uri="{FF2B5EF4-FFF2-40B4-BE49-F238E27FC236}">
                <a16:creationId xmlns:a16="http://schemas.microsoft.com/office/drawing/2014/main" id="{1A909C9B-71E1-4575-BD94-8C51142F0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647700"/>
            <a:ext cx="3680395" cy="1403343"/>
          </a:xfrm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algn="ctr"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8" name="Segnaposto contenuto 16">
            <a:extLst>
              <a:ext uri="{FF2B5EF4-FFF2-40B4-BE49-F238E27FC236}">
                <a16:creationId xmlns:a16="http://schemas.microsoft.com/office/drawing/2014/main" id="{3B6580BC-B32B-4393-8B19-2B3F6B90F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1" y="2683104"/>
            <a:ext cx="3364358" cy="3673245"/>
          </a:xfrm>
        </p:spPr>
        <p:txBody>
          <a:bodyPr rtlCol="0">
            <a:normAutofit/>
          </a:bodyPr>
          <a:lstStyle>
            <a:lvl1pPr marL="0" indent="0" algn="ctr">
              <a:buNone/>
              <a:defRPr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E316BEC-AB1A-4058-9324-07F332198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11" name="Segnaposto immagine 10">
            <a:extLst>
              <a:ext uri="{FF2B5EF4-FFF2-40B4-BE49-F238E27FC236}">
                <a16:creationId xmlns:a16="http://schemas.microsoft.com/office/drawing/2014/main" id="{CB07FB4E-AACE-4322-82D4-4DA4A816164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5048" y="0"/>
            <a:ext cx="7616952" cy="6858000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40DE4BD-38C7-497D-AE63-0EC22E33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Testo di esempio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EDD80C8-9EBF-4D2D-A9FA-CC9421EAA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E208ADF-3ADD-483D-A721-14E3EEE2C135}" type="slidenum">
              <a:rPr lang="it-IT" noProof="0" smtClean="0"/>
              <a:t>‹N›</a:t>
            </a:fld>
            <a:endParaRPr lang="it-IT" noProof="0" dirty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F4CA4665-3BE9-407E-884C-8EA287083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52099" y="2302005"/>
            <a:ext cx="2253018" cy="0"/>
          </a:xfrm>
          <a:prstGeom prst="line">
            <a:avLst/>
          </a:prstGeom>
          <a:ln w="19050">
            <a:solidFill>
              <a:schemeClr val="accent1">
                <a:lumMod val="7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069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E81C62-6E66-44D5-83D2-BADCC7373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8113" y="2851343"/>
            <a:ext cx="8490581" cy="1746195"/>
          </a:xfrm>
        </p:spPr>
        <p:txBody>
          <a:bodyPr rtlCol="0" anchor="b">
            <a:normAutofit/>
          </a:bodyPr>
          <a:lstStyle>
            <a:lvl1pPr algn="ctr">
              <a:lnSpc>
                <a:spcPct val="90000"/>
              </a:lnSpc>
              <a:defRPr sz="44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60A7876-9D0C-4685-8088-6FED23C9B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7350" y="4846921"/>
            <a:ext cx="6632107" cy="951488"/>
          </a:xfrm>
        </p:spPr>
        <p:txBody>
          <a:bodyPr rtlCol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2">
                    <a:alpha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13" name="Figura a mano libera: Forma 12">
            <a:extLst>
              <a:ext uri="{FF2B5EF4-FFF2-40B4-BE49-F238E27FC236}">
                <a16:creationId xmlns:a16="http://schemas.microsoft.com/office/drawing/2014/main" id="{1E679A24-160E-440A-9984-8923BC4B8DD8}"/>
              </a:ext>
            </a:extLst>
          </p:cNvPr>
          <p:cNvSpPr/>
          <p:nvPr/>
        </p:nvSpPr>
        <p:spPr>
          <a:xfrm rot="20618895" flipH="1">
            <a:off x="5561167" y="1911565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650660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E26100-27A9-4A24-9347-29B6A9BA4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3117186"/>
          </a:xfrm>
        </p:spPr>
        <p:txBody>
          <a:bodyPr rtlCol="0" anchor="b">
            <a:normAutofit/>
          </a:bodyPr>
          <a:lstStyle>
            <a:lvl1pPr>
              <a:defRPr sz="48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A350C3-3185-4A0E-9E1F-504D7E6E0D1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826924"/>
            <a:ext cx="10515600" cy="1262726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2247571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d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13902F6-08C1-4F71-90D1-FCA6563ECE2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11756"/>
            <a:ext cx="5181600" cy="4365207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9FB0FE5-5497-4854-B57F-7955ADCBCDA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11756"/>
            <a:ext cx="5181600" cy="4365207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BB698B4-B17B-4FAB-894D-5400BDEC9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FBF5B355-1608-4ECA-8C03-3ABD722BC611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8684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75882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D37465-F6D9-414A-9829-B2793D3A5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7698"/>
            <a:ext cx="4061821" cy="1558558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635B2F-EF96-4A99-8082-911D63A37A0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647699"/>
            <a:ext cx="6172200" cy="5213351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25EE3AB-F64B-4276-8303-CAE4B4F1D78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206256"/>
            <a:ext cx="4061821" cy="3662732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28189360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C43B7E-262A-4834-9437-C20690BF2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89FC6C5-CFC6-43FC-9CD2-EB131734FA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867985"/>
            <a:ext cx="6172200" cy="4993066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DCAD41B-4C7D-4884-B895-CFDA0A4479C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881369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ttangolo 4">
            <a:extLst>
              <a:ext uri="{FF2B5EF4-FFF2-40B4-BE49-F238E27FC236}">
                <a16:creationId xmlns:a16="http://schemas.microsoft.com/office/drawing/2014/main" id="{665A6970-043A-47D8-B545-755078B0D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6" name="Titolo 7">
            <a:extLst>
              <a:ext uri="{FF2B5EF4-FFF2-40B4-BE49-F238E27FC236}">
                <a16:creationId xmlns:a16="http://schemas.microsoft.com/office/drawing/2014/main" id="{86AC1DD3-428F-4C39-A551-E13ABD51B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99" y="647700"/>
            <a:ext cx="3483421" cy="2866599"/>
          </a:xfrm>
        </p:spPr>
        <p:txBody>
          <a:bodyPr rtlCol="0">
            <a:normAutofit/>
          </a:bodyPr>
          <a:lstStyle/>
          <a:p>
            <a:pPr algn="r"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0661C8BF-A13F-41C7-AD96-FF1FF2487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72000" y="1344305"/>
            <a:ext cx="0" cy="1610436"/>
          </a:xfrm>
          <a:prstGeom prst="line">
            <a:avLst/>
          </a:prstGeom>
          <a:ln w="19050">
            <a:solidFill>
              <a:schemeClr val="accent1">
                <a:lumMod val="75000"/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egnaposto contenuto 8">
            <a:extLst>
              <a:ext uri="{FF2B5EF4-FFF2-40B4-BE49-F238E27FC236}">
                <a16:creationId xmlns:a16="http://schemas.microsoft.com/office/drawing/2014/main" id="{C48B2C18-58F4-4964-8F53-1A6C5CA46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909" y="647700"/>
            <a:ext cx="6401231" cy="2982604"/>
          </a:xfrm>
        </p:spPr>
        <p:txBody>
          <a:bodyPr rtlCol="0" anchor="ctr">
            <a:normAutofit/>
          </a:bodyPr>
          <a:lstStyle>
            <a:lvl1pPr marL="0" indent="0">
              <a:buNone/>
              <a:defRPr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4" name="Segnaposto immagine 13">
            <a:extLst>
              <a:ext uri="{FF2B5EF4-FFF2-40B4-BE49-F238E27FC236}">
                <a16:creationId xmlns:a16="http://schemas.microsoft.com/office/drawing/2014/main" id="{60AF7978-E274-4580-9576-25C42D06B2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7512" y="4142232"/>
            <a:ext cx="2606040" cy="2075688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6" name="Segnaposto immagine 13">
            <a:extLst>
              <a:ext uri="{FF2B5EF4-FFF2-40B4-BE49-F238E27FC236}">
                <a16:creationId xmlns:a16="http://schemas.microsoft.com/office/drawing/2014/main" id="{C26149A3-CFBC-4F7F-B065-171177885AF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416041" y="4142232"/>
            <a:ext cx="2606040" cy="2075688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7" name="Segnaposto immagine 13">
            <a:extLst>
              <a:ext uri="{FF2B5EF4-FFF2-40B4-BE49-F238E27FC236}">
                <a16:creationId xmlns:a16="http://schemas.microsoft.com/office/drawing/2014/main" id="{47CA6D41-6659-4919-BF3F-FCA2AB53F4F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64570" y="4142232"/>
            <a:ext cx="2606040" cy="2075688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5" name="Segnaposto immagine 13">
            <a:extLst>
              <a:ext uri="{FF2B5EF4-FFF2-40B4-BE49-F238E27FC236}">
                <a16:creationId xmlns:a16="http://schemas.microsoft.com/office/drawing/2014/main" id="{20E6777B-4AD1-427E-904E-21086E73181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3100" y="4142232"/>
            <a:ext cx="2606040" cy="2075688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0" name="Segnaposto data 3">
            <a:extLst>
              <a:ext uri="{FF2B5EF4-FFF2-40B4-BE49-F238E27FC236}">
                <a16:creationId xmlns:a16="http://schemas.microsoft.com/office/drawing/2014/main" id="{7E0D4C96-36DA-4C90-B4F7-FD78F9F06E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21" name="Segnaposto piè di pagina 4">
            <a:extLst>
              <a:ext uri="{FF2B5EF4-FFF2-40B4-BE49-F238E27FC236}">
                <a16:creationId xmlns:a16="http://schemas.microsoft.com/office/drawing/2014/main" id="{DCC27624-76B0-4BB8-B6D9-C01BCCE657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Testo di esempio</a:t>
            </a:r>
          </a:p>
        </p:txBody>
      </p:sp>
      <p:sp>
        <p:nvSpPr>
          <p:cNvPr id="22" name="Segnaposto numero diapositiva 5">
            <a:extLst>
              <a:ext uri="{FF2B5EF4-FFF2-40B4-BE49-F238E27FC236}">
                <a16:creationId xmlns:a16="http://schemas.microsoft.com/office/drawing/2014/main" id="{E5D71582-7D60-491E-945E-00A9A6A2E4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fld id="{AE208ADF-3ADD-483D-A721-14E3EEE2C135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1718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ttangolo 4">
            <a:extLst>
              <a:ext uri="{FF2B5EF4-FFF2-40B4-BE49-F238E27FC236}">
                <a16:creationId xmlns:a16="http://schemas.microsoft.com/office/drawing/2014/main" id="{A283E6C1-A698-44ED-B112-2185C527C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it-IT" noProof="0" dirty="0"/>
          </a:p>
        </p:txBody>
      </p:sp>
      <p:sp>
        <p:nvSpPr>
          <p:cNvPr id="6" name="Titolo 7">
            <a:extLst>
              <a:ext uri="{FF2B5EF4-FFF2-40B4-BE49-F238E27FC236}">
                <a16:creationId xmlns:a16="http://schemas.microsoft.com/office/drawing/2014/main" id="{B8DA9715-F69D-45C0-8C20-D23271722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64" y="1034470"/>
            <a:ext cx="10515600" cy="899783"/>
          </a:xfrm>
        </p:spPr>
        <p:txBody>
          <a:bodyPr wrap="none" rtlCol="0" anchor="ctr">
            <a:noAutofit/>
          </a:bodyPr>
          <a:lstStyle>
            <a:lvl1pPr algn="l">
              <a:spcBef>
                <a:spcPts val="0"/>
              </a:spcBef>
              <a:defRPr baseline="0"/>
            </a:lvl1pPr>
          </a:lstStyle>
          <a:p>
            <a:pPr algn="ctr"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EA11834F-2E86-44CF-9B7B-879C54D3E3D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164" y="1900962"/>
            <a:ext cx="10112375" cy="1954213"/>
          </a:xfrm>
        </p:spPr>
        <p:txBody>
          <a:bodyPr rtlCol="0" anchor="t"/>
          <a:lstStyle>
            <a:lvl1pPr marL="0" indent="0" algn="just">
              <a:buNone/>
              <a:defRPr baseline="0"/>
            </a:lvl1pPr>
            <a:lvl2pPr marL="274320" indent="0" algn="ctr">
              <a:buFont typeface="Arial" panose="020B0604020202020204" pitchFamily="34" charset="0"/>
              <a:buNone/>
              <a:defRPr/>
            </a:lvl2pPr>
            <a:lvl3pPr marL="228600" indent="0" algn="ctr">
              <a:buNone/>
              <a:defRPr/>
            </a:lvl3pPr>
            <a:lvl4pPr marL="640080" indent="0" algn="ctr">
              <a:buFont typeface="Arial" panose="020B0604020202020204" pitchFamily="34" charset="0"/>
              <a:buNone/>
              <a:defRPr/>
            </a:lvl4pPr>
            <a:lvl5pPr marL="685800" indent="0" algn="ctr">
              <a:buNone/>
              <a:defRPr/>
            </a:lvl5pPr>
          </a:lstStyle>
          <a:p>
            <a:pPr lvl="0" rtl="0"/>
            <a:r>
              <a:rPr lang="it-IT" noProof="0" dirty="0"/>
              <a:t>Fare clic per inserire il testo</a:t>
            </a:r>
          </a:p>
        </p:txBody>
      </p:sp>
      <p:sp>
        <p:nvSpPr>
          <p:cNvPr id="13" name="Segnaposto immagine 12">
            <a:extLst>
              <a:ext uri="{FF2B5EF4-FFF2-40B4-BE49-F238E27FC236}">
                <a16:creationId xmlns:a16="http://schemas.microsoft.com/office/drawing/2014/main" id="{06B13C98-6A68-488A-A861-3651BEFFDB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4160520"/>
            <a:ext cx="4067175" cy="2697480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8" name="Segnaposto data 3">
            <a:extLst>
              <a:ext uri="{FF2B5EF4-FFF2-40B4-BE49-F238E27FC236}">
                <a16:creationId xmlns:a16="http://schemas.microsoft.com/office/drawing/2014/main" id="{2938ABF9-B914-4702-BD3C-440D785C4B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14" name="Segnaposto immagine 12">
            <a:extLst>
              <a:ext uri="{FF2B5EF4-FFF2-40B4-BE49-F238E27FC236}">
                <a16:creationId xmlns:a16="http://schemas.microsoft.com/office/drawing/2014/main" id="{A8DDEC8E-7A5B-45B1-87C2-928F65F6DC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59936" y="4160520"/>
            <a:ext cx="4133088" cy="2697480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9" name="Segnaposto piè di pagina 4">
            <a:extLst>
              <a:ext uri="{FF2B5EF4-FFF2-40B4-BE49-F238E27FC236}">
                <a16:creationId xmlns:a16="http://schemas.microsoft.com/office/drawing/2014/main" id="{3D694128-BF72-4548-B72F-CAFBFD2346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Testo di esempio</a:t>
            </a:r>
          </a:p>
        </p:txBody>
      </p:sp>
      <p:sp>
        <p:nvSpPr>
          <p:cNvPr id="15" name="Segnaposto immagine 12">
            <a:extLst>
              <a:ext uri="{FF2B5EF4-FFF2-40B4-BE49-F238E27FC236}">
                <a16:creationId xmlns:a16="http://schemas.microsoft.com/office/drawing/2014/main" id="{5E558F1D-66DC-426F-B815-D10EB6BC4E0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93024" y="4160520"/>
            <a:ext cx="4005072" cy="2697480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3EC1452B-8D51-4F49-9A26-8D49BCE7A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50899" y="1555564"/>
            <a:ext cx="4290204" cy="0"/>
          </a:xfrm>
          <a:prstGeom prst="line">
            <a:avLst/>
          </a:prstGeom>
          <a:ln w="19050">
            <a:solidFill>
              <a:schemeClr val="accent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egnaposto numero diapositiva 5">
            <a:extLst>
              <a:ext uri="{FF2B5EF4-FFF2-40B4-BE49-F238E27FC236}">
                <a16:creationId xmlns:a16="http://schemas.microsoft.com/office/drawing/2014/main" id="{68719BE9-7631-4214-B581-04437DDA5C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fld id="{AE208ADF-3ADD-483D-A721-14E3EEE2C135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473976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ruzione di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tangolo 14">
            <a:extLst>
              <a:ext uri="{FF2B5EF4-FFF2-40B4-BE49-F238E27FC236}">
                <a16:creationId xmlns:a16="http://schemas.microsoft.com/office/drawing/2014/main" id="{A6AF1EB8-173E-4BDF-9FB9-340DC5FC2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6" name="Titolo 1">
            <a:extLst>
              <a:ext uri="{FF2B5EF4-FFF2-40B4-BE49-F238E27FC236}">
                <a16:creationId xmlns:a16="http://schemas.microsoft.com/office/drawing/2014/main" id="{B44A6C40-5A2B-4859-A8AE-52464ACB6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5059252"/>
            <a:ext cx="6874327" cy="1209275"/>
          </a:xfrm>
        </p:spPr>
        <p:txBody>
          <a:bodyPr rtlCol="0" anchor="ctr">
            <a:normAutofit/>
          </a:bodyPr>
          <a:lstStyle>
            <a:lvl1pPr algn="l">
              <a:defRPr/>
            </a:lvl1pPr>
          </a:lstStyle>
          <a:p>
            <a:pPr algn="r" rtl="0"/>
            <a:r>
              <a:rPr lang="it-IT" sz="4000" noProof="0"/>
              <a:t>Fare clic per modificare lo stile del titolo dello schema</a:t>
            </a:r>
            <a:endParaRPr lang="it-IT" sz="4000" noProof="0" dirty="0"/>
          </a:p>
        </p:txBody>
      </p:sp>
      <p:sp>
        <p:nvSpPr>
          <p:cNvPr id="17" name="Sottotitolo 2">
            <a:extLst>
              <a:ext uri="{FF2B5EF4-FFF2-40B4-BE49-F238E27FC236}">
                <a16:creationId xmlns:a16="http://schemas.microsoft.com/office/drawing/2014/main" id="{4839C935-8C88-4E41-9CDE-772FDA3DD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8970" y="5056632"/>
            <a:ext cx="3392445" cy="1207008"/>
          </a:xfrm>
        </p:spPr>
        <p:txBody>
          <a:bodyPr rtlCol="0" anchor="ctr">
            <a:normAutofit/>
          </a:bodyPr>
          <a:lstStyle>
            <a:lvl1pPr marL="0" indent="0">
              <a:buNone/>
              <a:defRPr/>
            </a:lvl1pPr>
          </a:lstStyle>
          <a:p>
            <a:pPr algn="l" rtl="0"/>
            <a:r>
              <a:rPr lang="it-IT" sz="1600" noProof="0"/>
              <a:t>Fare clic per modificare lo stile del sottotitolo dello schema</a:t>
            </a:r>
            <a:endParaRPr lang="it-IT" sz="1600" noProof="0" dirty="0"/>
          </a:p>
        </p:txBody>
      </p: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30C6FCBF-78C9-4160-8C8D-C0846C6D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810499" y="5187442"/>
            <a:ext cx="0" cy="875607"/>
          </a:xfrm>
          <a:prstGeom prst="line">
            <a:avLst/>
          </a:prstGeom>
          <a:ln w="15875">
            <a:solidFill>
              <a:schemeClr val="accent1">
                <a:lumMod val="75000"/>
                <a:alpha val="8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egnaposto immagine 20">
            <a:extLst>
              <a:ext uri="{FF2B5EF4-FFF2-40B4-BE49-F238E27FC236}">
                <a16:creationId xmlns:a16="http://schemas.microsoft.com/office/drawing/2014/main" id="{6950CA0E-635B-46DC-8900-0DD2B472AF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4562856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145731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fic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30846B-7B57-4F95-B17F-B9DEE3394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B08814-722A-4F2C-8807-C09FEEC251E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11756"/>
            <a:ext cx="10515600" cy="4190323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4D67EBB-2EBC-4D85-9751-BE5E66FE0782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egnaposto data 3">
            <a:extLst>
              <a:ext uri="{FF2B5EF4-FFF2-40B4-BE49-F238E27FC236}">
                <a16:creationId xmlns:a16="http://schemas.microsoft.com/office/drawing/2014/main" id="{F31BABDF-AA85-4A10-A98B-507CF2428A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3" name="Segnaposto piè di pagina 4">
            <a:extLst>
              <a:ext uri="{FF2B5EF4-FFF2-40B4-BE49-F238E27FC236}">
                <a16:creationId xmlns:a16="http://schemas.microsoft.com/office/drawing/2014/main" id="{58717800-ADD4-4E93-B0D0-271E7848D5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Testo di esempio</a:t>
            </a:r>
          </a:p>
        </p:txBody>
      </p:sp>
      <p:sp>
        <p:nvSpPr>
          <p:cNvPr id="14" name="Segnaposto numero diapositiva 5">
            <a:extLst>
              <a:ext uri="{FF2B5EF4-FFF2-40B4-BE49-F238E27FC236}">
                <a16:creationId xmlns:a16="http://schemas.microsoft.com/office/drawing/2014/main" id="{70AC3ECC-84E8-497F-BC52-5189149B0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fld id="{AE208ADF-3ADD-483D-A721-14E3EEE2C135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95397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bell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30846B-7B57-4F95-B17F-B9DEE3394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B08814-722A-4F2C-8807-C09FEEC251E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438403"/>
            <a:ext cx="10515600" cy="3545204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4D67EBB-2EBC-4D85-9751-BE5E66FE0782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egnaposto data 3">
            <a:extLst>
              <a:ext uri="{FF2B5EF4-FFF2-40B4-BE49-F238E27FC236}">
                <a16:creationId xmlns:a16="http://schemas.microsoft.com/office/drawing/2014/main" id="{C1976FF6-0FAE-4806-A07E-BE4D741168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0" name="Segnaposto piè di pagina 4">
            <a:extLst>
              <a:ext uri="{FF2B5EF4-FFF2-40B4-BE49-F238E27FC236}">
                <a16:creationId xmlns:a16="http://schemas.microsoft.com/office/drawing/2014/main" id="{842FFD90-937D-4551-9F0C-7A5B0C78E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Testo di esempio</a:t>
            </a:r>
          </a:p>
        </p:txBody>
      </p:sp>
      <p:sp>
        <p:nvSpPr>
          <p:cNvPr id="11" name="Segnaposto numero diapositiva 5">
            <a:extLst>
              <a:ext uri="{FF2B5EF4-FFF2-40B4-BE49-F238E27FC236}">
                <a16:creationId xmlns:a16="http://schemas.microsoft.com/office/drawing/2014/main" id="{BED25ED3-40D6-4D4C-BEF6-506E3E31B2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fld id="{AE208ADF-3ADD-483D-A721-14E3EEE2C135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78619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3A8FC83D-BE6C-46F7-A2C9-654DF8EBE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733" y="1679441"/>
            <a:ext cx="10890565" cy="589966"/>
          </a:xfrm>
        </p:spPr>
        <p:txBody>
          <a:bodyPr rtlCol="0">
            <a:normAutofit fontScale="90000"/>
          </a:bodyPr>
          <a:lstStyle>
            <a:lvl1pPr algn="ctr">
              <a:defRPr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" name="Sottotitolo 2">
            <a:extLst>
              <a:ext uri="{FF2B5EF4-FFF2-40B4-BE49-F238E27FC236}">
                <a16:creationId xmlns:a16="http://schemas.microsoft.com/office/drawing/2014/main" id="{8CC3F9D0-953E-45A7-BFD7-C86C68B23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3726" y="2273661"/>
            <a:ext cx="7910623" cy="447630"/>
          </a:xfrm>
        </p:spPr>
        <p:txBody>
          <a:bodyPr rtlCol="0">
            <a:norm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it-IT" sz="1600" noProof="0"/>
              <a:t>Fare clic per modificare lo stile del sottotitolo dello schema</a:t>
            </a:r>
          </a:p>
        </p:txBody>
      </p:sp>
      <p:sp>
        <p:nvSpPr>
          <p:cNvPr id="7" name="Figura a mano libera: Forma 6">
            <a:extLst>
              <a:ext uri="{FF2B5EF4-FFF2-40B4-BE49-F238E27FC236}">
                <a16:creationId xmlns:a16="http://schemas.microsoft.com/office/drawing/2014/main" id="{D736BCE2-FC35-4992-A912-AF5A5C4EC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5507004" y="632198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it-IT" noProof="0"/>
          </a:p>
        </p:txBody>
      </p:sp>
      <p:sp>
        <p:nvSpPr>
          <p:cNvPr id="11" name="Segnaposto immagine 10">
            <a:extLst>
              <a:ext uri="{FF2B5EF4-FFF2-40B4-BE49-F238E27FC236}">
                <a16:creationId xmlns:a16="http://schemas.microsoft.com/office/drawing/2014/main" id="{84AA409B-17E7-4D49-8F3B-D390302E241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8368" y="3063240"/>
            <a:ext cx="5321808" cy="3154680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3" name="Segnaposto immagine 10">
            <a:extLst>
              <a:ext uri="{FF2B5EF4-FFF2-40B4-BE49-F238E27FC236}">
                <a16:creationId xmlns:a16="http://schemas.microsoft.com/office/drawing/2014/main" id="{C4FB1A9C-83D8-426D-B62B-A5F7457A969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17920" y="3063240"/>
            <a:ext cx="5321808" cy="3154680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0" name="Segnaposto data 3">
            <a:extLst>
              <a:ext uri="{FF2B5EF4-FFF2-40B4-BE49-F238E27FC236}">
                <a16:creationId xmlns:a16="http://schemas.microsoft.com/office/drawing/2014/main" id="{94DD44DD-0676-4A2C-9EC4-8E209307EB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2" name="Segnaposto piè di pagina 4">
            <a:extLst>
              <a:ext uri="{FF2B5EF4-FFF2-40B4-BE49-F238E27FC236}">
                <a16:creationId xmlns:a16="http://schemas.microsoft.com/office/drawing/2014/main" id="{969BC53C-DA37-4270-B44D-B7A92152AA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Testo di esempio</a:t>
            </a:r>
          </a:p>
        </p:txBody>
      </p:sp>
      <p:sp>
        <p:nvSpPr>
          <p:cNvPr id="14" name="Segnaposto numero diapositiva 5">
            <a:extLst>
              <a:ext uri="{FF2B5EF4-FFF2-40B4-BE49-F238E27FC236}">
                <a16:creationId xmlns:a16="http://schemas.microsoft.com/office/drawing/2014/main" id="{9AFE14D8-0C2B-4AA6-AE7E-75C2C63C2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fld id="{AE208ADF-3ADD-483D-A721-14E3EEE2C135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54679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30846B-7B57-4F95-B17F-B9DEE3394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B08814-722A-4F2C-8807-C09FEEC251E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479255"/>
            <a:ext cx="10515600" cy="4190323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4D67EBB-2EBC-4D85-9751-BE5E66FE0782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egnaposto data 3">
            <a:extLst>
              <a:ext uri="{FF2B5EF4-FFF2-40B4-BE49-F238E27FC236}">
                <a16:creationId xmlns:a16="http://schemas.microsoft.com/office/drawing/2014/main" id="{F9828424-127F-4F45-AF20-1DAA152557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0" name="Segnaposto piè di pagina 4">
            <a:extLst>
              <a:ext uri="{FF2B5EF4-FFF2-40B4-BE49-F238E27FC236}">
                <a16:creationId xmlns:a16="http://schemas.microsoft.com/office/drawing/2014/main" id="{F5D83CCE-F7E1-4106-84E1-6C261DDBB1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Testo di esempio</a:t>
            </a:r>
          </a:p>
        </p:txBody>
      </p:sp>
      <p:sp>
        <p:nvSpPr>
          <p:cNvPr id="11" name="Segnaposto numero diapositiva 5">
            <a:extLst>
              <a:ext uri="{FF2B5EF4-FFF2-40B4-BE49-F238E27FC236}">
                <a16:creationId xmlns:a16="http://schemas.microsoft.com/office/drawing/2014/main" id="{28126735-73E8-4B98-81A3-AAE94B69F6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fld id="{AE208ADF-3ADD-483D-A721-14E3EEE2C135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32294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quenza tempor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CC1A14-BCE3-4322-A314-ABFB09FBB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6213"/>
            <a:ext cx="10515600" cy="2212258"/>
          </a:xfrm>
        </p:spPr>
        <p:txBody>
          <a:bodyPr rtlCol="0" anchor="t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id="{3DAC2D8E-199B-430A-BB5F-3EB5B76D6F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DCAAF529-3AC9-470F-8794-0C4967080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Testo di esempio</a:t>
            </a:r>
          </a:p>
        </p:txBody>
      </p:sp>
      <p:sp>
        <p:nvSpPr>
          <p:cNvPr id="8" name="Segnaposto numero diapositiva 5">
            <a:extLst>
              <a:ext uri="{FF2B5EF4-FFF2-40B4-BE49-F238E27FC236}">
                <a16:creationId xmlns:a16="http://schemas.microsoft.com/office/drawing/2014/main" id="{B3327F51-D49D-4DCE-9CDC-3B94731A49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fld id="{AE208ADF-3ADD-483D-A721-14E3EEE2C135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39129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AFB555E-8FF5-457E-B328-53ABDB595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2427"/>
            <a:ext cx="10515600" cy="819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DA64ED7-3275-4F98-88B1-4F0832514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61459"/>
            <a:ext cx="10515600" cy="4340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EF0BCFA-771C-4297-8ACE-974191C705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7E317DE-CC16-4596-92A2-460BC081E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Testo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786E724-AEC3-4D96-A62C-C286B703F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fld id="{AE208ADF-3ADD-483D-A721-14E3EEE2C135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6245928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5" r:id="rId1"/>
    <p:sldLayoutId id="2147483664" r:id="rId2"/>
    <p:sldLayoutId id="2147483663" r:id="rId3"/>
    <p:sldLayoutId id="2147483661" r:id="rId4"/>
    <p:sldLayoutId id="2147483650" r:id="rId5"/>
    <p:sldLayoutId id="2147483671" r:id="rId6"/>
    <p:sldLayoutId id="2147483670" r:id="rId7"/>
    <p:sldLayoutId id="2147483672" r:id="rId8"/>
    <p:sldLayoutId id="2147483654" r:id="rId9"/>
    <p:sldLayoutId id="2147483653" r:id="rId10"/>
    <p:sldLayoutId id="2147483667" r:id="rId11"/>
    <p:sldLayoutId id="2147483668" r:id="rId12"/>
    <p:sldLayoutId id="2147483669" r:id="rId13"/>
    <p:sldLayoutId id="2147483649" r:id="rId14"/>
    <p:sldLayoutId id="2147483651" r:id="rId15"/>
    <p:sldLayoutId id="2147483652" r:id="rId16"/>
    <p:sldLayoutId id="2147483655" r:id="rId17"/>
    <p:sldLayoutId id="2147483656" r:id="rId18"/>
    <p:sldLayoutId id="2147483657" r:id="rId19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>
              <a:alpha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b="1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2pPr>
      <a:lvl3pPr marL="571500" indent="-3429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i="1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4pPr>
      <a:lvl5pPr marL="91440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552">
          <p15:clr>
            <a:srgbClr val="F26B43"/>
          </p15:clr>
        </p15:guide>
        <p15:guide id="3" pos="528">
          <p15:clr>
            <a:srgbClr val="F26B43"/>
          </p15:clr>
        </p15:guide>
        <p15:guide id="4" orient="horz" pos="3912">
          <p15:clr>
            <a:srgbClr val="F26B43"/>
          </p15:clr>
        </p15:guide>
        <p15:guide id="5" orient="horz" pos="408">
          <p15:clr>
            <a:srgbClr val="F26B43"/>
          </p15:clr>
        </p15:guide>
        <p15:guide id="6" pos="7152">
          <p15:clr>
            <a:srgbClr val="F26B43"/>
          </p15:clr>
        </p15:guide>
        <p15:guide id="7" pos="2880">
          <p15:clr>
            <a:srgbClr val="F26B43"/>
          </p15:clr>
        </p15:guide>
        <p15:guide id="8" pos="4248">
          <p15:clr>
            <a:srgbClr val="F26B43"/>
          </p15:clr>
        </p15:guide>
        <p15:guide id="9" orient="horz" pos="600">
          <p15:clr>
            <a:srgbClr val="F26B43"/>
          </p15:clr>
        </p15:guide>
        <p15:guide id="10" orient="horz" pos="3792">
          <p15:clr>
            <a:srgbClr val="F26B43"/>
          </p15:clr>
        </p15:guide>
        <p15:guide id="11" pos="7272">
          <p15:clr>
            <a:srgbClr val="F26B43"/>
          </p15:clr>
        </p15:guide>
        <p15:guide id="12" pos="408">
          <p15:clr>
            <a:srgbClr val="F26B43"/>
          </p15:clr>
        </p15:guide>
        <p15:guide id="13" pos="4920">
          <p15:clr>
            <a:srgbClr val="F26B43"/>
          </p15:clr>
        </p15:guide>
        <p15:guide id="14" pos="22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9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365A3385-7A97-4B91-90E4-313A5F648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4517" y="1074481"/>
            <a:ext cx="3595723" cy="1788792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it-IT" sz="5400" dirty="0">
                <a:solidFill>
                  <a:schemeClr val="tx1"/>
                </a:solidFill>
              </a:rPr>
              <a:t>Knowledge </a:t>
            </a:r>
            <a:r>
              <a:rPr lang="it-IT" sz="5400" dirty="0" err="1">
                <a:solidFill>
                  <a:schemeClr val="tx1"/>
                </a:solidFill>
              </a:rPr>
              <a:t>Extraction</a:t>
            </a:r>
            <a:endParaRPr lang="it-IT" sz="5400" dirty="0">
              <a:solidFill>
                <a:schemeClr val="tx1"/>
              </a:solidFill>
            </a:endParaRPr>
          </a:p>
        </p:txBody>
      </p:sp>
      <p:pic>
        <p:nvPicPr>
          <p:cNvPr id="8" name="Segnaposto immagine 7" descr="Immagine di alberi, all'aperto, foresta, natura, nebbia">
            <a:extLst>
              <a:ext uri="{FF2B5EF4-FFF2-40B4-BE49-F238E27FC236}">
                <a16:creationId xmlns:a16="http://schemas.microsoft.com/office/drawing/2014/main" id="{E012FD38-BCDB-4D51-8DED-F3962AB9A4C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83024" y="0"/>
            <a:ext cx="7808976" cy="6858000"/>
          </a:xfr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ACB00329-18AC-D13B-400C-5A9FED71E9F5}"/>
              </a:ext>
            </a:extLst>
          </p:cNvPr>
          <p:cNvSpPr txBox="1"/>
          <p:nvPr/>
        </p:nvSpPr>
        <p:spPr>
          <a:xfrm>
            <a:off x="81735" y="5492416"/>
            <a:ext cx="430128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t>Team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t>Forest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t>Mattia </a:t>
            </a:r>
            <a:r>
              <a:rPr kumimoji="0" 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t>Micaloni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t>, Carlo Proserpio, Alessandro Di Girolamo</a:t>
            </a:r>
          </a:p>
        </p:txBody>
      </p:sp>
    </p:spTree>
    <p:extLst>
      <p:ext uri="{BB962C8B-B14F-4D97-AF65-F5344CB8AC3E}">
        <p14:creationId xmlns:p14="http://schemas.microsoft.com/office/powerpoint/2010/main" val="1057612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9FE449-E96C-4E0E-A449-9E0701A90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647700"/>
            <a:ext cx="3680395" cy="1403343"/>
          </a:xfrm>
        </p:spPr>
        <p:txBody>
          <a:bodyPr rtlCol="0"/>
          <a:lstStyle/>
          <a:p>
            <a:pPr rtl="0"/>
            <a:r>
              <a:rPr lang="it-IT" b="1" dirty="0"/>
              <a:t>Grazie</a:t>
            </a:r>
          </a:p>
        </p:txBody>
      </p:sp>
      <p:pic>
        <p:nvPicPr>
          <p:cNvPr id="16" name="Segnaposto immagine 5" descr="foresta">
            <a:extLst>
              <a:ext uri="{FF2B5EF4-FFF2-40B4-BE49-F238E27FC236}">
                <a16:creationId xmlns:a16="http://schemas.microsoft.com/office/drawing/2014/main" id="{474772FB-EF5F-44F3-8C06-F39CA59EF52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5175" y="0"/>
            <a:ext cx="7616825" cy="6858000"/>
          </a:xfrm>
        </p:spPr>
      </p:pic>
      <p:sp>
        <p:nvSpPr>
          <p:cNvPr id="41" name="Segnaposto data 40">
            <a:extLst>
              <a:ext uri="{FF2B5EF4-FFF2-40B4-BE49-F238E27FC236}">
                <a16:creationId xmlns:a16="http://schemas.microsoft.com/office/drawing/2014/main" id="{1AA0E395-EB95-4646-A4B3-EAB7C68D0B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8792" y="6356350"/>
            <a:ext cx="3322608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1200" cap="none" spc="100" normalizeH="0" baseline="0" noProof="0">
                <a:ln>
                  <a:noFill/>
                </a:ln>
                <a:solidFill>
                  <a:srgbClr val="6C757D"/>
                </a:solidFill>
                <a:effectLst/>
                <a:uLnTx/>
                <a:uFillTx/>
                <a:latin typeface="system-ui"/>
                <a:ea typeface="+mn-ea"/>
                <a:cs typeface="+mn-cs"/>
              </a:rPr>
              <a:t>© 2024 Team </a:t>
            </a:r>
            <a:r>
              <a:rPr kumimoji="0" lang="it-IT" sz="900" b="0" i="0" u="none" strike="noStrike" kern="1200" cap="none" spc="100" normalizeH="0" baseline="0" noProof="0" err="1">
                <a:ln>
                  <a:noFill/>
                </a:ln>
                <a:solidFill>
                  <a:srgbClr val="6C757D"/>
                </a:solidFill>
                <a:effectLst/>
                <a:uLnTx/>
                <a:uFillTx/>
                <a:latin typeface="system-ui"/>
                <a:ea typeface="+mn-ea"/>
                <a:cs typeface="+mn-cs"/>
              </a:rPr>
              <a:t>Forest</a:t>
            </a:r>
            <a:endParaRPr kumimoji="0" lang="it-IT" sz="900" b="1" i="0" u="none" strike="noStrike" kern="1200" cap="none" spc="100" normalizeH="0" baseline="0" noProof="0">
              <a:ln>
                <a:noFill/>
              </a:ln>
              <a:solidFill>
                <a:srgbClr val="E2D4CA">
                  <a:alpha val="75000"/>
                </a:srgbClr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900" b="1" i="0" u="none" strike="noStrike" kern="1200" cap="none" spc="100" normalizeH="0" baseline="0" noProof="0">
              <a:ln>
                <a:noFill/>
              </a:ln>
              <a:solidFill>
                <a:srgbClr val="E2D4CA">
                  <a:alpha val="75000"/>
                </a:srgbClr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sp>
        <p:nvSpPr>
          <p:cNvPr id="43" name="Segnaposto numero diapositiva 42">
            <a:extLst>
              <a:ext uri="{FF2B5EF4-FFF2-40B4-BE49-F238E27FC236}">
                <a16:creationId xmlns:a16="http://schemas.microsoft.com/office/drawing/2014/main" id="{B95B4304-0747-4AD1-BD3D-E4BFD5441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8474" y="6356350"/>
            <a:ext cx="1414733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208ADF-3ADD-483D-A721-14E3EEE2C135}" type="slidenum">
              <a:rPr kumimoji="0" lang="it-IT" sz="900" b="1" i="0" u="none" strike="noStrike" kern="1200" cap="none" spc="0" normalizeH="0" baseline="0" noProof="0" smtClean="0">
                <a:ln>
                  <a:noFill/>
                </a:ln>
                <a:solidFill>
                  <a:srgbClr val="E2D4CA">
                    <a:alpha val="75000"/>
                  </a:srgbClr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it-IT" sz="900" b="1" i="0" u="none" strike="noStrike" kern="1200" cap="none" spc="0" normalizeH="0" baseline="0" noProof="0">
              <a:ln>
                <a:noFill/>
              </a:ln>
              <a:solidFill>
                <a:srgbClr val="E2D4CA">
                  <a:alpha val="75000"/>
                </a:srgbClr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9F04E69E-4FD6-A9E3-0773-10B1092D0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1" y="2470246"/>
            <a:ext cx="3364358" cy="2483891"/>
          </a:xfrm>
        </p:spPr>
        <p:txBody>
          <a:bodyPr>
            <a:normAutofit fontScale="92500" lnSpcReduction="20000"/>
          </a:bodyPr>
          <a:lstStyle/>
          <a:p>
            <a:r>
              <a:rPr lang="it-IT" sz="3000" b="1" dirty="0"/>
              <a:t>Team </a:t>
            </a:r>
            <a:r>
              <a:rPr lang="it-IT" sz="3000" b="1" dirty="0" err="1"/>
              <a:t>Forest</a:t>
            </a:r>
            <a:endParaRPr lang="it-IT" sz="3000" b="1" dirty="0"/>
          </a:p>
          <a:p>
            <a:endParaRPr lang="it-IT" dirty="0"/>
          </a:p>
          <a:p>
            <a:r>
              <a:rPr lang="it-IT" sz="2400"/>
              <a:t>Mattia </a:t>
            </a:r>
            <a:r>
              <a:rPr lang="it-IT" sz="2400" err="1"/>
              <a:t>Micaloni</a:t>
            </a:r>
            <a:endParaRPr lang="it-IT" dirty="0"/>
          </a:p>
          <a:p>
            <a:r>
              <a:rPr lang="it-IT" sz="2400"/>
              <a:t>Carlo Proserpio</a:t>
            </a:r>
            <a:endParaRPr lang="it-IT" dirty="0"/>
          </a:p>
          <a:p>
            <a:r>
              <a:rPr lang="it-IT" sz="2400"/>
              <a:t>Alessandro Di Girolamo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8177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D6B422-7A30-BB7C-FADB-60C348A7AD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95B74B1D-9614-23D1-82E6-FCD82EBB5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6213"/>
            <a:ext cx="10515600" cy="2212258"/>
          </a:xfrm>
        </p:spPr>
        <p:txBody>
          <a:bodyPr rtlCol="0"/>
          <a:lstStyle/>
          <a:p>
            <a:pPr rtl="0"/>
            <a:r>
              <a:rPr lang="it-IT" dirty="0">
                <a:solidFill>
                  <a:schemeClr val="tx1">
                    <a:alpha val="75000"/>
                  </a:schemeClr>
                </a:solidFill>
              </a:rPr>
              <a:t>Pipeline di Lavoro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FE68B8A2-897C-8209-B1B6-EA73DDBED148}"/>
              </a:ext>
            </a:extLst>
          </p:cNvPr>
          <p:cNvSpPr/>
          <p:nvPr/>
        </p:nvSpPr>
        <p:spPr>
          <a:xfrm>
            <a:off x="838200" y="3879091"/>
            <a:ext cx="10515600" cy="174053"/>
          </a:xfrm>
          <a:prstGeom prst="rect">
            <a:avLst/>
          </a:prstGeom>
          <a:ln>
            <a:noFill/>
          </a:ln>
        </p:spPr>
        <p:style>
          <a:lnRef idx="2">
            <a:scrgbClr r="0" g="0" b="0"/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8" name="Connettore diritto 27">
            <a:extLst>
              <a:ext uri="{FF2B5EF4-FFF2-40B4-BE49-F238E27FC236}">
                <a16:creationId xmlns:a16="http://schemas.microsoft.com/office/drawing/2014/main" id="{D8BCA3E8-29DA-06A1-EC0B-9951ED446069}"/>
              </a:ext>
            </a:extLst>
          </p:cNvPr>
          <p:cNvSpPr/>
          <p:nvPr/>
        </p:nvSpPr>
        <p:spPr>
          <a:xfrm>
            <a:off x="2594223" y="3139363"/>
            <a:ext cx="0" cy="826754"/>
          </a:xfrm>
          <a:prstGeom prst="line">
            <a:avLst/>
          </a:prstGeom>
          <a:solidFill>
            <a:schemeClr val="accent6">
              <a:hueOff val="0"/>
              <a:satOff val="0"/>
              <a:lumOff val="0"/>
              <a:alphaOff val="0"/>
            </a:schemeClr>
          </a:solidFill>
          <a:ln w="12700" cap="flat" cmpd="sng" algn="ctr">
            <a:solidFill>
              <a:schemeClr val="accent6">
                <a:hueOff val="0"/>
                <a:satOff val="0"/>
                <a:lumOff val="0"/>
                <a:alphaOff val="0"/>
              </a:schemeClr>
            </a:solidFill>
            <a:prstDash val="dash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9" name="Figura a mano libera: forma 28">
            <a:extLst>
              <a:ext uri="{FF2B5EF4-FFF2-40B4-BE49-F238E27FC236}">
                <a16:creationId xmlns:a16="http://schemas.microsoft.com/office/drawing/2014/main" id="{69BD0300-8621-8E4D-D3C0-3F20FCAC3B53}"/>
              </a:ext>
            </a:extLst>
          </p:cNvPr>
          <p:cNvSpPr/>
          <p:nvPr/>
        </p:nvSpPr>
        <p:spPr>
          <a:xfrm>
            <a:off x="1053441" y="2486663"/>
            <a:ext cx="3081563" cy="652700"/>
          </a:xfrm>
          <a:custGeom>
            <a:avLst/>
            <a:gdLst>
              <a:gd name="connsiteX0" fmla="*/ 0 w 3081563"/>
              <a:gd name="connsiteY0" fmla="*/ 0 h 652700"/>
              <a:gd name="connsiteX1" fmla="*/ 3081563 w 3081563"/>
              <a:gd name="connsiteY1" fmla="*/ 0 h 652700"/>
              <a:gd name="connsiteX2" fmla="*/ 3081563 w 3081563"/>
              <a:gd name="connsiteY2" fmla="*/ 652700 h 652700"/>
              <a:gd name="connsiteX3" fmla="*/ 0 w 3081563"/>
              <a:gd name="connsiteY3" fmla="*/ 652700 h 652700"/>
              <a:gd name="connsiteX4" fmla="*/ 0 w 3081563"/>
              <a:gd name="connsiteY4" fmla="*/ 0 h 65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1563" h="652700">
                <a:moveTo>
                  <a:pt x="0" y="0"/>
                </a:moveTo>
                <a:lnTo>
                  <a:pt x="3081563" y="0"/>
                </a:lnTo>
                <a:lnTo>
                  <a:pt x="3081563" y="652700"/>
                </a:lnTo>
                <a:lnTo>
                  <a:pt x="0" y="6527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2195" tIns="39144" rIns="152195" bIns="39144" numCol="1" spcCol="1270" rtlCol="0" anchor="ctr" anchorCtr="0">
            <a:noAutofit/>
          </a:bodyPr>
          <a:lstStyle/>
          <a:p>
            <a:pPr marL="0" lvl="0" indent="0" algn="l" defTabSz="7112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1600" kern="1200" noProof="0" dirty="0"/>
              <a:t>Necessario per ridurre il rumore e mitigare i costi in termini di token.</a:t>
            </a:r>
          </a:p>
        </p:txBody>
      </p:sp>
      <p:sp>
        <p:nvSpPr>
          <p:cNvPr id="30" name="Figura a mano libera: forma 29">
            <a:extLst>
              <a:ext uri="{FF2B5EF4-FFF2-40B4-BE49-F238E27FC236}">
                <a16:creationId xmlns:a16="http://schemas.microsoft.com/office/drawing/2014/main" id="{349CC421-B55D-F07F-0383-62C66FD580A7}"/>
              </a:ext>
            </a:extLst>
          </p:cNvPr>
          <p:cNvSpPr/>
          <p:nvPr/>
        </p:nvSpPr>
        <p:spPr>
          <a:xfrm>
            <a:off x="1422832" y="4127117"/>
            <a:ext cx="1764960" cy="491701"/>
          </a:xfrm>
          <a:custGeom>
            <a:avLst/>
            <a:gdLst>
              <a:gd name="connsiteX0" fmla="*/ 0 w 1764960"/>
              <a:gd name="connsiteY0" fmla="*/ 0 h 491701"/>
              <a:gd name="connsiteX1" fmla="*/ 1764960 w 1764960"/>
              <a:gd name="connsiteY1" fmla="*/ 0 h 491701"/>
              <a:gd name="connsiteX2" fmla="*/ 1764960 w 1764960"/>
              <a:gd name="connsiteY2" fmla="*/ 491701 h 491701"/>
              <a:gd name="connsiteX3" fmla="*/ 0 w 1764960"/>
              <a:gd name="connsiteY3" fmla="*/ 491701 h 491701"/>
              <a:gd name="connsiteX4" fmla="*/ 0 w 1764960"/>
              <a:gd name="connsiteY4" fmla="*/ 0 h 491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4960" h="491701">
                <a:moveTo>
                  <a:pt x="0" y="0"/>
                </a:moveTo>
                <a:lnTo>
                  <a:pt x="1764960" y="0"/>
                </a:lnTo>
                <a:lnTo>
                  <a:pt x="1764960" y="491701"/>
                </a:lnTo>
                <a:lnTo>
                  <a:pt x="0" y="49170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rtlCol="0" anchor="t" anchorCtr="1">
            <a:noAutofit/>
          </a:bodyPr>
          <a:lstStyle/>
          <a:p>
            <a:pPr marL="0" lvl="0" indent="0" algn="ctr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2000" kern="1200" noProof="0" dirty="0"/>
              <a:t>Acquisizione e pulizia Tabelle</a:t>
            </a:r>
          </a:p>
        </p:txBody>
      </p:sp>
      <p:sp>
        <p:nvSpPr>
          <p:cNvPr id="31" name="Ovale 30">
            <a:extLst>
              <a:ext uri="{FF2B5EF4-FFF2-40B4-BE49-F238E27FC236}">
                <a16:creationId xmlns:a16="http://schemas.microsoft.com/office/drawing/2014/main" id="{E75ADAC5-24F1-5E08-5F47-99B5570DFEBC}"/>
              </a:ext>
            </a:extLst>
          </p:cNvPr>
          <p:cNvSpPr/>
          <p:nvPr/>
        </p:nvSpPr>
        <p:spPr>
          <a:xfrm>
            <a:off x="2539831" y="3911726"/>
            <a:ext cx="108783" cy="108783"/>
          </a:xfrm>
          <a:prstGeom prst="ellipse">
            <a:avLst/>
          </a:prstGeom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32" name="Connettore diritto 31">
            <a:extLst>
              <a:ext uri="{FF2B5EF4-FFF2-40B4-BE49-F238E27FC236}">
                <a16:creationId xmlns:a16="http://schemas.microsoft.com/office/drawing/2014/main" id="{D765CFEF-E582-1BE1-CEDF-F8120F757E72}"/>
              </a:ext>
            </a:extLst>
          </p:cNvPr>
          <p:cNvSpPr/>
          <p:nvPr/>
        </p:nvSpPr>
        <p:spPr>
          <a:xfrm>
            <a:off x="4345111" y="3962529"/>
            <a:ext cx="0" cy="833930"/>
          </a:xfrm>
          <a:prstGeom prst="line">
            <a:avLst/>
          </a:prstGeom>
          <a:solidFill>
            <a:schemeClr val="accent6">
              <a:hueOff val="0"/>
              <a:satOff val="0"/>
              <a:lumOff val="0"/>
              <a:alphaOff val="0"/>
            </a:schemeClr>
          </a:solidFill>
          <a:ln w="12700" cap="flat" cmpd="sng" algn="ctr">
            <a:solidFill>
              <a:schemeClr val="accent6">
                <a:hueOff val="0"/>
                <a:satOff val="0"/>
                <a:lumOff val="0"/>
                <a:alphaOff val="0"/>
              </a:schemeClr>
            </a:solidFill>
            <a:prstDash val="dash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3" name="Figura a mano libera: forma 32">
            <a:extLst>
              <a:ext uri="{FF2B5EF4-FFF2-40B4-BE49-F238E27FC236}">
                <a16:creationId xmlns:a16="http://schemas.microsoft.com/office/drawing/2014/main" id="{C1D11C44-1DB8-2820-A972-EDC02262C8C1}"/>
              </a:ext>
            </a:extLst>
          </p:cNvPr>
          <p:cNvSpPr/>
          <p:nvPr/>
        </p:nvSpPr>
        <p:spPr>
          <a:xfrm>
            <a:off x="2790955" y="4788458"/>
            <a:ext cx="3108311" cy="1025774"/>
          </a:xfrm>
          <a:custGeom>
            <a:avLst/>
            <a:gdLst>
              <a:gd name="connsiteX0" fmla="*/ 0 w 3108311"/>
              <a:gd name="connsiteY0" fmla="*/ 0 h 1025774"/>
              <a:gd name="connsiteX1" fmla="*/ 3108311 w 3108311"/>
              <a:gd name="connsiteY1" fmla="*/ 0 h 1025774"/>
              <a:gd name="connsiteX2" fmla="*/ 3108311 w 3108311"/>
              <a:gd name="connsiteY2" fmla="*/ 1025774 h 1025774"/>
              <a:gd name="connsiteX3" fmla="*/ 0 w 3108311"/>
              <a:gd name="connsiteY3" fmla="*/ 1025774 h 1025774"/>
              <a:gd name="connsiteX4" fmla="*/ 0 w 3108311"/>
              <a:gd name="connsiteY4" fmla="*/ 0 h 1025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8311" h="1025774">
                <a:moveTo>
                  <a:pt x="0" y="0"/>
                </a:moveTo>
                <a:lnTo>
                  <a:pt x="3108311" y="0"/>
                </a:lnTo>
                <a:lnTo>
                  <a:pt x="3108311" y="1025774"/>
                </a:lnTo>
                <a:lnTo>
                  <a:pt x="0" y="102577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2195" tIns="60989" rIns="152195" bIns="60989" numCol="1" spcCol="1270" rtlCol="0" anchor="ctr" anchorCtr="0">
            <a:noAutofit/>
          </a:bodyPr>
          <a:lstStyle/>
          <a:p>
            <a:pPr marL="0" lvl="0" indent="0" algn="l" defTabSz="7112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1600" b="0" i="0" u="none" kern="1200" noProof="0" dirty="0"/>
              <a:t>L’estrazione delle informazioni è stata supportata dall’utilizzo di un LLM ‘‘preparato’’ opportunamente per il task in questione.</a:t>
            </a:r>
            <a:endParaRPr lang="it-IT" sz="1600" kern="1200" noProof="0" dirty="0"/>
          </a:p>
        </p:txBody>
      </p:sp>
      <p:sp>
        <p:nvSpPr>
          <p:cNvPr id="34" name="Figura a mano libera: forma 33">
            <a:extLst>
              <a:ext uri="{FF2B5EF4-FFF2-40B4-BE49-F238E27FC236}">
                <a16:creationId xmlns:a16="http://schemas.microsoft.com/office/drawing/2014/main" id="{71233B2D-1AF2-1A66-E644-59ED0F0FF88C}"/>
              </a:ext>
            </a:extLst>
          </p:cNvPr>
          <p:cNvSpPr/>
          <p:nvPr/>
        </p:nvSpPr>
        <p:spPr>
          <a:xfrm>
            <a:off x="2944400" y="3313417"/>
            <a:ext cx="2801421" cy="491701"/>
          </a:xfrm>
          <a:custGeom>
            <a:avLst/>
            <a:gdLst>
              <a:gd name="connsiteX0" fmla="*/ 0 w 2801421"/>
              <a:gd name="connsiteY0" fmla="*/ 0 h 491701"/>
              <a:gd name="connsiteX1" fmla="*/ 2801421 w 2801421"/>
              <a:gd name="connsiteY1" fmla="*/ 0 h 491701"/>
              <a:gd name="connsiteX2" fmla="*/ 2801421 w 2801421"/>
              <a:gd name="connsiteY2" fmla="*/ 491701 h 491701"/>
              <a:gd name="connsiteX3" fmla="*/ 0 w 2801421"/>
              <a:gd name="connsiteY3" fmla="*/ 491701 h 491701"/>
              <a:gd name="connsiteX4" fmla="*/ 0 w 2801421"/>
              <a:gd name="connsiteY4" fmla="*/ 0 h 491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1421" h="491701">
                <a:moveTo>
                  <a:pt x="0" y="0"/>
                </a:moveTo>
                <a:lnTo>
                  <a:pt x="2801421" y="0"/>
                </a:lnTo>
                <a:lnTo>
                  <a:pt x="2801421" y="491701"/>
                </a:lnTo>
                <a:lnTo>
                  <a:pt x="0" y="49170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rtlCol="0" anchor="b" anchorCtr="1">
            <a:noAutofit/>
          </a:bodyPr>
          <a:lstStyle/>
          <a:p>
            <a:pPr marL="0" lvl="0" indent="0" algn="ctr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2000" kern="1200" noProof="0" dirty="0"/>
              <a:t>Modello di Linguaggio</a:t>
            </a:r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1F3FAE5A-4D20-D175-8293-177E3FEE00D2}"/>
              </a:ext>
            </a:extLst>
          </p:cNvPr>
          <p:cNvSpPr/>
          <p:nvPr/>
        </p:nvSpPr>
        <p:spPr>
          <a:xfrm>
            <a:off x="4290247" y="3911254"/>
            <a:ext cx="109727" cy="109727"/>
          </a:xfrm>
          <a:prstGeom prst="ellipse">
            <a:avLst/>
          </a:prstGeom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36" name="Connettore diritto 35">
            <a:extLst>
              <a:ext uri="{FF2B5EF4-FFF2-40B4-BE49-F238E27FC236}">
                <a16:creationId xmlns:a16="http://schemas.microsoft.com/office/drawing/2014/main" id="{2B4ABD65-F053-C823-A82B-3773D8729A58}"/>
              </a:ext>
            </a:extLst>
          </p:cNvPr>
          <p:cNvSpPr/>
          <p:nvPr/>
        </p:nvSpPr>
        <p:spPr>
          <a:xfrm>
            <a:off x="6096000" y="3139363"/>
            <a:ext cx="0" cy="826754"/>
          </a:xfrm>
          <a:prstGeom prst="line">
            <a:avLst/>
          </a:prstGeom>
          <a:solidFill>
            <a:schemeClr val="accent6">
              <a:hueOff val="0"/>
              <a:satOff val="0"/>
              <a:lumOff val="0"/>
              <a:alphaOff val="0"/>
            </a:schemeClr>
          </a:solidFill>
          <a:ln w="12700" cap="flat" cmpd="sng" algn="ctr">
            <a:solidFill>
              <a:schemeClr val="accent6">
                <a:hueOff val="0"/>
                <a:satOff val="0"/>
                <a:lumOff val="0"/>
                <a:alphaOff val="0"/>
              </a:schemeClr>
            </a:solidFill>
            <a:prstDash val="dash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37" name="Figura a mano libera: forma 36">
            <a:extLst>
              <a:ext uri="{FF2B5EF4-FFF2-40B4-BE49-F238E27FC236}">
                <a16:creationId xmlns:a16="http://schemas.microsoft.com/office/drawing/2014/main" id="{4EF699C8-6A3A-5DBF-4864-28FEF6BB1FD3}"/>
              </a:ext>
            </a:extLst>
          </p:cNvPr>
          <p:cNvSpPr/>
          <p:nvPr/>
        </p:nvSpPr>
        <p:spPr>
          <a:xfrm>
            <a:off x="4555218" y="2375754"/>
            <a:ext cx="3081563" cy="763608"/>
          </a:xfrm>
          <a:custGeom>
            <a:avLst/>
            <a:gdLst>
              <a:gd name="connsiteX0" fmla="*/ 0 w 3081563"/>
              <a:gd name="connsiteY0" fmla="*/ 0 h 763608"/>
              <a:gd name="connsiteX1" fmla="*/ 3081563 w 3081563"/>
              <a:gd name="connsiteY1" fmla="*/ 0 h 763608"/>
              <a:gd name="connsiteX2" fmla="*/ 3081563 w 3081563"/>
              <a:gd name="connsiteY2" fmla="*/ 763608 h 763608"/>
              <a:gd name="connsiteX3" fmla="*/ 0 w 3081563"/>
              <a:gd name="connsiteY3" fmla="*/ 763608 h 763608"/>
              <a:gd name="connsiteX4" fmla="*/ 0 w 3081563"/>
              <a:gd name="connsiteY4" fmla="*/ 0 h 763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1563" h="763608">
                <a:moveTo>
                  <a:pt x="0" y="0"/>
                </a:moveTo>
                <a:lnTo>
                  <a:pt x="3081563" y="0"/>
                </a:lnTo>
                <a:lnTo>
                  <a:pt x="3081563" y="763608"/>
                </a:lnTo>
                <a:lnTo>
                  <a:pt x="0" y="76360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2195" tIns="45795" rIns="152195" bIns="45795" numCol="1" spcCol="1270" rtlCol="0" anchor="ctr" anchorCtr="0">
            <a:noAutofit/>
          </a:bodyPr>
          <a:lstStyle/>
          <a:p>
            <a:pPr marL="0" lvl="0" indent="0" algn="l" defTabSz="7112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1600" b="0" i="0" u="none" kern="1200" noProof="0" dirty="0"/>
              <a:t>Tramite il LLM sono stati estratti i ‘‘</a:t>
            </a:r>
            <a:r>
              <a:rPr lang="it-IT" sz="1600" b="0" i="0" u="none" kern="1200" noProof="0" dirty="0" err="1"/>
              <a:t>Claim</a:t>
            </a:r>
            <a:r>
              <a:rPr lang="it-IT" sz="1600" b="0" i="0" u="none" kern="1200" noProof="0" dirty="0"/>
              <a:t>’’, ossia le informazioni di interesse dalle tabelle.</a:t>
            </a:r>
            <a:endParaRPr lang="it-IT" sz="1600" kern="1200" noProof="0" dirty="0"/>
          </a:p>
        </p:txBody>
      </p:sp>
      <p:sp>
        <p:nvSpPr>
          <p:cNvPr id="38" name="Figura a mano libera: forma 37">
            <a:extLst>
              <a:ext uri="{FF2B5EF4-FFF2-40B4-BE49-F238E27FC236}">
                <a16:creationId xmlns:a16="http://schemas.microsoft.com/office/drawing/2014/main" id="{1C45933B-3A21-BF6B-E281-87E8846153DC}"/>
              </a:ext>
            </a:extLst>
          </p:cNvPr>
          <p:cNvSpPr/>
          <p:nvPr/>
        </p:nvSpPr>
        <p:spPr>
          <a:xfrm>
            <a:off x="4695289" y="4127117"/>
            <a:ext cx="2801421" cy="491701"/>
          </a:xfrm>
          <a:custGeom>
            <a:avLst/>
            <a:gdLst>
              <a:gd name="connsiteX0" fmla="*/ 0 w 2801421"/>
              <a:gd name="connsiteY0" fmla="*/ 0 h 491701"/>
              <a:gd name="connsiteX1" fmla="*/ 2801421 w 2801421"/>
              <a:gd name="connsiteY1" fmla="*/ 0 h 491701"/>
              <a:gd name="connsiteX2" fmla="*/ 2801421 w 2801421"/>
              <a:gd name="connsiteY2" fmla="*/ 491701 h 491701"/>
              <a:gd name="connsiteX3" fmla="*/ 0 w 2801421"/>
              <a:gd name="connsiteY3" fmla="*/ 491701 h 491701"/>
              <a:gd name="connsiteX4" fmla="*/ 0 w 2801421"/>
              <a:gd name="connsiteY4" fmla="*/ 0 h 491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1421" h="491701">
                <a:moveTo>
                  <a:pt x="0" y="0"/>
                </a:moveTo>
                <a:lnTo>
                  <a:pt x="2801421" y="0"/>
                </a:lnTo>
                <a:lnTo>
                  <a:pt x="2801421" y="491701"/>
                </a:lnTo>
                <a:lnTo>
                  <a:pt x="0" y="49170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rtlCol="0" anchor="t" anchorCtr="1">
            <a:noAutofit/>
          </a:bodyPr>
          <a:lstStyle/>
          <a:p>
            <a:pPr marL="0" lvl="0" indent="0" algn="ctr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2000" kern="1200" noProof="0" dirty="0"/>
              <a:t>Estrazione </a:t>
            </a:r>
            <a:r>
              <a:rPr lang="it-IT" sz="2000" kern="1200" noProof="0" dirty="0" err="1"/>
              <a:t>claim</a:t>
            </a:r>
            <a:endParaRPr lang="it-IT" sz="2000" kern="1200" noProof="0" dirty="0"/>
          </a:p>
        </p:txBody>
      </p:sp>
      <p:sp>
        <p:nvSpPr>
          <p:cNvPr id="39" name="Ovale 38">
            <a:extLst>
              <a:ext uri="{FF2B5EF4-FFF2-40B4-BE49-F238E27FC236}">
                <a16:creationId xmlns:a16="http://schemas.microsoft.com/office/drawing/2014/main" id="{F32CC228-703F-9C20-DF1D-F6F656F61B54}"/>
              </a:ext>
            </a:extLst>
          </p:cNvPr>
          <p:cNvSpPr/>
          <p:nvPr/>
        </p:nvSpPr>
        <p:spPr>
          <a:xfrm>
            <a:off x="6041608" y="3911726"/>
            <a:ext cx="108783" cy="108783"/>
          </a:xfrm>
          <a:prstGeom prst="ellipse">
            <a:avLst/>
          </a:prstGeom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40" name="Connettore diritto 39">
            <a:extLst>
              <a:ext uri="{FF2B5EF4-FFF2-40B4-BE49-F238E27FC236}">
                <a16:creationId xmlns:a16="http://schemas.microsoft.com/office/drawing/2014/main" id="{2155D4BB-2155-B6F3-F717-A85A26F668C9}"/>
              </a:ext>
            </a:extLst>
          </p:cNvPr>
          <p:cNvSpPr/>
          <p:nvPr/>
        </p:nvSpPr>
        <p:spPr>
          <a:xfrm>
            <a:off x="7846888" y="3966323"/>
            <a:ext cx="0" cy="826754"/>
          </a:xfrm>
          <a:prstGeom prst="line">
            <a:avLst/>
          </a:prstGeom>
          <a:solidFill>
            <a:schemeClr val="accent6">
              <a:hueOff val="0"/>
              <a:satOff val="0"/>
              <a:lumOff val="0"/>
              <a:alphaOff val="0"/>
            </a:schemeClr>
          </a:solidFill>
          <a:ln w="12700" cap="flat" cmpd="sng" algn="ctr">
            <a:solidFill>
              <a:schemeClr val="accent6">
                <a:hueOff val="0"/>
                <a:satOff val="0"/>
                <a:lumOff val="0"/>
                <a:alphaOff val="0"/>
              </a:schemeClr>
            </a:solidFill>
            <a:prstDash val="dash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41" name="Figura a mano libera: forma 40">
            <a:extLst>
              <a:ext uri="{FF2B5EF4-FFF2-40B4-BE49-F238E27FC236}">
                <a16:creationId xmlns:a16="http://schemas.microsoft.com/office/drawing/2014/main" id="{75627137-CA63-17BE-21FC-D03AFDBB4746}"/>
              </a:ext>
            </a:extLst>
          </p:cNvPr>
          <p:cNvSpPr/>
          <p:nvPr/>
        </p:nvSpPr>
        <p:spPr>
          <a:xfrm>
            <a:off x="6306106" y="4793077"/>
            <a:ext cx="3081563" cy="1285004"/>
          </a:xfrm>
          <a:custGeom>
            <a:avLst/>
            <a:gdLst>
              <a:gd name="connsiteX0" fmla="*/ 0 w 3081563"/>
              <a:gd name="connsiteY0" fmla="*/ 0 h 1285004"/>
              <a:gd name="connsiteX1" fmla="*/ 3081563 w 3081563"/>
              <a:gd name="connsiteY1" fmla="*/ 0 h 1285004"/>
              <a:gd name="connsiteX2" fmla="*/ 3081563 w 3081563"/>
              <a:gd name="connsiteY2" fmla="*/ 1285004 h 1285004"/>
              <a:gd name="connsiteX3" fmla="*/ 0 w 3081563"/>
              <a:gd name="connsiteY3" fmla="*/ 1285004 h 1285004"/>
              <a:gd name="connsiteX4" fmla="*/ 0 w 3081563"/>
              <a:gd name="connsiteY4" fmla="*/ 0 h 1285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1563" h="1285004">
                <a:moveTo>
                  <a:pt x="0" y="0"/>
                </a:moveTo>
                <a:lnTo>
                  <a:pt x="3081563" y="0"/>
                </a:lnTo>
                <a:lnTo>
                  <a:pt x="3081563" y="1285004"/>
                </a:lnTo>
                <a:lnTo>
                  <a:pt x="0" y="128500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2195" tIns="77065" rIns="152195" bIns="77065" numCol="1" spcCol="1270" rtlCol="0" anchor="ctr" anchorCtr="0">
            <a:noAutofit/>
          </a:bodyPr>
          <a:lstStyle/>
          <a:p>
            <a:pPr marL="0" lvl="0" indent="0" algn="l" defTabSz="7112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1600" kern="1200" noProof="0" dirty="0"/>
              <a:t>Sono state estratte le distribuzioni dei vari termini nei </a:t>
            </a:r>
            <a:r>
              <a:rPr lang="it-IT" sz="1600" kern="1200" noProof="0" dirty="0" err="1"/>
              <a:t>claim</a:t>
            </a:r>
            <a:r>
              <a:rPr lang="it-IT" sz="1600" kern="1200" noProof="0" dirty="0"/>
              <a:t> (specifiche e metriche), in seguito è stato fatto un allineamento di tali termini.</a:t>
            </a:r>
          </a:p>
        </p:txBody>
      </p:sp>
      <p:sp>
        <p:nvSpPr>
          <p:cNvPr id="42" name="Figura a mano libera: forma 41">
            <a:extLst>
              <a:ext uri="{FF2B5EF4-FFF2-40B4-BE49-F238E27FC236}">
                <a16:creationId xmlns:a16="http://schemas.microsoft.com/office/drawing/2014/main" id="{D4CC23D7-78A5-A0F1-841E-AAA7DF4EB949}"/>
              </a:ext>
            </a:extLst>
          </p:cNvPr>
          <p:cNvSpPr/>
          <p:nvPr/>
        </p:nvSpPr>
        <p:spPr>
          <a:xfrm>
            <a:off x="6395612" y="3313417"/>
            <a:ext cx="2902552" cy="491701"/>
          </a:xfrm>
          <a:custGeom>
            <a:avLst/>
            <a:gdLst>
              <a:gd name="connsiteX0" fmla="*/ 0 w 2902552"/>
              <a:gd name="connsiteY0" fmla="*/ 0 h 491701"/>
              <a:gd name="connsiteX1" fmla="*/ 2902552 w 2902552"/>
              <a:gd name="connsiteY1" fmla="*/ 0 h 491701"/>
              <a:gd name="connsiteX2" fmla="*/ 2902552 w 2902552"/>
              <a:gd name="connsiteY2" fmla="*/ 491701 h 491701"/>
              <a:gd name="connsiteX3" fmla="*/ 0 w 2902552"/>
              <a:gd name="connsiteY3" fmla="*/ 491701 h 491701"/>
              <a:gd name="connsiteX4" fmla="*/ 0 w 2902552"/>
              <a:gd name="connsiteY4" fmla="*/ 0 h 491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2552" h="491701">
                <a:moveTo>
                  <a:pt x="0" y="0"/>
                </a:moveTo>
                <a:lnTo>
                  <a:pt x="2902552" y="0"/>
                </a:lnTo>
                <a:lnTo>
                  <a:pt x="2902552" y="491701"/>
                </a:lnTo>
                <a:lnTo>
                  <a:pt x="0" y="49170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rtlCol="0" anchor="b" anchorCtr="1">
            <a:noAutofit/>
          </a:bodyPr>
          <a:lstStyle/>
          <a:p>
            <a:pPr marL="0" lvl="0" indent="0" algn="ctr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2000" kern="1200" noProof="0" dirty="0"/>
              <a:t>Profilazione e Allineamento</a:t>
            </a:r>
          </a:p>
        </p:txBody>
      </p:sp>
      <p:sp>
        <p:nvSpPr>
          <p:cNvPr id="43" name="Ovale 42">
            <a:extLst>
              <a:ext uri="{FF2B5EF4-FFF2-40B4-BE49-F238E27FC236}">
                <a16:creationId xmlns:a16="http://schemas.microsoft.com/office/drawing/2014/main" id="{13C382DF-6DAB-6D03-C128-49F4F4384711}"/>
              </a:ext>
            </a:extLst>
          </p:cNvPr>
          <p:cNvSpPr/>
          <p:nvPr/>
        </p:nvSpPr>
        <p:spPr>
          <a:xfrm>
            <a:off x="7792496" y="3911931"/>
            <a:ext cx="108783" cy="108783"/>
          </a:xfrm>
          <a:prstGeom prst="ellipse">
            <a:avLst/>
          </a:prstGeom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44" name="Connettore diritto 43">
            <a:extLst>
              <a:ext uri="{FF2B5EF4-FFF2-40B4-BE49-F238E27FC236}">
                <a16:creationId xmlns:a16="http://schemas.microsoft.com/office/drawing/2014/main" id="{A2602145-FBB2-33F1-4866-69F2C5980CA6}"/>
              </a:ext>
            </a:extLst>
          </p:cNvPr>
          <p:cNvSpPr/>
          <p:nvPr/>
        </p:nvSpPr>
        <p:spPr>
          <a:xfrm>
            <a:off x="9597776" y="3139363"/>
            <a:ext cx="0" cy="826754"/>
          </a:xfrm>
          <a:prstGeom prst="line">
            <a:avLst/>
          </a:prstGeom>
          <a:solidFill>
            <a:schemeClr val="accent6">
              <a:hueOff val="0"/>
              <a:satOff val="0"/>
              <a:lumOff val="0"/>
              <a:alphaOff val="0"/>
            </a:schemeClr>
          </a:solidFill>
          <a:ln w="12700" cap="flat" cmpd="sng" algn="ctr">
            <a:solidFill>
              <a:schemeClr val="accent6">
                <a:hueOff val="0"/>
                <a:satOff val="0"/>
                <a:lumOff val="0"/>
                <a:alphaOff val="0"/>
              </a:schemeClr>
            </a:solidFill>
            <a:prstDash val="dash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45" name="Figura a mano libera: forma 44">
            <a:extLst>
              <a:ext uri="{FF2B5EF4-FFF2-40B4-BE49-F238E27FC236}">
                <a16:creationId xmlns:a16="http://schemas.microsoft.com/office/drawing/2014/main" id="{25256D0D-173D-D21F-23CB-D31167382414}"/>
              </a:ext>
            </a:extLst>
          </p:cNvPr>
          <p:cNvSpPr/>
          <p:nvPr/>
        </p:nvSpPr>
        <p:spPr>
          <a:xfrm>
            <a:off x="8056995" y="2119518"/>
            <a:ext cx="3081563" cy="1019844"/>
          </a:xfrm>
          <a:custGeom>
            <a:avLst/>
            <a:gdLst>
              <a:gd name="connsiteX0" fmla="*/ 0 w 3081563"/>
              <a:gd name="connsiteY0" fmla="*/ 0 h 1019844"/>
              <a:gd name="connsiteX1" fmla="*/ 3081563 w 3081563"/>
              <a:gd name="connsiteY1" fmla="*/ 0 h 1019844"/>
              <a:gd name="connsiteX2" fmla="*/ 3081563 w 3081563"/>
              <a:gd name="connsiteY2" fmla="*/ 1019844 h 1019844"/>
              <a:gd name="connsiteX3" fmla="*/ 0 w 3081563"/>
              <a:gd name="connsiteY3" fmla="*/ 1019844 h 1019844"/>
              <a:gd name="connsiteX4" fmla="*/ 0 w 3081563"/>
              <a:gd name="connsiteY4" fmla="*/ 0 h 1019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1563" h="1019844">
                <a:moveTo>
                  <a:pt x="0" y="0"/>
                </a:moveTo>
                <a:lnTo>
                  <a:pt x="3081563" y="0"/>
                </a:lnTo>
                <a:lnTo>
                  <a:pt x="3081563" y="1019844"/>
                </a:lnTo>
                <a:lnTo>
                  <a:pt x="0" y="101984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2195" tIns="61162" rIns="152195" bIns="61162" numCol="1" spcCol="1270" rtlCol="0" anchor="ctr" anchorCtr="0">
            <a:noAutofit/>
          </a:bodyPr>
          <a:lstStyle/>
          <a:p>
            <a:pPr marL="0" lvl="0" indent="0" algn="l" defTabSz="7112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1600" b="0" i="0" u="none" kern="1200" noProof="0" dirty="0"/>
              <a:t>Infine il sistema di estrazione è stato valutato utilizzando due approcci differenti (mediante l’utilizzo di metriche note).</a:t>
            </a:r>
            <a:endParaRPr lang="it-IT" sz="1600" kern="1200" noProof="0" dirty="0"/>
          </a:p>
        </p:txBody>
      </p:sp>
      <p:sp>
        <p:nvSpPr>
          <p:cNvPr id="46" name="Figura a mano libera: forma 45">
            <a:extLst>
              <a:ext uri="{FF2B5EF4-FFF2-40B4-BE49-F238E27FC236}">
                <a16:creationId xmlns:a16="http://schemas.microsoft.com/office/drawing/2014/main" id="{F58F300A-0FDE-F8CC-8DB8-EA6B30F883E9}"/>
              </a:ext>
            </a:extLst>
          </p:cNvPr>
          <p:cNvSpPr/>
          <p:nvPr/>
        </p:nvSpPr>
        <p:spPr>
          <a:xfrm>
            <a:off x="8197066" y="4127117"/>
            <a:ext cx="2801421" cy="491701"/>
          </a:xfrm>
          <a:custGeom>
            <a:avLst/>
            <a:gdLst>
              <a:gd name="connsiteX0" fmla="*/ 0 w 2801421"/>
              <a:gd name="connsiteY0" fmla="*/ 0 h 491701"/>
              <a:gd name="connsiteX1" fmla="*/ 2801421 w 2801421"/>
              <a:gd name="connsiteY1" fmla="*/ 0 h 491701"/>
              <a:gd name="connsiteX2" fmla="*/ 2801421 w 2801421"/>
              <a:gd name="connsiteY2" fmla="*/ 491701 h 491701"/>
              <a:gd name="connsiteX3" fmla="*/ 0 w 2801421"/>
              <a:gd name="connsiteY3" fmla="*/ 491701 h 491701"/>
              <a:gd name="connsiteX4" fmla="*/ 0 w 2801421"/>
              <a:gd name="connsiteY4" fmla="*/ 0 h 491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1421" h="491701">
                <a:moveTo>
                  <a:pt x="0" y="0"/>
                </a:moveTo>
                <a:lnTo>
                  <a:pt x="2801421" y="0"/>
                </a:lnTo>
                <a:lnTo>
                  <a:pt x="2801421" y="491701"/>
                </a:lnTo>
                <a:lnTo>
                  <a:pt x="0" y="49170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rtlCol="0" anchor="t" anchorCtr="1">
            <a:noAutofit/>
          </a:bodyPr>
          <a:lstStyle/>
          <a:p>
            <a:pPr marL="0" lvl="0" indent="0" algn="ctr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2000" kern="1200" noProof="0" dirty="0"/>
              <a:t>Valutazione sistema</a:t>
            </a:r>
          </a:p>
        </p:txBody>
      </p:sp>
      <p:sp>
        <p:nvSpPr>
          <p:cNvPr id="47" name="Ovale 46">
            <a:extLst>
              <a:ext uri="{FF2B5EF4-FFF2-40B4-BE49-F238E27FC236}">
                <a16:creationId xmlns:a16="http://schemas.microsoft.com/office/drawing/2014/main" id="{D8A22F11-2AB5-E1B4-E791-9B602D53961D}"/>
              </a:ext>
            </a:extLst>
          </p:cNvPr>
          <p:cNvSpPr/>
          <p:nvPr/>
        </p:nvSpPr>
        <p:spPr>
          <a:xfrm>
            <a:off x="9543385" y="3911726"/>
            <a:ext cx="108783" cy="108783"/>
          </a:xfrm>
          <a:prstGeom prst="ellipse">
            <a:avLst/>
          </a:prstGeom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19" name="Segnaposto data 18">
            <a:extLst>
              <a:ext uri="{FF2B5EF4-FFF2-40B4-BE49-F238E27FC236}">
                <a16:creationId xmlns:a16="http://schemas.microsoft.com/office/drawing/2014/main" id="{4170BC23-A4FF-48EF-F74A-D8141FFDBD4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1" i="0" u="none" strike="noStrike" kern="1200" cap="none" spc="100" normalizeH="0" baseline="0" noProof="0" dirty="0">
                <a:ln>
                  <a:noFill/>
                </a:ln>
                <a:solidFill>
                  <a:srgbClr val="E2D4CA">
                    <a:alpha val="75000"/>
                  </a:srgbClr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t>20XX</a:t>
            </a:r>
          </a:p>
        </p:txBody>
      </p:sp>
      <p:sp>
        <p:nvSpPr>
          <p:cNvPr id="20" name="Segnaposto piè di pagina 19">
            <a:extLst>
              <a:ext uri="{FF2B5EF4-FFF2-40B4-BE49-F238E27FC236}">
                <a16:creationId xmlns:a16="http://schemas.microsoft.com/office/drawing/2014/main" id="{27F0E5DA-59A8-41D7-B566-73D0F435C7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1" i="0" u="none" strike="noStrike" kern="1200" cap="all" spc="400" normalizeH="0" baseline="0" noProof="0" dirty="0">
                <a:ln>
                  <a:noFill/>
                </a:ln>
                <a:solidFill>
                  <a:srgbClr val="E2D4CA">
                    <a:alpha val="75000"/>
                  </a:srgbClr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t>Testo di esempio</a:t>
            </a:r>
          </a:p>
        </p:txBody>
      </p:sp>
      <p:sp>
        <p:nvSpPr>
          <p:cNvPr id="21" name="Segnaposto numero diapositiva 20">
            <a:extLst>
              <a:ext uri="{FF2B5EF4-FFF2-40B4-BE49-F238E27FC236}">
                <a16:creationId xmlns:a16="http://schemas.microsoft.com/office/drawing/2014/main" id="{5FC41E68-E034-B026-CA1A-48FCA6920D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208ADF-3ADD-483D-A721-14E3EEE2C135}" type="slidenum">
              <a:rPr kumimoji="0" lang="it-IT" sz="900" b="1" i="0" u="none" strike="noStrike" kern="1200" cap="none" spc="0" normalizeH="0" baseline="0" noProof="0" smtClean="0">
                <a:ln>
                  <a:noFill/>
                </a:ln>
                <a:solidFill>
                  <a:srgbClr val="E2D4CA">
                    <a:alpha val="75000"/>
                  </a:srgbClr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it-IT" sz="900" b="1" i="0" u="none" strike="noStrike" kern="1200" cap="none" spc="0" normalizeH="0" baseline="0" noProof="0" dirty="0">
              <a:ln>
                <a:noFill/>
              </a:ln>
              <a:solidFill>
                <a:srgbClr val="E2D4CA">
                  <a:alpha val="75000"/>
                </a:srgbClr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81FAA49-6C02-C0E1-5AEA-1E78E4FA031B}"/>
              </a:ext>
            </a:extLst>
          </p:cNvPr>
          <p:cNvSpPr txBox="1"/>
          <p:nvPr/>
        </p:nvSpPr>
        <p:spPr>
          <a:xfrm>
            <a:off x="1053441" y="2495006"/>
            <a:ext cx="3081563" cy="652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2195" tIns="39144" rIns="152195" bIns="39144" numCol="1" spcCol="1270" rtlCol="0" anchor="ctr" anchorCtr="0">
            <a:noAutofit/>
          </a:bodyPr>
          <a:lstStyle/>
          <a:p>
            <a:pPr marL="0" lvl="0" indent="0" algn="l" defTabSz="7112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1600" kern="1200" noProof="0" dirty="0"/>
              <a:t>Necessario per ridurre il rumore e mitigare i costi in termini di token.</a:t>
            </a:r>
          </a:p>
        </p:txBody>
      </p: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6B975E68-5063-5B2A-311A-54059C2EC5D6}"/>
              </a:ext>
            </a:extLst>
          </p:cNvPr>
          <p:cNvGrpSpPr/>
          <p:nvPr/>
        </p:nvGrpSpPr>
        <p:grpSpPr>
          <a:xfrm>
            <a:off x="2797640" y="4793553"/>
            <a:ext cx="3108311" cy="1025774"/>
            <a:chOff x="1952755" y="2998009"/>
            <a:chExt cx="3108311" cy="1025774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B8C75095-C792-3C2C-0635-CC469A77918E}"/>
                </a:ext>
              </a:extLst>
            </p:cNvPr>
            <p:cNvSpPr/>
            <p:nvPr/>
          </p:nvSpPr>
          <p:spPr>
            <a:xfrm>
              <a:off x="1952755" y="2998009"/>
              <a:ext cx="3108311" cy="1025774"/>
            </a:xfrm>
            <a:prstGeom prst="rect">
              <a:avLst/>
            </a:prstGeom>
            <a:grpFill/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it-IT" dirty="0"/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85F99DBF-560E-B60F-371A-EAEA7A74B5C1}"/>
                </a:ext>
              </a:extLst>
            </p:cNvPr>
            <p:cNvSpPr txBox="1"/>
            <p:nvPr/>
          </p:nvSpPr>
          <p:spPr>
            <a:xfrm>
              <a:off x="1952755" y="2998009"/>
              <a:ext cx="3108311" cy="102577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195" tIns="60989" rIns="152195" bIns="60989" numCol="1" spcCol="1270" rtlCol="0" anchor="ctr" anchorCtr="0">
              <a:noAutofit/>
            </a:bodyPr>
            <a:lstStyle/>
            <a:p>
              <a:pPr marL="0" lvl="0" indent="0" algn="l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600" b="0" i="0" u="none" kern="1200" noProof="0" dirty="0"/>
                <a:t>L’estrazione delle informazioni è stata supportata dall’utilizzo di un LLM ‘‘preparato’’ opportunamente per il task in questione.</a:t>
              </a:r>
              <a:endParaRPr lang="it-IT" sz="1600" kern="1200" noProof="0" dirty="0"/>
            </a:p>
          </p:txBody>
        </p:sp>
      </p:grp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F1C254A-C28E-0BB5-2FA6-993CF99F191F}"/>
              </a:ext>
            </a:extLst>
          </p:cNvPr>
          <p:cNvSpPr txBox="1"/>
          <p:nvPr/>
        </p:nvSpPr>
        <p:spPr>
          <a:xfrm>
            <a:off x="4555216" y="2378302"/>
            <a:ext cx="3081563" cy="7636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2195" tIns="45795" rIns="152195" bIns="45795" numCol="1" spcCol="1270" rtlCol="0" anchor="ctr" anchorCtr="0">
            <a:noAutofit/>
          </a:bodyPr>
          <a:lstStyle/>
          <a:p>
            <a:pPr marL="0" lvl="0" indent="0" algn="l" defTabSz="7112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1600" b="0" i="0" u="none" kern="1200" noProof="0" dirty="0"/>
              <a:t>Tramite il LLM sono stati estratti i ‘‘</a:t>
            </a:r>
            <a:r>
              <a:rPr lang="it-IT" sz="1600" b="0" i="0" u="none" kern="1200" noProof="0" dirty="0" err="1"/>
              <a:t>Claim</a:t>
            </a:r>
            <a:r>
              <a:rPr lang="it-IT" sz="1600" b="0" i="0" u="none" kern="1200" noProof="0" dirty="0"/>
              <a:t>’’, ossia le informazioni di interesse dalle tabelle.</a:t>
            </a:r>
            <a:endParaRPr lang="it-IT" sz="1600" kern="1200" noProof="0" dirty="0"/>
          </a:p>
        </p:txBody>
      </p: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AE476383-780C-CCC2-7009-540A7B62B42F}"/>
              </a:ext>
            </a:extLst>
          </p:cNvPr>
          <p:cNvGrpSpPr/>
          <p:nvPr/>
        </p:nvGrpSpPr>
        <p:grpSpPr>
          <a:xfrm>
            <a:off x="6312791" y="4802835"/>
            <a:ext cx="3081563" cy="1285004"/>
            <a:chOff x="5467906" y="3002628"/>
            <a:chExt cx="3081563" cy="1285004"/>
          </a:xfrm>
        </p:grpSpPr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A540F320-2F19-68E4-0627-9EFC29865207}"/>
                </a:ext>
              </a:extLst>
            </p:cNvPr>
            <p:cNvSpPr/>
            <p:nvPr/>
          </p:nvSpPr>
          <p:spPr>
            <a:xfrm>
              <a:off x="5467906" y="3002628"/>
              <a:ext cx="3081563" cy="1285004"/>
            </a:xfrm>
            <a:prstGeom prst="rect">
              <a:avLst/>
            </a:prstGeom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CF6BA056-3A4C-ECBE-8E3A-38DD207B0AD3}"/>
                </a:ext>
              </a:extLst>
            </p:cNvPr>
            <p:cNvSpPr txBox="1"/>
            <p:nvPr/>
          </p:nvSpPr>
          <p:spPr>
            <a:xfrm>
              <a:off x="5467906" y="3002628"/>
              <a:ext cx="3081563" cy="128500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195" tIns="77065" rIns="152195" bIns="77065" numCol="1" spcCol="1270" rtlCol="0" anchor="ctr" anchorCtr="0">
              <a:noAutofit/>
            </a:bodyPr>
            <a:lstStyle/>
            <a:p>
              <a:pPr marL="0" lvl="0" indent="0" algn="l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600" kern="1200" noProof="0" dirty="0"/>
                <a:t>Sono state estratte le distribuzioni dei vari termini nei </a:t>
              </a:r>
              <a:r>
                <a:rPr lang="it-IT" sz="1600" kern="1200" noProof="0" dirty="0" err="1"/>
                <a:t>claim</a:t>
              </a:r>
              <a:r>
                <a:rPr lang="it-IT" sz="1600" kern="1200" noProof="0" dirty="0"/>
                <a:t> (specifiche e metriche), in seguito è stato fatto un allineamento di tali termini.</a:t>
              </a:r>
            </a:p>
          </p:txBody>
        </p:sp>
      </p:grp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3E3DA8F2-161C-1AEE-63EA-D8B3B958E56E}"/>
              </a:ext>
            </a:extLst>
          </p:cNvPr>
          <p:cNvGrpSpPr/>
          <p:nvPr/>
        </p:nvGrpSpPr>
        <p:grpSpPr>
          <a:xfrm>
            <a:off x="8056991" y="2114640"/>
            <a:ext cx="3081563" cy="1019844"/>
            <a:chOff x="7218795" y="329069"/>
            <a:chExt cx="3081563" cy="1019844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4" name="Rettangolo 23">
              <a:extLst>
                <a:ext uri="{FF2B5EF4-FFF2-40B4-BE49-F238E27FC236}">
                  <a16:creationId xmlns:a16="http://schemas.microsoft.com/office/drawing/2014/main" id="{07E523CE-9E61-1335-A24A-61CF689F6C57}"/>
                </a:ext>
              </a:extLst>
            </p:cNvPr>
            <p:cNvSpPr/>
            <p:nvPr/>
          </p:nvSpPr>
          <p:spPr>
            <a:xfrm>
              <a:off x="7218795" y="329069"/>
              <a:ext cx="3081563" cy="1019844"/>
            </a:xfrm>
            <a:prstGeom prst="rect">
              <a:avLst/>
            </a:prstGeom>
            <a:grpFill/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739D8C7A-7674-E463-B8E3-DCC40ECCFE5E}"/>
                </a:ext>
              </a:extLst>
            </p:cNvPr>
            <p:cNvSpPr txBox="1"/>
            <p:nvPr/>
          </p:nvSpPr>
          <p:spPr>
            <a:xfrm>
              <a:off x="7218795" y="329069"/>
              <a:ext cx="3081563" cy="101984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195" tIns="61162" rIns="152195" bIns="61162" numCol="1" spcCol="1270" rtlCol="0" anchor="ctr" anchorCtr="0">
              <a:noAutofit/>
            </a:bodyPr>
            <a:lstStyle/>
            <a:p>
              <a:pPr marL="0" lvl="0" indent="0" algn="l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600" b="0" i="0" u="none" kern="1200" noProof="0" dirty="0"/>
                <a:t>Infine il sistema di estrazione è stato valutato utilizzando due approcci differenti (mediante l’utilizzo di metriche note).</a:t>
              </a:r>
              <a:endParaRPr lang="it-IT" sz="1600" kern="1200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193338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/>
      <p:bldP spid="31" grpId="0" animBg="1"/>
      <p:bldP spid="32" grpId="0" animBg="1"/>
      <p:bldP spid="33" grpId="0" animBg="1"/>
      <p:bldP spid="34" grpId="0"/>
      <p:bldP spid="35" grpId="0" animBg="1"/>
      <p:bldP spid="36" grpId="0" animBg="1"/>
      <p:bldP spid="37" grpId="0" animBg="1"/>
      <p:bldP spid="38" grpId="0"/>
      <p:bldP spid="39" grpId="0" animBg="1"/>
      <p:bldP spid="40" grpId="0" animBg="1"/>
      <p:bldP spid="41" grpId="0" animBg="1"/>
      <p:bldP spid="42" grpId="0"/>
      <p:bldP spid="43" grpId="0" animBg="1"/>
      <p:bldP spid="44" grpId="0" animBg="1"/>
      <p:bldP spid="45" grpId="0" animBg="1"/>
      <p:bldP spid="46" grpId="0"/>
      <p:bldP spid="47" grpId="0" animBg="1"/>
      <p:bldP spid="7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12">
            <a:extLst>
              <a:ext uri="{FF2B5EF4-FFF2-40B4-BE49-F238E27FC236}">
                <a16:creationId xmlns:a16="http://schemas.microsoft.com/office/drawing/2014/main" id="{67275C4B-9A9C-DED9-18AB-165A11CBE11E}"/>
              </a:ext>
            </a:extLst>
          </p:cNvPr>
          <p:cNvSpPr/>
          <p:nvPr/>
        </p:nvSpPr>
        <p:spPr>
          <a:xfrm>
            <a:off x="-87086" y="6313714"/>
            <a:ext cx="12366172" cy="5442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167816ED-3DF8-0873-A7A0-DF511DB27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>
                <a:solidFill>
                  <a:schemeClr val="accent1">
                    <a:lumMod val="50000"/>
                    <a:alpha val="75000"/>
                  </a:schemeClr>
                </a:solidFill>
              </a:rPr>
              <a:t>Acquisizione e pulizia Tabelle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CC4D6A2-101F-D2B4-3A63-334B1601F40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1200" cap="none" spc="100" normalizeH="0" baseline="0" noProof="0">
                <a:ln>
                  <a:noFill/>
                </a:ln>
                <a:solidFill>
                  <a:srgbClr val="6C757D"/>
                </a:solidFill>
                <a:effectLst/>
                <a:uLnTx/>
                <a:uFillTx/>
                <a:latin typeface="system-ui"/>
                <a:ea typeface="+mn-ea"/>
                <a:cs typeface="+mn-cs"/>
              </a:rPr>
              <a:t>© 2024 Team </a:t>
            </a:r>
            <a:r>
              <a:rPr kumimoji="0" lang="it-IT" sz="900" b="0" i="0" u="none" strike="noStrike" kern="1200" cap="none" spc="100" normalizeH="0" baseline="0" noProof="0" err="1">
                <a:ln>
                  <a:noFill/>
                </a:ln>
                <a:solidFill>
                  <a:srgbClr val="6C757D"/>
                </a:solidFill>
                <a:effectLst/>
                <a:uLnTx/>
                <a:uFillTx/>
                <a:latin typeface="system-ui"/>
                <a:ea typeface="+mn-ea"/>
                <a:cs typeface="+mn-cs"/>
              </a:rPr>
              <a:t>Forest</a:t>
            </a:r>
            <a:endParaRPr kumimoji="0" lang="it-IT" sz="900" b="1" i="0" u="none" strike="noStrike" kern="1200" cap="none" spc="100" normalizeH="0" baseline="0" noProof="0">
              <a:ln>
                <a:noFill/>
              </a:ln>
              <a:solidFill>
                <a:srgbClr val="E2D4CA">
                  <a:alpha val="75000"/>
                </a:srgbClr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844247E-6E6E-D5BB-5B7C-934AE40578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1" i="0" u="none" strike="noStrike" kern="1200" cap="all" spc="400" normalizeH="0" baseline="0" noProof="0">
                <a:ln>
                  <a:noFill/>
                </a:ln>
                <a:solidFill>
                  <a:srgbClr val="E2D4CA">
                    <a:alpha val="75000"/>
                  </a:srgbClr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t>Ingegneria dei dati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B9F67BC-0274-4BE1-FBA3-A25B81723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208ADF-3ADD-483D-A721-14E3EEE2C135}" type="slidenum">
              <a:rPr kumimoji="0" lang="it-IT" sz="900" b="1" i="0" u="none" strike="noStrike" kern="1200" cap="none" spc="0" normalizeH="0" baseline="0" noProof="0" smtClean="0">
                <a:ln>
                  <a:noFill/>
                </a:ln>
                <a:solidFill>
                  <a:srgbClr val="E2D4CA">
                    <a:alpha val="75000"/>
                  </a:srgbClr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it-IT" sz="900" b="1" i="0" u="none" strike="noStrike" kern="1200" cap="none" spc="0" normalizeH="0" baseline="0" noProof="0">
              <a:ln>
                <a:noFill/>
              </a:ln>
              <a:solidFill>
                <a:srgbClr val="E2D4CA">
                  <a:alpha val="75000"/>
                </a:srgbClr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24471B3-5214-A943-3915-6D4714B59D4D}"/>
              </a:ext>
            </a:extLst>
          </p:cNvPr>
          <p:cNvSpPr txBox="1"/>
          <p:nvPr/>
        </p:nvSpPr>
        <p:spPr>
          <a:xfrm>
            <a:off x="258792" y="1829073"/>
            <a:ext cx="116744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415347">
                    <a:lumMod val="50000"/>
                  </a:srgbClr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t>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415347">
                    <a:lumMod val="50000"/>
                  </a:srgbClr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t>Acquisizione: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415347">
                    <a:lumMod val="50000"/>
                  </a:srgbClr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t> </a:t>
            </a:r>
            <a:r>
              <a:rPr lang="it-IT" sz="2800" dirty="0">
                <a:solidFill>
                  <a:srgbClr val="415347">
                    <a:lumMod val="75000"/>
                  </a:srgbClr>
                </a:solidFill>
                <a:latin typeface="Dante"/>
              </a:rPr>
              <a:t>l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415347">
                    <a:lumMod val="75000"/>
                  </a:srgbClr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t>e tabelle utilizzate sono state prese dall’estrazione del Progetto 1 insieme alle descrizioni e referenze annesse (10 articoli, 31 tabelle).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it-IT" sz="2800" b="1" i="0" u="sng" strike="noStrike" kern="1200" cap="none" spc="0" normalizeH="0" baseline="0" noProof="0" dirty="0">
              <a:ln>
                <a:noFill/>
              </a:ln>
              <a:solidFill>
                <a:srgbClr val="415347">
                  <a:lumMod val="75000"/>
                </a:srgbClr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415347">
                    <a:lumMod val="50000"/>
                  </a:srgbClr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t>Pulizia:</a:t>
            </a:r>
            <a:r>
              <a:rPr lang="it-IT" sz="2800" dirty="0">
                <a:solidFill>
                  <a:srgbClr val="415347">
                    <a:lumMod val="50000"/>
                  </a:srgbClr>
                </a:solidFill>
                <a:latin typeface="Dante"/>
              </a:rPr>
              <a:t> gli html delle tabelle sono stati parsati tramite la libreria </a:t>
            </a:r>
            <a:r>
              <a:rPr lang="it-IT" sz="2800" b="1" i="1" dirty="0" err="1">
                <a:solidFill>
                  <a:srgbClr val="415347">
                    <a:lumMod val="50000"/>
                  </a:srgbClr>
                </a:solidFill>
                <a:latin typeface="Dante"/>
              </a:rPr>
              <a:t>BeautifulSoup</a:t>
            </a:r>
            <a:r>
              <a:rPr lang="it-IT" sz="2800" b="1" i="1" dirty="0">
                <a:solidFill>
                  <a:srgbClr val="415347">
                    <a:lumMod val="50000"/>
                  </a:srgbClr>
                </a:solidFill>
                <a:latin typeface="Dante"/>
              </a:rPr>
              <a:t> </a:t>
            </a:r>
            <a:r>
              <a:rPr lang="it-IT" sz="2800" dirty="0">
                <a:solidFill>
                  <a:srgbClr val="415347">
                    <a:lumMod val="50000"/>
                  </a:srgbClr>
                </a:solidFill>
                <a:latin typeface="Dante"/>
              </a:rPr>
              <a:t>di </a:t>
            </a:r>
            <a:r>
              <a:rPr lang="it-IT" sz="2800" dirty="0" err="1">
                <a:solidFill>
                  <a:srgbClr val="415347">
                    <a:lumMod val="50000"/>
                  </a:srgbClr>
                </a:solidFill>
                <a:latin typeface="Dante"/>
              </a:rPr>
              <a:t>python</a:t>
            </a:r>
            <a:r>
              <a:rPr lang="it-IT" sz="2800" dirty="0">
                <a:solidFill>
                  <a:srgbClr val="415347">
                    <a:lumMod val="50000"/>
                  </a:srgbClr>
                </a:solidFill>
                <a:latin typeface="Dante"/>
              </a:rPr>
              <a:t> e successivamente sono state estratte le tabelle tramite </a:t>
            </a:r>
            <a:r>
              <a:rPr lang="it-IT" sz="2800" b="1" i="1" dirty="0" err="1">
                <a:solidFill>
                  <a:srgbClr val="415347">
                    <a:lumMod val="50000"/>
                  </a:srgbClr>
                </a:solidFill>
                <a:latin typeface="Dante"/>
              </a:rPr>
              <a:t>Pandas</a:t>
            </a:r>
            <a:r>
              <a:rPr lang="it-IT" sz="2800" i="1" dirty="0">
                <a:solidFill>
                  <a:srgbClr val="415347">
                    <a:lumMod val="50000"/>
                  </a:srgbClr>
                </a:solidFill>
                <a:latin typeface="Dante"/>
              </a:rPr>
              <a:t> </a:t>
            </a:r>
            <a:r>
              <a:rPr lang="it-IT" sz="2800" dirty="0">
                <a:solidFill>
                  <a:srgbClr val="415347">
                    <a:lumMod val="50000"/>
                  </a:srgbClr>
                </a:solidFill>
                <a:latin typeface="Dante"/>
              </a:rPr>
              <a:t>e convertite in un formato ‘‘gradito’’ per il LLM.</a:t>
            </a:r>
            <a:endParaRPr kumimoji="0" lang="it-IT" sz="2800" b="0" u="none" strike="noStrike" kern="1200" cap="none" spc="0" normalizeH="0" baseline="0" noProof="0" dirty="0">
              <a:ln>
                <a:noFill/>
              </a:ln>
              <a:solidFill>
                <a:srgbClr val="415347">
                  <a:lumMod val="75000"/>
                </a:srgbClr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6ACEB2A7-5DAA-39A1-BB06-580BA411D36C}"/>
              </a:ext>
            </a:extLst>
          </p:cNvPr>
          <p:cNvSpPr/>
          <p:nvPr/>
        </p:nvSpPr>
        <p:spPr>
          <a:xfrm>
            <a:off x="-43543" y="-18384"/>
            <a:ext cx="12279086" cy="5442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04E9CCA0-D4A4-37FC-2868-5AEACD7C1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4020" y="4896602"/>
            <a:ext cx="2497143" cy="1070204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56DE874E-763D-A2F0-C5BA-FF293B8464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947416"/>
            <a:ext cx="2340200" cy="94801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C2503754-7435-1D16-628C-392A71A3C1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63" y="4936643"/>
            <a:ext cx="904823" cy="904823"/>
          </a:xfrm>
          <a:prstGeom prst="rect">
            <a:avLst/>
          </a:prstGeom>
        </p:spPr>
      </p:pic>
      <p:pic>
        <p:nvPicPr>
          <p:cNvPr id="15" name="Elemento grafico 14" descr="Tabella contorno">
            <a:extLst>
              <a:ext uri="{FF2B5EF4-FFF2-40B4-BE49-F238E27FC236}">
                <a16:creationId xmlns:a16="http://schemas.microsoft.com/office/drawing/2014/main" id="{E7D30EFC-A7D7-A816-ABF7-83B7D89315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61379" y="4290649"/>
            <a:ext cx="1886540" cy="1886540"/>
          </a:xfrm>
          <a:prstGeom prst="rect">
            <a:avLst/>
          </a:prstGeom>
        </p:spPr>
      </p:pic>
      <p:sp>
        <p:nvSpPr>
          <p:cNvPr id="16" name="Freccia a destra 15">
            <a:extLst>
              <a:ext uri="{FF2B5EF4-FFF2-40B4-BE49-F238E27FC236}">
                <a16:creationId xmlns:a16="http://schemas.microsoft.com/office/drawing/2014/main" id="{64A4F7D0-A338-1E32-503E-0CDEEF6BD8C7}"/>
              </a:ext>
            </a:extLst>
          </p:cNvPr>
          <p:cNvSpPr/>
          <p:nvPr/>
        </p:nvSpPr>
        <p:spPr>
          <a:xfrm>
            <a:off x="1875659" y="5259680"/>
            <a:ext cx="672311" cy="3234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" name="Freccia a destra 18">
            <a:extLst>
              <a:ext uri="{FF2B5EF4-FFF2-40B4-BE49-F238E27FC236}">
                <a16:creationId xmlns:a16="http://schemas.microsoft.com/office/drawing/2014/main" id="{D43E6F14-09DB-041D-4E81-DF26BEE38C81}"/>
              </a:ext>
            </a:extLst>
          </p:cNvPr>
          <p:cNvSpPr/>
          <p:nvPr/>
        </p:nvSpPr>
        <p:spPr>
          <a:xfrm>
            <a:off x="5225847" y="5269960"/>
            <a:ext cx="672311" cy="3234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0" name="Freccia a destra 19">
            <a:extLst>
              <a:ext uri="{FF2B5EF4-FFF2-40B4-BE49-F238E27FC236}">
                <a16:creationId xmlns:a16="http://schemas.microsoft.com/office/drawing/2014/main" id="{1C257981-FE99-326B-2192-061F60A0A251}"/>
              </a:ext>
            </a:extLst>
          </p:cNvPr>
          <p:cNvSpPr/>
          <p:nvPr/>
        </p:nvSpPr>
        <p:spPr>
          <a:xfrm>
            <a:off x="8653738" y="5227310"/>
            <a:ext cx="672311" cy="3234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22" name="Elemento grafico 21" descr="Segno di spunta con riempimento a tinta unita">
            <a:extLst>
              <a:ext uri="{FF2B5EF4-FFF2-40B4-BE49-F238E27FC236}">
                <a16:creationId xmlns:a16="http://schemas.microsoft.com/office/drawing/2014/main" id="{18B4BD06-D1BF-2815-8569-7E444E7572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933260" y="4429106"/>
            <a:ext cx="585160" cy="58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8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28875C-8A4D-984C-131B-16C8A77D65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12">
            <a:extLst>
              <a:ext uri="{FF2B5EF4-FFF2-40B4-BE49-F238E27FC236}">
                <a16:creationId xmlns:a16="http://schemas.microsoft.com/office/drawing/2014/main" id="{C134CBD2-D17D-F543-4F77-27C09D0DF2BD}"/>
              </a:ext>
            </a:extLst>
          </p:cNvPr>
          <p:cNvSpPr/>
          <p:nvPr/>
        </p:nvSpPr>
        <p:spPr>
          <a:xfrm>
            <a:off x="-87086" y="6313714"/>
            <a:ext cx="12366172" cy="5442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24C36E0E-DCC4-B065-E42D-AE7CE8776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>
                <a:solidFill>
                  <a:schemeClr val="accent1">
                    <a:lumMod val="50000"/>
                    <a:alpha val="75000"/>
                  </a:schemeClr>
                </a:solidFill>
              </a:rPr>
              <a:t>Modello di Linguaggio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D10C883-85F2-3071-50A0-BDF9148CF18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1200" cap="none" spc="100" normalizeH="0" baseline="0" noProof="0">
                <a:ln>
                  <a:noFill/>
                </a:ln>
                <a:solidFill>
                  <a:srgbClr val="6C757D"/>
                </a:solidFill>
                <a:effectLst/>
                <a:uLnTx/>
                <a:uFillTx/>
                <a:latin typeface="system-ui"/>
                <a:ea typeface="+mn-ea"/>
                <a:cs typeface="+mn-cs"/>
              </a:rPr>
              <a:t>© 2024 Team </a:t>
            </a:r>
            <a:r>
              <a:rPr kumimoji="0" lang="it-IT" sz="900" b="0" i="0" u="none" strike="noStrike" kern="1200" cap="none" spc="100" normalizeH="0" baseline="0" noProof="0" err="1">
                <a:ln>
                  <a:noFill/>
                </a:ln>
                <a:solidFill>
                  <a:srgbClr val="6C757D"/>
                </a:solidFill>
                <a:effectLst/>
                <a:uLnTx/>
                <a:uFillTx/>
                <a:latin typeface="system-ui"/>
                <a:ea typeface="+mn-ea"/>
                <a:cs typeface="+mn-cs"/>
              </a:rPr>
              <a:t>Forest</a:t>
            </a:r>
            <a:endParaRPr kumimoji="0" lang="it-IT" sz="900" b="1" i="0" u="none" strike="noStrike" kern="1200" cap="none" spc="100" normalizeH="0" baseline="0" noProof="0">
              <a:ln>
                <a:noFill/>
              </a:ln>
              <a:solidFill>
                <a:srgbClr val="E2D4CA">
                  <a:alpha val="75000"/>
                </a:srgbClr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FCC5590-9506-CFF2-D6C5-D15CF04BB7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1" i="0" u="none" strike="noStrike" kern="1200" cap="all" spc="400" normalizeH="0" baseline="0" noProof="0">
                <a:ln>
                  <a:noFill/>
                </a:ln>
                <a:solidFill>
                  <a:srgbClr val="E2D4CA">
                    <a:alpha val="75000"/>
                  </a:srgbClr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t>Ingegneria dei dati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8CC911A-FC3B-6BCE-F095-DCB14039C2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208ADF-3ADD-483D-A721-14E3EEE2C135}" type="slidenum">
              <a:rPr kumimoji="0" lang="it-IT" sz="900" b="1" i="0" u="none" strike="noStrike" kern="1200" cap="none" spc="0" normalizeH="0" baseline="0" noProof="0" smtClean="0">
                <a:ln>
                  <a:noFill/>
                </a:ln>
                <a:solidFill>
                  <a:srgbClr val="E2D4CA">
                    <a:alpha val="75000"/>
                  </a:srgbClr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it-IT" sz="900" b="1" i="0" u="none" strike="noStrike" kern="1200" cap="none" spc="0" normalizeH="0" baseline="0" noProof="0">
              <a:ln>
                <a:noFill/>
              </a:ln>
              <a:solidFill>
                <a:srgbClr val="E2D4CA">
                  <a:alpha val="75000"/>
                </a:srgbClr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44A80C9-DB3A-331E-C051-EAACB92BED56}"/>
              </a:ext>
            </a:extLst>
          </p:cNvPr>
          <p:cNvSpPr txBox="1"/>
          <p:nvPr/>
        </p:nvSpPr>
        <p:spPr>
          <a:xfrm>
            <a:off x="258792" y="1878868"/>
            <a:ext cx="116744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415347">
                    <a:lumMod val="50000"/>
                  </a:srgbClr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t>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415347">
                    <a:lumMod val="50000"/>
                  </a:srgbClr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t>Modello: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415347">
                    <a:lumMod val="50000"/>
                  </a:srgbClr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t>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415347">
                    <a:lumMod val="75000"/>
                  </a:srgbClr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t>tramite la piattaforma </a:t>
            </a:r>
            <a:r>
              <a:rPr kumimoji="0" lang="it-IT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415347">
                    <a:lumMod val="75000"/>
                  </a:srgbClr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t>Groq</a:t>
            </a:r>
            <a:r>
              <a:rPr kumimoji="0" lang="it-IT" sz="2800" b="1" i="1" u="none" strike="noStrike" kern="1200" cap="none" spc="0" normalizeH="0" baseline="0" noProof="0" dirty="0">
                <a:ln>
                  <a:noFill/>
                </a:ln>
                <a:solidFill>
                  <a:srgbClr val="415347">
                    <a:lumMod val="75000"/>
                  </a:srgbClr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t>  </a:t>
            </a:r>
            <a:r>
              <a:rPr kumimoji="0" lang="it-IT" sz="2800" u="none" strike="noStrike" kern="1200" cap="none" spc="0" normalizeH="0" baseline="0" noProof="0" dirty="0">
                <a:ln>
                  <a:noFill/>
                </a:ln>
                <a:solidFill>
                  <a:srgbClr val="415347">
                    <a:lumMod val="75000"/>
                  </a:srgbClr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t>è stato impiegato il modello di linguaggio </a:t>
            </a:r>
            <a:r>
              <a:rPr kumimoji="0" lang="it-IT" sz="2800" b="1" i="1" u="none" strike="noStrike" kern="1200" cap="none" spc="0" normalizeH="0" baseline="0" noProof="0" dirty="0">
                <a:ln>
                  <a:noFill/>
                </a:ln>
                <a:solidFill>
                  <a:srgbClr val="415347">
                    <a:lumMod val="75000"/>
                  </a:srgbClr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t>llama-3.3-70b </a:t>
            </a:r>
            <a:r>
              <a:rPr kumimoji="0" lang="it-IT" sz="2800" b="1" u="none" strike="noStrike" kern="1200" cap="none" spc="0" normalizeH="0" baseline="0" noProof="0" dirty="0">
                <a:ln>
                  <a:noFill/>
                </a:ln>
                <a:solidFill>
                  <a:srgbClr val="415347">
                    <a:lumMod val="75000"/>
                  </a:srgbClr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t> </a:t>
            </a:r>
            <a:r>
              <a:rPr kumimoji="0" lang="it-IT" sz="2800" u="none" strike="noStrike" kern="1200" cap="none" spc="0" normalizeH="0" baseline="0" noProof="0" dirty="0">
                <a:ln>
                  <a:noFill/>
                </a:ln>
                <a:solidFill>
                  <a:srgbClr val="415347">
                    <a:lumMod val="75000"/>
                  </a:srgbClr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t>(T = 0)</a:t>
            </a:r>
            <a:endParaRPr kumimoji="0" lang="it-IT" sz="2800" u="sng" strike="noStrike" kern="1200" cap="none" spc="0" normalizeH="0" baseline="0" noProof="0" dirty="0">
              <a:ln>
                <a:noFill/>
              </a:ln>
              <a:solidFill>
                <a:srgbClr val="415347">
                  <a:lumMod val="75000"/>
                </a:srgbClr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it-IT" sz="2800" b="1" i="0" u="sng" strike="noStrike" kern="1200" cap="none" spc="0" normalizeH="0" baseline="0" noProof="0" dirty="0">
              <a:ln>
                <a:noFill/>
              </a:ln>
              <a:solidFill>
                <a:srgbClr val="415347">
                  <a:lumMod val="75000"/>
                </a:srgbClr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415347">
                    <a:lumMod val="50000"/>
                  </a:srgbClr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t>Tuning: </a:t>
            </a:r>
            <a:r>
              <a:rPr lang="it-IT" sz="2800" dirty="0">
                <a:solidFill>
                  <a:srgbClr val="415347">
                    <a:lumMod val="50000"/>
                  </a:srgbClr>
                </a:solidFill>
                <a:latin typeface="Dante"/>
              </a:rPr>
              <a:t>il modello è stato sottoposto ad una fase di ‘‘prompt engineering’’ al fine di specializzarlo sul task di interesse (tramite introduzione al contesto ed esempi).</a:t>
            </a:r>
            <a:endParaRPr lang="it-IT" sz="2800" dirty="0">
              <a:solidFill>
                <a:srgbClr val="415347">
                  <a:lumMod val="75000"/>
                </a:srgbClr>
              </a:solidFill>
              <a:latin typeface="Dante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6892E93F-65AA-89F6-50A8-7FFC87CA8557}"/>
              </a:ext>
            </a:extLst>
          </p:cNvPr>
          <p:cNvSpPr/>
          <p:nvPr/>
        </p:nvSpPr>
        <p:spPr>
          <a:xfrm>
            <a:off x="-43543" y="-18384"/>
            <a:ext cx="12279086" cy="5442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3AEB274-8913-8821-30E9-E3210C6F3288}"/>
              </a:ext>
            </a:extLst>
          </p:cNvPr>
          <p:cNvSpPr txBox="1"/>
          <p:nvPr/>
        </p:nvSpPr>
        <p:spPr>
          <a:xfrm>
            <a:off x="2004291" y="4655127"/>
            <a:ext cx="879301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</a:rPr>
              <a:t>NOTA: </a:t>
            </a:r>
            <a:r>
              <a:rPr lang="it-IT" sz="2400" dirty="0">
                <a:solidFill>
                  <a:schemeClr val="bg1"/>
                </a:solidFill>
              </a:rPr>
              <a:t>la fase di tuning viene effettuata ad ogni query, quindi su ogni tabella (con referenze e descrizioni inerenti), la quale prevede un nuovo prompt per ogni tabella.</a:t>
            </a:r>
            <a:endParaRPr lang="it-IT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69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51BF6A-0AE5-238D-A979-4AE3F36C50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magine 18">
            <a:extLst>
              <a:ext uri="{FF2B5EF4-FFF2-40B4-BE49-F238E27FC236}">
                <a16:creationId xmlns:a16="http://schemas.microsoft.com/office/drawing/2014/main" id="{52FF94F2-7623-C278-11FB-40CF0A006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1420" y="1694817"/>
            <a:ext cx="951489" cy="951489"/>
          </a:xfrm>
          <a:prstGeom prst="rect">
            <a:avLst/>
          </a:prstGeom>
        </p:spPr>
      </p:pic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0DA147BF-B0FB-BEFA-041D-16B16A3CAED9}"/>
              </a:ext>
            </a:extLst>
          </p:cNvPr>
          <p:cNvSpPr/>
          <p:nvPr/>
        </p:nvSpPr>
        <p:spPr>
          <a:xfrm>
            <a:off x="6809520" y="2276269"/>
            <a:ext cx="4996698" cy="17674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380DDC02-D6CA-ED79-073C-B2EF53B593E7}"/>
              </a:ext>
            </a:extLst>
          </p:cNvPr>
          <p:cNvSpPr/>
          <p:nvPr/>
        </p:nvSpPr>
        <p:spPr>
          <a:xfrm>
            <a:off x="559579" y="1999736"/>
            <a:ext cx="2013529" cy="2235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96EE278-A63C-AECE-3C95-8B36D3CCD1A0}"/>
              </a:ext>
            </a:extLst>
          </p:cNvPr>
          <p:cNvSpPr/>
          <p:nvPr/>
        </p:nvSpPr>
        <p:spPr>
          <a:xfrm>
            <a:off x="-87086" y="6313714"/>
            <a:ext cx="12366172" cy="5442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1E98A0CD-BCA5-6FE0-E73F-82B1ADFEA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>
                <a:solidFill>
                  <a:schemeClr val="accent1">
                    <a:lumMod val="50000"/>
                    <a:alpha val="75000"/>
                  </a:schemeClr>
                </a:solidFill>
              </a:rPr>
              <a:t>Creazione </a:t>
            </a:r>
            <a:r>
              <a:rPr lang="it-IT" b="1" dirty="0" err="1">
                <a:solidFill>
                  <a:schemeClr val="accent1">
                    <a:lumMod val="50000"/>
                    <a:alpha val="75000"/>
                  </a:schemeClr>
                </a:solidFill>
              </a:rPr>
              <a:t>claim</a:t>
            </a:r>
            <a:endParaRPr lang="it-IT" b="1" dirty="0">
              <a:solidFill>
                <a:schemeClr val="accent1">
                  <a:lumMod val="50000"/>
                  <a:alpha val="75000"/>
                </a:schemeClr>
              </a:solidFill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6CD12BE-C19E-FDAA-6159-06011B100CA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1200" cap="none" spc="100" normalizeH="0" baseline="0" noProof="0">
                <a:ln>
                  <a:noFill/>
                </a:ln>
                <a:solidFill>
                  <a:srgbClr val="6C757D"/>
                </a:solidFill>
                <a:effectLst/>
                <a:uLnTx/>
                <a:uFillTx/>
                <a:latin typeface="system-ui"/>
                <a:ea typeface="+mn-ea"/>
                <a:cs typeface="+mn-cs"/>
              </a:rPr>
              <a:t>© 2024 Team </a:t>
            </a:r>
            <a:r>
              <a:rPr kumimoji="0" lang="it-IT" sz="900" b="0" i="0" u="none" strike="noStrike" kern="1200" cap="none" spc="100" normalizeH="0" baseline="0" noProof="0" err="1">
                <a:ln>
                  <a:noFill/>
                </a:ln>
                <a:solidFill>
                  <a:srgbClr val="6C757D"/>
                </a:solidFill>
                <a:effectLst/>
                <a:uLnTx/>
                <a:uFillTx/>
                <a:latin typeface="system-ui"/>
                <a:ea typeface="+mn-ea"/>
                <a:cs typeface="+mn-cs"/>
              </a:rPr>
              <a:t>Forest</a:t>
            </a:r>
            <a:endParaRPr kumimoji="0" lang="it-IT" sz="900" b="1" i="0" u="none" strike="noStrike" kern="1200" cap="none" spc="100" normalizeH="0" baseline="0" noProof="0">
              <a:ln>
                <a:noFill/>
              </a:ln>
              <a:solidFill>
                <a:srgbClr val="E2D4CA">
                  <a:alpha val="75000"/>
                </a:srgbClr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69E8D8D-825A-2767-D51A-1996C795E9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1" i="0" u="none" strike="noStrike" kern="1200" cap="all" spc="400" normalizeH="0" baseline="0" noProof="0">
                <a:ln>
                  <a:noFill/>
                </a:ln>
                <a:solidFill>
                  <a:srgbClr val="E2D4CA">
                    <a:alpha val="75000"/>
                  </a:srgbClr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t>Ingegneria dei dati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D40840A-DBC8-71D2-2A77-04A59A2B2D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208ADF-3ADD-483D-A721-14E3EEE2C135}" type="slidenum">
              <a:rPr kumimoji="0" lang="it-IT" sz="900" b="1" i="0" u="none" strike="noStrike" kern="1200" cap="none" spc="0" normalizeH="0" baseline="0" noProof="0" smtClean="0">
                <a:ln>
                  <a:noFill/>
                </a:ln>
                <a:solidFill>
                  <a:srgbClr val="E2D4CA">
                    <a:alpha val="75000"/>
                  </a:srgbClr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it-IT" sz="900" b="1" i="0" u="none" strike="noStrike" kern="1200" cap="none" spc="0" normalizeH="0" baseline="0" noProof="0">
              <a:ln>
                <a:noFill/>
              </a:ln>
              <a:solidFill>
                <a:srgbClr val="E2D4CA">
                  <a:alpha val="75000"/>
                </a:srgbClr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C051129-DF5B-191D-16BB-190911EB43E0}"/>
              </a:ext>
            </a:extLst>
          </p:cNvPr>
          <p:cNvSpPr/>
          <p:nvPr/>
        </p:nvSpPr>
        <p:spPr>
          <a:xfrm>
            <a:off x="-43543" y="-18384"/>
            <a:ext cx="12279086" cy="5442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pic>
        <p:nvPicPr>
          <p:cNvPr id="2" name="Elemento grafico 1" descr="Tabella contorno">
            <a:extLst>
              <a:ext uri="{FF2B5EF4-FFF2-40B4-BE49-F238E27FC236}">
                <a16:creationId xmlns:a16="http://schemas.microsoft.com/office/drawing/2014/main" id="{01D5E709-39B5-0647-C22C-DFC1EC52B7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1599" y="2174066"/>
            <a:ext cx="1886540" cy="1886540"/>
          </a:xfrm>
          <a:prstGeom prst="rect">
            <a:avLst/>
          </a:prstGeom>
        </p:spPr>
      </p:pic>
      <p:pic>
        <p:nvPicPr>
          <p:cNvPr id="3" name="Elemento grafico 2" descr="Segno di spunta con riempimento a tinta unita">
            <a:extLst>
              <a:ext uri="{FF2B5EF4-FFF2-40B4-BE49-F238E27FC236}">
                <a16:creationId xmlns:a16="http://schemas.microsoft.com/office/drawing/2014/main" id="{D3153C5E-AD83-703F-7D55-0F04C76B20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72979" y="2320908"/>
            <a:ext cx="585160" cy="58516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9F64617-63BB-C10B-7DA6-08D4F69F0481}"/>
              </a:ext>
            </a:extLst>
          </p:cNvPr>
          <p:cNvSpPr txBox="1"/>
          <p:nvPr/>
        </p:nvSpPr>
        <p:spPr>
          <a:xfrm>
            <a:off x="790015" y="2214154"/>
            <a:ext cx="149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Cap.: </a:t>
            </a:r>
            <a:r>
              <a:rPr lang="it-IT" i="1" dirty="0" err="1">
                <a:solidFill>
                  <a:schemeClr val="bg1"/>
                </a:solidFill>
              </a:rPr>
              <a:t>caption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E71AF81-76A9-E4C9-793B-60586D6932F0}"/>
              </a:ext>
            </a:extLst>
          </p:cNvPr>
          <p:cNvSpPr txBox="1"/>
          <p:nvPr/>
        </p:nvSpPr>
        <p:spPr>
          <a:xfrm>
            <a:off x="719381" y="3612253"/>
            <a:ext cx="1569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Ref.: </a:t>
            </a:r>
            <a:r>
              <a:rPr lang="it-IT" i="1" dirty="0" err="1">
                <a:solidFill>
                  <a:schemeClr val="bg1"/>
                </a:solidFill>
              </a:rPr>
              <a:t>references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2D8C9F80-613E-ED12-12AD-56F0C9369203}"/>
              </a:ext>
            </a:extLst>
          </p:cNvPr>
          <p:cNvSpPr/>
          <p:nvPr/>
        </p:nvSpPr>
        <p:spPr>
          <a:xfrm>
            <a:off x="3779020" y="2213578"/>
            <a:ext cx="1847273" cy="18075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b="1" dirty="0">
                <a:solidFill>
                  <a:schemeClr val="bg1"/>
                </a:solidFill>
              </a:rPr>
              <a:t>LLM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637EA1E-7C8C-AAE6-EFF7-0F654D75171E}"/>
              </a:ext>
            </a:extLst>
          </p:cNvPr>
          <p:cNvSpPr txBox="1"/>
          <p:nvPr/>
        </p:nvSpPr>
        <p:spPr>
          <a:xfrm>
            <a:off x="6936509" y="2499256"/>
            <a:ext cx="49966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|{|Name, Value|, |…, …|,…}, </a:t>
            </a:r>
            <a:r>
              <a:rPr lang="it-IT" dirty="0" err="1">
                <a:solidFill>
                  <a:schemeClr val="bg1"/>
                </a:solidFill>
              </a:rPr>
              <a:t>Measure</a:t>
            </a:r>
            <a:r>
              <a:rPr lang="it-IT" dirty="0">
                <a:solidFill>
                  <a:schemeClr val="bg1"/>
                </a:solidFill>
              </a:rPr>
              <a:t>, </a:t>
            </a:r>
            <a:r>
              <a:rPr lang="it-IT" dirty="0" err="1">
                <a:solidFill>
                  <a:schemeClr val="bg1"/>
                </a:solidFill>
              </a:rPr>
              <a:t>Outcome</a:t>
            </a:r>
            <a:r>
              <a:rPr lang="it-IT" dirty="0">
                <a:solidFill>
                  <a:schemeClr val="bg1"/>
                </a:solidFill>
              </a:rPr>
              <a:t>|</a:t>
            </a:r>
          </a:p>
          <a:p>
            <a:r>
              <a:rPr lang="it-IT" dirty="0">
                <a:solidFill>
                  <a:schemeClr val="bg1"/>
                </a:solidFill>
              </a:rPr>
              <a:t>|{|Name, Value|, |…, …|,…}, </a:t>
            </a:r>
            <a:r>
              <a:rPr lang="it-IT" dirty="0" err="1">
                <a:solidFill>
                  <a:schemeClr val="bg1"/>
                </a:solidFill>
              </a:rPr>
              <a:t>Measure</a:t>
            </a:r>
            <a:r>
              <a:rPr lang="it-IT" dirty="0">
                <a:solidFill>
                  <a:schemeClr val="bg1"/>
                </a:solidFill>
              </a:rPr>
              <a:t>, </a:t>
            </a:r>
            <a:r>
              <a:rPr lang="it-IT" dirty="0" err="1">
                <a:solidFill>
                  <a:schemeClr val="bg1"/>
                </a:solidFill>
              </a:rPr>
              <a:t>Outcome</a:t>
            </a:r>
            <a:r>
              <a:rPr lang="it-IT" dirty="0">
                <a:solidFill>
                  <a:schemeClr val="bg1"/>
                </a:solidFill>
              </a:rPr>
              <a:t>|</a:t>
            </a:r>
          </a:p>
          <a:p>
            <a:r>
              <a:rPr lang="it-IT" dirty="0">
                <a:solidFill>
                  <a:schemeClr val="bg1"/>
                </a:solidFill>
              </a:rPr>
              <a:t>|{|Name, Value|, |…, …|,…}, </a:t>
            </a:r>
            <a:r>
              <a:rPr lang="it-IT" dirty="0" err="1">
                <a:solidFill>
                  <a:schemeClr val="bg1"/>
                </a:solidFill>
              </a:rPr>
              <a:t>Measure</a:t>
            </a:r>
            <a:r>
              <a:rPr lang="it-IT" dirty="0">
                <a:solidFill>
                  <a:schemeClr val="bg1"/>
                </a:solidFill>
              </a:rPr>
              <a:t>, </a:t>
            </a:r>
            <a:r>
              <a:rPr lang="it-IT" dirty="0" err="1">
                <a:solidFill>
                  <a:schemeClr val="bg1"/>
                </a:solidFill>
              </a:rPr>
              <a:t>Outcome</a:t>
            </a:r>
            <a:r>
              <a:rPr lang="it-IT" dirty="0">
                <a:solidFill>
                  <a:schemeClr val="bg1"/>
                </a:solidFill>
              </a:rPr>
              <a:t>|</a:t>
            </a:r>
          </a:p>
          <a:p>
            <a:r>
              <a:rPr lang="it-IT" dirty="0">
                <a:solidFill>
                  <a:schemeClr val="bg1"/>
                </a:solidFill>
              </a:rPr>
              <a:t>|{|Name, Value|, |…, …|,…}, </a:t>
            </a:r>
            <a:r>
              <a:rPr lang="it-IT" dirty="0" err="1">
                <a:solidFill>
                  <a:schemeClr val="bg1"/>
                </a:solidFill>
              </a:rPr>
              <a:t>Measure</a:t>
            </a:r>
            <a:r>
              <a:rPr lang="it-IT" dirty="0">
                <a:solidFill>
                  <a:schemeClr val="bg1"/>
                </a:solidFill>
              </a:rPr>
              <a:t>, </a:t>
            </a:r>
            <a:r>
              <a:rPr lang="it-IT" dirty="0" err="1">
                <a:solidFill>
                  <a:schemeClr val="bg1"/>
                </a:solidFill>
              </a:rPr>
              <a:t>Outcome</a:t>
            </a:r>
            <a:r>
              <a:rPr lang="it-IT" dirty="0">
                <a:solidFill>
                  <a:schemeClr val="bg1"/>
                </a:solidFill>
              </a:rPr>
              <a:t>|</a:t>
            </a:r>
          </a:p>
          <a:p>
            <a:r>
              <a:rPr lang="it-IT" dirty="0">
                <a:solidFill>
                  <a:schemeClr val="bg1"/>
                </a:solidFill>
              </a:rPr>
              <a:t>….</a:t>
            </a:r>
          </a:p>
        </p:txBody>
      </p:sp>
      <p:sp>
        <p:nvSpPr>
          <p:cNvPr id="20" name="Freccia a destra 19">
            <a:extLst>
              <a:ext uri="{FF2B5EF4-FFF2-40B4-BE49-F238E27FC236}">
                <a16:creationId xmlns:a16="http://schemas.microsoft.com/office/drawing/2014/main" id="{068BA159-FAAA-04AC-E011-7764AE2DC095}"/>
              </a:ext>
            </a:extLst>
          </p:cNvPr>
          <p:cNvSpPr/>
          <p:nvPr/>
        </p:nvSpPr>
        <p:spPr>
          <a:xfrm>
            <a:off x="2851251" y="2955593"/>
            <a:ext cx="672311" cy="3234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1" name="Freccia a destra 20">
            <a:extLst>
              <a:ext uri="{FF2B5EF4-FFF2-40B4-BE49-F238E27FC236}">
                <a16:creationId xmlns:a16="http://schemas.microsoft.com/office/drawing/2014/main" id="{D1E3F785-AF27-1189-D553-2B57292C84EA}"/>
              </a:ext>
            </a:extLst>
          </p:cNvPr>
          <p:cNvSpPr/>
          <p:nvPr/>
        </p:nvSpPr>
        <p:spPr>
          <a:xfrm>
            <a:off x="5904436" y="2955595"/>
            <a:ext cx="672311" cy="3234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3A751C74-CA5B-63BA-3B35-BEBE9895F3BF}"/>
              </a:ext>
            </a:extLst>
          </p:cNvPr>
          <p:cNvSpPr txBox="1"/>
          <p:nvPr/>
        </p:nvSpPr>
        <p:spPr>
          <a:xfrm>
            <a:off x="622288" y="4530947"/>
            <a:ext cx="39357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Successivamente, la risposta del modello, espressa in formato testuale, è stata ulteriormente elaborata attraverso un apposito script, modellandola nel seguente formato JSON.</a:t>
            </a:r>
          </a:p>
        </p:txBody>
      </p:sp>
      <p:pic>
        <p:nvPicPr>
          <p:cNvPr id="24" name="Immagine 23">
            <a:extLst>
              <a:ext uri="{FF2B5EF4-FFF2-40B4-BE49-F238E27FC236}">
                <a16:creationId xmlns:a16="http://schemas.microsoft.com/office/drawing/2014/main" id="{EA6ACF22-60C6-C079-368D-852F2EED03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13215" y="4292976"/>
            <a:ext cx="5391586" cy="19268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5" name="Freccia a destra 24">
            <a:extLst>
              <a:ext uri="{FF2B5EF4-FFF2-40B4-BE49-F238E27FC236}">
                <a16:creationId xmlns:a16="http://schemas.microsoft.com/office/drawing/2014/main" id="{7FDBBE5E-ABD3-344D-0786-8EC630C19697}"/>
              </a:ext>
            </a:extLst>
          </p:cNvPr>
          <p:cNvSpPr/>
          <p:nvPr/>
        </p:nvSpPr>
        <p:spPr>
          <a:xfrm>
            <a:off x="4494726" y="5049546"/>
            <a:ext cx="672311" cy="3234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86639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4" grpId="0" animBg="1"/>
      <p:bldP spid="7" grpId="0"/>
      <p:bldP spid="10" grpId="0"/>
      <p:bldP spid="16" grpId="0" animBg="1"/>
      <p:bldP spid="17" grpId="0"/>
      <p:bldP spid="20" grpId="0" animBg="1"/>
      <p:bldP spid="21" grpId="0" animBg="1"/>
      <p:bldP spid="22" grpId="0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E2DAA5-4C7C-3043-E20D-877E45AC23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12">
            <a:extLst>
              <a:ext uri="{FF2B5EF4-FFF2-40B4-BE49-F238E27FC236}">
                <a16:creationId xmlns:a16="http://schemas.microsoft.com/office/drawing/2014/main" id="{3E174E08-56F9-4101-95D7-0E503673ADC2}"/>
              </a:ext>
            </a:extLst>
          </p:cNvPr>
          <p:cNvSpPr/>
          <p:nvPr/>
        </p:nvSpPr>
        <p:spPr>
          <a:xfrm>
            <a:off x="-87086" y="6313714"/>
            <a:ext cx="12366172" cy="5442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074B5B8A-7956-C4E1-E638-213A4ECB4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>
                <a:solidFill>
                  <a:schemeClr val="accent1">
                    <a:lumMod val="50000"/>
                    <a:alpha val="75000"/>
                  </a:schemeClr>
                </a:solidFill>
              </a:rPr>
              <a:t>Profilazione e Allineamento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2617EAE-D069-B043-1403-129C80BAB98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1200" cap="none" spc="100" normalizeH="0" baseline="0" noProof="0">
                <a:ln>
                  <a:noFill/>
                </a:ln>
                <a:solidFill>
                  <a:srgbClr val="6C757D"/>
                </a:solidFill>
                <a:effectLst/>
                <a:uLnTx/>
                <a:uFillTx/>
                <a:latin typeface="system-ui"/>
                <a:ea typeface="+mn-ea"/>
                <a:cs typeface="+mn-cs"/>
              </a:rPr>
              <a:t>© 2024 Team </a:t>
            </a:r>
            <a:r>
              <a:rPr kumimoji="0" lang="it-IT" sz="900" b="0" i="0" u="none" strike="noStrike" kern="1200" cap="none" spc="100" normalizeH="0" baseline="0" noProof="0" err="1">
                <a:ln>
                  <a:noFill/>
                </a:ln>
                <a:solidFill>
                  <a:srgbClr val="6C757D"/>
                </a:solidFill>
                <a:effectLst/>
                <a:uLnTx/>
                <a:uFillTx/>
                <a:latin typeface="system-ui"/>
                <a:ea typeface="+mn-ea"/>
                <a:cs typeface="+mn-cs"/>
              </a:rPr>
              <a:t>Forest</a:t>
            </a:r>
            <a:endParaRPr kumimoji="0" lang="it-IT" sz="900" b="1" i="0" u="none" strike="noStrike" kern="1200" cap="none" spc="100" normalizeH="0" baseline="0" noProof="0">
              <a:ln>
                <a:noFill/>
              </a:ln>
              <a:solidFill>
                <a:srgbClr val="E2D4CA">
                  <a:alpha val="75000"/>
                </a:srgbClr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A7852D3-BEE4-28E2-3236-5A5CE3CFC8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1" i="0" u="none" strike="noStrike" kern="1200" cap="all" spc="400" normalizeH="0" baseline="0" noProof="0">
                <a:ln>
                  <a:noFill/>
                </a:ln>
                <a:solidFill>
                  <a:srgbClr val="E2D4CA">
                    <a:alpha val="75000"/>
                  </a:srgbClr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t>Ingegneria dei dati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76ADB67-8C48-303C-9F16-64CEB643A8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208ADF-3ADD-483D-A721-14E3EEE2C135}" type="slidenum">
              <a:rPr kumimoji="0" lang="it-IT" sz="900" b="1" i="0" u="none" strike="noStrike" kern="1200" cap="none" spc="0" normalizeH="0" baseline="0" noProof="0" smtClean="0">
                <a:ln>
                  <a:noFill/>
                </a:ln>
                <a:solidFill>
                  <a:srgbClr val="E2D4CA">
                    <a:alpha val="75000"/>
                  </a:srgbClr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it-IT" sz="900" b="1" i="0" u="none" strike="noStrike" kern="1200" cap="none" spc="0" normalizeH="0" baseline="0" noProof="0">
              <a:ln>
                <a:noFill/>
              </a:ln>
              <a:solidFill>
                <a:srgbClr val="E2D4CA">
                  <a:alpha val="75000"/>
                </a:srgbClr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923E7CC-DB7F-CED8-041E-9830BF286F97}"/>
              </a:ext>
            </a:extLst>
          </p:cNvPr>
          <p:cNvSpPr txBox="1"/>
          <p:nvPr/>
        </p:nvSpPr>
        <p:spPr>
          <a:xfrm>
            <a:off x="258792" y="1774428"/>
            <a:ext cx="1167441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415347">
                    <a:lumMod val="50000"/>
                  </a:srgbClr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t>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415347">
                    <a:lumMod val="50000"/>
                  </a:srgbClr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t>Profilazione: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415347">
                    <a:lumMod val="50000"/>
                  </a:srgbClr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t>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415347">
                    <a:lumMod val="75000"/>
                  </a:srgbClr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t>sono stati generati 3 file .csv, sulla base dei</a:t>
            </a:r>
            <a:r>
              <a:rPr kumimoji="0" lang="it-IT" sz="2800" b="0" i="0" u="none" strike="noStrike" kern="1200" cap="none" spc="0" normalizeH="0" noProof="0" dirty="0">
                <a:ln>
                  <a:noFill/>
                </a:ln>
                <a:solidFill>
                  <a:srgbClr val="415347">
                    <a:lumMod val="75000"/>
                  </a:srgbClr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t> </a:t>
            </a:r>
            <a:r>
              <a:rPr kumimoji="0" lang="it-IT" sz="2800" b="0" i="0" u="none" strike="noStrike" kern="1200" cap="none" spc="0" normalizeH="0" noProof="0" dirty="0" err="1">
                <a:ln>
                  <a:noFill/>
                </a:ln>
                <a:solidFill>
                  <a:srgbClr val="415347">
                    <a:lumMod val="75000"/>
                  </a:srgbClr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t>claim</a:t>
            </a:r>
            <a:r>
              <a:rPr kumimoji="0" lang="it-IT" sz="2800" b="0" i="0" u="none" strike="noStrike" kern="1200" cap="none" spc="0" normalizeH="0" noProof="0" dirty="0">
                <a:ln>
                  <a:noFill/>
                </a:ln>
                <a:solidFill>
                  <a:srgbClr val="415347">
                    <a:lumMod val="75000"/>
                  </a:srgbClr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t> estratti, contenenti le colonne </a:t>
            </a:r>
            <a:r>
              <a:rPr kumimoji="0" lang="it-IT" sz="2800" b="1" i="1" u="none" strike="noStrike" kern="1200" cap="none" spc="0" normalizeH="0" noProof="0" dirty="0">
                <a:ln>
                  <a:noFill/>
                </a:ln>
                <a:solidFill>
                  <a:srgbClr val="415347">
                    <a:lumMod val="75000"/>
                  </a:srgbClr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t>Key</a:t>
            </a:r>
            <a:r>
              <a:rPr kumimoji="0" lang="it-IT" sz="2800" b="0" i="0" u="none" strike="noStrike" kern="1200" cap="none" spc="0" normalizeH="0" noProof="0" dirty="0">
                <a:ln>
                  <a:noFill/>
                </a:ln>
                <a:solidFill>
                  <a:srgbClr val="415347">
                    <a:lumMod val="75000"/>
                  </a:srgbClr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t>, </a:t>
            </a:r>
            <a:r>
              <a:rPr kumimoji="0" lang="it-IT" sz="2800" b="1" i="1" u="none" strike="noStrike" kern="1200" cap="none" spc="0" normalizeH="0" noProof="0" dirty="0" err="1">
                <a:ln>
                  <a:noFill/>
                </a:ln>
                <a:solidFill>
                  <a:srgbClr val="415347">
                    <a:lumMod val="75000"/>
                  </a:srgbClr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t>Count</a:t>
            </a:r>
            <a:r>
              <a:rPr kumimoji="0" lang="it-IT" sz="2800" u="none" strike="noStrike" kern="1200" cap="none" spc="0" normalizeH="0" noProof="0" dirty="0">
                <a:ln>
                  <a:noFill/>
                </a:ln>
                <a:solidFill>
                  <a:srgbClr val="415347">
                    <a:lumMod val="75000"/>
                  </a:srgbClr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t>, per analizzare la distribuzione dei nomi, dei valori per ogni nome e delle metriche.</a:t>
            </a:r>
            <a:endParaRPr kumimoji="0" lang="it-IT" sz="2800" b="1" i="1" u="sng" strike="noStrike" kern="1200" cap="none" spc="0" normalizeH="0" baseline="0" noProof="0" dirty="0">
              <a:ln>
                <a:noFill/>
              </a:ln>
              <a:solidFill>
                <a:srgbClr val="415347">
                  <a:lumMod val="75000"/>
                </a:srgbClr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it-IT" sz="2800" b="1" i="0" u="sng" strike="noStrike" kern="1200" cap="none" spc="0" normalizeH="0" baseline="0" noProof="0" dirty="0">
              <a:ln>
                <a:noFill/>
              </a:ln>
              <a:solidFill>
                <a:srgbClr val="415347">
                  <a:lumMod val="75000"/>
                </a:srgbClr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  <a:p>
            <a:pPr marL="457200" indent="-457200">
              <a:buFont typeface="Wingdings" panose="05000000000000000000" pitchFamily="2" charset="2"/>
              <a:buChar char="v"/>
              <a:defRPr/>
            </a:pP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415347">
                    <a:lumMod val="50000"/>
                  </a:srgbClr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t>Allineamento:</a:t>
            </a:r>
            <a:r>
              <a:rPr kumimoji="0" lang="it-IT" sz="2800" b="1" i="0" u="none" strike="noStrike" kern="1200" cap="none" spc="0" normalizeH="0" noProof="0" dirty="0">
                <a:ln>
                  <a:noFill/>
                </a:ln>
                <a:solidFill>
                  <a:srgbClr val="415347">
                    <a:lumMod val="50000"/>
                  </a:srgbClr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t> </a:t>
            </a:r>
            <a:r>
              <a:rPr kumimoji="0" lang="it-IT" sz="2800" i="0" u="none" strike="noStrike" kern="1200" cap="none" spc="0" normalizeH="0" noProof="0" dirty="0">
                <a:ln>
                  <a:noFill/>
                </a:ln>
                <a:solidFill>
                  <a:srgbClr val="415347">
                    <a:lumMod val="50000"/>
                  </a:srgbClr>
                </a:solidFill>
                <a:effectLst/>
                <a:uLnTx/>
                <a:uFillTx/>
                <a:latin typeface="Dante"/>
              </a:rPr>
              <a:t>è stato effettuato l’</a:t>
            </a:r>
            <a:r>
              <a:rPr kumimoji="0" lang="it-IT" sz="2800" b="1" i="0" u="none" strike="noStrike" kern="1200" cap="none" spc="0" normalizeH="0" noProof="0" dirty="0" err="1">
                <a:ln>
                  <a:noFill/>
                </a:ln>
                <a:solidFill>
                  <a:srgbClr val="415347">
                    <a:lumMod val="50000"/>
                  </a:srgbClr>
                </a:solidFill>
                <a:effectLst/>
                <a:uLnTx/>
                <a:uFillTx/>
                <a:latin typeface="Dante"/>
              </a:rPr>
              <a:t>embedding</a:t>
            </a:r>
            <a:r>
              <a:rPr kumimoji="0" lang="it-IT" sz="2800" i="0" u="none" strike="noStrike" kern="1200" cap="none" spc="0" normalizeH="0" noProof="0" dirty="0">
                <a:ln>
                  <a:noFill/>
                </a:ln>
                <a:solidFill>
                  <a:srgbClr val="415347">
                    <a:lumMod val="50000"/>
                  </a:srgbClr>
                </a:solidFill>
                <a:effectLst/>
                <a:uLnTx/>
                <a:uFillTx/>
                <a:latin typeface="Dante"/>
              </a:rPr>
              <a:t> dei nomi, valori e metriche </a:t>
            </a:r>
            <a:r>
              <a:rPr kumimoji="0" lang="it-IT" sz="280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ante"/>
              </a:rPr>
              <a:t>(</a:t>
            </a:r>
            <a:r>
              <a:rPr lang="it-IT" sz="2800" i="1" dirty="0">
                <a:solidFill>
                  <a:schemeClr val="bg1"/>
                </a:solidFill>
              </a:rPr>
              <a:t>paraphrase-MPNet-base-v2</a:t>
            </a:r>
            <a:r>
              <a:rPr lang="it-IT" sz="2800" dirty="0">
                <a:solidFill>
                  <a:schemeClr val="bg1"/>
                </a:solidFill>
              </a:rPr>
              <a:t>)</a:t>
            </a:r>
            <a:r>
              <a:rPr kumimoji="0" lang="it-IT" sz="280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ante"/>
              </a:rPr>
              <a:t>.</a:t>
            </a:r>
            <a:r>
              <a:rPr kumimoji="0" lang="it-IT" sz="2800" i="0" u="none" strike="noStrike" kern="1200" cap="none" spc="0" normalizeH="0" noProof="0" dirty="0">
                <a:ln>
                  <a:noFill/>
                </a:ln>
                <a:solidFill>
                  <a:srgbClr val="415347">
                    <a:lumMod val="50000"/>
                  </a:srgbClr>
                </a:solidFill>
                <a:effectLst/>
                <a:uLnTx/>
                <a:uFillTx/>
                <a:latin typeface="Dante"/>
              </a:rPr>
              <a:t> In seguito è stato fatto </a:t>
            </a:r>
            <a:r>
              <a:rPr kumimoji="0" lang="it-IT" sz="2800" b="1" i="0" u="none" strike="noStrike" kern="1200" cap="none" spc="0" normalizeH="0" noProof="0" dirty="0">
                <a:ln>
                  <a:noFill/>
                </a:ln>
                <a:solidFill>
                  <a:srgbClr val="415347">
                    <a:lumMod val="50000"/>
                  </a:srgbClr>
                </a:solidFill>
                <a:effectLst/>
                <a:uLnTx/>
                <a:uFillTx/>
                <a:latin typeface="Dante"/>
              </a:rPr>
              <a:t>clustering</a:t>
            </a:r>
            <a:r>
              <a:rPr kumimoji="0" lang="it-IT" sz="2800" i="0" u="none" strike="noStrike" kern="1200" cap="none" spc="0" normalizeH="0" noProof="0" dirty="0">
                <a:ln>
                  <a:noFill/>
                </a:ln>
                <a:solidFill>
                  <a:srgbClr val="415347">
                    <a:lumMod val="50000"/>
                  </a:srgbClr>
                </a:solidFill>
                <a:effectLst/>
                <a:uLnTx/>
                <a:uFillTx/>
                <a:latin typeface="Dante"/>
              </a:rPr>
              <a:t> per raggruppare i termini appartenenti potenzialmente alla stessa entità.</a:t>
            </a:r>
            <a:endParaRPr lang="it-IT" sz="2800" dirty="0">
              <a:solidFill>
                <a:srgbClr val="415347">
                  <a:lumMod val="75000"/>
                </a:srgbClr>
              </a:solidFill>
              <a:latin typeface="Dante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3939C27-C06D-60F7-4F62-D56C23854764}"/>
              </a:ext>
            </a:extLst>
          </p:cNvPr>
          <p:cNvSpPr/>
          <p:nvPr/>
        </p:nvSpPr>
        <p:spPr>
          <a:xfrm>
            <a:off x="-43543" y="-18384"/>
            <a:ext cx="12279086" cy="5442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pic>
        <p:nvPicPr>
          <p:cNvPr id="3" name="Elemento grafico 2" descr="Grafico lineare con riempimento a tinta unita">
            <a:extLst>
              <a:ext uri="{FF2B5EF4-FFF2-40B4-BE49-F238E27FC236}">
                <a16:creationId xmlns:a16="http://schemas.microsoft.com/office/drawing/2014/main" id="{ECD48ECF-E6ED-9CEB-EE9D-0D0525B574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1665" y="5086884"/>
            <a:ext cx="1161069" cy="1161069"/>
          </a:xfrm>
          <a:prstGeom prst="rect">
            <a:avLst/>
          </a:prstGeom>
        </p:spPr>
      </p:pic>
      <p:pic>
        <p:nvPicPr>
          <p:cNvPr id="10" name="Elemento grafico 9" descr="Forme base con riempimento a tinta unita">
            <a:extLst>
              <a:ext uri="{FF2B5EF4-FFF2-40B4-BE49-F238E27FC236}">
                <a16:creationId xmlns:a16="http://schemas.microsoft.com/office/drawing/2014/main" id="{213F213A-7221-4AD6-47DE-78959E9B6F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95797" y="5184061"/>
            <a:ext cx="1161070" cy="1161070"/>
          </a:xfrm>
          <a:prstGeom prst="rect">
            <a:avLst/>
          </a:prstGeom>
        </p:spPr>
      </p:pic>
      <p:sp>
        <p:nvSpPr>
          <p:cNvPr id="14" name="Freccia a destra 13">
            <a:extLst>
              <a:ext uri="{FF2B5EF4-FFF2-40B4-BE49-F238E27FC236}">
                <a16:creationId xmlns:a16="http://schemas.microsoft.com/office/drawing/2014/main" id="{DB761598-C5EA-E106-8B69-21C6398FBBCB}"/>
              </a:ext>
            </a:extLst>
          </p:cNvPr>
          <p:cNvSpPr/>
          <p:nvPr/>
        </p:nvSpPr>
        <p:spPr>
          <a:xfrm>
            <a:off x="2784317" y="5550824"/>
            <a:ext cx="672311" cy="3234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" name="Freccia a destra 14">
            <a:extLst>
              <a:ext uri="{FF2B5EF4-FFF2-40B4-BE49-F238E27FC236}">
                <a16:creationId xmlns:a16="http://schemas.microsoft.com/office/drawing/2014/main" id="{CA4B21AB-8513-9A9C-12C5-6F28BB196642}"/>
              </a:ext>
            </a:extLst>
          </p:cNvPr>
          <p:cNvSpPr/>
          <p:nvPr/>
        </p:nvSpPr>
        <p:spPr>
          <a:xfrm>
            <a:off x="5567688" y="5553257"/>
            <a:ext cx="672311" cy="3234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C6D23EA-3ACA-43CB-4996-6542C2C63B67}"/>
              </a:ext>
            </a:extLst>
          </p:cNvPr>
          <p:cNvSpPr txBox="1"/>
          <p:nvPr/>
        </p:nvSpPr>
        <p:spPr>
          <a:xfrm>
            <a:off x="6451108" y="5019496"/>
            <a:ext cx="56575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I cluster sono stati revisionati manualmente e, ad ognuno, è stato assegnato un nome rappresentativo dell’entità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D03E49B-4C95-BB17-3EDC-145E49FF8308}"/>
              </a:ext>
            </a:extLst>
          </p:cNvPr>
          <p:cNvSpPr txBox="1"/>
          <p:nvPr/>
        </p:nvSpPr>
        <p:spPr>
          <a:xfrm>
            <a:off x="3895797" y="4941455"/>
            <a:ext cx="125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HDBSCAN</a:t>
            </a:r>
          </a:p>
        </p:txBody>
      </p:sp>
    </p:spTree>
    <p:extLst>
      <p:ext uri="{BB962C8B-B14F-4D97-AF65-F5344CB8AC3E}">
        <p14:creationId xmlns:p14="http://schemas.microsoft.com/office/powerpoint/2010/main" val="2509733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B242F0-BE46-EC8B-FB5D-3B20335B7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12">
            <a:extLst>
              <a:ext uri="{FF2B5EF4-FFF2-40B4-BE49-F238E27FC236}">
                <a16:creationId xmlns:a16="http://schemas.microsoft.com/office/drawing/2014/main" id="{86501033-13A8-6EE4-34F6-2E6EB947F30B}"/>
              </a:ext>
            </a:extLst>
          </p:cNvPr>
          <p:cNvSpPr/>
          <p:nvPr/>
        </p:nvSpPr>
        <p:spPr>
          <a:xfrm>
            <a:off x="-87086" y="6313714"/>
            <a:ext cx="12366172" cy="5442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1657236D-F98D-CF57-F2FC-117D3EDF0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>
                <a:solidFill>
                  <a:schemeClr val="accent1">
                    <a:lumMod val="50000"/>
                    <a:alpha val="75000"/>
                  </a:schemeClr>
                </a:solidFill>
              </a:rPr>
              <a:t>Profilazione e Allineamento (1)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B74A68E-5D21-950C-7DE8-D6E563703A3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1200" cap="none" spc="100" normalizeH="0" baseline="0" noProof="0">
                <a:ln>
                  <a:noFill/>
                </a:ln>
                <a:solidFill>
                  <a:srgbClr val="6C757D"/>
                </a:solidFill>
                <a:effectLst/>
                <a:uLnTx/>
                <a:uFillTx/>
                <a:latin typeface="system-ui"/>
                <a:ea typeface="+mn-ea"/>
                <a:cs typeface="+mn-cs"/>
              </a:rPr>
              <a:t>© 2024 Team </a:t>
            </a:r>
            <a:r>
              <a:rPr kumimoji="0" lang="it-IT" sz="900" b="0" i="0" u="none" strike="noStrike" kern="1200" cap="none" spc="100" normalizeH="0" baseline="0" noProof="0" err="1">
                <a:ln>
                  <a:noFill/>
                </a:ln>
                <a:solidFill>
                  <a:srgbClr val="6C757D"/>
                </a:solidFill>
                <a:effectLst/>
                <a:uLnTx/>
                <a:uFillTx/>
                <a:latin typeface="system-ui"/>
                <a:ea typeface="+mn-ea"/>
                <a:cs typeface="+mn-cs"/>
              </a:rPr>
              <a:t>Forest</a:t>
            </a:r>
            <a:endParaRPr kumimoji="0" lang="it-IT" sz="900" b="1" i="0" u="none" strike="noStrike" kern="1200" cap="none" spc="100" normalizeH="0" baseline="0" noProof="0">
              <a:ln>
                <a:noFill/>
              </a:ln>
              <a:solidFill>
                <a:srgbClr val="E2D4CA">
                  <a:alpha val="75000"/>
                </a:srgbClr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585C8EF-3B9F-B3E0-5FC6-EB6730C8F1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1" i="0" u="none" strike="noStrike" kern="1200" cap="all" spc="400" normalizeH="0" baseline="0" noProof="0">
                <a:ln>
                  <a:noFill/>
                </a:ln>
                <a:solidFill>
                  <a:srgbClr val="E2D4CA">
                    <a:alpha val="75000"/>
                  </a:srgbClr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t>Ingegneria dei dati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C8B6A6E-49B2-BCAF-D050-A576A84F7F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208ADF-3ADD-483D-A721-14E3EEE2C135}" type="slidenum">
              <a:rPr kumimoji="0" lang="it-IT" sz="900" b="1" i="0" u="none" strike="noStrike" kern="1200" cap="none" spc="0" normalizeH="0" baseline="0" noProof="0" smtClean="0">
                <a:ln>
                  <a:noFill/>
                </a:ln>
                <a:solidFill>
                  <a:srgbClr val="E2D4CA">
                    <a:alpha val="75000"/>
                  </a:srgbClr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it-IT" sz="900" b="1" i="0" u="none" strike="noStrike" kern="1200" cap="none" spc="0" normalizeH="0" baseline="0" noProof="0">
              <a:ln>
                <a:noFill/>
              </a:ln>
              <a:solidFill>
                <a:srgbClr val="E2D4CA">
                  <a:alpha val="75000"/>
                </a:srgbClr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4907A23-E0AA-F9B5-8A55-67C6F5A96109}"/>
              </a:ext>
            </a:extLst>
          </p:cNvPr>
          <p:cNvSpPr/>
          <p:nvPr/>
        </p:nvSpPr>
        <p:spPr>
          <a:xfrm>
            <a:off x="-43543" y="-18384"/>
            <a:ext cx="12279086" cy="5442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CBB68F64-745A-AB46-8E95-D3DA90B9C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755065"/>
              </p:ext>
            </p:extLst>
          </p:nvPr>
        </p:nvGraphicFramePr>
        <p:xfrm>
          <a:off x="1727200" y="2271133"/>
          <a:ext cx="8737599" cy="3103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2533">
                  <a:extLst>
                    <a:ext uri="{9D8B030D-6E8A-4147-A177-3AD203B41FA5}">
                      <a16:colId xmlns:a16="http://schemas.microsoft.com/office/drawing/2014/main" val="2180025670"/>
                    </a:ext>
                  </a:extLst>
                </a:gridCol>
                <a:gridCol w="2912533">
                  <a:extLst>
                    <a:ext uri="{9D8B030D-6E8A-4147-A177-3AD203B41FA5}">
                      <a16:colId xmlns:a16="http://schemas.microsoft.com/office/drawing/2014/main" val="3610946010"/>
                    </a:ext>
                  </a:extLst>
                </a:gridCol>
                <a:gridCol w="2912533">
                  <a:extLst>
                    <a:ext uri="{9D8B030D-6E8A-4147-A177-3AD203B41FA5}">
                      <a16:colId xmlns:a16="http://schemas.microsoft.com/office/drawing/2014/main" val="762492749"/>
                    </a:ext>
                  </a:extLst>
                </a:gridCol>
              </a:tblGrid>
              <a:tr h="775855">
                <a:tc>
                  <a:txBody>
                    <a:bodyPr/>
                    <a:lstStyle/>
                    <a:p>
                      <a:pPr algn="ctr"/>
                      <a:endParaRPr lang="it-IT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dirty="0" err="1">
                          <a:solidFill>
                            <a:schemeClr val="bg1"/>
                          </a:solidFill>
                        </a:rPr>
                        <a:t>Pre</a:t>
                      </a:r>
                      <a:r>
                        <a:rPr lang="it-IT" sz="2800" dirty="0">
                          <a:solidFill>
                            <a:schemeClr val="bg1"/>
                          </a:solidFill>
                        </a:rPr>
                        <a:t>-Allineamento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solidFill>
                            <a:schemeClr val="bg1"/>
                          </a:solidFill>
                        </a:rPr>
                        <a:t>Post-Allineamento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549224"/>
                  </a:ext>
                </a:extLst>
              </a:tr>
              <a:tr h="775855">
                <a:tc>
                  <a:txBody>
                    <a:bodyPr/>
                    <a:lstStyle/>
                    <a:p>
                      <a:pPr algn="ctr"/>
                      <a:r>
                        <a:rPr lang="it-IT" sz="2800" b="1" dirty="0">
                          <a:solidFill>
                            <a:schemeClr val="bg1"/>
                          </a:solidFill>
                        </a:rPr>
                        <a:t>Nomi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solidFill>
                            <a:schemeClr val="bg1"/>
                          </a:solidFill>
                        </a:rPr>
                        <a:t>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solidFill>
                            <a:schemeClr val="bg1"/>
                          </a:solidFill>
                        </a:rPr>
                        <a:t>41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6793418"/>
                  </a:ext>
                </a:extLst>
              </a:tr>
              <a:tr h="775855">
                <a:tc>
                  <a:txBody>
                    <a:bodyPr/>
                    <a:lstStyle/>
                    <a:p>
                      <a:pPr algn="ctr"/>
                      <a:r>
                        <a:rPr lang="it-IT" sz="2800" b="1" dirty="0">
                          <a:solidFill>
                            <a:schemeClr val="bg1"/>
                          </a:solidFill>
                        </a:rPr>
                        <a:t>Valori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solidFill>
                            <a:schemeClr val="bg1"/>
                          </a:solidFill>
                        </a:rPr>
                        <a:t>340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solidFill>
                            <a:schemeClr val="bg1"/>
                          </a:solidFill>
                        </a:rPr>
                        <a:t>306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5610457"/>
                  </a:ext>
                </a:extLst>
              </a:tr>
              <a:tr h="775855">
                <a:tc>
                  <a:txBody>
                    <a:bodyPr/>
                    <a:lstStyle/>
                    <a:p>
                      <a:pPr algn="ctr"/>
                      <a:r>
                        <a:rPr lang="it-IT" sz="2800" b="1" dirty="0">
                          <a:solidFill>
                            <a:schemeClr val="bg1"/>
                          </a:solidFill>
                        </a:rPr>
                        <a:t>Metriche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solidFill>
                            <a:schemeClr val="bg1"/>
                          </a:solidFill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solidFill>
                            <a:schemeClr val="bg1"/>
                          </a:solidFill>
                        </a:rPr>
                        <a:t>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4365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1472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D2F934-E36A-2AB7-344E-A1810AF02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12">
            <a:extLst>
              <a:ext uri="{FF2B5EF4-FFF2-40B4-BE49-F238E27FC236}">
                <a16:creationId xmlns:a16="http://schemas.microsoft.com/office/drawing/2014/main" id="{09B7D0A4-7804-2610-2E7E-A017A196393B}"/>
              </a:ext>
            </a:extLst>
          </p:cNvPr>
          <p:cNvSpPr/>
          <p:nvPr/>
        </p:nvSpPr>
        <p:spPr>
          <a:xfrm>
            <a:off x="-87086" y="6313714"/>
            <a:ext cx="12366172" cy="5442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57A88435-8EA5-D213-309A-43E2D25C0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>
                <a:solidFill>
                  <a:schemeClr val="accent1">
                    <a:lumMod val="50000"/>
                    <a:alpha val="75000"/>
                  </a:schemeClr>
                </a:solidFill>
              </a:rPr>
              <a:t>Valutazione sistema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33D69AC-1AC7-42CA-A12C-D3E77C08ABA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1200" cap="none" spc="100" normalizeH="0" baseline="0" noProof="0">
                <a:ln>
                  <a:noFill/>
                </a:ln>
                <a:solidFill>
                  <a:srgbClr val="6C757D"/>
                </a:solidFill>
                <a:effectLst/>
                <a:uLnTx/>
                <a:uFillTx/>
                <a:latin typeface="system-ui"/>
                <a:ea typeface="+mn-ea"/>
                <a:cs typeface="+mn-cs"/>
              </a:rPr>
              <a:t>© 2024 Team </a:t>
            </a:r>
            <a:r>
              <a:rPr kumimoji="0" lang="it-IT" sz="900" b="0" i="0" u="none" strike="noStrike" kern="1200" cap="none" spc="100" normalizeH="0" baseline="0" noProof="0" err="1">
                <a:ln>
                  <a:noFill/>
                </a:ln>
                <a:solidFill>
                  <a:srgbClr val="6C757D"/>
                </a:solidFill>
                <a:effectLst/>
                <a:uLnTx/>
                <a:uFillTx/>
                <a:latin typeface="system-ui"/>
                <a:ea typeface="+mn-ea"/>
                <a:cs typeface="+mn-cs"/>
              </a:rPr>
              <a:t>Forest</a:t>
            </a:r>
            <a:endParaRPr kumimoji="0" lang="it-IT" sz="900" b="1" i="0" u="none" strike="noStrike" kern="1200" cap="none" spc="100" normalizeH="0" baseline="0" noProof="0">
              <a:ln>
                <a:noFill/>
              </a:ln>
              <a:solidFill>
                <a:srgbClr val="E2D4CA">
                  <a:alpha val="75000"/>
                </a:srgbClr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3634CE9-59C3-3CB4-723D-A8B8BC2E9C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1" i="0" u="none" strike="noStrike" kern="1200" cap="all" spc="400" normalizeH="0" baseline="0" noProof="0">
                <a:ln>
                  <a:noFill/>
                </a:ln>
                <a:solidFill>
                  <a:srgbClr val="E2D4CA">
                    <a:alpha val="75000"/>
                  </a:srgbClr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t>Ingegneria dei dati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CB0945-BA4C-50A0-7213-39C3B210C5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208ADF-3ADD-483D-A721-14E3EEE2C135}" type="slidenum">
              <a:rPr kumimoji="0" lang="it-IT" sz="900" b="1" i="0" u="none" strike="noStrike" kern="1200" cap="none" spc="0" normalizeH="0" baseline="0" noProof="0" smtClean="0">
                <a:ln>
                  <a:noFill/>
                </a:ln>
                <a:solidFill>
                  <a:srgbClr val="E2D4CA">
                    <a:alpha val="75000"/>
                  </a:srgbClr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it-IT" sz="900" b="1" i="0" u="none" strike="noStrike" kern="1200" cap="none" spc="0" normalizeH="0" baseline="0" noProof="0">
              <a:ln>
                <a:noFill/>
              </a:ln>
              <a:solidFill>
                <a:srgbClr val="E2D4CA">
                  <a:alpha val="75000"/>
                </a:srgbClr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7FF34E4-F245-5533-57BD-690C696141B5}"/>
              </a:ext>
            </a:extLst>
          </p:cNvPr>
          <p:cNvSpPr txBox="1"/>
          <p:nvPr/>
        </p:nvSpPr>
        <p:spPr>
          <a:xfrm>
            <a:off x="258792" y="1673939"/>
            <a:ext cx="1167441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415347">
                    <a:lumMod val="50000"/>
                  </a:srgbClr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t>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415347">
                    <a:lumMod val="50000"/>
                  </a:srgbClr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t>Ground Truth: </a:t>
            </a:r>
            <a:r>
              <a:rPr lang="it-IT" sz="2800" dirty="0">
                <a:solidFill>
                  <a:srgbClr val="415347">
                    <a:lumMod val="50000"/>
                  </a:srgbClr>
                </a:solidFill>
                <a:latin typeface="Dante"/>
              </a:rPr>
              <a:t>sono state utilizzate tutte le 31 tabelle (dei 10 paper presi in considerazione), utilizzando le risposte fornite dal LLM e correggendole manualmente.</a:t>
            </a:r>
            <a:endParaRPr kumimoji="0" lang="it-IT" sz="2800" i="0" u="sng" strike="noStrike" kern="1200" cap="none" spc="0" normalizeH="0" baseline="0" noProof="0" dirty="0">
              <a:ln>
                <a:noFill/>
              </a:ln>
              <a:solidFill>
                <a:srgbClr val="415347">
                  <a:lumMod val="75000"/>
                </a:srgbClr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  <a:p>
            <a:pPr marL="457200" indent="-457200">
              <a:buFont typeface="Wingdings" panose="05000000000000000000" pitchFamily="2" charset="2"/>
              <a:buChar char="v"/>
              <a:defRPr/>
            </a:pP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415347">
                    <a:lumMod val="50000"/>
                  </a:srgbClr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t>Valutazione: </a:t>
            </a:r>
            <a:r>
              <a:rPr lang="it-IT" sz="2800" dirty="0">
                <a:solidFill>
                  <a:srgbClr val="415347">
                    <a:lumMod val="50000"/>
                  </a:srgbClr>
                </a:solidFill>
                <a:latin typeface="Dante"/>
              </a:rPr>
              <a:t>il sistema è stato valutato sulla base di due approcci: </a:t>
            </a:r>
            <a:r>
              <a:rPr lang="it-IT" sz="2800" b="1" dirty="0" err="1">
                <a:solidFill>
                  <a:srgbClr val="415347">
                    <a:lumMod val="50000"/>
                  </a:srgbClr>
                </a:solidFill>
                <a:latin typeface="Dante"/>
              </a:rPr>
              <a:t>Claims</a:t>
            </a:r>
            <a:r>
              <a:rPr lang="it-IT" sz="2800" dirty="0">
                <a:solidFill>
                  <a:srgbClr val="415347">
                    <a:lumMod val="50000"/>
                  </a:srgbClr>
                </a:solidFill>
                <a:latin typeface="Dante"/>
              </a:rPr>
              <a:t> e </a:t>
            </a:r>
            <a:r>
              <a:rPr lang="it-IT" sz="2800" b="1" dirty="0" err="1">
                <a:solidFill>
                  <a:srgbClr val="415347">
                    <a:lumMod val="50000"/>
                  </a:srgbClr>
                </a:solidFill>
                <a:latin typeface="Dante"/>
              </a:rPr>
              <a:t>Claim</a:t>
            </a:r>
            <a:r>
              <a:rPr lang="it-IT" sz="2800" b="1" dirty="0">
                <a:solidFill>
                  <a:srgbClr val="415347">
                    <a:lumMod val="50000"/>
                  </a:srgbClr>
                </a:solidFill>
                <a:latin typeface="Dante"/>
              </a:rPr>
              <a:t> Parts </a:t>
            </a:r>
            <a:r>
              <a:rPr lang="it-IT" sz="2800" dirty="0">
                <a:solidFill>
                  <a:srgbClr val="415347">
                    <a:lumMod val="50000"/>
                  </a:srgbClr>
                </a:solidFill>
                <a:latin typeface="Dante"/>
              </a:rPr>
              <a:t>(</a:t>
            </a:r>
            <a:r>
              <a:rPr lang="it-IT" sz="2800" dirty="0" err="1">
                <a:solidFill>
                  <a:srgbClr val="415347">
                    <a:lumMod val="50000"/>
                  </a:srgbClr>
                </a:solidFill>
                <a:latin typeface="Dante"/>
              </a:rPr>
              <a:t>piu</a:t>
            </a:r>
            <a:r>
              <a:rPr lang="it-IT" sz="2800" dirty="0">
                <a:solidFill>
                  <a:srgbClr val="415347">
                    <a:lumMod val="50000"/>
                  </a:srgbClr>
                </a:solidFill>
                <a:latin typeface="Dante"/>
              </a:rPr>
              <a:t> flessibile), mediante le metriche </a:t>
            </a:r>
            <a:r>
              <a:rPr lang="it-IT" sz="2800" i="1" dirty="0">
                <a:solidFill>
                  <a:srgbClr val="415347">
                    <a:lumMod val="50000"/>
                  </a:srgbClr>
                </a:solidFill>
                <a:latin typeface="Dante"/>
              </a:rPr>
              <a:t>Precision</a:t>
            </a:r>
            <a:r>
              <a:rPr lang="it-IT" sz="2800" dirty="0">
                <a:solidFill>
                  <a:srgbClr val="415347">
                    <a:lumMod val="50000"/>
                  </a:srgbClr>
                </a:solidFill>
                <a:latin typeface="Dante"/>
              </a:rPr>
              <a:t>, </a:t>
            </a:r>
            <a:r>
              <a:rPr lang="it-IT" sz="2800" i="1" dirty="0">
                <a:solidFill>
                  <a:srgbClr val="415347">
                    <a:lumMod val="50000"/>
                  </a:srgbClr>
                </a:solidFill>
                <a:latin typeface="Dante"/>
              </a:rPr>
              <a:t>Recall</a:t>
            </a:r>
            <a:r>
              <a:rPr lang="it-IT" sz="2800" dirty="0">
                <a:solidFill>
                  <a:srgbClr val="415347">
                    <a:lumMod val="50000"/>
                  </a:srgbClr>
                </a:solidFill>
                <a:latin typeface="Dante"/>
              </a:rPr>
              <a:t> e </a:t>
            </a:r>
            <a:r>
              <a:rPr lang="it-IT" sz="2800" i="1" dirty="0">
                <a:solidFill>
                  <a:srgbClr val="415347">
                    <a:lumMod val="50000"/>
                  </a:srgbClr>
                </a:solidFill>
                <a:latin typeface="Dante"/>
              </a:rPr>
              <a:t>F1</a:t>
            </a:r>
            <a:r>
              <a:rPr lang="it-IT" sz="2800" dirty="0">
                <a:solidFill>
                  <a:srgbClr val="415347">
                    <a:lumMod val="50000"/>
                  </a:srgbClr>
                </a:solidFill>
                <a:latin typeface="Dante"/>
              </a:rPr>
              <a:t>.</a:t>
            </a:r>
            <a:endParaRPr lang="it-IT" sz="2800" dirty="0">
              <a:solidFill>
                <a:srgbClr val="415347">
                  <a:lumMod val="75000"/>
                </a:srgbClr>
              </a:solidFill>
              <a:latin typeface="Dante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906D9F9-0AF2-2C58-4D16-E9806A715A1C}"/>
              </a:ext>
            </a:extLst>
          </p:cNvPr>
          <p:cNvSpPr/>
          <p:nvPr/>
        </p:nvSpPr>
        <p:spPr>
          <a:xfrm>
            <a:off x="-43543" y="-18384"/>
            <a:ext cx="12279086" cy="5442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B4BA7E9F-8791-7059-6BD8-62DB3F53F9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684869"/>
              </p:ext>
            </p:extLst>
          </p:nvPr>
        </p:nvGraphicFramePr>
        <p:xfrm>
          <a:off x="1394690" y="4112482"/>
          <a:ext cx="8469747" cy="191780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823249">
                  <a:extLst>
                    <a:ext uri="{9D8B030D-6E8A-4147-A177-3AD203B41FA5}">
                      <a16:colId xmlns:a16="http://schemas.microsoft.com/office/drawing/2014/main" val="2498426831"/>
                    </a:ext>
                  </a:extLst>
                </a:gridCol>
                <a:gridCol w="2823249">
                  <a:extLst>
                    <a:ext uri="{9D8B030D-6E8A-4147-A177-3AD203B41FA5}">
                      <a16:colId xmlns:a16="http://schemas.microsoft.com/office/drawing/2014/main" val="3363642660"/>
                    </a:ext>
                  </a:extLst>
                </a:gridCol>
                <a:gridCol w="2823249">
                  <a:extLst>
                    <a:ext uri="{9D8B030D-6E8A-4147-A177-3AD203B41FA5}">
                      <a16:colId xmlns:a16="http://schemas.microsoft.com/office/drawing/2014/main" val="3143729113"/>
                    </a:ext>
                  </a:extLst>
                </a:gridCol>
              </a:tblGrid>
              <a:tr h="479452">
                <a:tc>
                  <a:txBody>
                    <a:bodyPr/>
                    <a:lstStyle/>
                    <a:p>
                      <a:pPr algn="ctr"/>
                      <a:endParaRPr lang="it-IT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1" dirty="0" err="1">
                          <a:solidFill>
                            <a:schemeClr val="bg1"/>
                          </a:solidFill>
                        </a:rPr>
                        <a:t>Claims</a:t>
                      </a:r>
                      <a:endParaRPr lang="it-IT" sz="24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1" dirty="0" err="1">
                          <a:solidFill>
                            <a:schemeClr val="bg1"/>
                          </a:solidFill>
                        </a:rPr>
                        <a:t>Claim</a:t>
                      </a:r>
                      <a:r>
                        <a:rPr lang="it-IT" sz="2400" b="1" dirty="0">
                          <a:solidFill>
                            <a:schemeClr val="bg1"/>
                          </a:solidFill>
                        </a:rPr>
                        <a:t> parts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003088"/>
                  </a:ext>
                </a:extLst>
              </a:tr>
              <a:tr h="479452">
                <a:tc>
                  <a:txBody>
                    <a:bodyPr/>
                    <a:lstStyle/>
                    <a:p>
                      <a:pPr algn="ctr"/>
                      <a:r>
                        <a:rPr lang="it-IT" sz="2400" b="1" dirty="0">
                          <a:solidFill>
                            <a:schemeClr val="bg1"/>
                          </a:solidFill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0" dirty="0">
                          <a:solidFill>
                            <a:schemeClr val="bg1"/>
                          </a:solidFill>
                        </a:rP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0" dirty="0">
                          <a:solidFill>
                            <a:schemeClr val="bg1"/>
                          </a:solidFill>
                        </a:rPr>
                        <a:t>0.74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55198"/>
                  </a:ext>
                </a:extLst>
              </a:tr>
              <a:tr h="479452">
                <a:tc>
                  <a:txBody>
                    <a:bodyPr/>
                    <a:lstStyle/>
                    <a:p>
                      <a:pPr algn="ctr"/>
                      <a:r>
                        <a:rPr lang="it-IT" sz="2400" b="1" dirty="0">
                          <a:solidFill>
                            <a:schemeClr val="bg1"/>
                          </a:solidFill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0" dirty="0">
                          <a:solidFill>
                            <a:schemeClr val="bg1"/>
                          </a:solidFill>
                        </a:rP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0" dirty="0">
                          <a:solidFill>
                            <a:schemeClr val="bg1"/>
                          </a:solidFill>
                        </a:rPr>
                        <a:t>0.73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232972"/>
                  </a:ext>
                </a:extLst>
              </a:tr>
              <a:tr h="479452">
                <a:tc>
                  <a:txBody>
                    <a:bodyPr/>
                    <a:lstStyle/>
                    <a:p>
                      <a:pPr algn="ctr"/>
                      <a:r>
                        <a:rPr lang="it-IT" sz="2400" b="1" dirty="0">
                          <a:solidFill>
                            <a:schemeClr val="bg1"/>
                          </a:solidFill>
                        </a:rPr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0" dirty="0">
                          <a:solidFill>
                            <a:schemeClr val="bg1"/>
                          </a:solidFill>
                        </a:rP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0" dirty="0">
                          <a:solidFill>
                            <a:schemeClr val="bg1"/>
                          </a:solidFill>
                        </a:rPr>
                        <a:t>0.73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199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593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3F98E1-A612-5DBE-02A4-FC748472D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12">
            <a:extLst>
              <a:ext uri="{FF2B5EF4-FFF2-40B4-BE49-F238E27FC236}">
                <a16:creationId xmlns:a16="http://schemas.microsoft.com/office/drawing/2014/main" id="{F5D065DC-F9AB-C14D-F173-DB7685DE4F7C}"/>
              </a:ext>
            </a:extLst>
          </p:cNvPr>
          <p:cNvSpPr/>
          <p:nvPr/>
        </p:nvSpPr>
        <p:spPr>
          <a:xfrm>
            <a:off x="-87086" y="6313714"/>
            <a:ext cx="12366172" cy="5442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6B6B6A70-9844-51F7-5FD8-2B3AAABF7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>
                <a:solidFill>
                  <a:schemeClr val="accent1">
                    <a:lumMod val="50000"/>
                    <a:alpha val="75000"/>
                  </a:schemeClr>
                </a:solidFill>
              </a:rPr>
              <a:t>Considerazioni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E28384D-903E-CC28-A4ED-4D41597DCD7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1200" cap="none" spc="100" normalizeH="0" baseline="0" noProof="0">
                <a:ln>
                  <a:noFill/>
                </a:ln>
                <a:solidFill>
                  <a:srgbClr val="6C757D"/>
                </a:solidFill>
                <a:effectLst/>
                <a:uLnTx/>
                <a:uFillTx/>
                <a:latin typeface="system-ui"/>
                <a:ea typeface="+mn-ea"/>
                <a:cs typeface="+mn-cs"/>
              </a:rPr>
              <a:t>© 2024 Team </a:t>
            </a:r>
            <a:r>
              <a:rPr kumimoji="0" lang="it-IT" sz="900" b="0" i="0" u="none" strike="noStrike" kern="1200" cap="none" spc="100" normalizeH="0" baseline="0" noProof="0" err="1">
                <a:ln>
                  <a:noFill/>
                </a:ln>
                <a:solidFill>
                  <a:srgbClr val="6C757D"/>
                </a:solidFill>
                <a:effectLst/>
                <a:uLnTx/>
                <a:uFillTx/>
                <a:latin typeface="system-ui"/>
                <a:ea typeface="+mn-ea"/>
                <a:cs typeface="+mn-cs"/>
              </a:rPr>
              <a:t>Forest</a:t>
            </a:r>
            <a:endParaRPr kumimoji="0" lang="it-IT" sz="900" b="1" i="0" u="none" strike="noStrike" kern="1200" cap="none" spc="100" normalizeH="0" baseline="0" noProof="0">
              <a:ln>
                <a:noFill/>
              </a:ln>
              <a:solidFill>
                <a:srgbClr val="E2D4CA">
                  <a:alpha val="75000"/>
                </a:srgbClr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E911DF5-6EBC-E53A-F464-810D22F79A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1" i="0" u="none" strike="noStrike" kern="1200" cap="all" spc="400" normalizeH="0" baseline="0" noProof="0">
                <a:ln>
                  <a:noFill/>
                </a:ln>
                <a:solidFill>
                  <a:srgbClr val="E2D4CA">
                    <a:alpha val="75000"/>
                  </a:srgbClr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t>Ingegneria dei dati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5CD879E-192F-53A0-B073-317918A572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208ADF-3ADD-483D-A721-14E3EEE2C135}" type="slidenum">
              <a:rPr kumimoji="0" lang="it-IT" sz="900" b="1" i="0" u="none" strike="noStrike" kern="1200" cap="none" spc="0" normalizeH="0" baseline="0" noProof="0" smtClean="0">
                <a:ln>
                  <a:noFill/>
                </a:ln>
                <a:solidFill>
                  <a:srgbClr val="E2D4CA">
                    <a:alpha val="75000"/>
                  </a:srgbClr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it-IT" sz="900" b="1" i="0" u="none" strike="noStrike" kern="1200" cap="none" spc="0" normalizeH="0" baseline="0" noProof="0">
              <a:ln>
                <a:noFill/>
              </a:ln>
              <a:solidFill>
                <a:srgbClr val="E2D4CA">
                  <a:alpha val="75000"/>
                </a:srgbClr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0A5399C-15DA-5B2C-4B4B-7822903B8610}"/>
              </a:ext>
            </a:extLst>
          </p:cNvPr>
          <p:cNvSpPr/>
          <p:nvPr/>
        </p:nvSpPr>
        <p:spPr>
          <a:xfrm>
            <a:off x="-43543" y="-18384"/>
            <a:ext cx="12279086" cy="5442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FF298CC-4DFB-2070-2A51-7717835A5E30}"/>
              </a:ext>
            </a:extLst>
          </p:cNvPr>
          <p:cNvSpPr txBox="1"/>
          <p:nvPr/>
        </p:nvSpPr>
        <p:spPr>
          <a:xfrm>
            <a:off x="1371600" y="2151727"/>
            <a:ext cx="9448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dirty="0">
                <a:solidFill>
                  <a:schemeClr val="bg1"/>
                </a:solidFill>
              </a:rPr>
              <a:t>Impiego di modelli </a:t>
            </a:r>
            <a:r>
              <a:rPr lang="it-IT" sz="3200" dirty="0" err="1">
                <a:solidFill>
                  <a:schemeClr val="bg1"/>
                </a:solidFill>
              </a:rPr>
              <a:t>piu</a:t>
            </a:r>
            <a:r>
              <a:rPr lang="it-IT" sz="3200" dirty="0">
                <a:solidFill>
                  <a:schemeClr val="bg1"/>
                </a:solidFill>
              </a:rPr>
              <a:t> potenti, addestrati su un dataset </a:t>
            </a:r>
            <a:r>
              <a:rPr lang="it-IT" sz="3200" dirty="0" err="1">
                <a:solidFill>
                  <a:schemeClr val="bg1"/>
                </a:solidFill>
              </a:rPr>
              <a:t>piu</a:t>
            </a:r>
            <a:r>
              <a:rPr lang="it-IT" sz="3200" dirty="0">
                <a:solidFill>
                  <a:schemeClr val="bg1"/>
                </a:solidFill>
              </a:rPr>
              <a:t> simile al task corrente.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dirty="0">
                <a:solidFill>
                  <a:schemeClr val="bg1"/>
                </a:solidFill>
              </a:rPr>
              <a:t>Fine-tuning su struttura e forma dei documenti utilizzati.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dirty="0">
                <a:solidFill>
                  <a:schemeClr val="bg1"/>
                </a:solidFill>
              </a:rPr>
              <a:t>Prompt dinamico che si adatta al paper corrente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29B683B-C7BA-6DAB-3CDA-D6332246AC6D}"/>
              </a:ext>
            </a:extLst>
          </p:cNvPr>
          <p:cNvSpPr txBox="1"/>
          <p:nvPr/>
        </p:nvSpPr>
        <p:spPr>
          <a:xfrm>
            <a:off x="1580290" y="5096871"/>
            <a:ext cx="90314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Un tale miglioramento consentirebbe al modello di fornire informazioni, (come i </a:t>
            </a:r>
            <a:r>
              <a:rPr lang="it-IT" sz="2000" dirty="0" err="1">
                <a:solidFill>
                  <a:schemeClr val="bg1"/>
                </a:solidFill>
              </a:rPr>
              <a:t>claim</a:t>
            </a:r>
            <a:r>
              <a:rPr lang="it-IT" sz="2000" dirty="0">
                <a:solidFill>
                  <a:schemeClr val="bg1"/>
                </a:solidFill>
              </a:rPr>
              <a:t> in questo caso), più precise e complete, ottenendo così risultati migliori nelle valutazioni effettuate.</a:t>
            </a:r>
          </a:p>
        </p:txBody>
      </p:sp>
    </p:spTree>
    <p:extLst>
      <p:ext uri="{BB962C8B-B14F-4D97-AF65-F5344CB8AC3E}">
        <p14:creationId xmlns:p14="http://schemas.microsoft.com/office/powerpoint/2010/main" val="24747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ineVTI">
  <a:themeElements>
    <a:clrScheme name="Pine">
      <a:dk1>
        <a:sysClr val="windowText" lastClr="000000"/>
      </a:dk1>
      <a:lt1>
        <a:sysClr val="window" lastClr="FFFFFF"/>
      </a:lt1>
      <a:dk2>
        <a:srgbClr val="081B19"/>
      </a:dk2>
      <a:lt2>
        <a:srgbClr val="E2D4CA"/>
      </a:lt2>
      <a:accent1>
        <a:srgbClr val="415347"/>
      </a:accent1>
      <a:accent2>
        <a:srgbClr val="753E33"/>
      </a:accent2>
      <a:accent3>
        <a:srgbClr val="7B614F"/>
      </a:accent3>
      <a:accent4>
        <a:srgbClr val="827B6D"/>
      </a:accent4>
      <a:accent5>
        <a:srgbClr val="495255"/>
      </a:accent5>
      <a:accent6>
        <a:srgbClr val="2D5358"/>
      </a:accent6>
      <a:hlink>
        <a:srgbClr val="A8705D"/>
      </a:hlink>
      <a:folHlink>
        <a:srgbClr val="5B688B"/>
      </a:folHlink>
    </a:clrScheme>
    <a:fontScheme name="Dante">
      <a:majorFont>
        <a:latin typeface="Dante"/>
        <a:ea typeface=""/>
        <a:cs typeface=""/>
      </a:majorFont>
      <a:minorFont>
        <a:latin typeface="Dan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2848470_TF11653146_Win32" id="{5C2942BD-C3AF-49EE-B2F8-DDEF5A6A6481}" vid="{9B97B3CB-6F67-4944-940A-51BAD013A0E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0CC34A-D535-41BC-8B48-A0E1EA32D7E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E506F55-A469-454B-8FCA-6F8BCF9DAA6B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590CBB4-731C-4440-BC54-D2076F57C8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Modello Pino</Template>
  <TotalTime>252</TotalTime>
  <Words>792</Words>
  <Application>Microsoft Office PowerPoint</Application>
  <PresentationFormat>Widescreen</PresentationFormat>
  <Paragraphs>118</Paragraphs>
  <Slides>10</Slides>
  <Notes>10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6" baseType="lpstr">
      <vt:lpstr>Arial</vt:lpstr>
      <vt:lpstr>Calibri</vt:lpstr>
      <vt:lpstr>Dante</vt:lpstr>
      <vt:lpstr>system-ui</vt:lpstr>
      <vt:lpstr>Wingdings</vt:lpstr>
      <vt:lpstr>PineVTI</vt:lpstr>
      <vt:lpstr>Knowledge Extraction</vt:lpstr>
      <vt:lpstr>Pipeline di Lavoro</vt:lpstr>
      <vt:lpstr>Acquisizione e pulizia Tabelle</vt:lpstr>
      <vt:lpstr>Modello di Linguaggio</vt:lpstr>
      <vt:lpstr>Creazione claim</vt:lpstr>
      <vt:lpstr>Profilazione e Allineamento</vt:lpstr>
      <vt:lpstr>Profilazione e Allineamento (1)</vt:lpstr>
      <vt:lpstr>Valutazione sistema</vt:lpstr>
      <vt:lpstr>Considerazioni</vt:lpstr>
      <vt:lpstr>Grazie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alessandro di girolamo</dc:creator>
  <cp:lastModifiedBy>alessandro di girolamo</cp:lastModifiedBy>
  <cp:revision>2</cp:revision>
  <dcterms:created xsi:type="dcterms:W3CDTF">2025-02-03T14:14:54Z</dcterms:created>
  <dcterms:modified xsi:type="dcterms:W3CDTF">2025-02-04T18:18:57Z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