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2" r:id="rId5"/>
    <p:sldId id="271" r:id="rId6"/>
    <p:sldId id="276" r:id="rId7"/>
    <p:sldId id="277" r:id="rId8"/>
    <p:sldId id="278" r:id="rId9"/>
    <p:sldId id="279" r:id="rId10"/>
    <p:sldId id="282" r:id="rId11"/>
    <p:sldId id="280" r:id="rId12"/>
    <p:sldId id="281" r:id="rId13"/>
    <p:sldId id="270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E6B05-B577-47E9-8AA4-3C951F8F7F79}" v="1990" dt="2025-02-03T17:50:24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302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E9D3B5D-F2C5-449F-B30A-27A9999ADC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0D3F43-CD7B-4D96-88B4-146F68663F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3AD81-D65C-460E-8493-6E07E8C000D3}" type="datetime1">
              <a:rPr lang="it-IT" smtClean="0"/>
              <a:t>05/02/2025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24ADF7-B6C7-4B21-8B93-9608447B95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8945A8-73F3-4A8C-A65A-21FA52DA56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5429-537D-4B31-9A86-408259BFC8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277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35FA9-13D2-412F-849D-8718432A981A}" type="datetime1">
              <a:rPr lang="it-IT" smtClean="0"/>
              <a:pPr/>
              <a:t>05/02/2025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E485773-E831-40C3-B08E-FE9BDAA69383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462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9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A7C2F-2AD9-5FA5-FECA-1C4324097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9577FDB-D20E-A2D5-04FE-05058ED9B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E439C2-353B-7B37-CFE6-7CDBDE0DA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A6D1ED-E4BB-646C-0D4E-91A1EB0B0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606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716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D0957-AE60-9FC5-ABFA-AFFBAAC04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6B764B-C086-3B84-01A5-895775344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CC02D4A-D551-5139-71B0-D1ECB3CC0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B5B5DC-6895-2539-C847-C6F6475AF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07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685F4-D835-86F4-9C1F-9113F480A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3685606-0F19-CD3B-4E80-703F20012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9D2C54-F7C8-1C0C-EE67-68A7778CA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111DAF-AD98-8015-DED0-6A5D27460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5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9A615-272A-88FB-3671-968A60667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CB1B9A7-C530-649A-38F1-A3F36554F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7262534-18B1-B79F-D3B6-5CA030315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CB33A-C3B1-9C4C-ABD4-18027E64B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87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D3BEA-1BA8-C943-1F09-B73C21CB0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C859098-8DFA-D47D-4935-9A922343D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5A4F271-E7A7-781A-B325-3495A875A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862B50-9EF3-8D3E-63B5-EA2A85FBF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88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7D8D1-6AF8-951F-5140-32536CB02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DBC81A2-F946-212C-A08D-F35EABE80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E10DEA7-2A96-50FA-C434-A7F3D87C4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A0EB81-658E-E425-B70A-86EF2724A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46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08716-F6C9-E2E6-9F25-FA6E46DAA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707433B-34A0-43FC-198E-B430CBAB42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145D001-B795-EBA8-FF16-D1FA0119E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2AA4FA-582F-0763-637B-EC68EDC58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85773-E831-40C3-B08E-FE9BDAA69383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170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Testo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it-IT" noProof="0" smtClean="0"/>
              <a:t>‹N›</a:t>
            </a:fld>
            <a:endParaRPr lang="it-IT" noProof="0" dirty="0"/>
          </a:p>
        </p:txBody>
      </p:sp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 useBgFill="1">
        <p:nvSpPr>
          <p:cNvPr id="7" name="Rettangolo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 rtl="0">
              <a:tabLst>
                <a:tab pos="3370263" algn="l"/>
              </a:tabLst>
            </a:pPr>
            <a:r>
              <a:rPr lang="it-IT" sz="4000" noProof="0">
                <a:solidFill>
                  <a:schemeClr val="tx2">
                    <a:alpha val="75000"/>
                  </a:schemeClr>
                </a:solidFill>
              </a:rPr>
              <a:t>Fare clic per modificare lo stile del titolo dello schema</a:t>
            </a:r>
            <a:endParaRPr lang="it-IT" sz="4000" noProof="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noProof="0" dirty="0">
                <a:solidFill>
                  <a:schemeClr val="tx2"/>
                </a:solidFill>
              </a:rPr>
              <a:t>sottotitolo</a:t>
            </a: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5157787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5157787" cy="375126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9024" y="1806038"/>
            <a:ext cx="5183188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69024" y="2390588"/>
            <a:ext cx="5183188" cy="375126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2" y="1806039"/>
            <a:ext cx="3200400" cy="584548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390588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95800" y="1800575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5800" y="2385125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egnaposto testo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1814" y="1802952"/>
            <a:ext cx="3200400" cy="584549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contenuto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1814" y="2387502"/>
            <a:ext cx="3200400" cy="375126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6" name="Segnaposto piè di pagina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7" name="Segnaposto numero diapositiva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contenuto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3" name="Segnaposto immagine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 dirty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Testo di esempio</a:t>
            </a: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Titolo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 anchor="ctr">
            <a:normAutofit/>
          </a:bodyPr>
          <a:lstStyle>
            <a:lvl1pPr algn="ctr">
              <a:defRPr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8" name="Segnaposto contenuto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20XX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 dirty="0"/>
              <a:t>Testo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E208ADF-3ADD-483D-A721-14E3EEE2C135}" type="slidenum">
              <a:rPr lang="it-IT" noProof="0" smtClean="0"/>
              <a:t>‹N›</a:t>
            </a:fld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rtlCol="0"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 rtlCol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26924"/>
            <a:ext cx="10515600" cy="1262726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d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11756"/>
            <a:ext cx="5181600" cy="436520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11756"/>
            <a:ext cx="5181600" cy="436520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647699"/>
            <a:ext cx="6172200" cy="5213351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206256"/>
            <a:ext cx="4061821" cy="366273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 rtlCol="0">
            <a:normAutofit/>
          </a:bodyPr>
          <a:lstStyle/>
          <a:p>
            <a:pPr algn="r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egnaposto immagine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7" name="Segnaposto immagine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5" name="Segnaposto immagine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data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21" name="Segnaposto piè di pagina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Testo di esempio</a:t>
            </a:r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tangolo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it-IT" noProof="0" dirty="0"/>
          </a:p>
        </p:txBody>
      </p:sp>
      <p:sp>
        <p:nvSpPr>
          <p:cNvPr id="6" name="Titolo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rtlCol="0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rtlCol="0"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 rtl="0"/>
            <a:r>
              <a:rPr lang="it-IT" noProof="0" dirty="0"/>
              <a:t>Fare clic per inserire il testo</a:t>
            </a:r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data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20XX</a:t>
            </a:r>
          </a:p>
        </p:txBody>
      </p:sp>
      <p:sp>
        <p:nvSpPr>
          <p:cNvPr id="14" name="Segnaposto immagine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piè di pagina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 dirty="0"/>
              <a:t>Testo di esempio</a:t>
            </a:r>
          </a:p>
        </p:txBody>
      </p:sp>
      <p:sp>
        <p:nvSpPr>
          <p:cNvPr id="15" name="Segnaposto immagine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gnaposto numero diapositiva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rtlCol="0" anchor="ctr">
            <a:normAutofit/>
          </a:bodyPr>
          <a:lstStyle>
            <a:lvl1pPr algn="l">
              <a:defRPr/>
            </a:lvl1pPr>
          </a:lstStyle>
          <a:p>
            <a:pPr algn="r" rtl="0"/>
            <a:r>
              <a:rPr lang="it-IT" sz="4000" noProof="0"/>
              <a:t>Fare clic per modificare lo stile del titolo dello schema</a:t>
            </a:r>
            <a:endParaRPr lang="it-IT" sz="4000" noProof="0" dirty="0"/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r>
              <a:rPr lang="it-IT" sz="1600" noProof="0"/>
              <a:t>Fare clic per modificare lo stile del sottotitolo dello schema</a:t>
            </a:r>
            <a:endParaRPr lang="it-IT" sz="1600" noProof="0" dirty="0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11756"/>
            <a:ext cx="10515600" cy="419032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data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3" name="Segnaposto piè di pagina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ell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38403"/>
            <a:ext cx="10515600" cy="354520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 rtlCol="0">
            <a:normAutofit fontScale="90000"/>
          </a:bodyPr>
          <a:lstStyle>
            <a:lvl1pPr algn="ctr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sz="1600" noProof="0"/>
              <a:t>Fare clic per modificare lo stile del sottotitolo dello schema</a:t>
            </a: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it-IT" noProof="0"/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immagine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79255"/>
            <a:ext cx="10515600" cy="419032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rtlCol="0" anchor="t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Testo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pPr rtl="0"/>
            <a:fld id="{AE208ADF-3ADD-483D-A721-14E3EEE2C13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517" y="1074481"/>
            <a:ext cx="3595723" cy="178879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it-IT" sz="5400" dirty="0">
                <a:solidFill>
                  <a:schemeClr val="tx1"/>
                </a:solidFill>
              </a:rPr>
              <a:t>Knowledge </a:t>
            </a:r>
            <a:r>
              <a:rPr lang="it-IT" sz="5400" dirty="0" err="1">
                <a:solidFill>
                  <a:schemeClr val="tx1"/>
                </a:solidFill>
              </a:rPr>
              <a:t>Extraction</a:t>
            </a:r>
            <a:endParaRPr lang="it-IT" sz="5400" dirty="0">
              <a:solidFill>
                <a:schemeClr val="tx1"/>
              </a:solidFill>
            </a:endParaRPr>
          </a:p>
        </p:txBody>
      </p:sp>
      <p:pic>
        <p:nvPicPr>
          <p:cNvPr id="8" name="Segnaposto immagine 7" descr="Immagine di alberi, all'aperto, foresta, natura, nebbia">
            <a:extLst>
              <a:ext uri="{FF2B5EF4-FFF2-40B4-BE49-F238E27FC236}">
                <a16:creationId xmlns:a16="http://schemas.microsoft.com/office/drawing/2014/main" id="{E012FD38-BCDB-4D51-8DED-F3962AB9A4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3024" y="0"/>
            <a:ext cx="7808976" cy="6858000"/>
          </a:xfr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B00329-18AC-D13B-400C-5A9FED71E9F5}"/>
              </a:ext>
            </a:extLst>
          </p:cNvPr>
          <p:cNvSpPr txBox="1"/>
          <p:nvPr/>
        </p:nvSpPr>
        <p:spPr>
          <a:xfrm>
            <a:off x="81735" y="5492416"/>
            <a:ext cx="4301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Team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Forest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Mattia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Micaloni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, Carlo Proserpio, Alessandro Di Girolamo</a:t>
            </a:r>
          </a:p>
        </p:txBody>
      </p:sp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rtlCol="0"/>
          <a:lstStyle/>
          <a:p>
            <a:pPr rtl="0"/>
            <a:r>
              <a:rPr lang="it-IT" b="1" dirty="0"/>
              <a:t>Grazie</a:t>
            </a:r>
          </a:p>
        </p:txBody>
      </p:sp>
      <p:pic>
        <p:nvPicPr>
          <p:cNvPr id="16" name="Segnaposto immagine 5" descr="foresta">
            <a:extLst>
              <a:ext uri="{FF2B5EF4-FFF2-40B4-BE49-F238E27FC236}">
                <a16:creationId xmlns:a16="http://schemas.microsoft.com/office/drawing/2014/main" id="{474772FB-EF5F-44F3-8C06-F39CA59EF5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5175" y="0"/>
            <a:ext cx="7616825" cy="6858000"/>
          </a:xfrm>
        </p:spPr>
      </p:pic>
      <p:sp>
        <p:nvSpPr>
          <p:cNvPr id="41" name="Segnaposto data 40">
            <a:extLst>
              <a:ext uri="{FF2B5EF4-FFF2-40B4-BE49-F238E27FC236}">
                <a16:creationId xmlns:a16="http://schemas.microsoft.com/office/drawing/2014/main" id="{1AA0E395-EB95-4646-A4B3-EAB7C68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900" b="1" i="0" u="none" strike="noStrike" kern="1200" cap="none" spc="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9F04E69E-4FD6-A9E3-0773-10B1092D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70246"/>
            <a:ext cx="3364358" cy="2483891"/>
          </a:xfrm>
        </p:spPr>
        <p:txBody>
          <a:bodyPr>
            <a:normAutofit fontScale="92500" lnSpcReduction="20000"/>
          </a:bodyPr>
          <a:lstStyle/>
          <a:p>
            <a:r>
              <a:rPr lang="it-IT" sz="3000" b="1" dirty="0"/>
              <a:t>Team </a:t>
            </a:r>
            <a:r>
              <a:rPr lang="it-IT" sz="3000" b="1" dirty="0" err="1"/>
              <a:t>Forest</a:t>
            </a:r>
            <a:endParaRPr lang="it-IT" sz="3000" b="1" dirty="0"/>
          </a:p>
          <a:p>
            <a:endParaRPr lang="it-IT" dirty="0"/>
          </a:p>
          <a:p>
            <a:r>
              <a:rPr lang="it-IT" sz="2400"/>
              <a:t>Mattia </a:t>
            </a:r>
            <a:r>
              <a:rPr lang="it-IT" sz="2400" err="1"/>
              <a:t>Micaloni</a:t>
            </a:r>
            <a:endParaRPr lang="it-IT" dirty="0"/>
          </a:p>
          <a:p>
            <a:r>
              <a:rPr lang="it-IT" sz="2400"/>
              <a:t>Carlo Proserpio</a:t>
            </a:r>
            <a:endParaRPr lang="it-IT" dirty="0"/>
          </a:p>
          <a:p>
            <a:r>
              <a:rPr lang="it-IT" sz="2400"/>
              <a:t>Alessandro Di Girolamo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6B422-7A30-BB7C-FADB-60C348A7A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5B74B1D-9614-23D1-82E6-FCD82EBB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rtlCol="0"/>
          <a:lstStyle/>
          <a:p>
            <a:pPr rtl="0"/>
            <a:r>
              <a:rPr lang="it-IT" dirty="0">
                <a:solidFill>
                  <a:schemeClr val="tx1">
                    <a:alpha val="75000"/>
                  </a:schemeClr>
                </a:solidFill>
              </a:rPr>
              <a:t>Pipeline di Lavoro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E68B8A2-897C-8209-B1B6-EA73DDBED148}"/>
              </a:ext>
            </a:extLst>
          </p:cNvPr>
          <p:cNvSpPr/>
          <p:nvPr/>
        </p:nvSpPr>
        <p:spPr>
          <a:xfrm>
            <a:off x="838200" y="3879091"/>
            <a:ext cx="10515600" cy="174053"/>
          </a:xfrm>
          <a:prstGeom prst="rect">
            <a:avLst/>
          </a:prstGeom>
          <a:ln>
            <a:noFill/>
          </a:ln>
        </p:spPr>
        <p:style>
          <a:lnRef idx="2">
            <a:scrgbClr r="0" g="0" b="0"/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Connettore diritto 27">
            <a:extLst>
              <a:ext uri="{FF2B5EF4-FFF2-40B4-BE49-F238E27FC236}">
                <a16:creationId xmlns:a16="http://schemas.microsoft.com/office/drawing/2014/main" id="{D8BCA3E8-29DA-06A1-EC0B-9951ED446069}"/>
              </a:ext>
            </a:extLst>
          </p:cNvPr>
          <p:cNvSpPr/>
          <p:nvPr/>
        </p:nvSpPr>
        <p:spPr>
          <a:xfrm>
            <a:off x="2594223" y="3139363"/>
            <a:ext cx="0" cy="826754"/>
          </a:xfrm>
          <a:prstGeom prst="line">
            <a:avLst/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69BD0300-8621-8E4D-D3C0-3F20FCAC3B53}"/>
              </a:ext>
            </a:extLst>
          </p:cNvPr>
          <p:cNvSpPr/>
          <p:nvPr/>
        </p:nvSpPr>
        <p:spPr>
          <a:xfrm>
            <a:off x="1053441" y="2486663"/>
            <a:ext cx="3081563" cy="652700"/>
          </a:xfrm>
          <a:custGeom>
            <a:avLst/>
            <a:gdLst>
              <a:gd name="connsiteX0" fmla="*/ 0 w 3081563"/>
              <a:gd name="connsiteY0" fmla="*/ 0 h 652700"/>
              <a:gd name="connsiteX1" fmla="*/ 3081563 w 3081563"/>
              <a:gd name="connsiteY1" fmla="*/ 0 h 652700"/>
              <a:gd name="connsiteX2" fmla="*/ 3081563 w 3081563"/>
              <a:gd name="connsiteY2" fmla="*/ 652700 h 652700"/>
              <a:gd name="connsiteX3" fmla="*/ 0 w 3081563"/>
              <a:gd name="connsiteY3" fmla="*/ 652700 h 652700"/>
              <a:gd name="connsiteX4" fmla="*/ 0 w 3081563"/>
              <a:gd name="connsiteY4" fmla="*/ 0 h 6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563" h="652700">
                <a:moveTo>
                  <a:pt x="0" y="0"/>
                </a:moveTo>
                <a:lnTo>
                  <a:pt x="3081563" y="0"/>
                </a:lnTo>
                <a:lnTo>
                  <a:pt x="3081563" y="652700"/>
                </a:lnTo>
                <a:lnTo>
                  <a:pt x="0" y="6527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195" tIns="39144" rIns="152195" bIns="39144" numCol="1" spcCol="1270" rtlCol="0" anchor="ctr" anchorCtr="0">
            <a:noAutofit/>
          </a:bodyPr>
          <a:lstStyle/>
          <a:p>
            <a:pPr marL="0" lvl="0" indent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kern="1200" noProof="0" dirty="0"/>
              <a:t>Necessario per ridurre il rumore e mitigare i costi in termini di token.</a:t>
            </a:r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349CC421-B55D-F07F-0383-62C66FD580A7}"/>
              </a:ext>
            </a:extLst>
          </p:cNvPr>
          <p:cNvSpPr/>
          <p:nvPr/>
        </p:nvSpPr>
        <p:spPr>
          <a:xfrm>
            <a:off x="1422832" y="4127117"/>
            <a:ext cx="1764960" cy="491701"/>
          </a:xfrm>
          <a:custGeom>
            <a:avLst/>
            <a:gdLst>
              <a:gd name="connsiteX0" fmla="*/ 0 w 1764960"/>
              <a:gd name="connsiteY0" fmla="*/ 0 h 491701"/>
              <a:gd name="connsiteX1" fmla="*/ 1764960 w 1764960"/>
              <a:gd name="connsiteY1" fmla="*/ 0 h 491701"/>
              <a:gd name="connsiteX2" fmla="*/ 1764960 w 1764960"/>
              <a:gd name="connsiteY2" fmla="*/ 491701 h 491701"/>
              <a:gd name="connsiteX3" fmla="*/ 0 w 1764960"/>
              <a:gd name="connsiteY3" fmla="*/ 491701 h 491701"/>
              <a:gd name="connsiteX4" fmla="*/ 0 w 1764960"/>
              <a:gd name="connsiteY4" fmla="*/ 0 h 49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960" h="491701">
                <a:moveTo>
                  <a:pt x="0" y="0"/>
                </a:moveTo>
                <a:lnTo>
                  <a:pt x="1764960" y="0"/>
                </a:lnTo>
                <a:lnTo>
                  <a:pt x="1764960" y="491701"/>
                </a:lnTo>
                <a:lnTo>
                  <a:pt x="0" y="4917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1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 noProof="0" dirty="0"/>
              <a:t>Acquisizione e pulizia Tabelle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E75ADAC5-24F1-5E08-5F47-99B5570DFEBC}"/>
              </a:ext>
            </a:extLst>
          </p:cNvPr>
          <p:cNvSpPr/>
          <p:nvPr/>
        </p:nvSpPr>
        <p:spPr>
          <a:xfrm>
            <a:off x="2539831" y="3911726"/>
            <a:ext cx="108783" cy="108783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2" name="Connettore diritto 31">
            <a:extLst>
              <a:ext uri="{FF2B5EF4-FFF2-40B4-BE49-F238E27FC236}">
                <a16:creationId xmlns:a16="http://schemas.microsoft.com/office/drawing/2014/main" id="{D765CFEF-E582-1BE1-CEDF-F8120F757E72}"/>
              </a:ext>
            </a:extLst>
          </p:cNvPr>
          <p:cNvSpPr/>
          <p:nvPr/>
        </p:nvSpPr>
        <p:spPr>
          <a:xfrm>
            <a:off x="4345111" y="3962529"/>
            <a:ext cx="0" cy="833930"/>
          </a:xfrm>
          <a:prstGeom prst="line">
            <a:avLst/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3" name="Figura a mano libera: forma 32">
            <a:extLst>
              <a:ext uri="{FF2B5EF4-FFF2-40B4-BE49-F238E27FC236}">
                <a16:creationId xmlns:a16="http://schemas.microsoft.com/office/drawing/2014/main" id="{C1D11C44-1DB8-2820-A972-EDC02262C8C1}"/>
              </a:ext>
            </a:extLst>
          </p:cNvPr>
          <p:cNvSpPr/>
          <p:nvPr/>
        </p:nvSpPr>
        <p:spPr>
          <a:xfrm>
            <a:off x="2790955" y="4788458"/>
            <a:ext cx="3108311" cy="1025774"/>
          </a:xfrm>
          <a:custGeom>
            <a:avLst/>
            <a:gdLst>
              <a:gd name="connsiteX0" fmla="*/ 0 w 3108311"/>
              <a:gd name="connsiteY0" fmla="*/ 0 h 1025774"/>
              <a:gd name="connsiteX1" fmla="*/ 3108311 w 3108311"/>
              <a:gd name="connsiteY1" fmla="*/ 0 h 1025774"/>
              <a:gd name="connsiteX2" fmla="*/ 3108311 w 3108311"/>
              <a:gd name="connsiteY2" fmla="*/ 1025774 h 1025774"/>
              <a:gd name="connsiteX3" fmla="*/ 0 w 3108311"/>
              <a:gd name="connsiteY3" fmla="*/ 1025774 h 1025774"/>
              <a:gd name="connsiteX4" fmla="*/ 0 w 3108311"/>
              <a:gd name="connsiteY4" fmla="*/ 0 h 102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8311" h="1025774">
                <a:moveTo>
                  <a:pt x="0" y="0"/>
                </a:moveTo>
                <a:lnTo>
                  <a:pt x="3108311" y="0"/>
                </a:lnTo>
                <a:lnTo>
                  <a:pt x="3108311" y="1025774"/>
                </a:lnTo>
                <a:lnTo>
                  <a:pt x="0" y="10257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195" tIns="60989" rIns="152195" bIns="60989" numCol="1" spcCol="1270" rtlCol="0" anchor="ctr" anchorCtr="0">
            <a:noAutofit/>
          </a:bodyPr>
          <a:lstStyle/>
          <a:p>
            <a:pPr marL="0" lvl="0" indent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b="0" i="0" u="none" kern="1200" noProof="0" dirty="0"/>
              <a:t>L’estrazione delle informazioni è stata supportata dall’utilizzo di un LLM ‘‘preparato’’ opportunamente per il task in questione.</a:t>
            </a:r>
            <a:endParaRPr lang="it-IT" sz="1600" kern="1200" noProof="0" dirty="0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71233B2D-1AF2-1A66-E644-59ED0F0FF88C}"/>
              </a:ext>
            </a:extLst>
          </p:cNvPr>
          <p:cNvSpPr/>
          <p:nvPr/>
        </p:nvSpPr>
        <p:spPr>
          <a:xfrm>
            <a:off x="2944400" y="3313417"/>
            <a:ext cx="2801421" cy="491701"/>
          </a:xfrm>
          <a:custGeom>
            <a:avLst/>
            <a:gdLst>
              <a:gd name="connsiteX0" fmla="*/ 0 w 2801421"/>
              <a:gd name="connsiteY0" fmla="*/ 0 h 491701"/>
              <a:gd name="connsiteX1" fmla="*/ 2801421 w 2801421"/>
              <a:gd name="connsiteY1" fmla="*/ 0 h 491701"/>
              <a:gd name="connsiteX2" fmla="*/ 2801421 w 2801421"/>
              <a:gd name="connsiteY2" fmla="*/ 491701 h 491701"/>
              <a:gd name="connsiteX3" fmla="*/ 0 w 2801421"/>
              <a:gd name="connsiteY3" fmla="*/ 491701 h 491701"/>
              <a:gd name="connsiteX4" fmla="*/ 0 w 2801421"/>
              <a:gd name="connsiteY4" fmla="*/ 0 h 49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1421" h="491701">
                <a:moveTo>
                  <a:pt x="0" y="0"/>
                </a:moveTo>
                <a:lnTo>
                  <a:pt x="2801421" y="0"/>
                </a:lnTo>
                <a:lnTo>
                  <a:pt x="2801421" y="491701"/>
                </a:lnTo>
                <a:lnTo>
                  <a:pt x="0" y="4917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b" anchorCtr="1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 noProof="0" dirty="0"/>
              <a:t>Modello di Linguaggio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1F3FAE5A-4D20-D175-8293-177E3FEE00D2}"/>
              </a:ext>
            </a:extLst>
          </p:cNvPr>
          <p:cNvSpPr/>
          <p:nvPr/>
        </p:nvSpPr>
        <p:spPr>
          <a:xfrm>
            <a:off x="4290247" y="3911254"/>
            <a:ext cx="109727" cy="109727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36" name="Connettore diritto 35">
            <a:extLst>
              <a:ext uri="{FF2B5EF4-FFF2-40B4-BE49-F238E27FC236}">
                <a16:creationId xmlns:a16="http://schemas.microsoft.com/office/drawing/2014/main" id="{2B4ABD65-F053-C823-A82B-3773D8729A58}"/>
              </a:ext>
            </a:extLst>
          </p:cNvPr>
          <p:cNvSpPr/>
          <p:nvPr/>
        </p:nvSpPr>
        <p:spPr>
          <a:xfrm>
            <a:off x="6096000" y="3139363"/>
            <a:ext cx="0" cy="826754"/>
          </a:xfrm>
          <a:prstGeom prst="line">
            <a:avLst/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4EF699C8-6A3A-5DBF-4864-28FEF6BB1FD3}"/>
              </a:ext>
            </a:extLst>
          </p:cNvPr>
          <p:cNvSpPr/>
          <p:nvPr/>
        </p:nvSpPr>
        <p:spPr>
          <a:xfrm>
            <a:off x="4555218" y="2375754"/>
            <a:ext cx="3081563" cy="763608"/>
          </a:xfrm>
          <a:custGeom>
            <a:avLst/>
            <a:gdLst>
              <a:gd name="connsiteX0" fmla="*/ 0 w 3081563"/>
              <a:gd name="connsiteY0" fmla="*/ 0 h 763608"/>
              <a:gd name="connsiteX1" fmla="*/ 3081563 w 3081563"/>
              <a:gd name="connsiteY1" fmla="*/ 0 h 763608"/>
              <a:gd name="connsiteX2" fmla="*/ 3081563 w 3081563"/>
              <a:gd name="connsiteY2" fmla="*/ 763608 h 763608"/>
              <a:gd name="connsiteX3" fmla="*/ 0 w 3081563"/>
              <a:gd name="connsiteY3" fmla="*/ 763608 h 763608"/>
              <a:gd name="connsiteX4" fmla="*/ 0 w 3081563"/>
              <a:gd name="connsiteY4" fmla="*/ 0 h 76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563" h="763608">
                <a:moveTo>
                  <a:pt x="0" y="0"/>
                </a:moveTo>
                <a:lnTo>
                  <a:pt x="3081563" y="0"/>
                </a:lnTo>
                <a:lnTo>
                  <a:pt x="3081563" y="763608"/>
                </a:lnTo>
                <a:lnTo>
                  <a:pt x="0" y="7636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195" tIns="45795" rIns="152195" bIns="45795" numCol="1" spcCol="1270" rtlCol="0" anchor="ctr" anchorCtr="0">
            <a:noAutofit/>
          </a:bodyPr>
          <a:lstStyle/>
          <a:p>
            <a:pPr marL="0" lvl="0" indent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b="0" i="0" u="none" kern="1200" noProof="0" dirty="0"/>
              <a:t>Tramite il LLM sono stati estratti i ‘‘</a:t>
            </a:r>
            <a:r>
              <a:rPr lang="it-IT" sz="1600" b="0" i="0" u="none" kern="1200" noProof="0" dirty="0" err="1"/>
              <a:t>Claim</a:t>
            </a:r>
            <a:r>
              <a:rPr lang="it-IT" sz="1600" b="0" i="0" u="none" kern="1200" noProof="0" dirty="0"/>
              <a:t>’’, ossia le informazioni di interesse dalle tabelle.</a:t>
            </a:r>
            <a:endParaRPr lang="it-IT" sz="1600" kern="1200" noProof="0" dirty="0"/>
          </a:p>
        </p:txBody>
      </p:sp>
      <p:sp>
        <p:nvSpPr>
          <p:cNvPr id="38" name="Figura a mano libera: forma 37">
            <a:extLst>
              <a:ext uri="{FF2B5EF4-FFF2-40B4-BE49-F238E27FC236}">
                <a16:creationId xmlns:a16="http://schemas.microsoft.com/office/drawing/2014/main" id="{1C45933B-3A21-BF6B-E281-87E8846153DC}"/>
              </a:ext>
            </a:extLst>
          </p:cNvPr>
          <p:cNvSpPr/>
          <p:nvPr/>
        </p:nvSpPr>
        <p:spPr>
          <a:xfrm>
            <a:off x="4695289" y="4127117"/>
            <a:ext cx="2801421" cy="491701"/>
          </a:xfrm>
          <a:custGeom>
            <a:avLst/>
            <a:gdLst>
              <a:gd name="connsiteX0" fmla="*/ 0 w 2801421"/>
              <a:gd name="connsiteY0" fmla="*/ 0 h 491701"/>
              <a:gd name="connsiteX1" fmla="*/ 2801421 w 2801421"/>
              <a:gd name="connsiteY1" fmla="*/ 0 h 491701"/>
              <a:gd name="connsiteX2" fmla="*/ 2801421 w 2801421"/>
              <a:gd name="connsiteY2" fmla="*/ 491701 h 491701"/>
              <a:gd name="connsiteX3" fmla="*/ 0 w 2801421"/>
              <a:gd name="connsiteY3" fmla="*/ 491701 h 491701"/>
              <a:gd name="connsiteX4" fmla="*/ 0 w 2801421"/>
              <a:gd name="connsiteY4" fmla="*/ 0 h 49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1421" h="491701">
                <a:moveTo>
                  <a:pt x="0" y="0"/>
                </a:moveTo>
                <a:lnTo>
                  <a:pt x="2801421" y="0"/>
                </a:lnTo>
                <a:lnTo>
                  <a:pt x="2801421" y="491701"/>
                </a:lnTo>
                <a:lnTo>
                  <a:pt x="0" y="4917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1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 noProof="0" dirty="0"/>
              <a:t>Estrazione </a:t>
            </a:r>
            <a:r>
              <a:rPr lang="it-IT" sz="2000" kern="1200" noProof="0" dirty="0" err="1"/>
              <a:t>claim</a:t>
            </a:r>
            <a:endParaRPr lang="it-IT" sz="2000" kern="1200" noProof="0" dirty="0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F32CC228-703F-9C20-DF1D-F6F656F61B54}"/>
              </a:ext>
            </a:extLst>
          </p:cNvPr>
          <p:cNvSpPr/>
          <p:nvPr/>
        </p:nvSpPr>
        <p:spPr>
          <a:xfrm>
            <a:off x="6041608" y="3911726"/>
            <a:ext cx="108783" cy="108783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40" name="Connettore diritto 39">
            <a:extLst>
              <a:ext uri="{FF2B5EF4-FFF2-40B4-BE49-F238E27FC236}">
                <a16:creationId xmlns:a16="http://schemas.microsoft.com/office/drawing/2014/main" id="{2155D4BB-2155-B6F3-F717-A85A26F668C9}"/>
              </a:ext>
            </a:extLst>
          </p:cNvPr>
          <p:cNvSpPr/>
          <p:nvPr/>
        </p:nvSpPr>
        <p:spPr>
          <a:xfrm>
            <a:off x="7846888" y="3966323"/>
            <a:ext cx="0" cy="826754"/>
          </a:xfrm>
          <a:prstGeom prst="line">
            <a:avLst/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75627137-CA63-17BE-21FC-D03AFDBB4746}"/>
              </a:ext>
            </a:extLst>
          </p:cNvPr>
          <p:cNvSpPr/>
          <p:nvPr/>
        </p:nvSpPr>
        <p:spPr>
          <a:xfrm>
            <a:off x="6306106" y="4793077"/>
            <a:ext cx="3081563" cy="1285004"/>
          </a:xfrm>
          <a:custGeom>
            <a:avLst/>
            <a:gdLst>
              <a:gd name="connsiteX0" fmla="*/ 0 w 3081563"/>
              <a:gd name="connsiteY0" fmla="*/ 0 h 1285004"/>
              <a:gd name="connsiteX1" fmla="*/ 3081563 w 3081563"/>
              <a:gd name="connsiteY1" fmla="*/ 0 h 1285004"/>
              <a:gd name="connsiteX2" fmla="*/ 3081563 w 3081563"/>
              <a:gd name="connsiteY2" fmla="*/ 1285004 h 1285004"/>
              <a:gd name="connsiteX3" fmla="*/ 0 w 3081563"/>
              <a:gd name="connsiteY3" fmla="*/ 1285004 h 1285004"/>
              <a:gd name="connsiteX4" fmla="*/ 0 w 3081563"/>
              <a:gd name="connsiteY4" fmla="*/ 0 h 128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563" h="1285004">
                <a:moveTo>
                  <a:pt x="0" y="0"/>
                </a:moveTo>
                <a:lnTo>
                  <a:pt x="3081563" y="0"/>
                </a:lnTo>
                <a:lnTo>
                  <a:pt x="3081563" y="1285004"/>
                </a:lnTo>
                <a:lnTo>
                  <a:pt x="0" y="12850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195" tIns="77065" rIns="152195" bIns="77065" numCol="1" spcCol="1270" rtlCol="0" anchor="ctr" anchorCtr="0">
            <a:noAutofit/>
          </a:bodyPr>
          <a:lstStyle/>
          <a:p>
            <a:pPr marL="0" lvl="0" indent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kern="1200" noProof="0" dirty="0"/>
              <a:t>Sono state estratte le distribuzioni dei vari termini nei </a:t>
            </a:r>
            <a:r>
              <a:rPr lang="it-IT" sz="1600" kern="1200" noProof="0" dirty="0" err="1"/>
              <a:t>claim</a:t>
            </a:r>
            <a:r>
              <a:rPr lang="it-IT" sz="1600" kern="1200" noProof="0" dirty="0"/>
              <a:t> (specifiche e metriche), in seguito è stato fatto un allineamento di tali termini.</a:t>
            </a:r>
          </a:p>
        </p:txBody>
      </p:sp>
      <p:sp>
        <p:nvSpPr>
          <p:cNvPr id="42" name="Figura a mano libera: forma 41">
            <a:extLst>
              <a:ext uri="{FF2B5EF4-FFF2-40B4-BE49-F238E27FC236}">
                <a16:creationId xmlns:a16="http://schemas.microsoft.com/office/drawing/2014/main" id="{D4CC23D7-78A5-A0F1-841E-AAA7DF4EB949}"/>
              </a:ext>
            </a:extLst>
          </p:cNvPr>
          <p:cNvSpPr/>
          <p:nvPr/>
        </p:nvSpPr>
        <p:spPr>
          <a:xfrm>
            <a:off x="6395612" y="3313417"/>
            <a:ext cx="2902552" cy="491701"/>
          </a:xfrm>
          <a:custGeom>
            <a:avLst/>
            <a:gdLst>
              <a:gd name="connsiteX0" fmla="*/ 0 w 2902552"/>
              <a:gd name="connsiteY0" fmla="*/ 0 h 491701"/>
              <a:gd name="connsiteX1" fmla="*/ 2902552 w 2902552"/>
              <a:gd name="connsiteY1" fmla="*/ 0 h 491701"/>
              <a:gd name="connsiteX2" fmla="*/ 2902552 w 2902552"/>
              <a:gd name="connsiteY2" fmla="*/ 491701 h 491701"/>
              <a:gd name="connsiteX3" fmla="*/ 0 w 2902552"/>
              <a:gd name="connsiteY3" fmla="*/ 491701 h 491701"/>
              <a:gd name="connsiteX4" fmla="*/ 0 w 2902552"/>
              <a:gd name="connsiteY4" fmla="*/ 0 h 49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552" h="491701">
                <a:moveTo>
                  <a:pt x="0" y="0"/>
                </a:moveTo>
                <a:lnTo>
                  <a:pt x="2902552" y="0"/>
                </a:lnTo>
                <a:lnTo>
                  <a:pt x="2902552" y="491701"/>
                </a:lnTo>
                <a:lnTo>
                  <a:pt x="0" y="4917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b" anchorCtr="1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 noProof="0" dirty="0"/>
              <a:t>Profilazione e Allineamento</a:t>
            </a: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13C382DF-6DAB-6D03-C128-49F4F4384711}"/>
              </a:ext>
            </a:extLst>
          </p:cNvPr>
          <p:cNvSpPr/>
          <p:nvPr/>
        </p:nvSpPr>
        <p:spPr>
          <a:xfrm>
            <a:off x="7792496" y="3911931"/>
            <a:ext cx="108783" cy="108783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44" name="Connettore diritto 43">
            <a:extLst>
              <a:ext uri="{FF2B5EF4-FFF2-40B4-BE49-F238E27FC236}">
                <a16:creationId xmlns:a16="http://schemas.microsoft.com/office/drawing/2014/main" id="{A2602145-FBB2-33F1-4866-69F2C5980CA6}"/>
              </a:ext>
            </a:extLst>
          </p:cNvPr>
          <p:cNvSpPr/>
          <p:nvPr/>
        </p:nvSpPr>
        <p:spPr>
          <a:xfrm>
            <a:off x="9597776" y="3139363"/>
            <a:ext cx="0" cy="826754"/>
          </a:xfrm>
          <a:prstGeom prst="line">
            <a:avLst/>
          </a:prstGeom>
          <a:solidFill>
            <a:schemeClr val="accent6"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prstDash val="dash"/>
            <a:miter lim="800000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5" name="Figura a mano libera: forma 44">
            <a:extLst>
              <a:ext uri="{FF2B5EF4-FFF2-40B4-BE49-F238E27FC236}">
                <a16:creationId xmlns:a16="http://schemas.microsoft.com/office/drawing/2014/main" id="{25256D0D-173D-D21F-23CB-D31167382414}"/>
              </a:ext>
            </a:extLst>
          </p:cNvPr>
          <p:cNvSpPr/>
          <p:nvPr/>
        </p:nvSpPr>
        <p:spPr>
          <a:xfrm>
            <a:off x="8056995" y="2119518"/>
            <a:ext cx="3081563" cy="1019844"/>
          </a:xfrm>
          <a:custGeom>
            <a:avLst/>
            <a:gdLst>
              <a:gd name="connsiteX0" fmla="*/ 0 w 3081563"/>
              <a:gd name="connsiteY0" fmla="*/ 0 h 1019844"/>
              <a:gd name="connsiteX1" fmla="*/ 3081563 w 3081563"/>
              <a:gd name="connsiteY1" fmla="*/ 0 h 1019844"/>
              <a:gd name="connsiteX2" fmla="*/ 3081563 w 3081563"/>
              <a:gd name="connsiteY2" fmla="*/ 1019844 h 1019844"/>
              <a:gd name="connsiteX3" fmla="*/ 0 w 3081563"/>
              <a:gd name="connsiteY3" fmla="*/ 1019844 h 1019844"/>
              <a:gd name="connsiteX4" fmla="*/ 0 w 3081563"/>
              <a:gd name="connsiteY4" fmla="*/ 0 h 1019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1563" h="1019844">
                <a:moveTo>
                  <a:pt x="0" y="0"/>
                </a:moveTo>
                <a:lnTo>
                  <a:pt x="3081563" y="0"/>
                </a:lnTo>
                <a:lnTo>
                  <a:pt x="3081563" y="1019844"/>
                </a:lnTo>
                <a:lnTo>
                  <a:pt x="0" y="10198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195" tIns="61162" rIns="152195" bIns="61162" numCol="1" spcCol="1270" rtlCol="0" anchor="ctr" anchorCtr="0">
            <a:noAutofit/>
          </a:bodyPr>
          <a:lstStyle/>
          <a:p>
            <a:pPr marL="0" lvl="0" indent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b="0" i="0" u="none" kern="1200" noProof="0" dirty="0"/>
              <a:t>Infine il sistema di estrazione è stato valutato utilizzando due approcci differenti (mediante l’utilizzo di metriche note).</a:t>
            </a:r>
            <a:endParaRPr lang="it-IT" sz="1600" kern="1200" noProof="0" dirty="0"/>
          </a:p>
        </p:txBody>
      </p:sp>
      <p:sp>
        <p:nvSpPr>
          <p:cNvPr id="46" name="Figura a mano libera: forma 45">
            <a:extLst>
              <a:ext uri="{FF2B5EF4-FFF2-40B4-BE49-F238E27FC236}">
                <a16:creationId xmlns:a16="http://schemas.microsoft.com/office/drawing/2014/main" id="{F58F300A-0FDE-F8CC-8DB8-EA6B30F883E9}"/>
              </a:ext>
            </a:extLst>
          </p:cNvPr>
          <p:cNvSpPr/>
          <p:nvPr/>
        </p:nvSpPr>
        <p:spPr>
          <a:xfrm>
            <a:off x="8197066" y="4127117"/>
            <a:ext cx="2801421" cy="491701"/>
          </a:xfrm>
          <a:custGeom>
            <a:avLst/>
            <a:gdLst>
              <a:gd name="connsiteX0" fmla="*/ 0 w 2801421"/>
              <a:gd name="connsiteY0" fmla="*/ 0 h 491701"/>
              <a:gd name="connsiteX1" fmla="*/ 2801421 w 2801421"/>
              <a:gd name="connsiteY1" fmla="*/ 0 h 491701"/>
              <a:gd name="connsiteX2" fmla="*/ 2801421 w 2801421"/>
              <a:gd name="connsiteY2" fmla="*/ 491701 h 491701"/>
              <a:gd name="connsiteX3" fmla="*/ 0 w 2801421"/>
              <a:gd name="connsiteY3" fmla="*/ 491701 h 491701"/>
              <a:gd name="connsiteX4" fmla="*/ 0 w 2801421"/>
              <a:gd name="connsiteY4" fmla="*/ 0 h 49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1421" h="491701">
                <a:moveTo>
                  <a:pt x="0" y="0"/>
                </a:moveTo>
                <a:lnTo>
                  <a:pt x="2801421" y="0"/>
                </a:lnTo>
                <a:lnTo>
                  <a:pt x="2801421" y="491701"/>
                </a:lnTo>
                <a:lnTo>
                  <a:pt x="0" y="4917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rtlCol="0" anchor="t" anchorCtr="1">
            <a:noAutofit/>
          </a:bodyPr>
          <a:lstStyle/>
          <a:p>
            <a:pPr marL="0" lvl="0" indent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 noProof="0" dirty="0"/>
              <a:t>Valutazione sistema</a:t>
            </a: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D8A22F11-2AB5-E1B4-E791-9B602D53961D}"/>
              </a:ext>
            </a:extLst>
          </p:cNvPr>
          <p:cNvSpPr/>
          <p:nvPr/>
        </p:nvSpPr>
        <p:spPr>
          <a:xfrm>
            <a:off x="9543385" y="3911726"/>
            <a:ext cx="108783" cy="108783"/>
          </a:xfrm>
          <a:prstGeom prst="ellipse">
            <a:avLst/>
          </a:prstGeom>
        </p:spPr>
        <p:style>
          <a:lnRef idx="2">
            <a:schemeClr val="accent6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27F0E5DA-59A8-41D7-B566-73D0F435C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all" spc="400" normalizeH="0" baseline="0" noProof="0" dirty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Ingegneria dei dati</a:t>
            </a:r>
          </a:p>
        </p:txBody>
      </p:sp>
      <p:sp>
        <p:nvSpPr>
          <p:cNvPr id="21" name="Segnaposto numero diapositiva 20">
            <a:extLst>
              <a:ext uri="{FF2B5EF4-FFF2-40B4-BE49-F238E27FC236}">
                <a16:creationId xmlns:a16="http://schemas.microsoft.com/office/drawing/2014/main" id="{5FC41E68-E034-B026-CA1A-48FCA6920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900" b="1" i="0" u="none" strike="noStrike" kern="1200" cap="none" spc="0" normalizeH="0" baseline="0" noProof="0" dirty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1FAA49-6C02-C0E1-5AEA-1E78E4FA031B}"/>
              </a:ext>
            </a:extLst>
          </p:cNvPr>
          <p:cNvSpPr txBox="1"/>
          <p:nvPr/>
        </p:nvSpPr>
        <p:spPr>
          <a:xfrm>
            <a:off x="1053441" y="2495006"/>
            <a:ext cx="3081563" cy="6527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195" tIns="39144" rIns="152195" bIns="39144" numCol="1" spcCol="1270" rtlCol="0" anchor="ctr" anchorCtr="0">
            <a:noAutofit/>
          </a:bodyPr>
          <a:lstStyle/>
          <a:p>
            <a:pPr marL="0" lvl="0" indent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kern="1200" noProof="0" dirty="0"/>
              <a:t>Necessario per ridurre il rumore e mitigare i costi in termini di token.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6B975E68-5063-5B2A-311A-54059C2EC5D6}"/>
              </a:ext>
            </a:extLst>
          </p:cNvPr>
          <p:cNvGrpSpPr/>
          <p:nvPr/>
        </p:nvGrpSpPr>
        <p:grpSpPr>
          <a:xfrm>
            <a:off x="2797640" y="4793553"/>
            <a:ext cx="3108311" cy="1025774"/>
            <a:chOff x="1952755" y="2998009"/>
            <a:chExt cx="3108311" cy="102577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B8C75095-C792-3C2C-0635-CC469A77918E}"/>
                </a:ext>
              </a:extLst>
            </p:cNvPr>
            <p:cNvSpPr/>
            <p:nvPr/>
          </p:nvSpPr>
          <p:spPr>
            <a:xfrm>
              <a:off x="1952755" y="2998009"/>
              <a:ext cx="3108311" cy="1025774"/>
            </a:xfrm>
            <a:prstGeom prst="rect">
              <a:avLst/>
            </a:prstGeom>
            <a:grp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85F99DBF-560E-B60F-371A-EAEA7A74B5C1}"/>
                </a:ext>
              </a:extLst>
            </p:cNvPr>
            <p:cNvSpPr txBox="1"/>
            <p:nvPr/>
          </p:nvSpPr>
          <p:spPr>
            <a:xfrm>
              <a:off x="1952755" y="2998009"/>
              <a:ext cx="3108311" cy="102577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195" tIns="60989" rIns="152195" bIns="60989" numCol="1" spcCol="1270" rtlCol="0" anchor="ctr" anchorCtr="0">
              <a:noAutofit/>
            </a:bodyPr>
            <a:lstStyle/>
            <a:p>
              <a:pPr marL="0" lvl="0" indent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b="0" i="0" u="none" kern="1200" noProof="0" dirty="0"/>
                <a:t>L’estrazione delle informazioni è stata supportata dall’utilizzo di un LLM ‘‘preparato’’ opportunamente per il task in questione.</a:t>
              </a:r>
              <a:endParaRPr lang="it-IT" sz="1600" kern="1200" noProof="0" dirty="0"/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F1C254A-C28E-0BB5-2FA6-993CF99F191F}"/>
              </a:ext>
            </a:extLst>
          </p:cNvPr>
          <p:cNvSpPr txBox="1"/>
          <p:nvPr/>
        </p:nvSpPr>
        <p:spPr>
          <a:xfrm>
            <a:off x="4555216" y="2378302"/>
            <a:ext cx="3081563" cy="763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195" tIns="45795" rIns="152195" bIns="45795" numCol="1" spcCol="1270" rtlCol="0" anchor="ctr" anchorCtr="0">
            <a:noAutofit/>
          </a:bodyPr>
          <a:lstStyle/>
          <a:p>
            <a:pPr marL="0" lvl="0" indent="0" algn="l" defTabSz="7112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1600" b="0" i="0" u="none" kern="1200" noProof="0" dirty="0"/>
              <a:t>Tramite il LLM sono stati estratti i ‘‘</a:t>
            </a:r>
            <a:r>
              <a:rPr lang="it-IT" sz="1600" b="0" i="0" u="none" kern="1200" noProof="0" dirty="0" err="1"/>
              <a:t>Claim</a:t>
            </a:r>
            <a:r>
              <a:rPr lang="it-IT" sz="1600" b="0" i="0" u="none" kern="1200" noProof="0" dirty="0"/>
              <a:t>’’, ossia le informazioni di interesse dalle tabelle.</a:t>
            </a:r>
            <a:endParaRPr lang="it-IT" sz="1600" kern="1200" noProof="0" dirty="0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E476383-780C-CCC2-7009-540A7B62B42F}"/>
              </a:ext>
            </a:extLst>
          </p:cNvPr>
          <p:cNvGrpSpPr/>
          <p:nvPr/>
        </p:nvGrpSpPr>
        <p:grpSpPr>
          <a:xfrm>
            <a:off x="6312791" y="4802835"/>
            <a:ext cx="3081563" cy="1285004"/>
            <a:chOff x="5467906" y="3002628"/>
            <a:chExt cx="3081563" cy="128500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540F320-2F19-68E4-0627-9EFC29865207}"/>
                </a:ext>
              </a:extLst>
            </p:cNvPr>
            <p:cNvSpPr/>
            <p:nvPr/>
          </p:nvSpPr>
          <p:spPr>
            <a:xfrm>
              <a:off x="5467906" y="3002628"/>
              <a:ext cx="3081563" cy="1285004"/>
            </a:xfrm>
            <a:prstGeom prst="rect">
              <a:avLst/>
            </a:pr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CF6BA056-3A4C-ECBE-8E3A-38DD207B0AD3}"/>
                </a:ext>
              </a:extLst>
            </p:cNvPr>
            <p:cNvSpPr txBox="1"/>
            <p:nvPr/>
          </p:nvSpPr>
          <p:spPr>
            <a:xfrm>
              <a:off x="5467906" y="3002628"/>
              <a:ext cx="3081563" cy="128500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195" tIns="77065" rIns="152195" bIns="77065" numCol="1" spcCol="1270" rtlCol="0" anchor="ctr" anchorCtr="0">
              <a:noAutofit/>
            </a:bodyPr>
            <a:lstStyle/>
            <a:p>
              <a:pPr marL="0" lvl="0" indent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 noProof="0" dirty="0"/>
                <a:t>Sono state estratte le distribuzioni dei vari termini nei </a:t>
              </a:r>
              <a:r>
                <a:rPr lang="it-IT" sz="1600" kern="1200" noProof="0" dirty="0" err="1"/>
                <a:t>claim</a:t>
              </a:r>
              <a:r>
                <a:rPr lang="it-IT" sz="1600" kern="1200" noProof="0" dirty="0"/>
                <a:t> (specifiche e metriche), in seguito è stato fatto un allineamento di tali termini.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3E3DA8F2-161C-1AEE-63EA-D8B3B958E56E}"/>
              </a:ext>
            </a:extLst>
          </p:cNvPr>
          <p:cNvGrpSpPr/>
          <p:nvPr/>
        </p:nvGrpSpPr>
        <p:grpSpPr>
          <a:xfrm>
            <a:off x="8056991" y="2114640"/>
            <a:ext cx="3081563" cy="1019844"/>
            <a:chOff x="7218795" y="329069"/>
            <a:chExt cx="3081563" cy="101984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07E523CE-9E61-1335-A24A-61CF689F6C57}"/>
                </a:ext>
              </a:extLst>
            </p:cNvPr>
            <p:cNvSpPr/>
            <p:nvPr/>
          </p:nvSpPr>
          <p:spPr>
            <a:xfrm>
              <a:off x="7218795" y="329069"/>
              <a:ext cx="3081563" cy="1019844"/>
            </a:xfrm>
            <a:prstGeom prst="rect">
              <a:avLst/>
            </a:prstGeom>
            <a:grp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739D8C7A-7674-E463-B8E3-DCC40ECCFE5E}"/>
                </a:ext>
              </a:extLst>
            </p:cNvPr>
            <p:cNvSpPr txBox="1"/>
            <p:nvPr/>
          </p:nvSpPr>
          <p:spPr>
            <a:xfrm>
              <a:off x="7218795" y="329069"/>
              <a:ext cx="3081563" cy="101984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2195" tIns="61162" rIns="152195" bIns="61162" numCol="1" spcCol="1270" rtlCol="0" anchor="ctr" anchorCtr="0">
              <a:noAutofit/>
            </a:bodyPr>
            <a:lstStyle/>
            <a:p>
              <a:pPr marL="0" lvl="0" indent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b="0" i="0" u="none" kern="1200" noProof="0" dirty="0"/>
                <a:t>Infine il sistema di estrazione è stato valutato utilizzando due approcci differenti (mediante l’utilizzo di metriche note).</a:t>
              </a:r>
              <a:endParaRPr lang="it-IT" sz="1600" kern="1200" noProof="0" dirty="0"/>
            </a:p>
          </p:txBody>
        </p:sp>
      </p:grpSp>
      <p:sp>
        <p:nvSpPr>
          <p:cNvPr id="2" name="Segnaposto data 3">
            <a:extLst>
              <a:ext uri="{FF2B5EF4-FFF2-40B4-BE49-F238E27FC236}">
                <a16:creationId xmlns:a16="http://schemas.microsoft.com/office/drawing/2014/main" id="{0534FD21-3871-F228-95FC-DD2A64940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 dirty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dirty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 dirty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33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/>
      <p:bldP spid="47" grpId="0" animBg="1"/>
      <p:bldP spid="7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67275C4B-9A9C-DED9-18AB-165A11CBE11E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67816ED-3DF8-0873-A7A0-DF511DB2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  <a:alpha val="75000"/>
                  </a:schemeClr>
                </a:solidFill>
              </a:rPr>
              <a:t>Acquisizione e pulizia Tabelle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C4D6A2-101F-D2B4-3A63-334B1601F4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 dirty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dirty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 dirty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44247E-6E6E-D5BB-5B7C-934AE4057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all" spc="400" normalizeH="0" baseline="0" noProof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9F67BC-0274-4BE1-FBA3-A25B81723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900" b="1" i="0" u="none" strike="noStrike" kern="1200" cap="none" spc="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24471B3-5214-A943-3915-6D4714B59D4D}"/>
              </a:ext>
            </a:extLst>
          </p:cNvPr>
          <p:cNvSpPr txBox="1"/>
          <p:nvPr/>
        </p:nvSpPr>
        <p:spPr>
          <a:xfrm>
            <a:off x="258792" y="1829073"/>
            <a:ext cx="116744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Acquisizione: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lang="it-IT" sz="2800" dirty="0">
                <a:solidFill>
                  <a:srgbClr val="415347">
                    <a:lumMod val="75000"/>
                  </a:srgbClr>
                </a:solidFill>
                <a:latin typeface="Dante"/>
              </a:rPr>
              <a:t>l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e tabelle utilizzate sono state prese dall’estrazione del Progetto 1 insieme alle descrizioni e referenze annesse (10 articoli, 31 tabelle).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2800" b="1" i="0" u="sng" strike="noStrike" kern="1200" cap="none" spc="0" normalizeH="0" baseline="0" noProof="0" dirty="0">
              <a:ln>
                <a:noFill/>
              </a:ln>
              <a:solidFill>
                <a:srgbClr val="415347">
                  <a:lumMod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Pulizia: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 gli html delle tabelle sono stati parsati tramite la libreria </a:t>
            </a:r>
            <a:r>
              <a:rPr lang="it-IT" sz="2800" b="1" i="1" dirty="0" err="1">
                <a:solidFill>
                  <a:srgbClr val="415347">
                    <a:lumMod val="50000"/>
                  </a:srgbClr>
                </a:solidFill>
                <a:latin typeface="Dante"/>
              </a:rPr>
              <a:t>BeautifulSoup</a:t>
            </a:r>
            <a:r>
              <a:rPr lang="it-IT" sz="2800" b="1" i="1" dirty="0">
                <a:solidFill>
                  <a:srgbClr val="415347">
                    <a:lumMod val="50000"/>
                  </a:srgbClr>
                </a:solidFill>
                <a:latin typeface="Dante"/>
              </a:rPr>
              <a:t> 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di </a:t>
            </a:r>
            <a:r>
              <a:rPr lang="it-IT" sz="2800" dirty="0" err="1">
                <a:solidFill>
                  <a:srgbClr val="415347">
                    <a:lumMod val="50000"/>
                  </a:srgbClr>
                </a:solidFill>
                <a:latin typeface="Dante"/>
              </a:rPr>
              <a:t>python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 e successivamente sono state estratte le tabelle tramite </a:t>
            </a:r>
            <a:r>
              <a:rPr lang="it-IT" sz="2800" b="1" i="1" dirty="0" err="1">
                <a:solidFill>
                  <a:srgbClr val="415347">
                    <a:lumMod val="50000"/>
                  </a:srgbClr>
                </a:solidFill>
                <a:latin typeface="Dante"/>
              </a:rPr>
              <a:t>Pandas</a:t>
            </a:r>
            <a:r>
              <a:rPr lang="it-IT" sz="2800" i="1" dirty="0">
                <a:solidFill>
                  <a:srgbClr val="415347">
                    <a:lumMod val="50000"/>
                  </a:srgbClr>
                </a:solidFill>
                <a:latin typeface="Dante"/>
              </a:rPr>
              <a:t> 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e convertite in un formato ‘‘gradito’’ per il LLM.</a:t>
            </a:r>
            <a:endParaRPr kumimoji="0" lang="it-IT" sz="2800" b="0" u="none" strike="noStrike" kern="1200" cap="none" spc="0" normalizeH="0" baseline="0" noProof="0" dirty="0">
              <a:ln>
                <a:noFill/>
              </a:ln>
              <a:solidFill>
                <a:srgbClr val="415347">
                  <a:lumMod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ACEB2A7-5DAA-39A1-BB06-580BA411D36C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4E9CCA0-D4A4-37FC-2868-5AEACD7C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020" y="4896602"/>
            <a:ext cx="2497143" cy="107020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6DE874E-763D-A2F0-C5BA-FF293B846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47416"/>
            <a:ext cx="2340200" cy="94801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2503754-7435-1D16-628C-392A71A3C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63" y="4936643"/>
            <a:ext cx="904823" cy="904823"/>
          </a:xfrm>
          <a:prstGeom prst="rect">
            <a:avLst/>
          </a:prstGeom>
        </p:spPr>
      </p:pic>
      <p:pic>
        <p:nvPicPr>
          <p:cNvPr id="15" name="Elemento grafico 14" descr="Tabella contorno">
            <a:extLst>
              <a:ext uri="{FF2B5EF4-FFF2-40B4-BE49-F238E27FC236}">
                <a16:creationId xmlns:a16="http://schemas.microsoft.com/office/drawing/2014/main" id="{E7D30EFC-A7D7-A816-ABF7-83B7D8931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1379" y="4290649"/>
            <a:ext cx="1886540" cy="1886540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64A4F7D0-A338-1E32-503E-0CDEEF6BD8C7}"/>
              </a:ext>
            </a:extLst>
          </p:cNvPr>
          <p:cNvSpPr/>
          <p:nvPr/>
        </p:nvSpPr>
        <p:spPr>
          <a:xfrm>
            <a:off x="1875659" y="5259680"/>
            <a:ext cx="672311" cy="323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D43E6F14-09DB-041D-4E81-DF26BEE38C81}"/>
              </a:ext>
            </a:extLst>
          </p:cNvPr>
          <p:cNvSpPr/>
          <p:nvPr/>
        </p:nvSpPr>
        <p:spPr>
          <a:xfrm>
            <a:off x="5225847" y="5269960"/>
            <a:ext cx="672311" cy="323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1C257981-FE99-326B-2192-061F60A0A251}"/>
              </a:ext>
            </a:extLst>
          </p:cNvPr>
          <p:cNvSpPr/>
          <p:nvPr/>
        </p:nvSpPr>
        <p:spPr>
          <a:xfrm>
            <a:off x="8653738" y="5227310"/>
            <a:ext cx="672311" cy="323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2" name="Elemento grafico 21" descr="Segno di spunta con riempimento a tinta unita">
            <a:extLst>
              <a:ext uri="{FF2B5EF4-FFF2-40B4-BE49-F238E27FC236}">
                <a16:creationId xmlns:a16="http://schemas.microsoft.com/office/drawing/2014/main" id="{18B4BD06-D1BF-2815-8569-7E444E7572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33260" y="4429106"/>
            <a:ext cx="585160" cy="5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8875C-8A4D-984C-131B-16C8A77D6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C134CBD2-D17D-F543-4F77-27C09D0DF2BD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4C36E0E-DCC4-B065-E42D-AE7CE877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  <a:alpha val="75000"/>
                  </a:schemeClr>
                </a:solidFill>
              </a:rPr>
              <a:t>Modello di Linguaggio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10C883-85F2-3071-50A0-BDF9148CF1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CC5590-9506-CFF2-D6C5-D15CF04BB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all" spc="400" normalizeH="0" baseline="0" noProof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CC911A-FC3B-6BCE-F095-DCB14039C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900" b="1" i="0" u="none" strike="noStrike" kern="1200" cap="none" spc="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4A80C9-DB3A-331E-C051-EAACB92BED56}"/>
              </a:ext>
            </a:extLst>
          </p:cNvPr>
          <p:cNvSpPr txBox="1"/>
          <p:nvPr/>
        </p:nvSpPr>
        <p:spPr>
          <a:xfrm>
            <a:off x="258792" y="1878868"/>
            <a:ext cx="116744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Modello: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tramite la piattaforma </a:t>
            </a:r>
            <a:r>
              <a:rPr kumimoji="0" lang="it-IT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Groq</a:t>
            </a:r>
            <a:r>
              <a:rPr kumimoji="0" lang="it-IT" sz="2800" b="1" i="1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 </a:t>
            </a:r>
            <a:r>
              <a:rPr kumimoji="0" lang="it-IT" sz="280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è stato impiegato il modello di linguaggio </a:t>
            </a:r>
            <a:r>
              <a:rPr kumimoji="0" lang="it-IT" sz="2800" b="1" i="1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llama-3.3-70b </a:t>
            </a:r>
            <a:r>
              <a:rPr kumimoji="0" lang="it-IT" sz="2800" b="1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(T = 0)</a:t>
            </a:r>
            <a:endParaRPr kumimoji="0" lang="it-IT" sz="2800" u="sng" strike="noStrike" kern="1200" cap="none" spc="0" normalizeH="0" baseline="0" noProof="0" dirty="0">
              <a:ln>
                <a:noFill/>
              </a:ln>
              <a:solidFill>
                <a:srgbClr val="415347">
                  <a:lumMod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it-IT" sz="2800" b="1" i="0" u="sng" strike="noStrike" kern="1200" cap="none" spc="0" normalizeH="0" baseline="0" noProof="0" dirty="0">
              <a:ln>
                <a:noFill/>
              </a:ln>
              <a:solidFill>
                <a:srgbClr val="415347">
                  <a:lumMod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Tuning: 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il modello è stato sottoposto ad una fase di ‘‘prompt engineering’’ al fine di specializzarlo sul task di interesse (tramite introduzione al contesto ed esempi).</a:t>
            </a:r>
            <a:endParaRPr lang="it-IT" sz="2800" dirty="0">
              <a:solidFill>
                <a:srgbClr val="415347">
                  <a:lumMod val="75000"/>
                </a:srgbClr>
              </a:solidFill>
              <a:latin typeface="Dante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892E93F-65AA-89F6-50A8-7FFC87CA8557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3AEB274-8913-8821-30E9-E3210C6F3288}"/>
              </a:ext>
            </a:extLst>
          </p:cNvPr>
          <p:cNvSpPr txBox="1"/>
          <p:nvPr/>
        </p:nvSpPr>
        <p:spPr>
          <a:xfrm>
            <a:off x="2004291" y="4655127"/>
            <a:ext cx="879301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NOTA: </a:t>
            </a:r>
            <a:r>
              <a:rPr lang="it-IT" sz="2400" dirty="0">
                <a:solidFill>
                  <a:schemeClr val="bg1"/>
                </a:solidFill>
              </a:rPr>
              <a:t>la fase di tuning viene effettuata ad ogni query, quindi su ogni tabella (con referenze e descrizioni inerenti), la quale prevede un nuovo prompt per ogni tabella.</a:t>
            </a:r>
            <a:endParaRPr lang="it-IT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1BF6A-0AE5-238D-A979-4AE3F36C5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52FF94F2-7623-C278-11FB-40CF0A006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420" y="1694817"/>
            <a:ext cx="951489" cy="951489"/>
          </a:xfrm>
          <a:prstGeom prst="rect">
            <a:avLst/>
          </a:prstGeom>
        </p:spPr>
      </p:pic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0DA147BF-B0FB-BEFA-041D-16B16A3CAED9}"/>
              </a:ext>
            </a:extLst>
          </p:cNvPr>
          <p:cNvSpPr/>
          <p:nvPr/>
        </p:nvSpPr>
        <p:spPr>
          <a:xfrm>
            <a:off x="6809520" y="2276269"/>
            <a:ext cx="4996698" cy="17674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380DDC02-D6CA-ED79-073C-B2EF53B593E7}"/>
              </a:ext>
            </a:extLst>
          </p:cNvPr>
          <p:cNvSpPr/>
          <p:nvPr/>
        </p:nvSpPr>
        <p:spPr>
          <a:xfrm>
            <a:off x="559579" y="1999736"/>
            <a:ext cx="2013529" cy="2235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96EE278-A63C-AECE-3C95-8B36D3CCD1A0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E98A0CD-BCA5-6FE0-E73F-82B1ADFE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  <a:alpha val="75000"/>
                  </a:schemeClr>
                </a:solidFill>
              </a:rPr>
              <a:t>Creazione </a:t>
            </a:r>
            <a:r>
              <a:rPr lang="it-IT" b="1" dirty="0" err="1">
                <a:solidFill>
                  <a:schemeClr val="accent1">
                    <a:lumMod val="50000"/>
                    <a:alpha val="75000"/>
                  </a:schemeClr>
                </a:solidFill>
              </a:rPr>
              <a:t>claim</a:t>
            </a:r>
            <a:endParaRPr lang="it-IT" b="1" dirty="0">
              <a:solidFill>
                <a:schemeClr val="accent1">
                  <a:lumMod val="50000"/>
                  <a:alpha val="75000"/>
                </a:schemeClr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CD12BE-C19E-FDAA-6159-06011B100CA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9E8D8D-825A-2767-D51A-1996C795E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all" spc="400" normalizeH="0" baseline="0" noProof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0840A-DBC8-71D2-2A77-04A59A2B2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900" b="1" i="0" u="none" strike="noStrike" kern="1200" cap="none" spc="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C051129-DF5B-191D-16BB-190911EB43E0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pic>
        <p:nvPicPr>
          <p:cNvPr id="2" name="Elemento grafico 1" descr="Tabella contorno">
            <a:extLst>
              <a:ext uri="{FF2B5EF4-FFF2-40B4-BE49-F238E27FC236}">
                <a16:creationId xmlns:a16="http://schemas.microsoft.com/office/drawing/2014/main" id="{01D5E709-39B5-0647-C22C-DFC1EC52B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1599" y="2174066"/>
            <a:ext cx="1886540" cy="1886540"/>
          </a:xfrm>
          <a:prstGeom prst="rect">
            <a:avLst/>
          </a:prstGeom>
        </p:spPr>
      </p:pic>
      <p:pic>
        <p:nvPicPr>
          <p:cNvPr id="3" name="Elemento grafico 2" descr="Segno di spunta con riempimento a tinta unita">
            <a:extLst>
              <a:ext uri="{FF2B5EF4-FFF2-40B4-BE49-F238E27FC236}">
                <a16:creationId xmlns:a16="http://schemas.microsoft.com/office/drawing/2014/main" id="{D3153C5E-AD83-703F-7D55-0F04C76B20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2979" y="2320908"/>
            <a:ext cx="585160" cy="58516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9F64617-63BB-C10B-7DA6-08D4F69F0481}"/>
              </a:ext>
            </a:extLst>
          </p:cNvPr>
          <p:cNvSpPr txBox="1"/>
          <p:nvPr/>
        </p:nvSpPr>
        <p:spPr>
          <a:xfrm>
            <a:off x="790015" y="2214154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Cap.: </a:t>
            </a:r>
            <a:r>
              <a:rPr lang="it-IT" i="1" dirty="0" err="1">
                <a:solidFill>
                  <a:schemeClr val="bg1"/>
                </a:solidFill>
              </a:rPr>
              <a:t>caption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71AF81-76A9-E4C9-793B-60586D6932F0}"/>
              </a:ext>
            </a:extLst>
          </p:cNvPr>
          <p:cNvSpPr txBox="1"/>
          <p:nvPr/>
        </p:nvSpPr>
        <p:spPr>
          <a:xfrm>
            <a:off x="719381" y="3612253"/>
            <a:ext cx="156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Ref.: </a:t>
            </a:r>
            <a:r>
              <a:rPr lang="it-IT" i="1" dirty="0" err="1">
                <a:solidFill>
                  <a:schemeClr val="bg1"/>
                </a:solidFill>
              </a:rPr>
              <a:t>references</a:t>
            </a:r>
            <a:endParaRPr lang="it-IT" b="1" i="1" dirty="0">
              <a:solidFill>
                <a:schemeClr val="bg1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2D8C9F80-613E-ED12-12AD-56F0C9369203}"/>
              </a:ext>
            </a:extLst>
          </p:cNvPr>
          <p:cNvSpPr/>
          <p:nvPr/>
        </p:nvSpPr>
        <p:spPr>
          <a:xfrm>
            <a:off x="3779020" y="2213578"/>
            <a:ext cx="1847273" cy="180751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b="1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637EA1E-7C8C-AAE6-EFF7-0F654D75171E}"/>
              </a:ext>
            </a:extLst>
          </p:cNvPr>
          <p:cNvSpPr txBox="1"/>
          <p:nvPr/>
        </p:nvSpPr>
        <p:spPr>
          <a:xfrm>
            <a:off x="6936509" y="2499256"/>
            <a:ext cx="4996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|{|Name, Value|, |…, …|,…}, </a:t>
            </a:r>
            <a:r>
              <a:rPr lang="it-IT" dirty="0" err="1">
                <a:solidFill>
                  <a:schemeClr val="bg1"/>
                </a:solidFill>
              </a:rPr>
              <a:t>Measure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Outcome</a:t>
            </a:r>
            <a:r>
              <a:rPr lang="it-IT" dirty="0">
                <a:solidFill>
                  <a:schemeClr val="bg1"/>
                </a:solidFill>
              </a:rPr>
              <a:t>|</a:t>
            </a:r>
          </a:p>
          <a:p>
            <a:r>
              <a:rPr lang="it-IT" dirty="0">
                <a:solidFill>
                  <a:schemeClr val="bg1"/>
                </a:solidFill>
              </a:rPr>
              <a:t>|{|Name, Value|, |…, …|,…}, </a:t>
            </a:r>
            <a:r>
              <a:rPr lang="it-IT" dirty="0" err="1">
                <a:solidFill>
                  <a:schemeClr val="bg1"/>
                </a:solidFill>
              </a:rPr>
              <a:t>Measure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Outcome</a:t>
            </a:r>
            <a:r>
              <a:rPr lang="it-IT" dirty="0">
                <a:solidFill>
                  <a:schemeClr val="bg1"/>
                </a:solidFill>
              </a:rPr>
              <a:t>|</a:t>
            </a:r>
          </a:p>
          <a:p>
            <a:r>
              <a:rPr lang="it-IT" dirty="0">
                <a:solidFill>
                  <a:schemeClr val="bg1"/>
                </a:solidFill>
              </a:rPr>
              <a:t>|{|Name, Value|, |…, …|,…}, </a:t>
            </a:r>
            <a:r>
              <a:rPr lang="it-IT" dirty="0" err="1">
                <a:solidFill>
                  <a:schemeClr val="bg1"/>
                </a:solidFill>
              </a:rPr>
              <a:t>Measure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Outcome</a:t>
            </a:r>
            <a:r>
              <a:rPr lang="it-IT" dirty="0">
                <a:solidFill>
                  <a:schemeClr val="bg1"/>
                </a:solidFill>
              </a:rPr>
              <a:t>|</a:t>
            </a:r>
          </a:p>
          <a:p>
            <a:r>
              <a:rPr lang="it-IT" dirty="0">
                <a:solidFill>
                  <a:schemeClr val="bg1"/>
                </a:solidFill>
              </a:rPr>
              <a:t>|{|Name, Value|, |…, …|,…}, </a:t>
            </a:r>
            <a:r>
              <a:rPr lang="it-IT" dirty="0" err="1">
                <a:solidFill>
                  <a:schemeClr val="bg1"/>
                </a:solidFill>
              </a:rPr>
              <a:t>Measure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Outcome</a:t>
            </a:r>
            <a:r>
              <a:rPr lang="it-IT" dirty="0">
                <a:solidFill>
                  <a:schemeClr val="bg1"/>
                </a:solidFill>
              </a:rPr>
              <a:t>|</a:t>
            </a:r>
          </a:p>
          <a:p>
            <a:r>
              <a:rPr lang="it-IT" dirty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68BA159-FAAA-04AC-E011-7764AE2DC095}"/>
              </a:ext>
            </a:extLst>
          </p:cNvPr>
          <p:cNvSpPr/>
          <p:nvPr/>
        </p:nvSpPr>
        <p:spPr>
          <a:xfrm>
            <a:off x="2851251" y="2955593"/>
            <a:ext cx="672311" cy="323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D1E3F785-AF27-1189-D553-2B57292C84EA}"/>
              </a:ext>
            </a:extLst>
          </p:cNvPr>
          <p:cNvSpPr/>
          <p:nvPr/>
        </p:nvSpPr>
        <p:spPr>
          <a:xfrm>
            <a:off x="5904436" y="2955595"/>
            <a:ext cx="672311" cy="323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A751C74-CA5B-63BA-3B35-BEBE9895F3BF}"/>
              </a:ext>
            </a:extLst>
          </p:cNvPr>
          <p:cNvSpPr txBox="1"/>
          <p:nvPr/>
        </p:nvSpPr>
        <p:spPr>
          <a:xfrm>
            <a:off x="622288" y="4530947"/>
            <a:ext cx="3935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Successivamente, la risposta del modello, espressa in formato testuale, è stata ulteriormente elaborata attraverso un apposito script, modellandola nel seguente formato JSON.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EA6ACF22-60C6-C079-368D-852F2EED03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215" y="4292976"/>
            <a:ext cx="5391586" cy="19268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7FDBBE5E-ABD3-344D-0786-8EC630C19697}"/>
              </a:ext>
            </a:extLst>
          </p:cNvPr>
          <p:cNvSpPr/>
          <p:nvPr/>
        </p:nvSpPr>
        <p:spPr>
          <a:xfrm>
            <a:off x="4494726" y="5049546"/>
            <a:ext cx="672311" cy="323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663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7" grpId="0"/>
      <p:bldP spid="10" grpId="0"/>
      <p:bldP spid="16" grpId="0" animBg="1"/>
      <p:bldP spid="17" grpId="0"/>
      <p:bldP spid="20" grpId="0" animBg="1"/>
      <p:bldP spid="21" grpId="0" animBg="1"/>
      <p:bldP spid="22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E2DAA5-4C7C-3043-E20D-877E45AC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3E174E08-56F9-4101-95D7-0E503673ADC2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074B5B8A-7956-C4E1-E638-213A4ECB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  <a:alpha val="75000"/>
                  </a:schemeClr>
                </a:solidFill>
              </a:rPr>
              <a:t>Profilazione e Allineamento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617EAE-D069-B043-1403-129C80BAB9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7852D3-BEE4-28E2-3236-5A5CE3CFC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all" spc="400" normalizeH="0" baseline="0" noProof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6ADB67-8C48-303C-9F16-64CEB643A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900" b="1" i="0" u="none" strike="noStrike" kern="1200" cap="none" spc="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923E7CC-DB7F-CED8-041E-9830BF286F97}"/>
              </a:ext>
            </a:extLst>
          </p:cNvPr>
          <p:cNvSpPr txBox="1"/>
          <p:nvPr/>
        </p:nvSpPr>
        <p:spPr>
          <a:xfrm>
            <a:off x="258792" y="1774428"/>
            <a:ext cx="116744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Profilazione: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sono stati generati 3 file .csv, sulla base dei</a:t>
            </a:r>
            <a:r>
              <a:rPr kumimoji="0" lang="it-IT" sz="2800" b="0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b="0" i="0" u="none" strike="noStrike" kern="1200" cap="none" spc="0" normalizeH="0" noProof="0" dirty="0" err="1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claim</a:t>
            </a:r>
            <a:r>
              <a:rPr kumimoji="0" lang="it-IT" sz="2800" b="0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estratti, contenenti le colonne </a:t>
            </a:r>
            <a:r>
              <a:rPr kumimoji="0" lang="it-IT" sz="2800" b="1" i="1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Key</a:t>
            </a:r>
            <a:r>
              <a:rPr kumimoji="0" lang="it-IT" sz="2800" b="0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, </a:t>
            </a:r>
            <a:r>
              <a:rPr kumimoji="0" lang="it-IT" sz="2800" b="1" i="1" u="none" strike="noStrike" kern="1200" cap="none" spc="0" normalizeH="0" noProof="0" dirty="0" err="1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Count</a:t>
            </a:r>
            <a:r>
              <a:rPr kumimoji="0" lang="it-IT" sz="280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, per analizzare la distribuzione dei nomi, dei valori per ogni nome e delle metriche.</a:t>
            </a:r>
            <a:endParaRPr kumimoji="0" lang="it-IT" sz="2800" b="1" i="1" u="sng" strike="noStrike" kern="1200" cap="none" spc="0" normalizeH="0" baseline="0" noProof="0" dirty="0">
              <a:ln>
                <a:noFill/>
              </a:ln>
              <a:solidFill>
                <a:srgbClr val="415347">
                  <a:lumMod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it-IT" sz="2800" b="1" i="0" u="sng" strike="noStrike" kern="1200" cap="none" spc="0" normalizeH="0" baseline="0" noProof="0" dirty="0">
              <a:ln>
                <a:noFill/>
              </a:ln>
              <a:solidFill>
                <a:srgbClr val="415347">
                  <a:lumMod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Allineamento:</a:t>
            </a:r>
            <a:r>
              <a:rPr kumimoji="0" lang="it-IT" sz="2800" b="1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</a:rPr>
              <a:t>è stato effettuato l’</a:t>
            </a:r>
            <a:r>
              <a:rPr kumimoji="0" lang="it-IT" sz="2800" b="1" i="0" u="none" strike="noStrike" kern="1200" cap="none" spc="0" normalizeH="0" noProof="0" dirty="0" err="1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</a:rPr>
              <a:t>embedding</a:t>
            </a:r>
            <a:r>
              <a:rPr kumimoji="0" lang="it-IT" sz="2800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</a:rPr>
              <a:t> dei nomi, valori e metriche </a:t>
            </a:r>
            <a:r>
              <a:rPr kumimoji="0" lang="it-IT" sz="28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nte"/>
              </a:rPr>
              <a:t>(</a:t>
            </a:r>
            <a:r>
              <a:rPr lang="it-IT" sz="2800" i="1" dirty="0">
                <a:solidFill>
                  <a:schemeClr val="bg1"/>
                </a:solidFill>
              </a:rPr>
              <a:t>paraphrase-MPNet-base-v2</a:t>
            </a:r>
            <a:r>
              <a:rPr lang="it-IT" sz="2800" dirty="0">
                <a:solidFill>
                  <a:schemeClr val="bg1"/>
                </a:solidFill>
              </a:rPr>
              <a:t>)</a:t>
            </a:r>
            <a:r>
              <a:rPr kumimoji="0" lang="it-IT" sz="280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nte"/>
              </a:rPr>
              <a:t>.</a:t>
            </a:r>
            <a:r>
              <a:rPr kumimoji="0" lang="it-IT" sz="2800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</a:rPr>
              <a:t> In seguito è stato fatto </a:t>
            </a:r>
            <a:r>
              <a:rPr kumimoji="0" lang="it-IT" sz="2800" b="1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</a:rPr>
              <a:t>clustering</a:t>
            </a:r>
            <a:r>
              <a:rPr kumimoji="0" lang="it-IT" sz="2800" i="0" u="none" strike="noStrike" kern="1200" cap="none" spc="0" normalizeH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</a:rPr>
              <a:t> per raggruppare i termini appartenenti potenzialmente alla stessa entità.</a:t>
            </a:r>
            <a:endParaRPr lang="it-IT" sz="2800" dirty="0">
              <a:solidFill>
                <a:srgbClr val="415347">
                  <a:lumMod val="75000"/>
                </a:srgbClr>
              </a:solidFill>
              <a:latin typeface="Dante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3939C27-C06D-60F7-4F62-D56C23854764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pic>
        <p:nvPicPr>
          <p:cNvPr id="3" name="Elemento grafico 2" descr="Grafico lineare con riempimento a tinta unita">
            <a:extLst>
              <a:ext uri="{FF2B5EF4-FFF2-40B4-BE49-F238E27FC236}">
                <a16:creationId xmlns:a16="http://schemas.microsoft.com/office/drawing/2014/main" id="{ECD48ECF-E6ED-9CEB-EE9D-0D0525B57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665" y="5086884"/>
            <a:ext cx="1161069" cy="1161069"/>
          </a:xfrm>
          <a:prstGeom prst="rect">
            <a:avLst/>
          </a:prstGeom>
        </p:spPr>
      </p:pic>
      <p:pic>
        <p:nvPicPr>
          <p:cNvPr id="10" name="Elemento grafico 9" descr="Forme base con riempimento a tinta unita">
            <a:extLst>
              <a:ext uri="{FF2B5EF4-FFF2-40B4-BE49-F238E27FC236}">
                <a16:creationId xmlns:a16="http://schemas.microsoft.com/office/drawing/2014/main" id="{213F213A-7221-4AD6-47DE-78959E9B6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5797" y="5184061"/>
            <a:ext cx="1161070" cy="1161070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DB761598-C5EA-E106-8B69-21C6398FBBCB}"/>
              </a:ext>
            </a:extLst>
          </p:cNvPr>
          <p:cNvSpPr/>
          <p:nvPr/>
        </p:nvSpPr>
        <p:spPr>
          <a:xfrm>
            <a:off x="2784317" y="5550824"/>
            <a:ext cx="672311" cy="323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CA4B21AB-8513-9A9C-12C5-6F28BB196642}"/>
              </a:ext>
            </a:extLst>
          </p:cNvPr>
          <p:cNvSpPr/>
          <p:nvPr/>
        </p:nvSpPr>
        <p:spPr>
          <a:xfrm>
            <a:off x="5567688" y="5553257"/>
            <a:ext cx="672311" cy="3234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C6D23EA-3ACA-43CB-4996-6542C2C63B67}"/>
              </a:ext>
            </a:extLst>
          </p:cNvPr>
          <p:cNvSpPr txBox="1"/>
          <p:nvPr/>
        </p:nvSpPr>
        <p:spPr>
          <a:xfrm>
            <a:off x="6451108" y="5019496"/>
            <a:ext cx="5657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I cluster sono stati revisionati manualmente e, ad ognuno, è stato assegnato un nome rappresentativo dell’entità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D03E49B-4C95-BB17-3EDC-145E49FF8308}"/>
              </a:ext>
            </a:extLst>
          </p:cNvPr>
          <p:cNvSpPr txBox="1"/>
          <p:nvPr/>
        </p:nvSpPr>
        <p:spPr>
          <a:xfrm>
            <a:off x="3895797" y="4941455"/>
            <a:ext cx="125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HDBSCAN</a:t>
            </a:r>
          </a:p>
        </p:txBody>
      </p:sp>
    </p:spTree>
    <p:extLst>
      <p:ext uri="{BB962C8B-B14F-4D97-AF65-F5344CB8AC3E}">
        <p14:creationId xmlns:p14="http://schemas.microsoft.com/office/powerpoint/2010/main" val="250973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B242F0-BE46-EC8B-FB5D-3B20335B7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86501033-13A8-6EE4-34F6-2E6EB947F30B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1657236D-F98D-CF57-F2FC-117D3EDF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  <a:alpha val="75000"/>
                  </a:schemeClr>
                </a:solidFill>
              </a:rPr>
              <a:t>Profilazione e Allineamento (1)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74A68E-5D21-950C-7DE8-D6E563703A3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85C8EF-3B9F-B3E0-5FC6-EB6730C8F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all" spc="400" normalizeH="0" baseline="0" noProof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8B6A6E-49B2-BCAF-D050-A576A84F7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900" b="1" i="0" u="none" strike="noStrike" kern="1200" cap="none" spc="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4907A23-E0AA-F9B5-8A55-67C6F5A96109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BB68F64-745A-AB46-8E95-D3DA90B9C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55065"/>
              </p:ext>
            </p:extLst>
          </p:nvPr>
        </p:nvGraphicFramePr>
        <p:xfrm>
          <a:off x="1727200" y="2271133"/>
          <a:ext cx="8737599" cy="310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533">
                  <a:extLst>
                    <a:ext uri="{9D8B030D-6E8A-4147-A177-3AD203B41FA5}">
                      <a16:colId xmlns:a16="http://schemas.microsoft.com/office/drawing/2014/main" val="2180025670"/>
                    </a:ext>
                  </a:extLst>
                </a:gridCol>
                <a:gridCol w="2912533">
                  <a:extLst>
                    <a:ext uri="{9D8B030D-6E8A-4147-A177-3AD203B41FA5}">
                      <a16:colId xmlns:a16="http://schemas.microsoft.com/office/drawing/2014/main" val="3610946010"/>
                    </a:ext>
                  </a:extLst>
                </a:gridCol>
                <a:gridCol w="2912533">
                  <a:extLst>
                    <a:ext uri="{9D8B030D-6E8A-4147-A177-3AD203B41FA5}">
                      <a16:colId xmlns:a16="http://schemas.microsoft.com/office/drawing/2014/main" val="762492749"/>
                    </a:ext>
                  </a:extLst>
                </a:gridCol>
              </a:tblGrid>
              <a:tr h="775855">
                <a:tc>
                  <a:txBody>
                    <a:bodyPr/>
                    <a:lstStyle/>
                    <a:p>
                      <a:pPr algn="ctr"/>
                      <a:endParaRPr lang="it-IT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err="1">
                          <a:solidFill>
                            <a:schemeClr val="bg1"/>
                          </a:solidFill>
                        </a:rPr>
                        <a:t>Pre</a:t>
                      </a:r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-Allineamento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Post-Allineamento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549224"/>
                  </a:ext>
                </a:extLst>
              </a:tr>
              <a:tr h="775855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>
                          <a:solidFill>
                            <a:schemeClr val="bg1"/>
                          </a:solidFill>
                        </a:rPr>
                        <a:t>Nomi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793418"/>
                  </a:ext>
                </a:extLst>
              </a:tr>
              <a:tr h="775855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>
                          <a:solidFill>
                            <a:schemeClr val="bg1"/>
                          </a:solidFill>
                        </a:rPr>
                        <a:t>Valori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340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306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0457"/>
                  </a:ext>
                </a:extLst>
              </a:tr>
              <a:tr h="775855">
                <a:tc>
                  <a:txBody>
                    <a:bodyPr/>
                    <a:lstStyle/>
                    <a:p>
                      <a:pPr algn="ctr"/>
                      <a:r>
                        <a:rPr lang="it-IT" sz="2800" b="1" dirty="0">
                          <a:solidFill>
                            <a:schemeClr val="bg1"/>
                          </a:solidFill>
                        </a:rPr>
                        <a:t>Metriche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365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47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D2F934-E36A-2AB7-344E-A1810AF0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09B7D0A4-7804-2610-2E7E-A017A196393B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7A88435-8EA5-D213-309A-43E2D25C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  <a:alpha val="75000"/>
                  </a:schemeClr>
                </a:solidFill>
              </a:rPr>
              <a:t>Valutazione sistema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3D69AC-1AC7-42CA-A12C-D3E77C08AB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634CE9-59C3-3CB4-723D-A8B8BC2E9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all" spc="400" normalizeH="0" baseline="0" noProof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CB0945-BA4C-50A0-7213-39C3B210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900" b="1" i="0" u="none" strike="noStrike" kern="1200" cap="none" spc="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7FF34E4-F245-5533-57BD-690C696141B5}"/>
              </a:ext>
            </a:extLst>
          </p:cNvPr>
          <p:cNvSpPr txBox="1"/>
          <p:nvPr/>
        </p:nvSpPr>
        <p:spPr>
          <a:xfrm>
            <a:off x="258792" y="1673939"/>
            <a:ext cx="116744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Ground Truth: 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sono state utilizzate tutte le 31 tabelle (dei 10 paper presi in considerazione), utilizzando le risposte fornite dal LLM e correggendole manualmente.</a:t>
            </a:r>
            <a:endParaRPr kumimoji="0" lang="it-IT" sz="2800" i="0" u="sng" strike="noStrike" kern="1200" cap="none" spc="0" normalizeH="0" baseline="0" noProof="0" dirty="0">
              <a:ln>
                <a:noFill/>
              </a:ln>
              <a:solidFill>
                <a:srgbClr val="415347">
                  <a:lumMod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415347">
                    <a:lumMod val="50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Valutazione: 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il sistema è stato valutato sulla base di due approcci: </a:t>
            </a:r>
            <a:r>
              <a:rPr lang="it-IT" sz="2800" b="1" dirty="0" err="1">
                <a:solidFill>
                  <a:srgbClr val="415347">
                    <a:lumMod val="50000"/>
                  </a:srgbClr>
                </a:solidFill>
                <a:latin typeface="Dante"/>
              </a:rPr>
              <a:t>Claims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 e </a:t>
            </a:r>
            <a:r>
              <a:rPr lang="it-IT" sz="2800" b="1" dirty="0" err="1">
                <a:solidFill>
                  <a:srgbClr val="415347">
                    <a:lumMod val="50000"/>
                  </a:srgbClr>
                </a:solidFill>
                <a:latin typeface="Dante"/>
              </a:rPr>
              <a:t>Claim</a:t>
            </a:r>
            <a:r>
              <a:rPr lang="it-IT" sz="2800" b="1" dirty="0">
                <a:solidFill>
                  <a:srgbClr val="415347">
                    <a:lumMod val="50000"/>
                  </a:srgbClr>
                </a:solidFill>
                <a:latin typeface="Dante"/>
              </a:rPr>
              <a:t> Parts 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(</a:t>
            </a:r>
            <a:r>
              <a:rPr lang="it-IT" sz="2800" dirty="0" err="1">
                <a:solidFill>
                  <a:srgbClr val="415347">
                    <a:lumMod val="50000"/>
                  </a:srgbClr>
                </a:solidFill>
                <a:latin typeface="Dante"/>
              </a:rPr>
              <a:t>piu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 flessibile), mediante le metriche </a:t>
            </a:r>
            <a:r>
              <a:rPr lang="it-IT" sz="2800" i="1" dirty="0">
                <a:solidFill>
                  <a:srgbClr val="415347">
                    <a:lumMod val="50000"/>
                  </a:srgbClr>
                </a:solidFill>
                <a:latin typeface="Dante"/>
              </a:rPr>
              <a:t>Precision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, </a:t>
            </a:r>
            <a:r>
              <a:rPr lang="it-IT" sz="2800" i="1" dirty="0">
                <a:solidFill>
                  <a:srgbClr val="415347">
                    <a:lumMod val="50000"/>
                  </a:srgbClr>
                </a:solidFill>
                <a:latin typeface="Dante"/>
              </a:rPr>
              <a:t>Recall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 e </a:t>
            </a:r>
            <a:r>
              <a:rPr lang="it-IT" sz="2800" i="1" dirty="0">
                <a:solidFill>
                  <a:srgbClr val="415347">
                    <a:lumMod val="50000"/>
                  </a:srgbClr>
                </a:solidFill>
                <a:latin typeface="Dante"/>
              </a:rPr>
              <a:t>F1</a:t>
            </a:r>
            <a:r>
              <a:rPr lang="it-IT" sz="2800" dirty="0">
                <a:solidFill>
                  <a:srgbClr val="415347">
                    <a:lumMod val="50000"/>
                  </a:srgbClr>
                </a:solidFill>
                <a:latin typeface="Dante"/>
              </a:rPr>
              <a:t>.</a:t>
            </a:r>
            <a:endParaRPr lang="it-IT" sz="2800" dirty="0">
              <a:solidFill>
                <a:srgbClr val="415347">
                  <a:lumMod val="75000"/>
                </a:srgbClr>
              </a:solidFill>
              <a:latin typeface="Dante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06D9F9-0AF2-2C58-4D16-E9806A715A1C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B4BA7E9F-8791-7059-6BD8-62DB3F53F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84869"/>
              </p:ext>
            </p:extLst>
          </p:nvPr>
        </p:nvGraphicFramePr>
        <p:xfrm>
          <a:off x="1394690" y="4112482"/>
          <a:ext cx="8469747" cy="191780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23249">
                  <a:extLst>
                    <a:ext uri="{9D8B030D-6E8A-4147-A177-3AD203B41FA5}">
                      <a16:colId xmlns:a16="http://schemas.microsoft.com/office/drawing/2014/main" val="2498426831"/>
                    </a:ext>
                  </a:extLst>
                </a:gridCol>
                <a:gridCol w="2823249">
                  <a:extLst>
                    <a:ext uri="{9D8B030D-6E8A-4147-A177-3AD203B41FA5}">
                      <a16:colId xmlns:a16="http://schemas.microsoft.com/office/drawing/2014/main" val="3363642660"/>
                    </a:ext>
                  </a:extLst>
                </a:gridCol>
                <a:gridCol w="2823249">
                  <a:extLst>
                    <a:ext uri="{9D8B030D-6E8A-4147-A177-3AD203B41FA5}">
                      <a16:colId xmlns:a16="http://schemas.microsoft.com/office/drawing/2014/main" val="3143729113"/>
                    </a:ext>
                  </a:extLst>
                </a:gridCol>
              </a:tblGrid>
              <a:tr h="479452">
                <a:tc>
                  <a:txBody>
                    <a:bodyPr/>
                    <a:lstStyle/>
                    <a:p>
                      <a:pPr algn="ctr"/>
                      <a:endParaRPr lang="it-IT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 err="1">
                          <a:solidFill>
                            <a:schemeClr val="bg1"/>
                          </a:solidFill>
                        </a:rPr>
                        <a:t>Claims</a:t>
                      </a:r>
                      <a:endParaRPr lang="it-IT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 err="1">
                          <a:solidFill>
                            <a:schemeClr val="bg1"/>
                          </a:solidFill>
                        </a:rPr>
                        <a:t>Claim</a:t>
                      </a:r>
                      <a:r>
                        <a:rPr lang="it-IT" sz="2400" b="1" dirty="0">
                          <a:solidFill>
                            <a:schemeClr val="bg1"/>
                          </a:solidFill>
                        </a:rPr>
                        <a:t> parts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03088"/>
                  </a:ext>
                </a:extLst>
              </a:tr>
              <a:tr h="479452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55198"/>
                  </a:ext>
                </a:extLst>
              </a:tr>
              <a:tr h="479452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2972"/>
                  </a:ext>
                </a:extLst>
              </a:tr>
              <a:tr h="479452">
                <a:tc>
                  <a:txBody>
                    <a:bodyPr/>
                    <a:lstStyle/>
                    <a:p>
                      <a:pPr algn="ctr"/>
                      <a:r>
                        <a:rPr lang="it-IT" sz="2400" b="1" dirty="0">
                          <a:solidFill>
                            <a:schemeClr val="bg1"/>
                          </a:solidFill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400" b="0" dirty="0">
                          <a:solidFill>
                            <a:schemeClr val="bg1"/>
                          </a:solidFill>
                        </a:rPr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199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93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3F98E1-A612-5DBE-02A4-FC748472D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F5D065DC-F9AB-C14D-F173-DB7685DE4F7C}"/>
              </a:ext>
            </a:extLst>
          </p:cNvPr>
          <p:cNvSpPr/>
          <p:nvPr/>
        </p:nvSpPr>
        <p:spPr>
          <a:xfrm>
            <a:off x="-87086" y="6313714"/>
            <a:ext cx="12366172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B6B6A70-9844-51F7-5FD8-2B3AAABF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chemeClr val="accent1">
                    <a:lumMod val="50000"/>
                    <a:alpha val="75000"/>
                  </a:schemeClr>
                </a:solidFill>
              </a:rPr>
              <a:t>Considerazioni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28384D-903E-CC28-A4ED-4D41597DCD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0" i="0" u="none" strike="noStrike" kern="1200" cap="none" spc="100" normalizeH="0" baseline="0" noProof="0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© 2024 Team </a:t>
            </a:r>
            <a:r>
              <a:rPr kumimoji="0" lang="it-IT" sz="900" b="0" i="0" u="none" strike="noStrike" kern="1200" cap="none" spc="100" normalizeH="0" baseline="0" noProof="0" err="1">
                <a:ln>
                  <a:noFill/>
                </a:ln>
                <a:solidFill>
                  <a:srgbClr val="6C757D"/>
                </a:solidFill>
                <a:effectLst/>
                <a:uLnTx/>
                <a:uFillTx/>
                <a:latin typeface="system-ui"/>
                <a:ea typeface="+mn-ea"/>
                <a:cs typeface="+mn-cs"/>
              </a:rPr>
              <a:t>Forest</a:t>
            </a:r>
            <a:endParaRPr kumimoji="0" lang="it-IT" sz="900" b="1" i="0" u="none" strike="noStrike" kern="1200" cap="none" spc="10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911DF5-6EBC-E53A-F464-810D22F79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900" b="1" i="0" u="none" strike="noStrike" kern="1200" cap="all" spc="400" normalizeH="0" baseline="0" noProof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Ingegneria dei dati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879E-192F-53A0-B073-317918A57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08ADF-3ADD-483D-A721-14E3EEE2C135}" type="slidenum">
              <a:rPr kumimoji="0" lang="it-IT" sz="900" b="1" i="0" u="none" strike="noStrike" kern="1200" cap="none" spc="0" normalizeH="0" baseline="0" noProof="0" smtClean="0">
                <a:ln>
                  <a:noFill/>
                </a:ln>
                <a:solidFill>
                  <a:srgbClr val="E2D4CA">
                    <a:alpha val="75000"/>
                  </a:srgbClr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900" b="1" i="0" u="none" strike="noStrike" kern="1200" cap="none" spc="0" normalizeH="0" baseline="0" noProof="0">
              <a:ln>
                <a:noFill/>
              </a:ln>
              <a:solidFill>
                <a:srgbClr val="E2D4CA">
                  <a:alpha val="75000"/>
                </a:srgbClr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A5399C-15DA-5B2C-4B4B-7822903B8610}"/>
              </a:ext>
            </a:extLst>
          </p:cNvPr>
          <p:cNvSpPr/>
          <p:nvPr/>
        </p:nvSpPr>
        <p:spPr>
          <a:xfrm>
            <a:off x="-43543" y="-18384"/>
            <a:ext cx="12279086" cy="544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F298CC-4DFB-2070-2A51-7717835A5E30}"/>
              </a:ext>
            </a:extLst>
          </p:cNvPr>
          <p:cNvSpPr txBox="1"/>
          <p:nvPr/>
        </p:nvSpPr>
        <p:spPr>
          <a:xfrm>
            <a:off x="1371600" y="2151727"/>
            <a:ext cx="944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Impiego di modelli </a:t>
            </a:r>
            <a:r>
              <a:rPr lang="it-IT" sz="3200" dirty="0" err="1">
                <a:solidFill>
                  <a:schemeClr val="bg1"/>
                </a:solidFill>
              </a:rPr>
              <a:t>piu</a:t>
            </a:r>
            <a:r>
              <a:rPr lang="it-IT" sz="3200" dirty="0">
                <a:solidFill>
                  <a:schemeClr val="bg1"/>
                </a:solidFill>
              </a:rPr>
              <a:t> potenti, addestrati su un dataset </a:t>
            </a:r>
            <a:r>
              <a:rPr lang="it-IT" sz="3200" dirty="0" err="1">
                <a:solidFill>
                  <a:schemeClr val="bg1"/>
                </a:solidFill>
              </a:rPr>
              <a:t>piu</a:t>
            </a:r>
            <a:r>
              <a:rPr lang="it-IT" sz="3200" dirty="0">
                <a:solidFill>
                  <a:schemeClr val="bg1"/>
                </a:solidFill>
              </a:rPr>
              <a:t> simile al task corrente.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Fine-tuning su struttura e forma dei documenti utilizzati.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>
                <a:solidFill>
                  <a:schemeClr val="bg1"/>
                </a:solidFill>
              </a:rPr>
              <a:t>Prompt dinamico che si adatta al paper corrente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9B683B-C7BA-6DAB-3CDA-D6332246AC6D}"/>
              </a:ext>
            </a:extLst>
          </p:cNvPr>
          <p:cNvSpPr txBox="1"/>
          <p:nvPr/>
        </p:nvSpPr>
        <p:spPr>
          <a:xfrm>
            <a:off x="1580290" y="5096871"/>
            <a:ext cx="9031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Un tale miglioramento consentirebbe al modello di fornire informazioni, (come i </a:t>
            </a:r>
            <a:r>
              <a:rPr lang="it-IT" sz="2000" dirty="0" err="1">
                <a:solidFill>
                  <a:schemeClr val="bg1"/>
                </a:solidFill>
              </a:rPr>
              <a:t>claim</a:t>
            </a:r>
            <a:r>
              <a:rPr lang="it-IT" sz="2000" dirty="0">
                <a:solidFill>
                  <a:schemeClr val="bg1"/>
                </a:solidFill>
              </a:rPr>
              <a:t> in questo caso), più precise e complete, ottenendo così risultati migliori nelle valutazioni effettuate.</a:t>
            </a:r>
          </a:p>
        </p:txBody>
      </p:sp>
    </p:spTree>
    <p:extLst>
      <p:ext uri="{BB962C8B-B14F-4D97-AF65-F5344CB8AC3E}">
        <p14:creationId xmlns:p14="http://schemas.microsoft.com/office/powerpoint/2010/main" val="2474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470_TF11653146_Win32" id="{5C2942BD-C3AF-49EE-B2F8-DDEF5A6A6481}" vid="{9B97B3CB-6F67-4944-940A-51BAD013A0E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506F55-A469-454B-8FCA-6F8BCF9DAA6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90CBB4-731C-4440-BC54-D2076F57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Modello Pino</Template>
  <TotalTime>252</TotalTime>
  <Words>795</Words>
  <Application>Microsoft Office PowerPoint</Application>
  <PresentationFormat>Widescreen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Dante</vt:lpstr>
      <vt:lpstr>system-ui</vt:lpstr>
      <vt:lpstr>Wingdings</vt:lpstr>
      <vt:lpstr>PineVTI</vt:lpstr>
      <vt:lpstr>Knowledge Extraction</vt:lpstr>
      <vt:lpstr>Pipeline di Lavoro</vt:lpstr>
      <vt:lpstr>Acquisizione e pulizia Tabelle</vt:lpstr>
      <vt:lpstr>Modello di Linguaggio</vt:lpstr>
      <vt:lpstr>Creazione claim</vt:lpstr>
      <vt:lpstr>Profilazione e Allineamento</vt:lpstr>
      <vt:lpstr>Profilazione e Allineamento (1)</vt:lpstr>
      <vt:lpstr>Valutazione sistema</vt:lpstr>
      <vt:lpstr>Considerazioni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di girolamo</dc:creator>
  <cp:lastModifiedBy>CARLO PROSERPIO</cp:lastModifiedBy>
  <cp:revision>3</cp:revision>
  <dcterms:created xsi:type="dcterms:W3CDTF">2025-02-03T14:14:54Z</dcterms:created>
  <dcterms:modified xsi:type="dcterms:W3CDTF">2025-02-05T13:26:02Z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