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2" r:id="rId5"/>
    <p:sldId id="275" r:id="rId6"/>
    <p:sldId id="276" r:id="rId7"/>
    <p:sldId id="278" r:id="rId8"/>
    <p:sldId id="277" r:id="rId9"/>
    <p:sldId id="284" r:id="rId10"/>
    <p:sldId id="279" r:id="rId11"/>
    <p:sldId id="285" r:id="rId12"/>
    <p:sldId id="286" r:id="rId13"/>
    <p:sldId id="287" r:id="rId14"/>
    <p:sldId id="280" r:id="rId15"/>
    <p:sldId id="289" r:id="rId16"/>
    <p:sldId id="288" r:id="rId17"/>
    <p:sldId id="283" r:id="rId18"/>
    <p:sldId id="27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9E9"/>
    <a:srgbClr val="85A08E"/>
    <a:srgbClr val="A83800"/>
    <a:srgbClr val="F09E3A"/>
    <a:srgbClr val="C6733A"/>
    <a:srgbClr val="B26634"/>
    <a:srgbClr val="41B234"/>
    <a:srgbClr val="CA7B46"/>
    <a:srgbClr val="FF9900"/>
    <a:srgbClr val="CB8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A3F2E-ECDF-4D29-BFB5-4E15560599FA}" v="10" dt="2025-02-04T18:15:58.395"/>
    <p1510:client id="{8EA527A8-4103-475A-8DE0-5475AC463B09}" v="196" dt="2025-02-04T17:53:5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E9D3B5D-F2C5-449F-B30A-27A9999ADC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0D3F43-CD7B-4D96-88B4-146F68663F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AD81-D65C-460E-8493-6E07E8C000D3}" type="datetime1">
              <a:rPr lang="it-IT" smtClean="0"/>
              <a:t>05/02/2025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24ADF7-B6C7-4B21-8B93-9608447B95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8945A8-73F3-4A8C-A65A-21FA52DA56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5429-537D-4B31-9A86-408259BFC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277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35FA9-13D2-412F-849D-8718432A981A}" type="datetime1">
              <a:rPr lang="it-IT" smtClean="0"/>
              <a:pPr/>
              <a:t>05/02/2025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462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EBE4-3C76-0E93-BE59-E658217A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754765-AD81-2E1B-81E2-5E284E04E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466DCD4-B271-1CE3-EF7C-49BA1A57B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1349C4-085B-92A0-DF6D-7355F39BF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6438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710B4-037A-638B-3B49-AAAFFC682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6661E3B-A682-A3CE-FED2-65140B7AA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ECB077-B2CA-FE13-EEA1-48ECDFACD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21FAAE-EA7B-FD33-884A-36BC0B381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91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403CA-C3C4-4D88-79E1-143C7641C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25B7F6-D451-6530-7A56-F14B13829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C50DFC7-A566-D0C8-E0AB-31402C9D1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B2E8A5-0FFE-2B1D-6101-EE15FD154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1848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EE841-42D3-431C-846D-42657D2BF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27D60CB-F8EE-DE79-9B7E-E31ACA72E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C2E4D66-D4FA-C50D-5CDF-8BC78B1F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7A89A-7AC8-2796-3A2C-2658809BE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49546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9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26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2671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9766-6BC7-3D4A-2A8B-CCCC4D75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009624F-657B-76F3-6E4A-8C0593B67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CA65C4-27A1-C1A3-4099-64E034CD8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914D32-6889-6FB2-B120-8AAED86A6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0223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931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908B0-FF15-9424-24D8-C396A000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3827F6-3128-2D48-BC8B-5C85C05161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CA7492-225B-3B09-9335-DD46185FE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B85228-FBC1-A09E-9A74-E3F6907F7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7891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086B-7F97-0877-5FE8-360487A0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2F53ACB-0A60-7FD1-557E-886C04B5E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15F6BA-2516-0761-8995-A6204448A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2ECC68-D84D-3FFF-423B-C98445D16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08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7249F-D333-6837-2578-6FB9F80F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1B3ECE-8B16-0954-FB23-0582A1BB2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98A76F0-7C29-BFE7-D195-2DBA2901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9921AF-8304-848C-2298-D68D2B39E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6611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6ED39-224D-65C6-D5B0-CF6853B5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0250C5-405D-1016-BDEC-28BD10159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A163595-1600-BA83-FFB2-2EE6FA580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3C540D-1BA0-421A-96E6-84BD9FD12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978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/>
          </a:p>
        </p:txBody>
      </p:sp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 useBgFill="1">
        <p:nvSpPr>
          <p:cNvPr id="7" name="Rettangolo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it-IT" sz="4000" noProof="0">
                <a:solidFill>
                  <a:schemeClr val="tx2">
                    <a:alpha val="75000"/>
                  </a:schemeClr>
                </a:solidFill>
              </a:rPr>
              <a:t>Fare clic per modificare lo stile del titolo dello schema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>
                <a:solidFill>
                  <a:schemeClr val="tx2"/>
                </a:solidFill>
              </a:rPr>
              <a:t>sottotitolo</a:t>
            </a: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contenuto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it-IT" noProof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4" name="Segnaposto immagine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5" name="Segnaposto immagine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it-IT" sz="4000" noProof="0"/>
              <a:t>Fare clic per modificare lo stile del titolo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it-IT" sz="1600" noProof="0"/>
              <a:t>Fare clic per modificare lo stile del sottotitolo dello schema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l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sz="1600" noProof="0"/>
              <a:t>Fare clic per modificare lo stile del sottotitolo dello schema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26" y="1574157"/>
            <a:ext cx="3948506" cy="127037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it-IT"/>
              <a:t>Record Linkage su Dati di Aziende</a:t>
            </a:r>
          </a:p>
        </p:txBody>
      </p:sp>
      <p:pic>
        <p:nvPicPr>
          <p:cNvPr id="8" name="Segnaposto immagine 7" descr="Immagine di alberi, all'aperto, foresta, natura, nebbia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3024" y="0"/>
            <a:ext cx="7808976" cy="6858000"/>
          </a:xfr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B00329-18AC-D13B-400C-5A9FED71E9F5}"/>
              </a:ext>
            </a:extLst>
          </p:cNvPr>
          <p:cNvSpPr txBox="1"/>
          <p:nvPr/>
        </p:nvSpPr>
        <p:spPr>
          <a:xfrm>
            <a:off x="81735" y="5492416"/>
            <a:ext cx="4301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Team </a:t>
            </a:r>
            <a:r>
              <a:rPr lang="it-IT" err="1"/>
              <a:t>Forest</a:t>
            </a:r>
            <a:endParaRPr lang="it-IT"/>
          </a:p>
          <a:p>
            <a:endParaRPr lang="it-IT"/>
          </a:p>
          <a:p>
            <a:r>
              <a:rPr lang="it-IT" sz="1400"/>
              <a:t>Mattia </a:t>
            </a:r>
            <a:r>
              <a:rPr lang="it-IT" sz="1400" err="1"/>
              <a:t>Micaloni</a:t>
            </a:r>
            <a:r>
              <a:rPr lang="it-IT" sz="1400"/>
              <a:t>, Carlo Proserpio, Alessandro Di Girolamo</a:t>
            </a:r>
          </a:p>
        </p:txBody>
      </p:sp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0D171-28C8-039F-7125-05B019B09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AF17F107-C3E4-DDA2-C63E-EA0EE38AC5B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13CF24A-274C-25DA-B2A0-4B14B39A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(4) – Esempi blocchi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7701C6-6F15-E437-C536-53C85E2392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85DF79-2A09-4F5B-21ED-24B8C04FB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A83F47-9426-7718-28B6-DD4F06E6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10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F312533-9806-CA69-E4AE-B4530E0C65F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C1679D-9B34-5ED5-2279-1FF02979FD37}"/>
              </a:ext>
            </a:extLst>
          </p:cNvPr>
          <p:cNvSpPr txBox="1"/>
          <p:nvPr/>
        </p:nvSpPr>
        <p:spPr>
          <a:xfrm>
            <a:off x="1504509" y="2509964"/>
            <a:ext cx="2435941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"[1501]</a:t>
            </a:r>
            <a:r>
              <a:rPr lang="en-US">
                <a:solidFill>
                  <a:srgbClr val="A83800"/>
                </a:solidFill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Pepsi"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71F370-EFAA-0329-0EF1-4A5F3A072D50}"/>
              </a:ext>
            </a:extLst>
          </p:cNvPr>
          <p:cNvSpPr txBox="1"/>
          <p:nvPr/>
        </p:nvSpPr>
        <p:spPr>
          <a:xfrm>
            <a:off x="2151421" y="5476707"/>
            <a:ext cx="7889158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[49460]</a:t>
            </a:r>
            <a:r>
              <a:rPr lang="en-US">
                <a:solidFill>
                  <a:srgbClr val="A83800"/>
                </a:solidFill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"PEPSI-COLA METROPOLITAN BOTTLING COMPANY, INC."</a:t>
            </a:r>
          </a:p>
          <a:p>
            <a:pPr>
              <a:lnSpc>
                <a:spcPts val="1425"/>
              </a:lnSpc>
            </a:pPr>
            <a:r>
              <a:rPr lang="en-US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0D0695-B0BB-65CF-4E30-56F42AA17876}"/>
              </a:ext>
            </a:extLst>
          </p:cNvPr>
          <p:cNvSpPr txBox="1"/>
          <p:nvPr/>
        </p:nvSpPr>
        <p:spPr>
          <a:xfrm>
            <a:off x="1504509" y="3253029"/>
            <a:ext cx="3655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"[9639]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"[26582]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"[26492]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"[49457] PEPSICO, INC.",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"[52150] </a:t>
            </a:r>
            <a:r>
              <a:rPr lang="it-IT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Pepsico</a:t>
            </a:r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375047D-5980-BCD3-2120-507A80D2BEB7}"/>
              </a:ext>
            </a:extLst>
          </p:cNvPr>
          <p:cNvSpPr txBox="1"/>
          <p:nvPr/>
        </p:nvSpPr>
        <p:spPr>
          <a:xfrm>
            <a:off x="7364362" y="2509964"/>
            <a:ext cx="4159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"[9639]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"[26492] PepsiCo",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"[52150] </a:t>
            </a:r>
            <a:r>
              <a:rPr lang="it-IT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Pepsico</a:t>
            </a:r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"[49457] PEPSICO, INC.",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"[1501] Pepsi",</a:t>
            </a:r>
          </a:p>
          <a:p>
            <a:r>
              <a:rPr lang="it-IT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    "[26582] PepsiCo"</a:t>
            </a:r>
          </a:p>
          <a:p>
            <a:r>
              <a:rPr lang="it-IT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301B96-DC89-C6F5-92D3-5A38272BC745}"/>
              </a:ext>
            </a:extLst>
          </p:cNvPr>
          <p:cNvSpPr txBox="1"/>
          <p:nvPr/>
        </p:nvSpPr>
        <p:spPr>
          <a:xfrm>
            <a:off x="7364362" y="1889390"/>
            <a:ext cx="2988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>
                <a:solidFill>
                  <a:schemeClr val="bg1"/>
                </a:solidFill>
              </a:rPr>
              <a:t>Vettori di </a:t>
            </a:r>
            <a:r>
              <a:rPr lang="it-IT" sz="2800" b="1" err="1">
                <a:solidFill>
                  <a:schemeClr val="bg1"/>
                </a:solidFill>
              </a:rPr>
              <a:t>Bigrammi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E2F51B-5D0E-EDB4-6A40-0CFB03C2197B}"/>
              </a:ext>
            </a:extLst>
          </p:cNvPr>
          <p:cNvSpPr txBox="1"/>
          <p:nvPr/>
        </p:nvSpPr>
        <p:spPr>
          <a:xfrm>
            <a:off x="1504509" y="1889390"/>
            <a:ext cx="2464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>
                <a:solidFill>
                  <a:schemeClr val="bg1"/>
                </a:solidFill>
              </a:rPr>
              <a:t>Vettori di Parole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12E5A-83D4-1564-5F8E-3ED1E3A4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8425F9F-1CEE-C415-80EE-24B5CB72E9BA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86F5C-CC7B-31B8-7888-B7566F4822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BE70EB-6CB1-EB12-F31E-0B31E3A0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F3737B-9BE8-17F9-EF41-12300D1D4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BF01F8-8189-52D7-D7AC-546761C3EDF4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364398-8FE4-BACC-97BB-D55B03879309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err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Pairwise</a:t>
            </a:r>
            <a:r>
              <a:rPr lang="it-IT" sz="4000" b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 Matching (1)</a:t>
            </a:r>
            <a:endParaRPr lang="it-IT" sz="4000" b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A480FA-035F-0465-C19D-5E4E4A8AED06}"/>
              </a:ext>
            </a:extLst>
          </p:cNvPr>
          <p:cNvSpPr txBox="1"/>
          <p:nvPr/>
        </p:nvSpPr>
        <p:spPr>
          <a:xfrm>
            <a:off x="823882" y="1877961"/>
            <a:ext cx="105442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>
                <a:solidFill>
                  <a:schemeClr val="bg1"/>
                </a:solidFill>
              </a:rPr>
              <a:t>Sono stati confrontati tre metodi diversi di </a:t>
            </a:r>
            <a:r>
              <a:rPr lang="it-IT" sz="2600" err="1">
                <a:solidFill>
                  <a:schemeClr val="bg1"/>
                </a:solidFill>
              </a:rPr>
              <a:t>pairwise</a:t>
            </a:r>
            <a:r>
              <a:rPr lang="it-IT" sz="2600">
                <a:solidFill>
                  <a:schemeClr val="bg1"/>
                </a:solidFill>
              </a:rPr>
              <a:t> matching:</a:t>
            </a:r>
          </a:p>
          <a:p>
            <a:endParaRPr lang="it-IT" sz="2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Una tecnica basata sul confronto di stringhe grazie alla libreria RLL su </a:t>
            </a:r>
            <a:r>
              <a:rPr lang="it-IT" sz="2600" err="1">
                <a:solidFill>
                  <a:schemeClr val="bg1"/>
                </a:solidFill>
              </a:rPr>
              <a:t>python</a:t>
            </a:r>
            <a:endParaRPr lang="it-IT" sz="2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</a:rPr>
              <a:t>Due </a:t>
            </a:r>
            <a:r>
              <a:rPr lang="en-US" sz="2600" err="1">
                <a:solidFill>
                  <a:schemeClr val="bg1"/>
                </a:solidFill>
              </a:rPr>
              <a:t>tecniche</a:t>
            </a: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600" err="1">
                <a:solidFill>
                  <a:schemeClr val="bg1"/>
                </a:solidFill>
              </a:rPr>
              <a:t>basate</a:t>
            </a: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600" err="1">
                <a:solidFill>
                  <a:schemeClr val="bg1"/>
                </a:solidFill>
              </a:rPr>
              <a:t>su</a:t>
            </a:r>
            <a:r>
              <a:rPr lang="en-US" sz="2600">
                <a:solidFill>
                  <a:schemeClr val="bg1"/>
                </a:solidFill>
              </a:rPr>
              <a:t> </a:t>
            </a:r>
            <a:r>
              <a:rPr lang="en-US" sz="2600" err="1">
                <a:solidFill>
                  <a:schemeClr val="bg1"/>
                </a:solidFill>
              </a:rPr>
              <a:t>modelli</a:t>
            </a:r>
            <a:r>
              <a:rPr lang="en-US" sz="2600">
                <a:solidFill>
                  <a:schemeClr val="bg1"/>
                </a:solidFill>
              </a:rPr>
              <a:t> di </a:t>
            </a:r>
            <a:r>
              <a:rPr lang="en-US" sz="2600" err="1">
                <a:solidFill>
                  <a:schemeClr val="bg1"/>
                </a:solidFill>
              </a:rPr>
              <a:t>linguaggio</a:t>
            </a:r>
            <a:r>
              <a:rPr lang="en-US" sz="260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err="1">
                <a:solidFill>
                  <a:schemeClr val="bg1"/>
                </a:solidFill>
              </a:rPr>
              <a:t>Deepmatcher</a:t>
            </a:r>
            <a:endParaRPr lang="en-US" sz="2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</a:rPr>
              <a:t>Ditto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D6C337-30AA-52AD-6712-BF8907FA48B4}"/>
              </a:ext>
            </a:extLst>
          </p:cNvPr>
          <p:cNvSpPr txBox="1"/>
          <p:nvPr/>
        </p:nvSpPr>
        <p:spPr>
          <a:xfrm>
            <a:off x="841248" y="4645152"/>
            <a:ext cx="1057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>
                <a:solidFill>
                  <a:schemeClr val="bg1"/>
                </a:solidFill>
              </a:rPr>
              <a:t>Per </a:t>
            </a:r>
            <a:r>
              <a:rPr lang="en-US" sz="2400" err="1">
                <a:solidFill>
                  <a:schemeClr val="bg1"/>
                </a:solidFill>
              </a:rPr>
              <a:t>l’addestramento</a:t>
            </a:r>
            <a:r>
              <a:rPr lang="en-US" sz="2400">
                <a:solidFill>
                  <a:schemeClr val="bg1"/>
                </a:solidFill>
              </a:rPr>
              <a:t> è </a:t>
            </a:r>
            <a:r>
              <a:rPr lang="en-US" sz="2400" err="1">
                <a:solidFill>
                  <a:schemeClr val="bg1"/>
                </a:solidFill>
              </a:rPr>
              <a:t>stato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utilizzato</a:t>
            </a:r>
            <a:r>
              <a:rPr lang="en-US" sz="2400">
                <a:solidFill>
                  <a:schemeClr val="bg1"/>
                </a:solidFill>
              </a:rPr>
              <a:t> un dataset </a:t>
            </a:r>
            <a:r>
              <a:rPr lang="en-US" sz="2400" err="1">
                <a:solidFill>
                  <a:schemeClr val="bg1"/>
                </a:solidFill>
              </a:rPr>
              <a:t>creato</a:t>
            </a:r>
            <a:r>
              <a:rPr lang="en-US" sz="2400">
                <a:solidFill>
                  <a:schemeClr val="bg1"/>
                </a:solidFill>
              </a:rPr>
              <a:t> per ¼ </a:t>
            </a:r>
            <a:r>
              <a:rPr lang="en-US" sz="2400" err="1">
                <a:solidFill>
                  <a:schemeClr val="bg1"/>
                </a:solidFill>
              </a:rPr>
              <a:t>manualmente</a:t>
            </a:r>
            <a:r>
              <a:rPr lang="en-US" sz="2400">
                <a:solidFill>
                  <a:schemeClr val="bg1"/>
                </a:solidFill>
              </a:rPr>
              <a:t> (di </a:t>
            </a:r>
            <a:r>
              <a:rPr lang="en-US" sz="2400" err="1">
                <a:solidFill>
                  <a:schemeClr val="bg1"/>
                </a:solidFill>
              </a:rPr>
              <a:t>coppie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presenti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nelle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sorgenti</a:t>
            </a:r>
            <a:r>
              <a:rPr lang="en-US" sz="2400">
                <a:solidFill>
                  <a:schemeClr val="bg1"/>
                </a:solidFill>
              </a:rPr>
              <a:t>) e ¾ </a:t>
            </a:r>
            <a:r>
              <a:rPr lang="en-US" sz="2400" err="1">
                <a:solidFill>
                  <a:schemeClr val="bg1"/>
                </a:solidFill>
              </a:rPr>
              <a:t>mediante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dati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sintetici</a:t>
            </a:r>
            <a:r>
              <a:rPr lang="en-US" sz="2400">
                <a:solidFill>
                  <a:schemeClr val="bg1"/>
                </a:solidFill>
              </a:rPr>
              <a:t> (</a:t>
            </a:r>
            <a:r>
              <a:rPr lang="en-US" sz="2400" err="1">
                <a:solidFill>
                  <a:schemeClr val="bg1"/>
                </a:solidFill>
              </a:rPr>
              <a:t>ricontrollati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manualmente</a:t>
            </a:r>
            <a:r>
              <a:rPr lang="en-US" sz="2400">
                <a:solidFill>
                  <a:schemeClr val="bg1"/>
                </a:solidFill>
              </a:rPr>
              <a:t>).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DC372C-5D89-29C5-612D-3958B99D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C8495E7-3843-8A3E-A73B-17236105D354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69407E-4E54-E752-1C17-E1806B38D2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1DCD9-E8EC-8E6A-2E0D-E55A6A294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89D3D6-1592-B742-5B77-BEDA0392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FA97A8C-05C9-12C2-BF01-45EFF5CEC69D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D62B350-6CED-A22F-1351-72F9D83CE5BB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Approfondiamo i Modelli</a:t>
            </a:r>
            <a:endParaRPr lang="it-IT" sz="4000" b="1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9DC34D6-71FF-BF22-6B6E-69E4D6B69F09}"/>
              </a:ext>
            </a:extLst>
          </p:cNvPr>
          <p:cNvCxnSpPr/>
          <p:nvPr/>
        </p:nvCxnSpPr>
        <p:spPr>
          <a:xfrm>
            <a:off x="6092952" y="1801368"/>
            <a:ext cx="0" cy="4178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0340D4-CB4B-600A-BD08-DB6D90E6EF7C}"/>
              </a:ext>
            </a:extLst>
          </p:cNvPr>
          <p:cNvSpPr txBox="1"/>
          <p:nvPr/>
        </p:nvSpPr>
        <p:spPr>
          <a:xfrm>
            <a:off x="964095" y="1911096"/>
            <a:ext cx="456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err="1">
                <a:solidFill>
                  <a:schemeClr val="bg1"/>
                </a:solidFill>
              </a:rPr>
              <a:t>DeepMatcher</a:t>
            </a:r>
            <a:endParaRPr lang="it-IT" sz="3200" b="1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65C2B3-F1A4-45DD-7255-6433459815D6}"/>
              </a:ext>
            </a:extLst>
          </p:cNvPr>
          <p:cNvSpPr txBox="1"/>
          <p:nvPr/>
        </p:nvSpPr>
        <p:spPr>
          <a:xfrm>
            <a:off x="6657819" y="1911096"/>
            <a:ext cx="456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Ditto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FDBB799-2066-9AD1-9BAE-03DE7699BCFB}"/>
              </a:ext>
            </a:extLst>
          </p:cNvPr>
          <p:cNvSpPr txBox="1"/>
          <p:nvPr/>
        </p:nvSpPr>
        <p:spPr>
          <a:xfrm>
            <a:off x="6876288" y="2651760"/>
            <a:ext cx="46542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67M parametri (circa)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Basato su transformer (</a:t>
            </a:r>
            <a:r>
              <a:rPr lang="it-IT" sz="2400" dirty="0" err="1">
                <a:solidFill>
                  <a:schemeClr val="bg1"/>
                </a:solidFill>
              </a:rPr>
              <a:t>distillbert</a:t>
            </a:r>
            <a:r>
              <a:rPr lang="it-IT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Fine-tuning sul </a:t>
            </a:r>
            <a:r>
              <a:rPr lang="it-IT" sz="2400" dirty="0" err="1">
                <a:solidFill>
                  <a:schemeClr val="bg1"/>
                </a:solidFill>
              </a:rPr>
              <a:t>threshold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Algoritmo di ottimizzazione Adam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F429B6-C70E-72F4-4C4B-73B60282D648}"/>
              </a:ext>
            </a:extLst>
          </p:cNvPr>
          <p:cNvSpPr txBox="1"/>
          <p:nvPr/>
        </p:nvSpPr>
        <p:spPr>
          <a:xfrm>
            <a:off x="1156225" y="2716240"/>
            <a:ext cx="46542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2.8M parametri </a:t>
            </a:r>
            <a:r>
              <a:rPr lang="it-IT" sz="2400">
                <a:solidFill>
                  <a:schemeClr val="bg1"/>
                </a:solidFill>
              </a:rPr>
              <a:t>(circa)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Basato su approccio ibrido (</a:t>
            </a:r>
            <a:r>
              <a:rPr lang="it-IT" sz="2400" dirty="0" err="1">
                <a:solidFill>
                  <a:schemeClr val="bg1"/>
                </a:solidFill>
              </a:rPr>
              <a:t>rnn</a:t>
            </a:r>
            <a:r>
              <a:rPr lang="it-IT" sz="2400" dirty="0">
                <a:solidFill>
                  <a:schemeClr val="bg1"/>
                </a:solidFill>
              </a:rPr>
              <a:t> + meccanismi di attenzione)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Utilizza </a:t>
            </a:r>
            <a:r>
              <a:rPr lang="it-IT" sz="2400" dirty="0" err="1">
                <a:solidFill>
                  <a:schemeClr val="bg1"/>
                </a:solidFill>
              </a:rPr>
              <a:t>fasttext</a:t>
            </a:r>
            <a:r>
              <a:rPr lang="it-IT" sz="2400" dirty="0">
                <a:solidFill>
                  <a:schemeClr val="bg1"/>
                </a:solidFill>
              </a:rPr>
              <a:t> per creare </a:t>
            </a:r>
            <a:r>
              <a:rPr lang="it-IT" sz="2400" dirty="0" err="1">
                <a:solidFill>
                  <a:schemeClr val="bg1"/>
                </a:solidFill>
              </a:rPr>
              <a:t>embedding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</a:rPr>
              <a:t>Grid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search</a:t>
            </a:r>
            <a:r>
              <a:rPr lang="it-IT" sz="2400" dirty="0">
                <a:solidFill>
                  <a:schemeClr val="bg1"/>
                </a:solidFill>
              </a:rPr>
              <a:t> su learning rate, epoche e batch size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0D45E70-F7EC-E4D1-D860-92D45792F0F5}"/>
              </a:ext>
            </a:extLst>
          </p:cNvPr>
          <p:cNvSpPr txBox="1"/>
          <p:nvPr/>
        </p:nvSpPr>
        <p:spPr>
          <a:xfrm>
            <a:off x="6657819" y="4736128"/>
            <a:ext cx="5165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accent1">
                    <a:lumMod val="75000"/>
                  </a:schemeClr>
                </a:solidFill>
              </a:rPr>
              <a:t>NOTA</a:t>
            </a:r>
            <a:r>
              <a:rPr lang="it-IT" sz="2000">
                <a:solidFill>
                  <a:schemeClr val="accent1">
                    <a:lumMod val="75000"/>
                  </a:schemeClr>
                </a:solidFill>
              </a:rPr>
              <a:t>: in termini di efficacia, generalmente, viene preferita questa soluzione per effettuare delle buone previsioni</a:t>
            </a:r>
          </a:p>
        </p:txBody>
      </p:sp>
    </p:spTree>
    <p:extLst>
      <p:ext uri="{BB962C8B-B14F-4D97-AF65-F5344CB8AC3E}">
        <p14:creationId xmlns:p14="http://schemas.microsoft.com/office/powerpoint/2010/main" val="33592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E00D7-386E-8AE0-0B29-638297B9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94FD78C4-7525-F5CA-34D7-D61A01310224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C833E2-40FE-FF61-D33D-9C240CCBF7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46526-BF07-E8AD-3EF3-196A08F79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BC3857-D2F3-7FC0-4FAB-5FFDD7E18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r>
              <a:rPr lang="it-IT" noProof="0"/>
              <a:t>12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52EF15B-7012-98ED-EC47-69B65042AE69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B1605B-6F30-07B7-F53E-459BF734D173}"/>
              </a:ext>
            </a:extLst>
          </p:cNvPr>
          <p:cNvSpPr txBox="1"/>
          <p:nvPr/>
        </p:nvSpPr>
        <p:spPr>
          <a:xfrm>
            <a:off x="964095" y="719204"/>
            <a:ext cx="1026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>
                <a:solidFill>
                  <a:schemeClr val="bg1">
                    <a:lumMod val="95000"/>
                    <a:lumOff val="5000"/>
                    <a:alpha val="75000"/>
                  </a:schemeClr>
                </a:solidFill>
              </a:rPr>
              <a:t>Valutazione</a:t>
            </a:r>
            <a:endParaRPr lang="it-IT" sz="4000" b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97556C-2504-D738-A04B-BBA56D4FDC8C}"/>
              </a:ext>
            </a:extLst>
          </p:cNvPr>
          <p:cNvSpPr txBox="1"/>
          <p:nvPr/>
        </p:nvSpPr>
        <p:spPr>
          <a:xfrm>
            <a:off x="2734978" y="1890117"/>
            <a:ext cx="67747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>
                <a:solidFill>
                  <a:schemeClr val="bg1"/>
                </a:solidFill>
              </a:rPr>
              <a:t>Tempo costruzione Ground Truth</a:t>
            </a:r>
            <a:r>
              <a:rPr lang="it-IT" sz="2800">
                <a:solidFill>
                  <a:schemeClr val="bg1"/>
                </a:solidFill>
              </a:rPr>
              <a:t>: </a:t>
            </a:r>
            <a:r>
              <a:rPr lang="it-IT" sz="2800" i="0">
                <a:solidFill>
                  <a:srgbClr val="000000"/>
                </a:solidFill>
                <a:effectLst/>
              </a:rPr>
              <a:t>~ 1.5h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(150 </a:t>
            </a:r>
            <a:r>
              <a:rPr lang="en-US" sz="2800" dirty="0" err="1">
                <a:solidFill>
                  <a:schemeClr val="bg1"/>
                </a:solidFill>
              </a:rPr>
              <a:t>coppie</a:t>
            </a:r>
            <a:r>
              <a:rPr lang="en-US" sz="2800" dirty="0">
                <a:solidFill>
                  <a:schemeClr val="bg1"/>
                </a:solidFill>
              </a:rPr>
              <a:t> in match)</a:t>
            </a:r>
            <a:endParaRPr lang="it-IT" sz="2800" i="0" dirty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Metriche utilizzate</a:t>
            </a:r>
            <a:r>
              <a:rPr lang="it-IT" sz="28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i="0" dirty="0">
                <a:solidFill>
                  <a:schemeClr val="bg1"/>
                </a:solidFill>
                <a:effectLst/>
              </a:rPr>
              <a:t>Precision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Recall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F1</a:t>
            </a:r>
            <a:endParaRPr lang="it-IT" sz="2800" i="0" dirty="0">
              <a:solidFill>
                <a:srgbClr val="000000"/>
              </a:solidFill>
              <a:effectLst/>
            </a:endParaRPr>
          </a:p>
          <a:p>
            <a:endParaRPr lang="en-US" sz="26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72CE78-0BD1-069B-6F5C-4F66019A673D}"/>
              </a:ext>
            </a:extLst>
          </p:cNvPr>
          <p:cNvSpPr txBox="1"/>
          <p:nvPr/>
        </p:nvSpPr>
        <p:spPr>
          <a:xfrm>
            <a:off x="1935479" y="4809801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</a:rPr>
              <a:t>Inoltre nella tabella riportata successivamente sono indicati anche i tempi di calcolo delle combinazioni di </a:t>
            </a:r>
            <a:r>
              <a:rPr lang="it-IT" sz="2400" err="1">
                <a:solidFill>
                  <a:schemeClr val="bg1"/>
                </a:solidFill>
              </a:rPr>
              <a:t>blocking+pairwise-matching</a:t>
            </a:r>
            <a:endParaRPr lang="it-IT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9EA7D6-235C-CBC0-3B97-0D05D7FF30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8E7362-5EDC-7CA8-5BC0-B8523DE5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CC29EA-B1C2-FC38-06E8-22DDD24FC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14</a:t>
            </a:fld>
            <a:endParaRPr lang="it-IT" noProof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7E36238-3752-69F8-8795-29DBF207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16096"/>
              </p:ext>
            </p:extLst>
          </p:nvPr>
        </p:nvGraphicFramePr>
        <p:xfrm>
          <a:off x="2504440" y="1302269"/>
          <a:ext cx="8986520" cy="458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04">
                  <a:extLst>
                    <a:ext uri="{9D8B030D-6E8A-4147-A177-3AD203B41FA5}">
                      <a16:colId xmlns:a16="http://schemas.microsoft.com/office/drawing/2014/main" val="1110945667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847812296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330144439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819116789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531893457"/>
                    </a:ext>
                  </a:extLst>
                </a:gridCol>
              </a:tblGrid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Jaro</a:t>
                      </a:r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-Winkler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27s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250267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DeepMatcher</a:t>
                      </a:r>
                      <a:endParaRPr lang="it-IT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0.84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3.2m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3100728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algn="ctr"/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Ditto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>
                    <a:solidFill>
                      <a:srgbClr val="E8E9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u="none" dirty="0">
                          <a:solidFill>
                            <a:schemeClr val="bg1"/>
                          </a:solidFill>
                        </a:rPr>
                        <a:t>3.4m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42256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Jaro</a:t>
                      </a:r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-Winkler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45s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64955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err="1">
                          <a:solidFill>
                            <a:schemeClr val="bg1"/>
                          </a:solidFill>
                        </a:rPr>
                        <a:t>DeepMatcher</a:t>
                      </a:r>
                      <a:endParaRPr lang="it-IT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17.3m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703957"/>
                  </a:ext>
                </a:extLst>
              </a:tr>
              <a:tr h="763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>
                          <a:solidFill>
                            <a:schemeClr val="bg1"/>
                          </a:solidFill>
                        </a:rPr>
                        <a:t>Ditto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15.6m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822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295ECF4-DC80-399F-591D-95ADA8EE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4575"/>
              </p:ext>
            </p:extLst>
          </p:nvPr>
        </p:nvGraphicFramePr>
        <p:xfrm>
          <a:off x="4303776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1F02EA72-748E-A689-F9A5-FBAB32C70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58751"/>
              </p:ext>
            </p:extLst>
          </p:nvPr>
        </p:nvGraphicFramePr>
        <p:xfrm>
          <a:off x="6101588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BF00B040-8F76-AFD3-9DBA-AE2BFA3B5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0624"/>
              </p:ext>
            </p:extLst>
          </p:nvPr>
        </p:nvGraphicFramePr>
        <p:xfrm>
          <a:off x="7900162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F-</a:t>
                      </a:r>
                      <a:r>
                        <a:rPr lang="it-IT" sz="2800" b="1" err="1">
                          <a:solidFill>
                            <a:schemeClr val="bg1"/>
                          </a:solidFill>
                        </a:rPr>
                        <a:t>Measure</a:t>
                      </a:r>
                      <a:endParaRPr lang="it-IT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441DBE1B-AE83-7964-3B8D-2A353D4C2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32912"/>
              </p:ext>
            </p:extLst>
          </p:nvPr>
        </p:nvGraphicFramePr>
        <p:xfrm>
          <a:off x="9705086" y="534173"/>
          <a:ext cx="1792224" cy="768096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Tempo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37DB31DD-6245-73C3-32B6-5B09F6D5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10649"/>
              </p:ext>
            </p:extLst>
          </p:nvPr>
        </p:nvGraphicFramePr>
        <p:xfrm>
          <a:off x="712216" y="1302269"/>
          <a:ext cx="1792224" cy="2288710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2288710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LSH </a:t>
                      </a:r>
                    </a:p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Words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F59BED54-4A33-61D0-F4E5-60828FAA0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19417"/>
              </p:ext>
            </p:extLst>
          </p:nvPr>
        </p:nvGraphicFramePr>
        <p:xfrm>
          <a:off x="712216" y="3600801"/>
          <a:ext cx="1792224" cy="2288710"/>
        </p:xfrm>
        <a:graphic>
          <a:graphicData uri="http://schemas.openxmlformats.org/drawingml/2006/table">
            <a:tbl>
              <a:tblPr/>
              <a:tblGrid>
                <a:gridCol w="1792224">
                  <a:extLst>
                    <a:ext uri="{9D8B030D-6E8A-4147-A177-3AD203B41FA5}">
                      <a16:colId xmlns:a16="http://schemas.microsoft.com/office/drawing/2014/main" val="1873448775"/>
                    </a:ext>
                  </a:extLst>
                </a:gridCol>
              </a:tblGrid>
              <a:tr h="2288710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LSH</a:t>
                      </a:r>
                    </a:p>
                    <a:p>
                      <a:pPr algn="ctr"/>
                      <a:r>
                        <a:rPr lang="it-IT" sz="2800" b="1">
                          <a:solidFill>
                            <a:schemeClr val="bg1"/>
                          </a:solidFill>
                        </a:rPr>
                        <a:t>Bi-</a:t>
                      </a:r>
                      <a:r>
                        <a:rPr lang="it-IT" sz="2800" b="1" err="1">
                          <a:solidFill>
                            <a:schemeClr val="bg1"/>
                          </a:solidFill>
                        </a:rPr>
                        <a:t>Grams</a:t>
                      </a:r>
                      <a:endParaRPr lang="it-IT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/>
          <a:lstStyle/>
          <a:p>
            <a:pPr rtl="0"/>
            <a:r>
              <a:rPr lang="it-IT" b="1"/>
              <a:t>Grazie</a:t>
            </a:r>
          </a:p>
        </p:txBody>
      </p:sp>
      <p:pic>
        <p:nvPicPr>
          <p:cNvPr id="16" name="Segnaposto immagine 5" descr="foresta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1" name="Segnaposto data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  <a:p>
            <a:pPr rtl="0"/>
            <a:endParaRPr lang="it-IT"/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F04E69E-4FD6-A9E3-0773-10B1092D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70246"/>
            <a:ext cx="3364358" cy="2483891"/>
          </a:xfrm>
        </p:spPr>
        <p:txBody>
          <a:bodyPr>
            <a:normAutofit fontScale="92500" lnSpcReduction="20000"/>
          </a:bodyPr>
          <a:lstStyle/>
          <a:p>
            <a:r>
              <a:rPr lang="it-IT" sz="3000" b="1"/>
              <a:t>Team </a:t>
            </a:r>
            <a:r>
              <a:rPr lang="it-IT" sz="3000" b="1" err="1"/>
              <a:t>Forest</a:t>
            </a:r>
            <a:endParaRPr lang="it-IT" sz="3000" b="1"/>
          </a:p>
          <a:p>
            <a:endParaRPr lang="it-IT"/>
          </a:p>
          <a:p>
            <a:r>
              <a:rPr lang="it-IT" sz="2400"/>
              <a:t>Mattia </a:t>
            </a:r>
            <a:r>
              <a:rPr lang="it-IT" sz="2400" err="1"/>
              <a:t>Micaloni</a:t>
            </a:r>
            <a:endParaRPr lang="it-IT"/>
          </a:p>
          <a:p>
            <a:r>
              <a:rPr lang="it-IT" sz="2400"/>
              <a:t>Carlo Proserpio</a:t>
            </a:r>
            <a:endParaRPr lang="it-IT"/>
          </a:p>
          <a:p>
            <a:r>
              <a:rPr lang="it-IT" sz="2400"/>
              <a:t>Alessandro Di Girolamo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C0755-9A81-4C2A-9F48-7B0CF685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 rtlCol="0"/>
          <a:lstStyle/>
          <a:p>
            <a:pPr algn="ctr" rtl="0"/>
            <a:r>
              <a:rPr lang="it-IT" b="1">
                <a:solidFill>
                  <a:schemeClr val="tx1">
                    <a:alpha val="75000"/>
                  </a:schemeClr>
                </a:solidFill>
              </a:rPr>
              <a:t>Dataset su Aziende</a:t>
            </a:r>
          </a:p>
        </p:txBody>
      </p:sp>
      <p:sp>
        <p:nvSpPr>
          <p:cNvPr id="64" name="Segnaposto data 63">
            <a:extLst>
              <a:ext uri="{FF2B5EF4-FFF2-40B4-BE49-F238E27FC236}">
                <a16:creationId xmlns:a16="http://schemas.microsoft.com/office/drawing/2014/main" id="{71E4B157-4D67-4D96-AE1A-92AFDC894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66" name="Segnaposto numero diapositiva 65">
            <a:extLst>
              <a:ext uri="{FF2B5EF4-FFF2-40B4-BE49-F238E27FC236}">
                <a16:creationId xmlns:a16="http://schemas.microsoft.com/office/drawing/2014/main" id="{66335940-4EDC-4550-8115-003BDF49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C1071D54-3226-40E9-EBC9-05FB1E557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pPr rtl="0"/>
            <a:r>
              <a:rPr lang="it-IT"/>
              <a:t>Ingegneria dei dati</a:t>
            </a:r>
            <a:endParaRPr lang="it-IT" noProof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315CABA-B0EE-CF77-445E-CA17BB70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655"/>
            <a:ext cx="10515600" cy="3545204"/>
          </a:xfrm>
        </p:spPr>
        <p:txBody>
          <a:bodyPr/>
          <a:lstStyle/>
          <a:p>
            <a:r>
              <a:rPr lang="it-IT" dirty="0"/>
              <a:t>Il progetto si è focalizzato sull’integrazione di 16 sorgenti contenenti dati su varie aziende</a:t>
            </a:r>
          </a:p>
          <a:p>
            <a:r>
              <a:rPr lang="it-IT" dirty="0"/>
              <a:t>Ovviamente diverse aziende avevano diversi campi (attributi) per descrivere i dati aziendali</a:t>
            </a:r>
          </a:p>
          <a:p>
            <a:r>
              <a:rPr lang="it-IT" dirty="0"/>
              <a:t>Per esempio erano spesso presenti attributi come «nome», «market </a:t>
            </a:r>
            <a:r>
              <a:rPr lang="it-IT" dirty="0" err="1"/>
              <a:t>cap</a:t>
            </a:r>
            <a:r>
              <a:rPr lang="it-IT" dirty="0"/>
              <a:t>», «website»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67275C4B-9A9C-DED9-18AB-165A11CBE11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67816ED-3DF8-0873-A7A0-DF511DB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C4D6A2-101F-D2B4-3A63-334B1601F4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4247E-6E6E-D5BB-5B7C-934AE4057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F67BC-0274-4BE1-FBA3-A25B81723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3</a:t>
            </a:fld>
            <a:endParaRPr lang="it-IT" noProof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471B3-5214-A943-3915-6D4714B59D4D}"/>
              </a:ext>
            </a:extLst>
          </p:cNvPr>
          <p:cNvSpPr txBox="1"/>
          <p:nvPr/>
        </p:nvSpPr>
        <p:spPr>
          <a:xfrm>
            <a:off x="699319" y="1824537"/>
            <a:ext cx="1079336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>
                <a:solidFill>
                  <a:schemeClr val="bg1"/>
                </a:solidFill>
              </a:rPr>
              <a:t>Chiaramente gli attributi in «comune» non erano molti e spesso avevano nomi diversi.</a:t>
            </a: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endParaRPr lang="it-IT" sz="2600">
              <a:solidFill>
                <a:schemeClr val="bg1"/>
              </a:solidFill>
            </a:endParaRPr>
          </a:p>
          <a:p>
            <a:pPr algn="just"/>
            <a:r>
              <a:rPr lang="it-IT" sz="2600">
                <a:solidFill>
                  <a:schemeClr val="bg1"/>
                </a:solidFill>
              </a:rPr>
              <a:t>Abbiamo optato per una soluzione collaborativa tra IA e uomo. </a:t>
            </a:r>
          </a:p>
          <a:p>
            <a:pPr algn="just"/>
            <a:r>
              <a:rPr lang="it-IT" sz="2600">
                <a:solidFill>
                  <a:schemeClr val="bg1"/>
                </a:solidFill>
              </a:rPr>
              <a:t>In particolare: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abbiamo generato delle descrizioni grazie a </a:t>
            </a:r>
            <a:r>
              <a:rPr lang="it-IT" sz="2600" b="1">
                <a:solidFill>
                  <a:schemeClr val="bg1"/>
                </a:solidFill>
              </a:rPr>
              <a:t>Llama70B</a:t>
            </a:r>
            <a:r>
              <a:rPr lang="it-IT" sz="2600">
                <a:solidFill>
                  <a:schemeClr val="bg1"/>
                </a:solidFill>
              </a:rPr>
              <a:t> di ogni attributo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ne abbiamo poi calcolato gli </a:t>
            </a:r>
            <a:r>
              <a:rPr lang="it-IT" sz="2600" err="1">
                <a:solidFill>
                  <a:schemeClr val="bg1"/>
                </a:solidFill>
              </a:rPr>
              <a:t>embedding</a:t>
            </a:r>
            <a:r>
              <a:rPr lang="it-IT" sz="2600">
                <a:solidFill>
                  <a:schemeClr val="bg1"/>
                </a:solidFill>
              </a:rPr>
              <a:t> con </a:t>
            </a:r>
            <a:r>
              <a:rPr lang="it-IT" sz="2600" b="1">
                <a:solidFill>
                  <a:schemeClr val="bg1"/>
                </a:solidFill>
              </a:rPr>
              <a:t>paraphrase-MPNet-base-V2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Infine effettuato un clustering sugli </a:t>
            </a:r>
            <a:r>
              <a:rPr lang="it-IT" sz="2600" err="1">
                <a:solidFill>
                  <a:schemeClr val="bg1"/>
                </a:solidFill>
              </a:rPr>
              <a:t>embedding</a:t>
            </a:r>
            <a:r>
              <a:rPr lang="it-IT" sz="2600">
                <a:solidFill>
                  <a:schemeClr val="bg1"/>
                </a:solidFill>
              </a:rPr>
              <a:t> per raggrupparli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ACEB2A7-5DAA-39A1-BB06-580BA411D36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07D74B6-3022-481B-BB05-816B715F2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28371"/>
              </p:ext>
            </p:extLst>
          </p:nvPr>
        </p:nvGraphicFramePr>
        <p:xfrm>
          <a:off x="1852761" y="2788920"/>
          <a:ext cx="848647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825">
                  <a:extLst>
                    <a:ext uri="{9D8B030D-6E8A-4147-A177-3AD203B41FA5}">
                      <a16:colId xmlns:a16="http://schemas.microsoft.com/office/drawing/2014/main" val="573724890"/>
                    </a:ext>
                  </a:extLst>
                </a:gridCol>
                <a:gridCol w="2828825">
                  <a:extLst>
                    <a:ext uri="{9D8B030D-6E8A-4147-A177-3AD203B41FA5}">
                      <a16:colId xmlns:a16="http://schemas.microsoft.com/office/drawing/2014/main" val="540615519"/>
                    </a:ext>
                  </a:extLst>
                </a:gridCol>
                <a:gridCol w="2828825">
                  <a:extLst>
                    <a:ext uri="{9D8B030D-6E8A-4147-A177-3AD203B41FA5}">
                      <a16:colId xmlns:a16="http://schemas.microsoft.com/office/drawing/2014/main" val="2038987879"/>
                    </a:ext>
                  </a:extLst>
                </a:gridCol>
              </a:tblGrid>
              <a:tr h="352369">
                <a:tc>
                  <a:txBody>
                    <a:bodyPr/>
                    <a:lstStyle/>
                    <a:p>
                      <a:r>
                        <a:rPr lang="it-IT"/>
                        <a:t>Market Cap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Industry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18921"/>
                  </a:ext>
                </a:extLst>
              </a:tr>
              <a:tr h="823390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</a:rPr>
                        <a:t>Market Value, </a:t>
                      </a:r>
                      <a:r>
                        <a:rPr lang="it-IT" err="1">
                          <a:solidFill>
                            <a:schemeClr val="bg1"/>
                          </a:solidFill>
                        </a:rPr>
                        <a:t>Valuation</a:t>
                      </a:r>
                      <a:r>
                        <a:rPr lang="it-IT">
                          <a:solidFill>
                            <a:schemeClr val="bg1"/>
                          </a:solidFill>
                        </a:rPr>
                        <a:t>, Capital, Market Cap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Link, Website, URL, Company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Categories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, Industry, Business, Company Business,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Category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, Sector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051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067301-5955-BB66-E330-6661E7CF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A4428E9E-1DA2-5F11-BD78-3EC6C65153D9}"/>
              </a:ext>
            </a:extLst>
          </p:cNvPr>
          <p:cNvSpPr/>
          <p:nvPr/>
        </p:nvSpPr>
        <p:spPr>
          <a:xfrm>
            <a:off x="6096000" y="1962381"/>
            <a:ext cx="2374902" cy="21860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5056BA8-7A30-F5AC-C378-98B6CFA9890B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690213C-123F-A7D1-F5B5-6BCBC459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Alingment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(2)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5A62F4-3413-CAFC-9566-C5B00076CE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AFEF0A-9BB2-0720-CD64-CA823EDFA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B0DF24-ECF9-631F-6D6B-FB7A6C28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4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F61B7F8-D982-67E9-C4D6-4B6821998CF0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5F5DEC58-D0A5-43B4-9CCF-E57F6720016A}"/>
              </a:ext>
            </a:extLst>
          </p:cNvPr>
          <p:cNvSpPr/>
          <p:nvPr/>
        </p:nvSpPr>
        <p:spPr>
          <a:xfrm>
            <a:off x="3494314" y="2609261"/>
            <a:ext cx="2374902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87C6ECC-9D8A-7C12-F1B9-16B79BD83E98}"/>
              </a:ext>
            </a:extLst>
          </p:cNvPr>
          <p:cNvSpPr txBox="1"/>
          <p:nvPr/>
        </p:nvSpPr>
        <p:spPr>
          <a:xfrm>
            <a:off x="6241231" y="2076736"/>
            <a:ext cx="2084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Descrizione</a:t>
            </a:r>
          </a:p>
          <a:p>
            <a:pPr algn="ctr"/>
            <a:r>
              <a:rPr lang="it-IT" sz="3200" b="1">
                <a:solidFill>
                  <a:schemeClr val="bg1"/>
                </a:solidFill>
              </a:rPr>
              <a:t>attributi</a:t>
            </a:r>
          </a:p>
        </p:txBody>
      </p:sp>
      <p:sp>
        <p:nvSpPr>
          <p:cNvPr id="24" name="Freccia curva 23">
            <a:extLst>
              <a:ext uri="{FF2B5EF4-FFF2-40B4-BE49-F238E27FC236}">
                <a16:creationId xmlns:a16="http://schemas.microsoft.com/office/drawing/2014/main" id="{23E0A71D-D590-03CC-C409-1F929D6B613C}"/>
              </a:ext>
            </a:extLst>
          </p:cNvPr>
          <p:cNvSpPr/>
          <p:nvPr/>
        </p:nvSpPr>
        <p:spPr>
          <a:xfrm rot="5400000">
            <a:off x="9159609" y="2416467"/>
            <a:ext cx="1388134" cy="2159587"/>
          </a:xfrm>
          <a:prstGeom prst="bentArrow">
            <a:avLst>
              <a:gd name="adj1" fmla="val 34208"/>
              <a:gd name="adj2" fmla="val 31795"/>
              <a:gd name="adj3" fmla="val 32084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CDE3935-7DFA-103F-85F4-669830E4D577}"/>
              </a:ext>
            </a:extLst>
          </p:cNvPr>
          <p:cNvSpPr/>
          <p:nvPr/>
        </p:nvSpPr>
        <p:spPr>
          <a:xfrm>
            <a:off x="8263878" y="4428767"/>
            <a:ext cx="3838794" cy="16746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E480BA6-07AF-4CF9-6B95-0917BFC25550}"/>
              </a:ext>
            </a:extLst>
          </p:cNvPr>
          <p:cNvSpPr txBox="1"/>
          <p:nvPr/>
        </p:nvSpPr>
        <p:spPr>
          <a:xfrm>
            <a:off x="8289474" y="4482833"/>
            <a:ext cx="38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err="1">
                <a:solidFill>
                  <a:schemeClr val="bg1"/>
                </a:solidFill>
              </a:rPr>
              <a:t>Embedding</a:t>
            </a:r>
            <a:r>
              <a:rPr lang="it-IT" sz="3200" b="1">
                <a:solidFill>
                  <a:schemeClr val="bg1"/>
                </a:solidFill>
              </a:rPr>
              <a:t> descrizioni</a:t>
            </a:r>
          </a:p>
        </p:txBody>
      </p:sp>
      <p:pic>
        <p:nvPicPr>
          <p:cNvPr id="29" name="Elemento grafico 28" descr="Grafico lineare con riempimento a tinta unita">
            <a:extLst>
              <a:ext uri="{FF2B5EF4-FFF2-40B4-BE49-F238E27FC236}">
                <a16:creationId xmlns:a16="http://schemas.microsoft.com/office/drawing/2014/main" id="{0C77CC9B-F623-A22C-D15E-E56920E3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51671" y="5020278"/>
            <a:ext cx="914400" cy="914400"/>
          </a:xfrm>
          <a:prstGeom prst="rect">
            <a:avLst/>
          </a:prstGeom>
          <a:effectLst/>
        </p:spPr>
      </p:pic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626BD36E-B39A-C876-3394-7F213D8FBCA3}"/>
              </a:ext>
            </a:extLst>
          </p:cNvPr>
          <p:cNvSpPr/>
          <p:nvPr/>
        </p:nvSpPr>
        <p:spPr>
          <a:xfrm rot="10800000">
            <a:off x="7080213" y="4821201"/>
            <a:ext cx="879538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FEAA0DE-4529-9134-E662-6236048B61D2}"/>
              </a:ext>
            </a:extLst>
          </p:cNvPr>
          <p:cNvSpPr/>
          <p:nvPr/>
        </p:nvSpPr>
        <p:spPr>
          <a:xfrm>
            <a:off x="3997846" y="4417896"/>
            <a:ext cx="2903507" cy="16746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ADA4D52-7B2A-D95C-39AE-0017A13C5389}"/>
              </a:ext>
            </a:extLst>
          </p:cNvPr>
          <p:cNvSpPr txBox="1"/>
          <p:nvPr/>
        </p:nvSpPr>
        <p:spPr>
          <a:xfrm>
            <a:off x="4194291" y="4523131"/>
            <a:ext cx="2583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HDBSCAN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21CEE5F-B612-34FD-0611-498832DCAB22}"/>
              </a:ext>
            </a:extLst>
          </p:cNvPr>
          <p:cNvSpPr/>
          <p:nvPr/>
        </p:nvSpPr>
        <p:spPr>
          <a:xfrm>
            <a:off x="876299" y="1962381"/>
            <a:ext cx="2374902" cy="218604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22BCF5-4532-FCE2-EBE6-5B6714784009}"/>
              </a:ext>
            </a:extLst>
          </p:cNvPr>
          <p:cNvSpPr txBox="1"/>
          <p:nvPr/>
        </p:nvSpPr>
        <p:spPr>
          <a:xfrm>
            <a:off x="838200" y="2064514"/>
            <a:ext cx="24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Sorgenti</a:t>
            </a:r>
          </a:p>
        </p:txBody>
      </p:sp>
      <p:pic>
        <p:nvPicPr>
          <p:cNvPr id="9" name="Elemento grafico 8" descr="Database con riempimento a tinta unita">
            <a:extLst>
              <a:ext uri="{FF2B5EF4-FFF2-40B4-BE49-F238E27FC236}">
                <a16:creationId xmlns:a16="http://schemas.microsoft.com/office/drawing/2014/main" id="{887E6AA1-F87C-A180-DF1C-A76BF122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6048" y="2660623"/>
            <a:ext cx="1335404" cy="1335404"/>
          </a:xfrm>
          <a:prstGeom prst="rect">
            <a:avLst/>
          </a:prstGeom>
        </p:spPr>
      </p:pic>
      <p:pic>
        <p:nvPicPr>
          <p:cNvPr id="11" name="Elemento grafico 10" descr="Documento contorno">
            <a:extLst>
              <a:ext uri="{FF2B5EF4-FFF2-40B4-BE49-F238E27FC236}">
                <a16:creationId xmlns:a16="http://schemas.microsoft.com/office/drawing/2014/main" id="{E01F4257-AEBA-BC1D-06DE-D4E92234D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3800" y="3126959"/>
            <a:ext cx="914400" cy="914400"/>
          </a:xfrm>
          <a:prstGeom prst="rect">
            <a:avLst/>
          </a:prstGeom>
        </p:spPr>
      </p:pic>
      <p:pic>
        <p:nvPicPr>
          <p:cNvPr id="17" name="Elemento grafico 16" descr="Testa con ingranaggi con riempimento a tinta unita">
            <a:extLst>
              <a:ext uri="{FF2B5EF4-FFF2-40B4-BE49-F238E27FC236}">
                <a16:creationId xmlns:a16="http://schemas.microsoft.com/office/drawing/2014/main" id="{AB58CDD9-7AB0-572B-531A-FB1DB7BAB7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0262" y="2010056"/>
            <a:ext cx="653261" cy="6532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B951B7A-A512-7938-FA81-D094CD70DD85}"/>
              </a:ext>
            </a:extLst>
          </p:cNvPr>
          <p:cNvSpPr txBox="1"/>
          <p:nvPr/>
        </p:nvSpPr>
        <p:spPr>
          <a:xfrm>
            <a:off x="4055860" y="2072608"/>
            <a:ext cx="1956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Llama70B</a:t>
            </a:r>
          </a:p>
        </p:txBody>
      </p:sp>
      <p:pic>
        <p:nvPicPr>
          <p:cNvPr id="19" name="Elemento grafico 18" descr="Documento contorno">
            <a:extLst>
              <a:ext uri="{FF2B5EF4-FFF2-40B4-BE49-F238E27FC236}">
                <a16:creationId xmlns:a16="http://schemas.microsoft.com/office/drawing/2014/main" id="{FFD1A330-765E-5311-F3BB-4480099BC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7212" y="5121674"/>
            <a:ext cx="357718" cy="357718"/>
          </a:xfrm>
          <a:prstGeom prst="rect">
            <a:avLst/>
          </a:prstGeom>
        </p:spPr>
      </p:pic>
      <p:pic>
        <p:nvPicPr>
          <p:cNvPr id="26" name="Elemento grafico 25" descr="Forme base con riempimento a tinta unita">
            <a:extLst>
              <a:ext uri="{FF2B5EF4-FFF2-40B4-BE49-F238E27FC236}">
                <a16:creationId xmlns:a16="http://schemas.microsoft.com/office/drawing/2014/main" id="{B9EEC6F3-10D5-176F-0318-AF64E3BFE7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8070" y="5020278"/>
            <a:ext cx="914400" cy="914400"/>
          </a:xfrm>
          <a:prstGeom prst="rect">
            <a:avLst/>
          </a:prstGeom>
        </p:spPr>
      </p:pic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DD82B1AF-9E88-B35C-346D-8A505F253A74}"/>
              </a:ext>
            </a:extLst>
          </p:cNvPr>
          <p:cNvSpPr/>
          <p:nvPr/>
        </p:nvSpPr>
        <p:spPr>
          <a:xfrm rot="10800000">
            <a:off x="2814181" y="4856220"/>
            <a:ext cx="879538" cy="8197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69D2F5EA-8B80-0702-07DB-F7385EE71A89}"/>
              </a:ext>
            </a:extLst>
          </p:cNvPr>
          <p:cNvSpPr/>
          <p:nvPr/>
        </p:nvSpPr>
        <p:spPr>
          <a:xfrm>
            <a:off x="231767" y="4631637"/>
            <a:ext cx="2451100" cy="126890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5B87C9E-66EC-1FA1-7864-5EBA803786E0}"/>
              </a:ext>
            </a:extLst>
          </p:cNvPr>
          <p:cNvSpPr txBox="1"/>
          <p:nvPr/>
        </p:nvSpPr>
        <p:spPr>
          <a:xfrm>
            <a:off x="299820" y="4778824"/>
            <a:ext cx="2303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>
                <a:solidFill>
                  <a:schemeClr val="bg1"/>
                </a:solidFill>
              </a:rPr>
              <a:t>Supervisione umana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2C25135-332F-3049-B76A-E9DB87341C37}"/>
              </a:ext>
            </a:extLst>
          </p:cNvPr>
          <p:cNvSpPr txBox="1"/>
          <p:nvPr/>
        </p:nvSpPr>
        <p:spPr>
          <a:xfrm>
            <a:off x="8697686" y="2080893"/>
            <a:ext cx="269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>
                <a:solidFill>
                  <a:schemeClr val="bg1"/>
                </a:solidFill>
              </a:rPr>
              <a:t>MPNet-base-V2</a:t>
            </a:r>
          </a:p>
        </p:txBody>
      </p:sp>
    </p:spTree>
    <p:extLst>
      <p:ext uri="{BB962C8B-B14F-4D97-AF65-F5344CB8AC3E}">
        <p14:creationId xmlns:p14="http://schemas.microsoft.com/office/powerpoint/2010/main" val="19917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23" grpId="0"/>
      <p:bldP spid="24" grpId="0" animBg="1"/>
      <p:bldP spid="25" grpId="0" animBg="1"/>
      <p:bldP spid="27" grpId="0"/>
      <p:bldP spid="31" grpId="0" animBg="1"/>
      <p:bldP spid="32" grpId="0" animBg="1"/>
      <p:bldP spid="33" grpId="0"/>
      <p:bldP spid="3" grpId="0" animBg="1"/>
      <p:bldP spid="7" grpId="0"/>
      <p:bldP spid="18" grpId="0"/>
      <p:bldP spid="28" grpId="0" animBg="1"/>
      <p:bldP spid="30" grpId="0" animBg="1"/>
      <p:bldP spid="3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17251-59F6-B08C-1228-DE891D2D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C934314D-762C-7A01-620D-5CA16B3FC480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5A4DF6B-9B0A-2C0D-1E1D-A6E2DEAA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(3) – Esempio Descrizioni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CB0E30-F1F7-52FD-3A97-87D836D783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542CF8-6EAA-E87B-3A74-71742E63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5C72F-A268-CC60-7284-3215F74F5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5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A26FB12-2A73-F505-30E6-837017C3F58B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D5D75B-E882-E146-7E4D-B602865D1790}"/>
              </a:ext>
            </a:extLst>
          </p:cNvPr>
          <p:cNvSpPr txBox="1"/>
          <p:nvPr/>
        </p:nvSpPr>
        <p:spPr>
          <a:xfrm>
            <a:off x="-678426" y="2026969"/>
            <a:ext cx="13065898" cy="3992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"ariregister.rik.ee": 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"URL":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 registration URL.",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"ID":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"Unique identifier for each company.",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"Name":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 name and code.",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"Unique identifier for each company.",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"Legal form":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"Type of company's legal structure or organization.",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"Status":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"Current company registration status.",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"Registration Date":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"Date when the company was officially registered.",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"Capital":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"Company's total invested capital amount.",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"Address":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"Company's physical location and mailing address.",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"Deletion Date":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"Date when the company was deleted or removed.",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"Area of Activity":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"Type of industry or business sector the company operates in.",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"EMTAK 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"Estonian Classification of Economic Activities code.",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"NACE Code":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"Industry classification code for companies.",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900" b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"Source": </a:t>
            </a:r>
            <a:r>
              <a:rPr lang="en-US" sz="1900" b="0">
                <a:solidFill>
                  <a:srgbClr val="C6733A"/>
                </a:solidFill>
                <a:effectLst/>
                <a:latin typeface="Consolas" panose="020B0609020204030204" pitchFamily="49" charset="0"/>
              </a:rPr>
              <a:t>"Method of company data submission or report source."</a:t>
            </a:r>
          </a:p>
          <a:p>
            <a:pPr>
              <a:lnSpc>
                <a:spcPts val="1900"/>
              </a:lnSpc>
            </a:pPr>
            <a:r>
              <a:rPr lang="en-US" sz="19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B08F9-9C62-5C50-5036-60C112DA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67C2B0AF-21FA-66DB-0A26-510911A6A7DA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4A72AE27-8E4E-D6AA-0CD1-5F250110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Schema </a:t>
            </a:r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Alignment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(4) – Esempio Cluster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92B708-AB78-CCAF-84EE-B8BED88DDE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64141-AE52-8395-5C80-DBE593049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3FD2C3-50AC-017F-CAB4-001E8962C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6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B6D1A16-491B-A732-A142-F5394750C405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079FB4-0E80-C5F0-0449-6F840DE4BFBB}"/>
              </a:ext>
            </a:extLst>
          </p:cNvPr>
          <p:cNvSpPr txBox="1"/>
          <p:nvPr/>
        </p:nvSpPr>
        <p:spPr>
          <a:xfrm>
            <a:off x="-181310" y="2126530"/>
            <a:ext cx="654278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9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"11": [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"ariregister.rik.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ee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Area of Activity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campaignindia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cbinsight.com__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companiesmarketcap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ft.com__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globaldata.com__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"gov.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uk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nature_of_business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hithorizons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teamblind.com__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valuetoday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company_business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wikipedia.org__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Industry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lang="en-US" sz="1900" b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wikipedia.org__</a:t>
            </a:r>
            <a:r>
              <a:rPr lang="en-US" sz="1900" b="0" err="1">
                <a:solidFill>
                  <a:srgbClr val="A83800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en-US" sz="1900" b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000"/>
              </a:lnSpc>
            </a:pPr>
            <a:r>
              <a:rPr lang="en-US" sz="1900" b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]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C4CD4CB-2326-0765-6EBC-A55416F2337E}"/>
              </a:ext>
            </a:extLst>
          </p:cNvPr>
          <p:cNvSpPr/>
          <p:nvPr/>
        </p:nvSpPr>
        <p:spPr>
          <a:xfrm>
            <a:off x="5574890" y="3568559"/>
            <a:ext cx="2271252" cy="658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9A31BC4-48A1-DA2E-084C-F156B981E3F1}"/>
              </a:ext>
            </a:extLst>
          </p:cNvPr>
          <p:cNvSpPr txBox="1"/>
          <p:nvPr/>
        </p:nvSpPr>
        <p:spPr>
          <a:xfrm>
            <a:off x="8128123" y="3113109"/>
            <a:ext cx="3805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>
                <a:solidFill>
                  <a:schemeClr val="bg1"/>
                </a:solidFill>
              </a:rPr>
              <a:t>Questo cluster è stato poi controllato, rifinito e gli è stato attribuito un nome, per esempio «</a:t>
            </a:r>
            <a:r>
              <a:rPr lang="it-IT" sz="2400" err="1">
                <a:solidFill>
                  <a:schemeClr val="bg1"/>
                </a:solidFill>
              </a:rPr>
              <a:t>industry</a:t>
            </a:r>
            <a:r>
              <a:rPr lang="it-IT" sz="2400">
                <a:solidFill>
                  <a:schemeClr val="bg1"/>
                </a:solidFill>
              </a:rPr>
              <a:t>» o «</a:t>
            </a:r>
            <a:r>
              <a:rPr lang="it-IT" sz="2400" err="1">
                <a:solidFill>
                  <a:schemeClr val="bg1"/>
                </a:solidFill>
              </a:rPr>
              <a:t>sector</a:t>
            </a:r>
            <a:r>
              <a:rPr lang="it-IT" sz="2400">
                <a:solidFill>
                  <a:schemeClr val="bg1"/>
                </a:solidFill>
              </a:rPr>
              <a:t>»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5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A9E060-C98C-4DEB-1C8D-D3A520B7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8B24F3CF-AEBB-4B47-2610-12CC2405FBA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7BC82E3-42BB-5BC5-9C5C-0058F605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F40509-CCC9-0590-F86D-589B00FF07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84D511-24FD-E041-6B6F-F15D9E751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BDF680-AD00-A5F4-9500-440237064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7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A819B54-7779-70E6-4FC3-486F90EB645B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03F26F-E836-5F09-7668-4BABA6593556}"/>
              </a:ext>
            </a:extLst>
          </p:cNvPr>
          <p:cNvSpPr txBox="1"/>
          <p:nvPr/>
        </p:nvSpPr>
        <p:spPr>
          <a:xfrm>
            <a:off x="838200" y="1912780"/>
            <a:ext cx="1064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Dato che l’attributo «nome» era l’unico in comune tra tutte le sorgenti, abbiamo pensato di effettuare il </a:t>
            </a:r>
            <a:r>
              <a:rPr lang="it-IT" sz="2800" err="1">
                <a:solidFill>
                  <a:schemeClr val="bg1"/>
                </a:solidFill>
              </a:rPr>
              <a:t>blocking</a:t>
            </a:r>
            <a:r>
              <a:rPr lang="it-IT" sz="2800">
                <a:solidFill>
                  <a:schemeClr val="bg1"/>
                </a:solidFill>
              </a:rPr>
              <a:t> su quello.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Le quattro tecniche utilizzate sono basate entrambe su LSH (</a:t>
            </a:r>
            <a:r>
              <a:rPr lang="it-IT" sz="2800" err="1">
                <a:solidFill>
                  <a:schemeClr val="bg1"/>
                </a:solidFill>
              </a:rPr>
              <a:t>Locality</a:t>
            </a:r>
            <a:r>
              <a:rPr lang="it-IT" sz="2800">
                <a:solidFill>
                  <a:schemeClr val="bg1"/>
                </a:solidFill>
              </a:rPr>
              <a:t> Sensitive </a:t>
            </a:r>
            <a:r>
              <a:rPr lang="it-IT" sz="2800" err="1">
                <a:solidFill>
                  <a:schemeClr val="bg1"/>
                </a:solidFill>
              </a:rPr>
              <a:t>Hashing</a:t>
            </a:r>
            <a:r>
              <a:rPr lang="it-IT" sz="2800">
                <a:solidFill>
                  <a:schemeClr val="bg1"/>
                </a:solidFill>
              </a:rPr>
              <a:t>): un processo che usa varie funzioni </a:t>
            </a:r>
            <a:r>
              <a:rPr lang="it-IT" sz="2800" err="1">
                <a:solidFill>
                  <a:schemeClr val="bg1"/>
                </a:solidFill>
              </a:rPr>
              <a:t>hash</a:t>
            </a:r>
            <a:r>
              <a:rPr lang="it-IT" sz="2800">
                <a:solidFill>
                  <a:schemeClr val="bg1"/>
                </a:solidFill>
              </a:rPr>
              <a:t> per raggruppare dei vettori.</a:t>
            </a:r>
            <a:endParaRPr lang="it-IT" sz="2800" b="1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Prima del </a:t>
            </a:r>
            <a:r>
              <a:rPr lang="it-IT" sz="2800" err="1">
                <a:solidFill>
                  <a:schemeClr val="bg1"/>
                </a:solidFill>
              </a:rPr>
              <a:t>blocking</a:t>
            </a:r>
            <a:r>
              <a:rPr lang="it-IT" sz="2800">
                <a:solidFill>
                  <a:schemeClr val="bg1"/>
                </a:solidFill>
              </a:rPr>
              <a:t> i nomi sono stati anche puliti da alcuni termini comuni dove possibile («co», «</a:t>
            </a:r>
            <a:r>
              <a:rPr lang="it-IT" sz="2800" err="1">
                <a:solidFill>
                  <a:schemeClr val="bg1"/>
                </a:solidFill>
              </a:rPr>
              <a:t>inc</a:t>
            </a:r>
            <a:r>
              <a:rPr lang="it-IT" sz="2800">
                <a:solidFill>
                  <a:schemeClr val="bg1"/>
                </a:solidFill>
              </a:rPr>
              <a:t>», «</a:t>
            </a:r>
            <a:r>
              <a:rPr lang="it-IT" sz="2800" err="1">
                <a:solidFill>
                  <a:schemeClr val="bg1"/>
                </a:solidFill>
              </a:rPr>
              <a:t>srl</a:t>
            </a:r>
            <a:r>
              <a:rPr lang="it-IT" sz="2800">
                <a:solidFill>
                  <a:schemeClr val="bg1"/>
                </a:solidFill>
              </a:rPr>
              <a:t>», «sas», …)</a:t>
            </a:r>
          </a:p>
        </p:txBody>
      </p:sp>
    </p:spTree>
    <p:extLst>
      <p:ext uri="{BB962C8B-B14F-4D97-AF65-F5344CB8AC3E}">
        <p14:creationId xmlns:p14="http://schemas.microsoft.com/office/powerpoint/2010/main" val="30302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F426E-FB5E-1D9E-C81B-CF1CB517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4905E6B9-715F-49CF-CF59-90924C861E8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72F134F-C429-0BAD-6052-12973900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(2)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D0370B-A042-D95C-7E89-9289FCDAB9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007CA-C881-068B-2AD8-1A5C32EF1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97B65-54ED-1DCB-A06F-FEDC61486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8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457D37A-F7A2-A4AF-4B67-CD2BEE073667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B4B3B4-ABF0-2D41-74C4-D62AB6F30777}"/>
              </a:ext>
            </a:extLst>
          </p:cNvPr>
          <p:cNvSpPr txBox="1"/>
          <p:nvPr/>
        </p:nvSpPr>
        <p:spPr>
          <a:xfrm>
            <a:off x="838200" y="1912780"/>
            <a:ext cx="1064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La differenza principale tra le tecniche è nella natura dei vettori che rappresentano i nomi. Una tecnica tokenizza i nomi con le parole, un’altra con i </a:t>
            </a:r>
            <a:r>
              <a:rPr lang="it-IT" sz="2800" err="1">
                <a:solidFill>
                  <a:schemeClr val="bg1"/>
                </a:solidFill>
              </a:rPr>
              <a:t>bigrammi</a:t>
            </a:r>
            <a:r>
              <a:rPr lang="it-IT" sz="280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>
                <a:solidFill>
                  <a:schemeClr val="bg1"/>
                </a:solidFill>
              </a:rPr>
              <a:t>Inoltre, per entrambe le tecniche abbiamo una variante. Infatti possiamo aggiungere al vettore generato l’acronimo del nome. Da notare come questo può aumentare la recall ma diminuire la </a:t>
            </a:r>
            <a:r>
              <a:rPr lang="it-IT" sz="2800" err="1">
                <a:solidFill>
                  <a:schemeClr val="bg1"/>
                </a:solidFill>
              </a:rPr>
              <a:t>precision</a:t>
            </a:r>
            <a:r>
              <a:rPr lang="it-IT" sz="28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Immagine 6" descr="Immagine che contiene testo, Carattere, logo, simbolo">
            <a:extLst>
              <a:ext uri="{FF2B5EF4-FFF2-40B4-BE49-F238E27FC236}">
                <a16:creationId xmlns:a16="http://schemas.microsoft.com/office/drawing/2014/main" id="{22E9B1B0-648F-1CFB-03CB-8B9A0562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76" y="5021323"/>
            <a:ext cx="3500284" cy="1107312"/>
          </a:xfrm>
          <a:prstGeom prst="rect">
            <a:avLst/>
          </a:prstGeom>
        </p:spPr>
      </p:pic>
      <p:pic>
        <p:nvPicPr>
          <p:cNvPr id="10" name="Immagine 9" descr="Immagine che contiene testo, Carattere, logo, Elementi grafici">
            <a:extLst>
              <a:ext uri="{FF2B5EF4-FFF2-40B4-BE49-F238E27FC236}">
                <a16:creationId xmlns:a16="http://schemas.microsoft.com/office/drawing/2014/main" id="{3AA57D6C-CA9B-5AB3-C915-CDCA432C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539" b="19207"/>
          <a:stretch/>
        </p:blipFill>
        <p:spPr>
          <a:xfrm>
            <a:off x="5309168" y="5078668"/>
            <a:ext cx="3224366" cy="991477"/>
          </a:xfrm>
          <a:prstGeom prst="rect">
            <a:avLst/>
          </a:prstGeom>
        </p:spPr>
      </p:pic>
      <p:pic>
        <p:nvPicPr>
          <p:cNvPr id="14" name="Immagine 1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E3AEAF79-2A78-07B5-ABE8-90E0D45FD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142" y="4640774"/>
            <a:ext cx="1849584" cy="18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4A4EB-FAA0-7DDA-A8CF-A1B3A447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E0AAD067-760A-080C-3287-8677569BDB2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A170409-1B57-259D-C0BC-CAECD8B4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Blocking</a:t>
            </a:r>
            <a:r>
              <a:rPr lang="it-IT" b="1">
                <a:solidFill>
                  <a:schemeClr val="accent1">
                    <a:lumMod val="50000"/>
                    <a:alpha val="75000"/>
                  </a:schemeClr>
                </a:solidFill>
              </a:rPr>
              <a:t> (3) - LSH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D65FB1-F8B9-E081-CD66-2751E7E460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it-IT" b="0" i="0">
                <a:solidFill>
                  <a:srgbClr val="6C757D"/>
                </a:solidFill>
                <a:effectLst/>
                <a:latin typeface="system-ui"/>
              </a:rPr>
              <a:t>© 2024 Team </a:t>
            </a:r>
            <a:r>
              <a:rPr lang="it-IT" b="0" i="0" err="1">
                <a:solidFill>
                  <a:srgbClr val="6C757D"/>
                </a:solidFill>
                <a:effectLst/>
                <a:latin typeface="system-ui"/>
              </a:rPr>
              <a:t>Forest</a:t>
            </a: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9AA70-698A-DE94-F293-754FEC5C8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9C7500-6FED-A641-095A-E2F786B1A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it-IT" noProof="0" smtClean="0"/>
              <a:pPr rtl="0"/>
              <a:t>9</a:t>
            </a:fld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BB43B9-9C8A-A605-7A73-03B1BB07C549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24B3164-407B-56D1-6024-0CAB8FAB9412}"/>
              </a:ext>
            </a:extLst>
          </p:cNvPr>
          <p:cNvSpPr txBox="1"/>
          <p:nvPr/>
        </p:nvSpPr>
        <p:spPr>
          <a:xfrm>
            <a:off x="774700" y="1726287"/>
            <a:ext cx="10642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LSH è una tecnica usata principalmente in ambito big data, con vettori di dimensione elevata. Per questo motivo, viene usata una prima funzione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(</a:t>
            </a:r>
            <a:r>
              <a:rPr lang="it-IT" sz="2600" err="1">
                <a:solidFill>
                  <a:schemeClr val="bg1"/>
                </a:solidFill>
              </a:rPr>
              <a:t>MinHash</a:t>
            </a:r>
            <a:r>
              <a:rPr lang="it-IT" sz="2600">
                <a:solidFill>
                  <a:schemeClr val="bg1"/>
                </a:solidFill>
              </a:rPr>
              <a:t>) per ridurre la dimensionalità dei vettori, mantenendo però «invariata» la similarità.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6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I vettori vengono poi confrontati con varie funzioni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«classiche» e ogni elemento dei vettori viene inserito in un bucket in base a «quanto è simile ad altri» (con un </a:t>
            </a:r>
            <a:r>
              <a:rPr lang="it-IT" sz="2600" err="1">
                <a:solidFill>
                  <a:schemeClr val="bg1"/>
                </a:solidFill>
              </a:rPr>
              <a:t>threshold</a:t>
            </a:r>
            <a:r>
              <a:rPr lang="it-IT" sz="2600">
                <a:solidFill>
                  <a:schemeClr val="bg1"/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60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bg1"/>
                </a:solidFill>
              </a:rPr>
              <a:t>La precisione e i tempi di calcolo variano in base al numero di funzioni </a:t>
            </a:r>
            <a:r>
              <a:rPr lang="it-IT" sz="2600" err="1">
                <a:solidFill>
                  <a:schemeClr val="bg1"/>
                </a:solidFill>
              </a:rPr>
              <a:t>hash</a:t>
            </a:r>
            <a:r>
              <a:rPr lang="it-IT" sz="2600">
                <a:solidFill>
                  <a:schemeClr val="bg1"/>
                </a:solidFill>
              </a:rPr>
              <a:t> e altri parametri legati al </a:t>
            </a:r>
            <a:r>
              <a:rPr lang="it-IT" sz="2600" err="1">
                <a:solidFill>
                  <a:schemeClr val="bg1"/>
                </a:solidFill>
              </a:rPr>
              <a:t>threshold</a:t>
            </a:r>
            <a:r>
              <a:rPr lang="it-IT" sz="26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28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470_TF11653146_Win32" id="{5C2942BD-C3AF-49EE-B2F8-DDEF5A6A6481}" vid="{9B97B3CB-6F67-4944-940A-51BAD013A0E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5A20C8BC3DD5458F70DD55CCBA85FC" ma:contentTypeVersion="8" ma:contentTypeDescription="Creare un nuovo documento." ma:contentTypeScope="" ma:versionID="a60485f95731a956cbfa1386d5fe1d2b">
  <xsd:schema xmlns:xsd="http://www.w3.org/2001/XMLSchema" xmlns:xs="http://www.w3.org/2001/XMLSchema" xmlns:p="http://schemas.microsoft.com/office/2006/metadata/properties" xmlns:ns3="0201da8c-1c73-453f-858d-123e44f7474c" targetNamespace="http://schemas.microsoft.com/office/2006/metadata/properties" ma:root="true" ma:fieldsID="3f649a8787044d9c0a4068a8d0734d63" ns3:_="">
    <xsd:import namespace="0201da8c-1c73-453f-858d-123e44f747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1da8c-1c73-453f-858d-123e44f747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201da8c-1c73-453f-858d-123e44f7474c" xsi:nil="true"/>
    <_activity xmlns="0201da8c-1c73-453f-858d-123e44f7474c" xsi:nil="true"/>
  </documentManagement>
</p:properties>
</file>

<file path=customXml/itemProps1.xml><?xml version="1.0" encoding="utf-8"?>
<ds:datastoreItem xmlns:ds="http://schemas.openxmlformats.org/officeDocument/2006/customXml" ds:itemID="{4150A741-67F4-4CEF-85C7-4BAE7A80DEC4}">
  <ds:schemaRefs>
    <ds:schemaRef ds:uri="0201da8c-1c73-453f-858d-123e44f747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506F55-A469-454B-8FCA-6F8BCF9DAA6B}">
  <ds:schemaRefs>
    <ds:schemaRef ds:uri="http://purl.org/dc/elements/1.1/"/>
    <ds:schemaRef ds:uri="0201da8c-1c73-453f-858d-123e44f7474c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Modello Pino</Template>
  <TotalTime>27</TotalTime>
  <Words>1221</Words>
  <Application>Microsoft Office PowerPoint</Application>
  <PresentationFormat>Widescreen</PresentationFormat>
  <Paragraphs>234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Dante</vt:lpstr>
      <vt:lpstr>system-ui</vt:lpstr>
      <vt:lpstr>PineVTI</vt:lpstr>
      <vt:lpstr>Record Linkage su Dati di Aziende</vt:lpstr>
      <vt:lpstr>Dataset su Aziende</vt:lpstr>
      <vt:lpstr>Schema Alignment (1)</vt:lpstr>
      <vt:lpstr>Schema Alingment (2)</vt:lpstr>
      <vt:lpstr>Schema Alignment (3) – Esempio Descrizioni</vt:lpstr>
      <vt:lpstr>Schema Alignment (4) – Esempio Cluster</vt:lpstr>
      <vt:lpstr>Blocking (1)</vt:lpstr>
      <vt:lpstr>Blocking (2)</vt:lpstr>
      <vt:lpstr>Blocking (3) - LSH</vt:lpstr>
      <vt:lpstr>Blocking (4) – Esempi blocchi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di girolamo</dc:creator>
  <cp:lastModifiedBy>CARLO PROSERPIO</cp:lastModifiedBy>
  <cp:revision>5</cp:revision>
  <dcterms:created xsi:type="dcterms:W3CDTF">2024-11-29T10:29:37Z</dcterms:created>
  <dcterms:modified xsi:type="dcterms:W3CDTF">2025-02-05T13:07:37Z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0x010100085A20C8BC3DD5458F70DD55CCBA85FC</vt:lpwstr>
  </property>
</Properties>
</file>