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2" r:id="rId8"/>
    <p:sldId id="263" r:id="rId9"/>
    <p:sldId id="270" r:id="rId10"/>
    <p:sldId id="264" r:id="rId11"/>
    <p:sldId id="266" r:id="rId12"/>
    <p:sldId id="267" r:id="rId13"/>
    <p:sldId id="265" r:id="rId14"/>
    <p:sldId id="268" r:id="rId15"/>
    <p:sldId id="269" r:id="rId16"/>
    <p:sldId id="271" r:id="rId17"/>
    <p:sldId id="289" r:id="rId18"/>
    <p:sldId id="294" r:id="rId19"/>
    <p:sldId id="283" r:id="rId20"/>
    <p:sldId id="272" r:id="rId21"/>
    <p:sldId id="291" r:id="rId22"/>
    <p:sldId id="296" r:id="rId23"/>
    <p:sldId id="297" r:id="rId24"/>
    <p:sldId id="292" r:id="rId25"/>
    <p:sldId id="293" r:id="rId26"/>
    <p:sldId id="295" r:id="rId27"/>
    <p:sldId id="273" r:id="rId28"/>
    <p:sldId id="274" r:id="rId29"/>
    <p:sldId id="275" r:id="rId30"/>
    <p:sldId id="261" r:id="rId31"/>
  </p:sldIdLst>
  <p:sldSz cx="9144000" cy="6858000" type="screen4x3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73" autoAdjust="0"/>
    <p:restoredTop sz="94674" autoAdjust="0"/>
  </p:normalViewPr>
  <p:slideViewPr>
    <p:cSldViewPr snapToGrid="0">
      <p:cViewPr varScale="1">
        <p:scale>
          <a:sx n="108" d="100"/>
          <a:sy n="108" d="100"/>
        </p:scale>
        <p:origin x="7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gs" Target="tags/tag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DF7D03-1CD9-4000-824D-D5C0D0F3B1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A1915-D96C-4DEC-9726-F56FA0860DD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5" r="9845"/>
          <a:stretch>
            <a:fillRect/>
          </a:stretch>
        </p:blipFill>
        <p:spPr>
          <a:xfrm>
            <a:off x="-240355" y="1728001"/>
            <a:ext cx="9801178" cy="379494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1" y="0"/>
            <a:ext cx="9141620" cy="172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/>
          </a:p>
        </p:txBody>
      </p:sp>
      <p:sp>
        <p:nvSpPr>
          <p:cNvPr id="9" name="矩形 8"/>
          <p:cNvSpPr/>
          <p:nvPr/>
        </p:nvSpPr>
        <p:spPr>
          <a:xfrm>
            <a:off x="2380" y="5130000"/>
            <a:ext cx="9141620" cy="172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47675" y="2992620"/>
            <a:ext cx="8248650" cy="852957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CN" sz="5400" b="1"/>
            </a:lvl1pPr>
          </a:lstStyle>
          <a:p>
            <a:r>
              <a:rPr lang="zh-CN" altLang="en-US" dirty="0"/>
              <a:t>标题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47675" y="2156665"/>
            <a:ext cx="8248650" cy="74887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latinLnBrk="0">
              <a:spcBef>
                <a:spcPts val="0"/>
              </a:spcBef>
              <a:buNone/>
              <a:defRPr lang="zh-CN" sz="2800" cap="all" baseline="0"/>
            </a:lvl1pPr>
            <a:lvl2pPr marL="342900" indent="0" algn="ctr" latinLnBrk="0">
              <a:buNone/>
              <a:defRPr lang="zh-CN" sz="2100"/>
            </a:lvl2pPr>
            <a:lvl3pPr marL="685800" indent="0" algn="ctr" latinLnBrk="0">
              <a:buNone/>
              <a:defRPr lang="zh-CN" sz="1800"/>
            </a:lvl3pPr>
            <a:lvl4pPr marL="1028700" indent="0" algn="ctr" latinLnBrk="0">
              <a:buNone/>
              <a:defRPr lang="zh-CN" sz="1500"/>
            </a:lvl4pPr>
            <a:lvl5pPr marL="1371600" indent="0" algn="ctr" latinLnBrk="0">
              <a:buNone/>
              <a:defRPr lang="zh-CN" sz="1500"/>
            </a:lvl5pPr>
            <a:lvl6pPr marL="1714500" indent="0" algn="ctr" latinLnBrk="0">
              <a:buNone/>
              <a:defRPr lang="zh-CN" sz="1500"/>
            </a:lvl6pPr>
            <a:lvl7pPr marL="2057400" indent="0" algn="ctr" latinLnBrk="0">
              <a:buNone/>
              <a:defRPr lang="zh-CN" sz="1500"/>
            </a:lvl7pPr>
            <a:lvl8pPr marL="2400300" indent="0" algn="ctr" latinLnBrk="0">
              <a:buNone/>
              <a:defRPr lang="zh-CN" sz="1500"/>
            </a:lvl8pPr>
            <a:lvl9pPr marL="2743200" indent="0" algn="ctr" latinLnBrk="0">
              <a:buNone/>
              <a:defRPr lang="zh-CN" sz="1500"/>
            </a:lvl9pPr>
          </a:lstStyle>
          <a:p>
            <a:r>
              <a:rPr lang="zh-CN" altLang="en-US" dirty="0"/>
              <a:t>副标题</a:t>
            </a:r>
            <a:endParaRPr lang="zh-CN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3179763" y="4489104"/>
            <a:ext cx="2784475" cy="269875"/>
          </a:xfrm>
          <a:prstGeom prst="rect">
            <a:avLst/>
          </a:prstGeom>
        </p:spPr>
        <p:txBody>
          <a:bodyPr>
            <a:normAutofit/>
          </a:bodyPr>
          <a:lstStyle>
            <a:lvl1pPr marL="34290" indent="0" algn="ctr">
              <a:buFontTx/>
              <a:buNone/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报告人  职务</a:t>
            </a:r>
            <a:endParaRPr lang="zh-CN" altLang="en-US" dirty="0"/>
          </a:p>
        </p:txBody>
      </p:sp>
      <p:grpSp>
        <p:nvGrpSpPr>
          <p:cNvPr id="35" name="组合 34"/>
          <p:cNvGrpSpPr>
            <a:grpSpLocks noChangeAspect="1"/>
          </p:cNvGrpSpPr>
          <p:nvPr userDrawn="1"/>
        </p:nvGrpSpPr>
        <p:grpSpPr>
          <a:xfrm>
            <a:off x="3473611" y="3976163"/>
            <a:ext cx="2196779" cy="370854"/>
            <a:chOff x="8729725" y="4570716"/>
            <a:chExt cx="2830513" cy="477838"/>
          </a:xfrm>
          <a:solidFill>
            <a:schemeClr val="tx2">
              <a:alpha val="50000"/>
            </a:schemeClr>
          </a:solidFill>
        </p:grpSpPr>
        <p:sp>
          <p:nvSpPr>
            <p:cNvPr id="36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1"/>
            <p:cNvSpPr/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2"/>
            <p:cNvSpPr/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3"/>
            <p:cNvSpPr/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5" r="9845"/>
          <a:stretch>
            <a:fillRect/>
          </a:stretch>
        </p:blipFill>
        <p:spPr>
          <a:xfrm>
            <a:off x="-297684" y="133960"/>
            <a:ext cx="9801178" cy="3794943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9" r="12500"/>
          <a:stretch>
            <a:fillRect/>
          </a:stretch>
        </p:blipFill>
        <p:spPr>
          <a:xfrm>
            <a:off x="-659559" y="3481300"/>
            <a:ext cx="9801178" cy="379494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1" y="1"/>
            <a:ext cx="9141620" cy="62653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/>
          </a:p>
        </p:txBody>
      </p:sp>
      <p:sp>
        <p:nvSpPr>
          <p:cNvPr id="9" name="矩形 8"/>
          <p:cNvSpPr/>
          <p:nvPr/>
        </p:nvSpPr>
        <p:spPr>
          <a:xfrm>
            <a:off x="2380" y="6468533"/>
            <a:ext cx="9141620" cy="389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47675" y="1249635"/>
            <a:ext cx="1834034" cy="4702272"/>
          </a:xfrm>
          <a:prstGeom prst="rect">
            <a:avLst/>
          </a:prstGeom>
        </p:spPr>
        <p:txBody>
          <a:bodyPr anchor="t"/>
          <a:lstStyle>
            <a:lvl1pPr algn="r" latinLnBrk="0">
              <a:defRPr lang="zh-CN" sz="4050" b="1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zh-CN" altLang="en-US" dirty="0"/>
              <a:t>目录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2802408" y="1249637"/>
            <a:ext cx="5871295" cy="4702271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3200"/>
            </a:lvl1pPr>
          </a:lstStyle>
          <a:p>
            <a:pPr lvl="0"/>
            <a:r>
              <a:rPr lang="zh-CN" altLang="en-US" dirty="0"/>
              <a:t>编辑母版文本样式</a:t>
            </a:r>
            <a:r>
              <a:rPr lang="en-US" altLang="zh-CN" dirty="0"/>
              <a:t>s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375336"/>
            <a:ext cx="9144000" cy="61073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98881" y="797052"/>
            <a:ext cx="6746240" cy="23591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latinLnBrk="0">
              <a:defRPr lang="zh-CN" sz="4800" b="1"/>
            </a:lvl1pPr>
          </a:lstStyle>
          <a:p>
            <a:r>
              <a:rPr lang="zh-CN" altLang="en-US" dirty="0"/>
              <a:t>小节标题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198881" y="3238500"/>
            <a:ext cx="6746240" cy="841248"/>
          </a:xfrm>
          <a:prstGeom prst="rect">
            <a:avLst/>
          </a:prstGeom>
        </p:spPr>
        <p:txBody>
          <a:bodyPr anchor="t"/>
          <a:lstStyle>
            <a:lvl1pPr marL="0" indent="0" algn="l" latinLnBrk="0">
              <a:spcBef>
                <a:spcPts val="0"/>
              </a:spcBef>
              <a:buNone/>
              <a:defRPr lang="zh-CN" sz="24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latinLnBrk="0">
              <a:buNone/>
              <a:defRPr lang="zh-CN"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 latinLnBrk="0">
              <a:buNone/>
              <a:defRPr lang="zh-CN"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latinLnBrk="0">
              <a:buNone/>
              <a:defRPr lang="zh-CN"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latinLnBrk="0">
              <a:buNone/>
              <a:defRPr lang="zh-CN"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latinLnBrk="0">
              <a:buNone/>
              <a:defRPr lang="zh-CN"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latinLnBrk="0">
              <a:buNone/>
              <a:defRPr lang="zh-CN"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latinLnBrk="0">
              <a:buNone/>
              <a:defRPr lang="zh-CN"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latinLnBrk="0">
              <a:buNone/>
              <a:defRPr lang="zh-CN"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副标题</a:t>
            </a:r>
            <a:endParaRPr lang="zh-CN" altLang="en-US" dirty="0"/>
          </a:p>
        </p:txBody>
      </p:sp>
      <p:grpSp>
        <p:nvGrpSpPr>
          <p:cNvPr id="28" name="组合 27"/>
          <p:cNvGrpSpPr>
            <a:grpSpLocks noChangeAspect="1"/>
          </p:cNvGrpSpPr>
          <p:nvPr userDrawn="1"/>
        </p:nvGrpSpPr>
        <p:grpSpPr>
          <a:xfrm>
            <a:off x="7683499" y="6551925"/>
            <a:ext cx="1304692" cy="220254"/>
            <a:chOff x="8729725" y="4570716"/>
            <a:chExt cx="2830513" cy="477838"/>
          </a:xfrm>
          <a:solidFill>
            <a:schemeClr val="tx1">
              <a:alpha val="70000"/>
            </a:schemeClr>
          </a:solidFill>
        </p:grpSpPr>
        <p:sp>
          <p:nvSpPr>
            <p:cNvPr id="29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41"/>
            <p:cNvSpPr/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42"/>
            <p:cNvSpPr/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43"/>
            <p:cNvSpPr/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875" y="467360"/>
            <a:ext cx="8096250" cy="898144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3875" y="1617044"/>
            <a:ext cx="8096250" cy="4412539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3876" y="1617045"/>
            <a:ext cx="3815714" cy="4408852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8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050"/>
            </a:lvl6pPr>
            <a:lvl7pPr latinLnBrk="0">
              <a:defRPr lang="zh-CN" sz="1050"/>
            </a:lvl7pPr>
            <a:lvl8pPr latinLnBrk="0">
              <a:defRPr lang="zh-CN" sz="1050"/>
            </a:lvl8pPr>
            <a:lvl9pPr latinLnBrk="0">
              <a:defRPr lang="zh-CN" sz="10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4411" y="1617045"/>
            <a:ext cx="3815714" cy="4408852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8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050"/>
            </a:lvl6pPr>
            <a:lvl7pPr latinLnBrk="0">
              <a:defRPr lang="zh-CN" sz="1050"/>
            </a:lvl7pPr>
            <a:lvl8pPr latinLnBrk="0">
              <a:defRPr lang="zh-CN" sz="1050"/>
            </a:lvl8pPr>
            <a:lvl9pPr latinLnBrk="0">
              <a:defRPr lang="zh-CN" sz="10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23875" y="467360"/>
            <a:ext cx="8096250" cy="898144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3876" y="1608864"/>
            <a:ext cx="3815714" cy="47393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 cap="all" baseline="0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804411" y="1608864"/>
            <a:ext cx="3815714" cy="47393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 cap="all" baseline="0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内容占位符 2"/>
          <p:cNvSpPr>
            <a:spLocks noGrp="1"/>
          </p:cNvSpPr>
          <p:nvPr>
            <p:ph sz="half" idx="10"/>
          </p:nvPr>
        </p:nvSpPr>
        <p:spPr>
          <a:xfrm>
            <a:off x="523876" y="2232732"/>
            <a:ext cx="3815714" cy="2097968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lang="zh-CN" altLang="en-US" sz="2000" dirty="0" smtClean="0"/>
            </a:lvl1pPr>
            <a:lvl2pPr latinLnBrk="0">
              <a:defRPr lang="zh-CN" altLang="en-US" sz="1800" dirty="0" smtClean="0"/>
            </a:lvl2pPr>
            <a:lvl3pPr latinLnBrk="0">
              <a:defRPr lang="zh-CN" altLang="en-US" sz="1800" dirty="0" smtClean="0"/>
            </a:lvl3pPr>
            <a:lvl4pPr latinLnBrk="0">
              <a:defRPr lang="zh-CN" altLang="en-US" sz="1400" dirty="0" smtClean="0"/>
            </a:lvl4pPr>
            <a:lvl5pPr latinLnBrk="0">
              <a:defRPr lang="zh-CN" sz="1400" dirty="0"/>
            </a:lvl5pPr>
            <a:lvl6pPr latinLnBrk="0">
              <a:defRPr lang="zh-CN" sz="1050"/>
            </a:lvl6pPr>
            <a:lvl7pPr latinLnBrk="0">
              <a:defRPr lang="zh-CN" sz="1050"/>
            </a:lvl7pPr>
            <a:lvl8pPr latinLnBrk="0">
              <a:defRPr lang="zh-CN" sz="1050"/>
            </a:lvl8pPr>
            <a:lvl9pPr latinLnBrk="0">
              <a:defRPr lang="zh-CN" sz="10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12" name="内容占位符 3"/>
          <p:cNvSpPr>
            <a:spLocks noGrp="1"/>
          </p:cNvSpPr>
          <p:nvPr>
            <p:ph sz="half" idx="2"/>
          </p:nvPr>
        </p:nvSpPr>
        <p:spPr>
          <a:xfrm>
            <a:off x="4804411" y="2232732"/>
            <a:ext cx="3815714" cy="2097968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lang="zh-CN" altLang="en-US" sz="2000" dirty="0" smtClean="0"/>
            </a:lvl1pPr>
            <a:lvl2pPr latinLnBrk="0">
              <a:defRPr lang="zh-CN" altLang="en-US" sz="1800" dirty="0" smtClean="0"/>
            </a:lvl2pPr>
            <a:lvl3pPr latinLnBrk="0">
              <a:defRPr lang="zh-CN" altLang="en-US" sz="1800" dirty="0" smtClean="0"/>
            </a:lvl3pPr>
            <a:lvl4pPr latinLnBrk="0">
              <a:defRPr lang="zh-CN" altLang="en-US" sz="1400" dirty="0" smtClean="0"/>
            </a:lvl4pPr>
            <a:lvl5pPr latinLnBrk="0">
              <a:defRPr lang="zh-CN" sz="1400" dirty="0"/>
            </a:lvl5pPr>
            <a:lvl6pPr latinLnBrk="0">
              <a:defRPr lang="zh-CN" sz="1050"/>
            </a:lvl6pPr>
            <a:lvl7pPr latinLnBrk="0">
              <a:defRPr lang="zh-CN" sz="1050"/>
            </a:lvl7pPr>
            <a:lvl8pPr latinLnBrk="0">
              <a:defRPr lang="zh-CN" sz="1050"/>
            </a:lvl8pPr>
            <a:lvl9pPr latinLnBrk="0">
              <a:defRPr lang="zh-CN" sz="10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1"/>
          </p:nvPr>
        </p:nvSpPr>
        <p:spPr>
          <a:xfrm>
            <a:off x="523876" y="4483100"/>
            <a:ext cx="3816350" cy="1651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9" name="文本占位符 17"/>
          <p:cNvSpPr>
            <a:spLocks noGrp="1"/>
          </p:cNvSpPr>
          <p:nvPr>
            <p:ph type="body" sz="quarter" idx="12"/>
          </p:nvPr>
        </p:nvSpPr>
        <p:spPr>
          <a:xfrm>
            <a:off x="4804411" y="4483100"/>
            <a:ext cx="3816350" cy="1651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23875" y="467360"/>
            <a:ext cx="8096250" cy="898144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  <a:prstGeom prst="rect">
            <a:avLst/>
          </a:prstGeom>
        </p:spPr>
        <p:txBody>
          <a:bodyPr anchor="b">
            <a:normAutofit/>
          </a:bodyPr>
          <a:lstStyle>
            <a:lvl1pPr latinLnBrk="0">
              <a:defRPr lang="zh-CN" sz="255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900" y="758952"/>
            <a:ext cx="4972050" cy="5330952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20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050"/>
            </a:lvl6pPr>
            <a:lvl7pPr latinLnBrk="0">
              <a:defRPr lang="zh-CN" sz="1050"/>
            </a:lvl7pPr>
            <a:lvl8pPr latinLnBrk="0">
              <a:defRPr lang="zh-CN" sz="1050"/>
            </a:lvl8pPr>
            <a:lvl9pPr latinLnBrk="0">
              <a:defRPr lang="zh-CN" sz="10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latinLnBrk="0">
              <a:spcBef>
                <a:spcPts val="900"/>
              </a:spcBef>
              <a:buNone/>
              <a:defRPr lang="zh-CN" sz="1600"/>
            </a:lvl1pPr>
            <a:lvl2pPr marL="342900" indent="0" latinLnBrk="0">
              <a:buNone/>
              <a:defRPr lang="zh-CN" sz="900"/>
            </a:lvl2pPr>
            <a:lvl3pPr marL="685800" indent="0" latinLnBrk="0">
              <a:buNone/>
              <a:defRPr lang="zh-CN" sz="750"/>
            </a:lvl3pPr>
            <a:lvl4pPr marL="1028700" indent="0" latinLnBrk="0">
              <a:buNone/>
              <a:defRPr lang="zh-CN" sz="675"/>
            </a:lvl4pPr>
            <a:lvl5pPr marL="1371600" indent="0" latinLnBrk="0">
              <a:buNone/>
              <a:defRPr lang="zh-CN" sz="675"/>
            </a:lvl5pPr>
            <a:lvl6pPr marL="1714500" indent="0" latinLnBrk="0">
              <a:buNone/>
              <a:defRPr lang="zh-CN" sz="675"/>
            </a:lvl6pPr>
            <a:lvl7pPr marL="2057400" indent="0" latinLnBrk="0">
              <a:buNone/>
              <a:defRPr lang="zh-CN" sz="675"/>
            </a:lvl7pPr>
            <a:lvl8pPr marL="2400300" indent="0" latinLnBrk="0">
              <a:buNone/>
              <a:defRPr lang="zh-CN" sz="675"/>
            </a:lvl8pPr>
            <a:lvl9pPr marL="2743200" indent="0" latinLnBrk="0">
              <a:buNone/>
              <a:defRPr lang="zh-CN" sz="67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  <a:prstGeom prst="rect">
            <a:avLst/>
          </a:prstGeom>
        </p:spPr>
        <p:txBody>
          <a:bodyPr anchor="b">
            <a:normAutofit/>
          </a:bodyPr>
          <a:lstStyle>
            <a:lvl1pPr latinLnBrk="0">
              <a:defRPr lang="zh-CN" sz="255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6314" y="502920"/>
            <a:ext cx="5026914" cy="58430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 latinLnBrk="0">
              <a:buNone/>
              <a:defRPr lang="zh-CN" sz="2400">
                <a:solidFill>
                  <a:schemeClr val="bg1"/>
                </a:solidFill>
              </a:defRPr>
            </a:lvl1pPr>
            <a:lvl2pPr marL="342900" indent="0" latinLnBrk="0">
              <a:buNone/>
              <a:defRPr lang="zh-CN" sz="2100"/>
            </a:lvl2pPr>
            <a:lvl3pPr marL="685800" indent="0" latinLnBrk="0">
              <a:buNone/>
              <a:defRPr lang="zh-CN" sz="1800"/>
            </a:lvl3pPr>
            <a:lvl4pPr marL="1028700" indent="0" latinLnBrk="0">
              <a:buNone/>
              <a:defRPr lang="zh-CN" sz="1500"/>
            </a:lvl4pPr>
            <a:lvl5pPr marL="1371600" indent="0" latinLnBrk="0">
              <a:buNone/>
              <a:defRPr lang="zh-CN" sz="1500"/>
            </a:lvl5pPr>
            <a:lvl6pPr marL="1714500" indent="0" latinLnBrk="0">
              <a:buNone/>
              <a:defRPr lang="zh-CN" sz="1500"/>
            </a:lvl6pPr>
            <a:lvl7pPr marL="2057400" indent="0" latinLnBrk="0">
              <a:buNone/>
              <a:defRPr lang="zh-CN" sz="1500"/>
            </a:lvl7pPr>
            <a:lvl8pPr marL="2400300" indent="0" latinLnBrk="0">
              <a:buNone/>
              <a:defRPr lang="zh-CN" sz="1500"/>
            </a:lvl8pPr>
            <a:lvl9pPr marL="2743200" indent="0" latinLnBrk="0">
              <a:buNone/>
              <a:defRPr lang="zh-CN" sz="15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latinLnBrk="0">
              <a:spcBef>
                <a:spcPts val="900"/>
              </a:spcBef>
              <a:buNone/>
              <a:defRPr lang="zh-CN" sz="1600"/>
            </a:lvl1pPr>
            <a:lvl2pPr marL="342900" indent="0" latinLnBrk="0">
              <a:buNone/>
              <a:defRPr lang="zh-CN" sz="900"/>
            </a:lvl2pPr>
            <a:lvl3pPr marL="685800" indent="0" latinLnBrk="0">
              <a:buNone/>
              <a:defRPr lang="zh-CN" sz="750"/>
            </a:lvl3pPr>
            <a:lvl4pPr marL="1028700" indent="0" latinLnBrk="0">
              <a:buNone/>
              <a:defRPr lang="zh-CN" sz="675"/>
            </a:lvl4pPr>
            <a:lvl5pPr marL="1371600" indent="0" latinLnBrk="0">
              <a:buNone/>
              <a:defRPr lang="zh-CN" sz="675"/>
            </a:lvl5pPr>
            <a:lvl6pPr marL="1714500" indent="0" latinLnBrk="0">
              <a:buNone/>
              <a:defRPr lang="zh-CN" sz="675"/>
            </a:lvl6pPr>
            <a:lvl7pPr marL="2057400" indent="0" latinLnBrk="0">
              <a:buNone/>
              <a:defRPr lang="zh-CN" sz="675"/>
            </a:lvl7pPr>
            <a:lvl8pPr marL="2400300" indent="0" latinLnBrk="0">
              <a:buNone/>
              <a:defRPr lang="zh-CN" sz="675"/>
            </a:lvl8pPr>
            <a:lvl9pPr marL="2743200" indent="0" latinLnBrk="0">
              <a:buNone/>
              <a:defRPr lang="zh-CN" sz="67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" y="6467477"/>
            <a:ext cx="9141620" cy="3905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" y="833120"/>
            <a:ext cx="166688" cy="4917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grpSp>
        <p:nvGrpSpPr>
          <p:cNvPr id="31" name="组合 30"/>
          <p:cNvGrpSpPr>
            <a:grpSpLocks noChangeAspect="1"/>
          </p:cNvGrpSpPr>
          <p:nvPr userDrawn="1"/>
        </p:nvGrpSpPr>
        <p:grpSpPr>
          <a:xfrm>
            <a:off x="7683499" y="6551925"/>
            <a:ext cx="1304692" cy="220254"/>
            <a:chOff x="8729725" y="4570716"/>
            <a:chExt cx="2830513" cy="477838"/>
          </a:xfrm>
          <a:solidFill>
            <a:schemeClr val="tx1">
              <a:alpha val="70000"/>
            </a:schemeClr>
          </a:solidFill>
        </p:grpSpPr>
        <p:sp>
          <p:nvSpPr>
            <p:cNvPr id="32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1"/>
            <p:cNvSpPr/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2"/>
            <p:cNvSpPr/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3"/>
            <p:cNvSpPr/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marL="0" indent="0" algn="l" defTabSz="685800" rtl="0" eaLnBrk="1" latinLnBrk="0" hangingPunct="1">
        <a:lnSpc>
          <a:spcPct val="90000"/>
        </a:lnSpc>
        <a:spcBef>
          <a:spcPct val="0"/>
        </a:spcBef>
        <a:buFont typeface="Arial" panose="020B0604020202020204" pitchFamily="34" charset="0"/>
        <a:buNone/>
        <a:defRPr lang="zh-CN" sz="25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05740" indent="-171450" algn="l" defTabSz="685800" rtl="0" eaLnBrk="1" latinLnBrk="0" hangingPunct="1">
        <a:lnSpc>
          <a:spcPct val="90000"/>
        </a:lnSpc>
        <a:spcBef>
          <a:spcPts val="1350"/>
        </a:spcBef>
        <a:buSzPct val="80000"/>
        <a:buFont typeface="Arial" panose="020B0604020202020204" pitchFamily="34" charset="0"/>
        <a:buChar char="•"/>
        <a:defRPr lang="zh-CN" sz="15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45770" indent="-171450" algn="l" defTabSz="685800" rtl="0" eaLnBrk="1" latinLnBrk="0" hangingPunct="1">
        <a:lnSpc>
          <a:spcPct val="90000"/>
        </a:lnSpc>
        <a:spcBef>
          <a:spcPts val="750"/>
        </a:spcBef>
        <a:buSzPct val="80000"/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anose="020B0604020202020204" pitchFamily="34" charset="0"/>
        <a:buChar char="•"/>
        <a:defRPr lang="zh-CN"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2583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anose="020B0604020202020204" pitchFamily="34" charset="0"/>
        <a:buChar char="•"/>
        <a:defRPr lang="zh-CN"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6586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anose="020B0604020202020204" pitchFamily="34" charset="0"/>
        <a:buChar char="•"/>
        <a:defRPr lang="zh-CN"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405890" indent="-17145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lang="zh-CN"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7145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lang="zh-CN" sz="10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85950" indent="-17145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lang="zh-CN" sz="10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25980" indent="-17145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lang="zh-CN" sz="10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芝士雪豹队综合设计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可莉快跑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报告人 徐航宇 闫泽轩 李牧龙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AUDIO</a:t>
            </a:r>
            <a:r>
              <a:rPr lang="zh-CN" altLang="en-US" dirty="0"/>
              <a:t>数据通路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12" y="908501"/>
            <a:ext cx="8604131" cy="2648810"/>
          </a:xfr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6" y="1508759"/>
            <a:ext cx="6607896" cy="4517137"/>
          </a:xfr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音频输出原理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72" y="1365504"/>
            <a:ext cx="4855169" cy="3319438"/>
          </a:xfrm>
        </p:spPr>
      </p:pic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03" y="4762417"/>
            <a:ext cx="5003309" cy="1628223"/>
          </a:xfr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频率编码处理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957" y="1089057"/>
            <a:ext cx="3299746" cy="538780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计分板模块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" y="1784310"/>
            <a:ext cx="8096250" cy="4078367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随机数生成器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原理：梅森旋转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32</a:t>
            </a:r>
            <a:r>
              <a:rPr lang="zh-CN" altLang="en-US" dirty="0"/>
              <a:t>位移位寄存器，使用前输入种子进行初始化，随后每次生成随机数时都取出寄存器中的几位，进行异或运算后存入低位。</a:t>
            </a:r>
            <a:endParaRPr lang="en-US" altLang="zh-CN" dirty="0"/>
          </a:p>
          <a:p>
            <a:r>
              <a:rPr lang="zh-CN" altLang="en-US" dirty="0"/>
              <a:t>使用时截取其中几位即可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动画控制与显示</a:t>
            </a:r>
            <a:r>
              <a:rPr lang="en-US" altLang="zh-CN" dirty="0"/>
              <a:t>(</a:t>
            </a:r>
            <a:r>
              <a:rPr altLang="en-US" dirty="0">
                <a:sym typeface="+mn-ea"/>
              </a:rPr>
              <a:t>设计模式</a:t>
            </a:r>
            <a:r>
              <a:rPr lang="en-US" altLang="zh-CN" dirty="0">
                <a:sym typeface="+mn-ea"/>
              </a:rPr>
              <a:t>)</a:t>
            </a:r>
            <a:endParaRPr lang="en-US" altLang="zh-CN" dirty="0">
              <a:sym typeface="+mn-ea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1183640" y="2433955"/>
            <a:ext cx="1521460" cy="716915"/>
          </a:xfrm>
          <a:prstGeom prst="rect">
            <a:avLst/>
          </a:prstGeom>
        </p:spPr>
        <p:txBody>
          <a:bodyPr anchor="b"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zh-CN" sz="3200" kern="1200"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altLang="en-US" dirty="0">
                <a:sym typeface="+mn-ea"/>
              </a:rPr>
              <a:t>共画布</a:t>
            </a:r>
            <a:endParaRPr altLang="en-US" dirty="0">
              <a:sym typeface="+mn-ea"/>
            </a:endParaRPr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1033145" y="4308475"/>
            <a:ext cx="1822450" cy="716915"/>
          </a:xfrm>
          <a:prstGeom prst="rect">
            <a:avLst/>
          </a:prstGeom>
        </p:spPr>
        <p:txBody>
          <a:bodyPr anchor="b"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zh-CN" sz="3200" kern="1200"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altLang="en-US" dirty="0">
                <a:sym typeface="+mn-ea"/>
              </a:rPr>
              <a:t>对象分离</a:t>
            </a:r>
            <a:endParaRPr altLang="en-US" dirty="0">
              <a:sym typeface="+mn-ea"/>
            </a:endParaRPr>
          </a:p>
        </p:txBody>
      </p:sp>
      <p:sp>
        <p:nvSpPr>
          <p:cNvPr id="9" name="标题 1"/>
          <p:cNvSpPr>
            <a:spLocks noGrp="1"/>
          </p:cNvSpPr>
          <p:nvPr/>
        </p:nvSpPr>
        <p:spPr>
          <a:xfrm>
            <a:off x="3501390" y="1806575"/>
            <a:ext cx="5118735" cy="1489710"/>
          </a:xfrm>
          <a:prstGeom prst="rect">
            <a:avLst/>
          </a:prstGeom>
        </p:spPr>
        <p:txBody>
          <a:bodyPr anchor="b"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zh-CN" sz="3200" kern="1200"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altLang="en-US" sz="2000" dirty="0">
                <a:solidFill>
                  <a:schemeClr val="tx1"/>
                </a:solidFill>
                <a:sym typeface="+mn-ea"/>
              </a:rPr>
              <a:t>所有动画显示都读取自一个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VRAM</a:t>
            </a:r>
            <a:r>
              <a:rPr altLang="en-US" sz="2000" dirty="0">
                <a:solidFill>
                  <a:schemeClr val="tx1"/>
                </a:solidFill>
                <a:sym typeface="+mn-ea"/>
              </a:rPr>
              <a:t>，我们称之为画布。每一帧都对画布进行刷新，即对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VRAM</a:t>
            </a:r>
            <a:r>
              <a:rPr altLang="en-US" sz="2000" dirty="0">
                <a:solidFill>
                  <a:schemeClr val="tx1"/>
                </a:solidFill>
                <a:sym typeface="+mn-ea"/>
              </a:rPr>
              <a:t>进行写操作</a:t>
            </a:r>
            <a:endParaRPr altLang="en-US" sz="2000" dirty="0">
              <a:solidFill>
                <a:schemeClr val="tx1"/>
              </a:solidFill>
              <a:sym typeface="+mn-ea"/>
            </a:endParaRPr>
          </a:p>
          <a:p>
            <a:r>
              <a:rPr altLang="en-US" sz="2000" dirty="0">
                <a:solidFill>
                  <a:schemeClr val="tx1"/>
                </a:solidFill>
                <a:sym typeface="+mn-ea"/>
              </a:rPr>
              <a:t>这一设计本质上分离了实际的显示模块与动画设置模块</a:t>
            </a:r>
            <a:endParaRPr alt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0" name="标题 1"/>
          <p:cNvSpPr>
            <a:spLocks noGrp="1"/>
          </p:cNvSpPr>
          <p:nvPr/>
        </p:nvSpPr>
        <p:spPr>
          <a:xfrm>
            <a:off x="3504565" y="3834130"/>
            <a:ext cx="5118735" cy="1812925"/>
          </a:xfrm>
          <a:prstGeom prst="rect">
            <a:avLst/>
          </a:prstGeom>
        </p:spPr>
        <p:txBody>
          <a:bodyPr anchor="b"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zh-CN" sz="3200" kern="1200"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altLang="en-US" sz="2000" dirty="0">
                <a:solidFill>
                  <a:schemeClr val="tx1"/>
                </a:solidFill>
                <a:sym typeface="+mn-ea"/>
              </a:rPr>
              <a:t>将各个需要显示的动画拆分为若干对象，并将信息分别存储于各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ROM</a:t>
            </a:r>
            <a:r>
              <a:rPr altLang="en-US" sz="2000" dirty="0">
                <a:solidFill>
                  <a:schemeClr val="tx1"/>
                </a:solidFill>
                <a:sym typeface="+mn-ea"/>
              </a:rPr>
              <a:t>中。每一帧根据对象的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sign</a:t>
            </a:r>
            <a:r>
              <a:rPr altLang="en-US" sz="2000" dirty="0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coordinate</a:t>
            </a:r>
            <a:r>
              <a:rPr altLang="en-US" sz="2000" dirty="0">
                <a:solidFill>
                  <a:schemeClr val="tx1"/>
                </a:solidFill>
                <a:sym typeface="+mn-ea"/>
              </a:rPr>
              <a:t>将动画信息写到画布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VRAM</a:t>
            </a:r>
            <a:r>
              <a:rPr altLang="en-US" sz="2000" dirty="0">
                <a:solidFill>
                  <a:schemeClr val="tx1"/>
                </a:solidFill>
                <a:sym typeface="+mn-ea"/>
              </a:rPr>
              <a:t>上</a:t>
            </a:r>
            <a:endParaRPr altLang="en-US" sz="2000" dirty="0">
              <a:solidFill>
                <a:schemeClr val="tx1"/>
              </a:solidFill>
              <a:sym typeface="+mn-ea"/>
            </a:endParaRPr>
          </a:p>
          <a:p>
            <a:r>
              <a:rPr altLang="en-US" sz="2000" dirty="0">
                <a:solidFill>
                  <a:schemeClr val="tx1"/>
                </a:solidFill>
                <a:sym typeface="+mn-ea"/>
              </a:rPr>
              <a:t>这一设计本质上分离了画布的刷写与动画的控制</a:t>
            </a:r>
            <a:endParaRPr altLang="en-US" sz="2000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动画控制与显示</a:t>
            </a:r>
            <a:r>
              <a:rPr lang="en-US" altLang="zh-CN" dirty="0"/>
              <a:t>(</a:t>
            </a:r>
            <a:r>
              <a:rPr altLang="en-US" dirty="0">
                <a:sym typeface="+mn-ea"/>
              </a:rPr>
              <a:t>设计模式</a:t>
            </a:r>
            <a:r>
              <a:rPr lang="en-US" altLang="zh-CN" dirty="0">
                <a:sym typeface="+mn-ea"/>
              </a:rPr>
              <a:t>)</a:t>
            </a:r>
            <a:endParaRPr lang="en-US" altLang="zh-CN" dirty="0">
              <a:sym typeface="+mn-ea"/>
            </a:endParaRPr>
          </a:p>
        </p:txBody>
      </p:sp>
      <p:sp>
        <p:nvSpPr>
          <p:cNvPr id="8" name="标题 1"/>
          <p:cNvSpPr>
            <a:spLocks noGrp="1"/>
          </p:cNvSpPr>
          <p:nvPr/>
        </p:nvSpPr>
        <p:spPr>
          <a:xfrm>
            <a:off x="892810" y="2341880"/>
            <a:ext cx="1985010" cy="716915"/>
          </a:xfrm>
          <a:prstGeom prst="rect">
            <a:avLst/>
          </a:prstGeom>
        </p:spPr>
        <p:txBody>
          <a:bodyPr anchor="b"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zh-CN" sz="3200" kern="1200"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altLang="en-US" dirty="0">
                <a:sym typeface="+mn-ea"/>
              </a:rPr>
              <a:t>对象分层</a:t>
            </a:r>
            <a:endParaRPr altLang="en-US" dirty="0">
              <a:sym typeface="+mn-ea"/>
            </a:endParaRP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3364230" y="1866265"/>
            <a:ext cx="5118735" cy="2005330"/>
          </a:xfrm>
          <a:prstGeom prst="rect">
            <a:avLst/>
          </a:prstGeom>
        </p:spPr>
        <p:txBody>
          <a:bodyPr anchor="b"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zh-CN" sz="3200" kern="1200"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altLang="en-US" sz="2000" dirty="0">
                <a:solidFill>
                  <a:schemeClr val="tx1"/>
                </a:solidFill>
                <a:sym typeface="+mn-ea"/>
              </a:rPr>
              <a:t>各对象根据显示的优先级分层，可能发生冲突的对象置于不同层中，并按层级显示其中一层的信息。</a:t>
            </a:r>
            <a:endParaRPr altLang="en-US" sz="2000" dirty="0">
              <a:solidFill>
                <a:schemeClr val="tx1"/>
              </a:solidFill>
              <a:sym typeface="+mn-ea"/>
            </a:endParaRPr>
          </a:p>
          <a:p>
            <a:r>
              <a:rPr altLang="en-US" sz="2000" dirty="0">
                <a:solidFill>
                  <a:schemeClr val="tx1"/>
                </a:solidFill>
                <a:sym typeface="+mn-ea"/>
              </a:rPr>
              <a:t>可在指定的两层发生冲突时，发出反馈信号，以此实现碰撞反馈等机制</a:t>
            </a:r>
            <a:endParaRPr altLang="en-US" sz="2000" dirty="0">
              <a:solidFill>
                <a:schemeClr val="tx1"/>
              </a:solidFill>
              <a:sym typeface="+mn-ea"/>
            </a:endParaRPr>
          </a:p>
          <a:p>
            <a:r>
              <a:rPr altLang="en-US" sz="2000" dirty="0">
                <a:solidFill>
                  <a:schemeClr val="tx1"/>
                </a:solidFill>
                <a:sym typeface="+mn-ea"/>
              </a:rPr>
              <a:t>各层有分离的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rdata</a:t>
            </a:r>
            <a:r>
              <a:rPr altLang="en-US" sz="2000" dirty="0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raddr</a:t>
            </a:r>
            <a:r>
              <a:rPr altLang="en-US" sz="2000" dirty="0">
                <a:solidFill>
                  <a:schemeClr val="tx1"/>
                </a:solidFill>
                <a:sym typeface="+mn-ea"/>
              </a:rPr>
              <a:t>接线，为透明度的实现提供便利</a:t>
            </a:r>
            <a:endParaRPr alt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2" name="标题 1"/>
          <p:cNvSpPr>
            <a:spLocks noGrp="1"/>
          </p:cNvSpPr>
          <p:nvPr/>
        </p:nvSpPr>
        <p:spPr>
          <a:xfrm>
            <a:off x="892810" y="4373245"/>
            <a:ext cx="1985010" cy="716915"/>
          </a:xfrm>
          <a:prstGeom prst="rect">
            <a:avLst/>
          </a:prstGeom>
        </p:spPr>
        <p:txBody>
          <a:bodyPr anchor="b"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zh-CN" sz="3200" kern="1200"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altLang="en-US" dirty="0">
                <a:sym typeface="+mn-ea"/>
              </a:rPr>
              <a:t>面向对象</a:t>
            </a:r>
            <a:endParaRPr altLang="en-US" dirty="0">
              <a:sym typeface="+mn-ea"/>
            </a:endParaRPr>
          </a:p>
        </p:txBody>
      </p:sp>
      <p:sp>
        <p:nvSpPr>
          <p:cNvPr id="13" name="标题 1"/>
          <p:cNvSpPr>
            <a:spLocks noGrp="1"/>
          </p:cNvSpPr>
          <p:nvPr/>
        </p:nvSpPr>
        <p:spPr>
          <a:xfrm>
            <a:off x="3364230" y="4072890"/>
            <a:ext cx="5118735" cy="1267460"/>
          </a:xfrm>
          <a:prstGeom prst="rect">
            <a:avLst/>
          </a:prstGeom>
        </p:spPr>
        <p:txBody>
          <a:bodyPr anchor="b"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zh-CN" sz="3200" kern="1200"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altLang="en-US" sz="2000" dirty="0">
                <a:solidFill>
                  <a:schemeClr val="tx1"/>
                </a:solidFill>
                <a:sym typeface="+mn-ea"/>
              </a:rPr>
              <a:t>将动画的显示，拆分为对对象的位置及是否显示等属性的修改，并交由动画控制模块进行控制（例子：跳跃、跑动）</a:t>
            </a:r>
            <a:endParaRPr altLang="en-US" sz="2000" dirty="0">
              <a:solidFill>
                <a:schemeClr val="tx1"/>
              </a:solidFill>
              <a:sym typeface="+mn-ea"/>
            </a:endParaRPr>
          </a:p>
          <a:p>
            <a:r>
              <a:rPr altLang="en-US" sz="2000" dirty="0">
                <a:solidFill>
                  <a:schemeClr val="tx1"/>
                </a:solidFill>
                <a:sym typeface="+mn-ea"/>
              </a:rPr>
              <a:t>这一设计本质上分离了动画与位移</a:t>
            </a:r>
            <a:endParaRPr altLang="en-US" sz="2000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动画控制与显示</a:t>
            </a:r>
            <a:r>
              <a:rPr lang="en-US" altLang="zh-CN" dirty="0">
                <a:sym typeface="+mn-ea"/>
              </a:rPr>
              <a:t>(</a:t>
            </a:r>
            <a:r>
              <a:rPr altLang="en-US" dirty="0">
                <a:sym typeface="+mn-ea"/>
              </a:rPr>
              <a:t>设计模式</a:t>
            </a:r>
            <a:r>
              <a:rPr lang="en-US" altLang="zh-CN" dirty="0">
                <a:sym typeface="+mn-ea"/>
              </a:rPr>
              <a:t>)</a:t>
            </a:r>
            <a:endParaRPr lang="zh-CN" altLang="en-US" dirty="0"/>
          </a:p>
        </p:txBody>
      </p:sp>
      <p:pic>
        <p:nvPicPr>
          <p:cNvPr id="6" name="图片 5" descr="未命名文件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6265" y="1429385"/>
            <a:ext cx="8210550" cy="46863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动画控制与显示</a:t>
            </a:r>
            <a:r>
              <a:rPr lang="en-US" altLang="zh-CN" dirty="0">
                <a:sym typeface="+mn-ea"/>
              </a:rPr>
              <a:t>(</a:t>
            </a:r>
            <a:r>
              <a:rPr altLang="en-US" dirty="0">
                <a:sym typeface="+mn-ea"/>
              </a:rPr>
              <a:t>具体流程</a:t>
            </a:r>
            <a:r>
              <a:rPr lang="en-US" altLang="zh-CN" dirty="0">
                <a:sym typeface="+mn-ea"/>
              </a:rPr>
              <a:t>)</a:t>
            </a:r>
            <a:endParaRPr lang="en-US" altLang="zh-CN" dirty="0">
              <a:sym typeface="+mn-ea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58" y="1617663"/>
            <a:ext cx="7219083" cy="4411662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动画控制与显示</a:t>
            </a:r>
            <a:r>
              <a:rPr lang="en-US" altLang="zh-CN" dirty="0"/>
              <a:t>(</a:t>
            </a:r>
            <a:r>
              <a:rPr altLang="en-US" dirty="0"/>
              <a:t>各</a:t>
            </a:r>
            <a:r>
              <a:rPr altLang="en-US" dirty="0">
                <a:sym typeface="+mn-ea"/>
              </a:rPr>
              <a:t>功能具体实现</a:t>
            </a:r>
            <a:r>
              <a:rPr lang="en-US" altLang="zh-CN" dirty="0">
                <a:sym typeface="+mn-ea"/>
              </a:rPr>
              <a:t>)</a:t>
            </a:r>
            <a:endParaRPr lang="en-US" altLang="zh-CN" dirty="0">
              <a:sym typeface="+mn-ea"/>
            </a:endParaRPr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728980" y="1722120"/>
            <a:ext cx="1958975" cy="716915"/>
          </a:xfrm>
          <a:prstGeom prst="rect">
            <a:avLst/>
          </a:prstGeom>
        </p:spPr>
        <p:txBody>
          <a:bodyPr anchor="b"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zh-CN" sz="3200" kern="1200"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altLang="en-US" dirty="0">
                <a:sym typeface="+mn-ea"/>
              </a:rPr>
              <a:t>透明</a:t>
            </a:r>
            <a:endParaRPr altLang="en-US" dirty="0">
              <a:sym typeface="+mn-ea"/>
            </a:endParaRPr>
          </a:p>
        </p:txBody>
      </p:sp>
      <p:sp>
        <p:nvSpPr>
          <p:cNvPr id="9" name="标题 1"/>
          <p:cNvSpPr>
            <a:spLocks noGrp="1"/>
          </p:cNvSpPr>
          <p:nvPr/>
        </p:nvSpPr>
        <p:spPr>
          <a:xfrm>
            <a:off x="3492500" y="1595120"/>
            <a:ext cx="4645660" cy="970915"/>
          </a:xfrm>
          <a:prstGeom prst="rect">
            <a:avLst/>
          </a:prstGeom>
        </p:spPr>
        <p:txBody>
          <a:bodyPr anchor="b"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zh-CN" sz="3200" kern="1200"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altLang="en-US" sz="2000" dirty="0">
                <a:solidFill>
                  <a:schemeClr val="tx1"/>
                </a:solidFill>
                <a:sym typeface="+mn-ea"/>
              </a:rPr>
              <a:t>对画布上的某一点，当检测到待输出的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rdata</a:t>
            </a:r>
            <a:r>
              <a:rPr altLang="en-US" sz="2000" dirty="0">
                <a:solidFill>
                  <a:schemeClr val="tx1"/>
                </a:solidFill>
                <a:sym typeface="+mn-ea"/>
              </a:rPr>
              <a:t>中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alpha=1</a:t>
            </a:r>
            <a:r>
              <a:rPr altLang="en-US" sz="2000" dirty="0">
                <a:solidFill>
                  <a:schemeClr val="tx1"/>
                </a:solidFill>
                <a:sym typeface="+mn-ea"/>
              </a:rPr>
              <a:t>，转而输出下一层中的对应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rdata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0" y="3713480"/>
            <a:ext cx="4434840" cy="4419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议程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视频展示</a:t>
            </a:r>
            <a:endParaRPr lang="en-US" altLang="zh-CN" dirty="0"/>
          </a:p>
          <a:p>
            <a:r>
              <a:rPr lang="zh-CN" altLang="en-US" dirty="0"/>
              <a:t>数据通路</a:t>
            </a:r>
            <a:endParaRPr lang="en-US" altLang="zh-CN" dirty="0"/>
          </a:p>
          <a:p>
            <a:r>
              <a:rPr lang="zh-CN" altLang="en-US" dirty="0"/>
              <a:t>分模块介绍</a:t>
            </a:r>
            <a:endParaRPr lang="en-US" altLang="zh-CN" dirty="0"/>
          </a:p>
          <a:p>
            <a:r>
              <a:rPr lang="zh-CN" altLang="en-US" dirty="0"/>
              <a:t>性能分析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动画控制与显示</a:t>
            </a:r>
            <a:r>
              <a:rPr lang="en-US" altLang="zh-CN" dirty="0"/>
              <a:t>(</a:t>
            </a:r>
            <a:r>
              <a:rPr altLang="en-US" dirty="0"/>
              <a:t>各</a:t>
            </a:r>
            <a:r>
              <a:rPr altLang="en-US" dirty="0">
                <a:sym typeface="+mn-ea"/>
              </a:rPr>
              <a:t>功能具体实现</a:t>
            </a:r>
            <a:r>
              <a:rPr lang="en-US" altLang="zh-CN" dirty="0">
                <a:sym typeface="+mn-ea"/>
              </a:rPr>
              <a:t>)</a:t>
            </a:r>
            <a:endParaRPr lang="en-US" altLang="zh-CN" dirty="0">
              <a:sym typeface="+mn-ea"/>
            </a:endParaRPr>
          </a:p>
        </p:txBody>
      </p:sp>
      <p:pic>
        <p:nvPicPr>
          <p:cNvPr id="4" name="图片 3" descr="IMG_20221207_1511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0" y="3116580"/>
            <a:ext cx="5098415" cy="2941320"/>
          </a:xfrm>
          <a:prstGeom prst="rect">
            <a:avLst/>
          </a:prstGeom>
        </p:spPr>
      </p:pic>
      <p:pic>
        <p:nvPicPr>
          <p:cNvPr id="5" name="图片 4" descr="IMG_20221207_1509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68450"/>
            <a:ext cx="8229600" cy="455676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动画控制与显示</a:t>
            </a:r>
            <a:r>
              <a:rPr lang="en-US" altLang="zh-CN" dirty="0"/>
              <a:t>(</a:t>
            </a:r>
            <a:r>
              <a:rPr altLang="en-US" dirty="0"/>
              <a:t>各</a:t>
            </a:r>
            <a:r>
              <a:rPr altLang="en-US" dirty="0">
                <a:sym typeface="+mn-ea"/>
              </a:rPr>
              <a:t>功能具体实现</a:t>
            </a:r>
            <a:r>
              <a:rPr lang="en-US" altLang="zh-CN" dirty="0">
                <a:sym typeface="+mn-ea"/>
              </a:rPr>
              <a:t>)</a:t>
            </a:r>
            <a:endParaRPr lang="en-US" altLang="zh-CN" dirty="0">
              <a:sym typeface="+mn-ea"/>
            </a:endParaRPr>
          </a:p>
        </p:txBody>
      </p:sp>
      <p:pic>
        <p:nvPicPr>
          <p:cNvPr id="4" name="图片 3" descr="IMG_20221207_1511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875" y="1550035"/>
            <a:ext cx="7630160" cy="440182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动画控制与显示</a:t>
            </a:r>
            <a:r>
              <a:rPr lang="en-US" altLang="zh-CN" dirty="0"/>
              <a:t>(</a:t>
            </a:r>
            <a:r>
              <a:rPr altLang="en-US" dirty="0"/>
              <a:t>各</a:t>
            </a:r>
            <a:r>
              <a:rPr altLang="en-US" dirty="0">
                <a:sym typeface="+mn-ea"/>
              </a:rPr>
              <a:t>功能具体实现</a:t>
            </a:r>
            <a:r>
              <a:rPr lang="en-US" altLang="zh-CN" dirty="0">
                <a:sym typeface="+mn-ea"/>
              </a:rPr>
              <a:t>)</a:t>
            </a:r>
            <a:endParaRPr lang="en-US" altLang="zh-CN" dirty="0">
              <a:sym typeface="+mn-ea"/>
            </a:endParaRPr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728980" y="1576705"/>
            <a:ext cx="1958975" cy="716915"/>
          </a:xfrm>
          <a:prstGeom prst="rect">
            <a:avLst/>
          </a:prstGeom>
        </p:spPr>
        <p:txBody>
          <a:bodyPr anchor="b"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zh-CN" sz="3200" kern="1200"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altLang="en-US" dirty="0">
                <a:sym typeface="+mn-ea"/>
              </a:rPr>
              <a:t>碰撞反馈</a:t>
            </a:r>
            <a:endParaRPr altLang="en-US" dirty="0">
              <a:sym typeface="+mn-ea"/>
            </a:endParaRPr>
          </a:p>
        </p:txBody>
      </p:sp>
      <p:sp>
        <p:nvSpPr>
          <p:cNvPr id="9" name="标题 1"/>
          <p:cNvSpPr>
            <a:spLocks noGrp="1"/>
          </p:cNvSpPr>
          <p:nvPr/>
        </p:nvSpPr>
        <p:spPr>
          <a:xfrm>
            <a:off x="3492500" y="1365250"/>
            <a:ext cx="4645660" cy="1307465"/>
          </a:xfrm>
          <a:prstGeom prst="rect">
            <a:avLst/>
          </a:prstGeom>
        </p:spPr>
        <p:txBody>
          <a:bodyPr anchor="b"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zh-CN" sz="3200" kern="1200"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altLang="en-US" sz="2000" dirty="0">
                <a:solidFill>
                  <a:schemeClr val="tx1"/>
                </a:solidFill>
                <a:sym typeface="+mn-ea"/>
              </a:rPr>
              <a:t>当在刷写画布上某一点时，怪物和人物的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sign</a:t>
            </a:r>
            <a:r>
              <a:rPr altLang="en-US" sz="2000" dirty="0">
                <a:solidFill>
                  <a:schemeClr val="tx1"/>
                </a:solidFill>
                <a:sym typeface="+mn-ea"/>
              </a:rPr>
              <a:t>同时有效，且同时在有效坐标范围内，判定为发生碰撞，发出反馈，并停止游戏</a:t>
            </a:r>
            <a:endParaRPr altLang="en-US" sz="2000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0" y="2800350"/>
            <a:ext cx="4197985" cy="363093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动画控制与显示</a:t>
            </a:r>
            <a:r>
              <a:rPr lang="en-US" altLang="zh-CN" dirty="0"/>
              <a:t>(</a:t>
            </a:r>
            <a:r>
              <a:rPr altLang="en-US" dirty="0"/>
              <a:t>各</a:t>
            </a:r>
            <a:r>
              <a:rPr altLang="en-US" dirty="0">
                <a:sym typeface="+mn-ea"/>
              </a:rPr>
              <a:t>功能具体实现</a:t>
            </a:r>
            <a:r>
              <a:rPr lang="en-US" altLang="zh-CN" dirty="0">
                <a:sym typeface="+mn-ea"/>
              </a:rPr>
              <a:t>)</a:t>
            </a:r>
            <a:endParaRPr lang="en-US" altLang="zh-CN" dirty="0">
              <a:sym typeface="+mn-ea"/>
            </a:endParaRPr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728980" y="1576705"/>
            <a:ext cx="1958975" cy="716915"/>
          </a:xfrm>
          <a:prstGeom prst="rect">
            <a:avLst/>
          </a:prstGeom>
        </p:spPr>
        <p:txBody>
          <a:bodyPr anchor="b"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zh-CN" sz="3200" kern="1200"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altLang="en-US" dirty="0">
                <a:sym typeface="+mn-ea"/>
              </a:rPr>
              <a:t>人物选择</a:t>
            </a:r>
            <a:endParaRPr altLang="en-US" dirty="0">
              <a:sym typeface="+mn-ea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728980" y="3070860"/>
            <a:ext cx="1958975" cy="716915"/>
          </a:xfrm>
          <a:prstGeom prst="rect">
            <a:avLst/>
          </a:prstGeom>
        </p:spPr>
        <p:txBody>
          <a:bodyPr anchor="b"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zh-CN" sz="3200" kern="1200"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altLang="en-US" dirty="0">
                <a:sym typeface="+mn-ea"/>
              </a:rPr>
              <a:t>人物走动</a:t>
            </a:r>
            <a:endParaRPr altLang="en-US" dirty="0">
              <a:sym typeface="+mn-ea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728980" y="4728210"/>
            <a:ext cx="1958975" cy="716915"/>
          </a:xfrm>
          <a:prstGeom prst="rect">
            <a:avLst/>
          </a:prstGeom>
        </p:spPr>
        <p:txBody>
          <a:bodyPr anchor="b"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zh-CN" sz="3200" kern="1200"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altLang="en-US" dirty="0">
                <a:sym typeface="+mn-ea"/>
              </a:rPr>
              <a:t>人物跳动</a:t>
            </a:r>
            <a:endParaRPr altLang="en-US" dirty="0">
              <a:sym typeface="+mn-ea"/>
            </a:endParaRPr>
          </a:p>
        </p:txBody>
      </p:sp>
      <p:sp>
        <p:nvSpPr>
          <p:cNvPr id="9" name="标题 1"/>
          <p:cNvSpPr>
            <a:spLocks noGrp="1"/>
          </p:cNvSpPr>
          <p:nvPr/>
        </p:nvSpPr>
        <p:spPr>
          <a:xfrm>
            <a:off x="3610610" y="1685925"/>
            <a:ext cx="3853180" cy="497840"/>
          </a:xfrm>
          <a:prstGeom prst="rect">
            <a:avLst/>
          </a:prstGeom>
        </p:spPr>
        <p:txBody>
          <a:bodyPr anchor="b"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zh-CN" sz="3200" kern="1200"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altLang="en-US" sz="2000" dirty="0">
                <a:solidFill>
                  <a:schemeClr val="tx1"/>
                </a:solidFill>
                <a:sym typeface="+mn-ea"/>
              </a:rPr>
              <a:t>通过来自输入的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player_sign</a:t>
            </a:r>
            <a:r>
              <a:rPr altLang="en-US" sz="2000" dirty="0">
                <a:solidFill>
                  <a:schemeClr val="tx1"/>
                </a:solidFill>
                <a:sym typeface="+mn-ea"/>
              </a:rPr>
              <a:t>切换</a:t>
            </a:r>
            <a:endParaRPr alt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3610610" y="3036570"/>
            <a:ext cx="4235450" cy="751205"/>
          </a:xfrm>
          <a:prstGeom prst="rect">
            <a:avLst/>
          </a:prstGeom>
        </p:spPr>
        <p:txBody>
          <a:bodyPr anchor="b"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zh-CN" sz="3200" kern="1200"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altLang="en-US" sz="2000" dirty="0">
                <a:solidFill>
                  <a:schemeClr val="tx1"/>
                </a:solidFill>
                <a:sym typeface="+mn-ea"/>
              </a:rPr>
              <a:t>在游戏进行中，每隔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RunTime</a:t>
            </a:r>
            <a:r>
              <a:rPr altLang="en-US" sz="2000" dirty="0">
                <a:solidFill>
                  <a:schemeClr val="tx1"/>
                </a:solidFill>
                <a:sym typeface="+mn-ea"/>
              </a:rPr>
              <a:t>时间，对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run_sign</a:t>
            </a:r>
            <a:r>
              <a:rPr altLang="en-US" sz="2000" dirty="0">
                <a:solidFill>
                  <a:schemeClr val="tx1"/>
                </a:solidFill>
                <a:sym typeface="+mn-ea"/>
              </a:rPr>
              <a:t>自增</a:t>
            </a:r>
            <a:endParaRPr alt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3610610" y="4591685"/>
            <a:ext cx="3853180" cy="989330"/>
          </a:xfrm>
          <a:prstGeom prst="rect">
            <a:avLst/>
          </a:prstGeom>
        </p:spPr>
        <p:txBody>
          <a:bodyPr anchor="b"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zh-CN" sz="3200" kern="1200"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altLang="en-US" sz="2000" dirty="0">
                <a:solidFill>
                  <a:schemeClr val="tx1"/>
                </a:solidFill>
                <a:sym typeface="+mn-ea"/>
              </a:rPr>
              <a:t>在接收到跳跃信号后，每隔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JumpTime</a:t>
            </a:r>
            <a:r>
              <a:rPr altLang="en-US" sz="2000" dirty="0">
                <a:solidFill>
                  <a:schemeClr val="tx1"/>
                </a:solidFill>
                <a:sym typeface="+mn-ea"/>
              </a:rPr>
              <a:t>时间，对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player</a:t>
            </a:r>
            <a:r>
              <a:rPr altLang="en-US" sz="2000" dirty="0">
                <a:solidFill>
                  <a:schemeClr val="tx1"/>
                </a:solidFill>
                <a:sym typeface="+mn-ea"/>
              </a:rPr>
              <a:t>的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y_coordinate</a:t>
            </a:r>
            <a:r>
              <a:rPr altLang="en-US" sz="2000" dirty="0">
                <a:solidFill>
                  <a:schemeClr val="tx1"/>
                </a:solidFill>
                <a:sym typeface="+mn-ea"/>
              </a:rPr>
              <a:t>进行修改</a:t>
            </a:r>
            <a:endParaRPr altLang="en-US" sz="2000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动画控制与显示</a:t>
            </a:r>
            <a:r>
              <a:rPr lang="en-US" altLang="zh-CN" dirty="0"/>
              <a:t>(</a:t>
            </a:r>
            <a:r>
              <a:rPr altLang="en-US" dirty="0"/>
              <a:t>各</a:t>
            </a:r>
            <a:r>
              <a:rPr altLang="en-US" dirty="0">
                <a:sym typeface="+mn-ea"/>
              </a:rPr>
              <a:t>功能具体实现</a:t>
            </a:r>
            <a:r>
              <a:rPr lang="en-US" altLang="zh-CN" dirty="0">
                <a:sym typeface="+mn-ea"/>
              </a:rPr>
              <a:t>)</a:t>
            </a:r>
            <a:endParaRPr lang="en-US" altLang="zh-CN" dirty="0">
              <a:sym typeface="+mn-ea"/>
            </a:endParaRPr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728980" y="1840865"/>
            <a:ext cx="1958975" cy="716915"/>
          </a:xfrm>
          <a:prstGeom prst="rect">
            <a:avLst/>
          </a:prstGeom>
        </p:spPr>
        <p:txBody>
          <a:bodyPr anchor="b"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zh-CN" sz="3200" kern="1200"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altLang="en-US" dirty="0">
                <a:sym typeface="+mn-ea"/>
              </a:rPr>
              <a:t>怪物刷新</a:t>
            </a:r>
            <a:endParaRPr altLang="en-US" dirty="0">
              <a:sym typeface="+mn-ea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728980" y="3344545"/>
            <a:ext cx="1958975" cy="716915"/>
          </a:xfrm>
          <a:prstGeom prst="rect">
            <a:avLst/>
          </a:prstGeom>
        </p:spPr>
        <p:txBody>
          <a:bodyPr anchor="b"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zh-CN" sz="3200" kern="1200"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altLang="en-US" dirty="0">
                <a:sym typeface="+mn-ea"/>
              </a:rPr>
              <a:t>怪物移动</a:t>
            </a:r>
            <a:endParaRPr altLang="en-US" dirty="0">
              <a:sym typeface="+mn-ea"/>
            </a:endParaRPr>
          </a:p>
        </p:txBody>
      </p:sp>
      <p:sp>
        <p:nvSpPr>
          <p:cNvPr id="9" name="标题 1"/>
          <p:cNvSpPr>
            <a:spLocks noGrp="1"/>
          </p:cNvSpPr>
          <p:nvPr/>
        </p:nvSpPr>
        <p:spPr>
          <a:xfrm>
            <a:off x="3556000" y="1840865"/>
            <a:ext cx="4927600" cy="734695"/>
          </a:xfrm>
          <a:prstGeom prst="rect">
            <a:avLst/>
          </a:prstGeom>
        </p:spPr>
        <p:txBody>
          <a:bodyPr anchor="b"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zh-CN" sz="3200" kern="1200"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altLang="en-US" sz="2000" dirty="0">
                <a:solidFill>
                  <a:schemeClr val="tx1"/>
                </a:solidFill>
                <a:sym typeface="+mn-ea"/>
              </a:rPr>
              <a:t>每当怪物的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x1_coordinate(</a:t>
            </a:r>
            <a:r>
              <a:rPr altLang="en-US" sz="2000" dirty="0">
                <a:solidFill>
                  <a:schemeClr val="tx1"/>
                </a:solidFill>
                <a:sym typeface="+mn-ea"/>
              </a:rPr>
              <a:t>左侧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)</a:t>
            </a:r>
            <a:r>
              <a:rPr altLang="en-US" sz="2000" dirty="0">
                <a:solidFill>
                  <a:schemeClr val="tx1"/>
                </a:solidFill>
                <a:sym typeface="+mn-ea"/>
              </a:rPr>
              <a:t>为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0</a:t>
            </a:r>
            <a:r>
              <a:rPr altLang="en-US" sz="2000" dirty="0">
                <a:solidFill>
                  <a:schemeClr val="tx1"/>
                </a:solidFill>
                <a:sym typeface="+mn-ea"/>
              </a:rPr>
              <a:t>时，通过随机数发生器对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sm_sign</a:t>
            </a:r>
            <a:r>
              <a:rPr altLang="en-US" sz="2000" dirty="0">
                <a:solidFill>
                  <a:schemeClr val="tx1"/>
                </a:solidFill>
                <a:sym typeface="+mn-ea"/>
              </a:rPr>
              <a:t>赋值；</a:t>
            </a:r>
            <a:endParaRPr alt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8" name="标题 1"/>
          <p:cNvSpPr>
            <a:spLocks noGrp="1"/>
          </p:cNvSpPr>
          <p:nvPr/>
        </p:nvSpPr>
        <p:spPr>
          <a:xfrm>
            <a:off x="728980" y="4792345"/>
            <a:ext cx="1958975" cy="716915"/>
          </a:xfrm>
          <a:prstGeom prst="rect">
            <a:avLst/>
          </a:prstGeom>
        </p:spPr>
        <p:txBody>
          <a:bodyPr anchor="b"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zh-CN" sz="3200" kern="1200"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altLang="en-US" dirty="0">
                <a:sym typeface="+mn-ea"/>
              </a:rPr>
              <a:t>背景滚动</a:t>
            </a:r>
            <a:endParaRPr altLang="en-US" dirty="0">
              <a:sym typeface="+mn-ea"/>
            </a:endParaRPr>
          </a:p>
        </p:txBody>
      </p:sp>
      <p:sp>
        <p:nvSpPr>
          <p:cNvPr id="10" name="标题 1"/>
          <p:cNvSpPr>
            <a:spLocks noGrp="1"/>
          </p:cNvSpPr>
          <p:nvPr/>
        </p:nvSpPr>
        <p:spPr>
          <a:xfrm>
            <a:off x="3556000" y="3051175"/>
            <a:ext cx="4927600" cy="1298575"/>
          </a:xfrm>
          <a:prstGeom prst="rect">
            <a:avLst/>
          </a:prstGeom>
        </p:spPr>
        <p:txBody>
          <a:bodyPr anchor="b"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zh-CN" sz="3200" kern="1200"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altLang="en-US" sz="2000" dirty="0">
                <a:solidFill>
                  <a:schemeClr val="tx1"/>
                </a:solidFill>
                <a:sym typeface="+mn-ea"/>
              </a:rPr>
              <a:t>在游戏进行中，每隔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RollTime</a:t>
            </a:r>
            <a:r>
              <a:rPr altLang="en-US" sz="2000" dirty="0">
                <a:solidFill>
                  <a:schemeClr val="tx1"/>
                </a:solidFill>
                <a:sym typeface="+mn-ea"/>
              </a:rPr>
              <a:t>时间，对怪物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x_coordinate</a:t>
            </a:r>
            <a:r>
              <a:rPr altLang="en-US" sz="2000" dirty="0">
                <a:solidFill>
                  <a:schemeClr val="tx1"/>
                </a:solidFill>
                <a:sym typeface="+mn-ea"/>
              </a:rPr>
              <a:t>进行更新</a:t>
            </a:r>
            <a:endParaRPr altLang="en-US" sz="2000" dirty="0">
              <a:solidFill>
                <a:schemeClr val="tx1"/>
              </a:solidFill>
              <a:sym typeface="+mn-ea"/>
            </a:endParaRPr>
          </a:p>
          <a:p>
            <a:r>
              <a:rPr altLang="en-US" sz="2000" dirty="0">
                <a:solidFill>
                  <a:schemeClr val="tx1"/>
                </a:solidFill>
                <a:sym typeface="+mn-ea"/>
              </a:rPr>
              <a:t>由于存在空中单位和地面单位，根据怪物类型设置其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y_coordinate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3556000" y="4716145"/>
            <a:ext cx="4927600" cy="1025525"/>
          </a:xfrm>
          <a:prstGeom prst="rect">
            <a:avLst/>
          </a:prstGeom>
        </p:spPr>
        <p:txBody>
          <a:bodyPr anchor="b"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zh-CN" sz="3200" kern="1200"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altLang="en-US" sz="2000" dirty="0">
                <a:solidFill>
                  <a:schemeClr val="tx1"/>
                </a:solidFill>
                <a:sym typeface="+mn-ea"/>
              </a:rPr>
              <a:t>在游戏进行中，每隔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RollTime</a:t>
            </a:r>
            <a:r>
              <a:rPr altLang="en-US" sz="2000" dirty="0">
                <a:solidFill>
                  <a:schemeClr val="tx1"/>
                </a:solidFill>
                <a:sym typeface="+mn-ea"/>
              </a:rPr>
              <a:t>时间，对背景读取的起始坐标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x_coordinate</a:t>
            </a:r>
            <a:r>
              <a:rPr altLang="en-US" sz="2000" dirty="0">
                <a:solidFill>
                  <a:schemeClr val="tx1"/>
                </a:solidFill>
                <a:sym typeface="+mn-ea"/>
              </a:rPr>
              <a:t>进行循环递增</a:t>
            </a:r>
            <a:endParaRPr altLang="en-US" sz="2000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性能分析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资源使用量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89" y="2043279"/>
            <a:ext cx="8900021" cy="3926869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时序情况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30" y="2545604"/>
            <a:ext cx="8485739" cy="2604533"/>
          </a:xfrm>
        </p:spPr>
      </p:pic>
      <p:sp>
        <p:nvSpPr>
          <p:cNvPr id="6" name="文本框 5"/>
          <p:cNvSpPr txBox="1"/>
          <p:nvPr/>
        </p:nvSpPr>
        <p:spPr>
          <a:xfrm>
            <a:off x="329130" y="1770888"/>
            <a:ext cx="21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时钟频率为</a:t>
            </a:r>
            <a:r>
              <a:rPr lang="en-US" altLang="zh-CN" dirty="0"/>
              <a:t>100MHz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感谢观看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创寰宇学府 育天下英才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0000"/>
          </a:bodyPr>
          <a:lstStyle/>
          <a:p>
            <a:r>
              <a:rPr altLang="en-US" dirty="0">
                <a:sym typeface="+mn-ea"/>
              </a:rPr>
              <a:t>报告人 徐航宇 闫泽轩 李牧龙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视频展示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8881" y="2314954"/>
            <a:ext cx="6746240" cy="841249"/>
          </a:xfrm>
        </p:spPr>
        <p:txBody>
          <a:bodyPr/>
          <a:lstStyle/>
          <a:p>
            <a:r>
              <a:rPr lang="zh-CN" altLang="en-US" dirty="0"/>
              <a:t>数据通路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顶层模块通路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6" y="1634120"/>
            <a:ext cx="9003847" cy="4931113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分模块介绍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键盘输入模块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662" y="1429964"/>
            <a:ext cx="6261297" cy="4675868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键盘信号编码</a:t>
            </a:r>
            <a:endParaRPr lang="zh-CN" altLang="en-US" dirty="0"/>
          </a:p>
        </p:txBody>
      </p:sp>
      <p:pic>
        <p:nvPicPr>
          <p:cNvPr id="4" name="内容占位符 2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" y="2056048"/>
            <a:ext cx="8096250" cy="3534892"/>
          </a:xfr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GQ4ZGYxYjQ2MjU2YTA0N2MzYzA5ZDgxYTdkNDk4MTAifQ=="/>
</p:tagLst>
</file>

<file path=ppt/theme/theme1.xml><?xml version="1.0" encoding="utf-8"?>
<a:theme xmlns:a="http://schemas.openxmlformats.org/drawingml/2006/main" name="teach03 16x9">
  <a:themeElements>
    <a:clrScheme name="自定义 16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2A78A8"/>
      </a:accent1>
      <a:accent2>
        <a:srgbClr val="559937"/>
      </a:accent2>
      <a:accent3>
        <a:srgbClr val="EBCA21"/>
      </a:accent3>
      <a:accent4>
        <a:srgbClr val="EB8D21"/>
      </a:accent4>
      <a:accent5>
        <a:srgbClr val="EB5638"/>
      </a:accent5>
      <a:accent6>
        <a:srgbClr val="3AAFB2"/>
      </a:accent6>
      <a:hlink>
        <a:srgbClr val="3A9CDB"/>
      </a:hlink>
      <a:folHlink>
        <a:srgbClr val="6E54AE"/>
      </a:folHlink>
    </a:clrScheme>
    <a:fontScheme name="自定义 3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1135</Words>
  <Application>WPS 演示</Application>
  <PresentationFormat>全屏显示(4:3)</PresentationFormat>
  <Paragraphs>127</Paragraphs>
  <Slides>28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Calibri</vt:lpstr>
      <vt:lpstr>Arial Unicode MS</vt:lpstr>
      <vt:lpstr>等线</vt:lpstr>
      <vt:lpstr>teach03 16x9</vt:lpstr>
      <vt:lpstr>芝士雪豹队综合设计</vt:lpstr>
      <vt:lpstr>议程</vt:lpstr>
      <vt:lpstr>视频展示</vt:lpstr>
      <vt:lpstr>PowerPoint 演示文稿</vt:lpstr>
      <vt:lpstr>数据通路</vt:lpstr>
      <vt:lpstr>顶层模块通路</vt:lpstr>
      <vt:lpstr>分模块介绍</vt:lpstr>
      <vt:lpstr>键盘输入模块</vt:lpstr>
      <vt:lpstr>键盘信号编码</vt:lpstr>
      <vt:lpstr>AUDIO数据通路</vt:lpstr>
      <vt:lpstr>音频输出原理</vt:lpstr>
      <vt:lpstr>频率编码处理</vt:lpstr>
      <vt:lpstr>计分板模块</vt:lpstr>
      <vt:lpstr>随机数生成器</vt:lpstr>
      <vt:lpstr>动画控制与显示(设计模式)</vt:lpstr>
      <vt:lpstr>动画控制与显示(设计模式)</vt:lpstr>
      <vt:lpstr>共画布设计思路</vt:lpstr>
      <vt:lpstr>具体流程</vt:lpstr>
      <vt:lpstr>动画控制与显示(各功能具体实现)</vt:lpstr>
      <vt:lpstr>动画控制与显示(各功能具体实现)</vt:lpstr>
      <vt:lpstr>动画控制与显示(各功能具体实现)</vt:lpstr>
      <vt:lpstr>动画控制与显示(各功能具体实现)</vt:lpstr>
      <vt:lpstr>动画控制与显示(各功能具体实现)</vt:lpstr>
      <vt:lpstr>动画控制与显示(各功能具体实现)</vt:lpstr>
      <vt:lpstr>性能分析</vt:lpstr>
      <vt:lpstr>资源使用量</vt:lpstr>
      <vt:lpstr>时序情况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教务处PPT模板003</dc:title>
  <dc:creator>现代教育技术中心</dc:creator>
  <cp:lastModifiedBy>梦夜の星辰</cp:lastModifiedBy>
  <cp:revision>26</cp:revision>
  <dcterms:created xsi:type="dcterms:W3CDTF">2019-09-17T05:59:00Z</dcterms:created>
  <dcterms:modified xsi:type="dcterms:W3CDTF">2022-12-07T07:19:38Z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154A52AE71DC4BFB83B9BF702CFB0082</vt:lpwstr>
  </property>
  <property fmtid="{D5CDD505-2E9C-101B-9397-08002B2CF9AE}" pid="3" name="KSOProductBuildVer">
    <vt:lpwstr>2052-11.1.0.12651</vt:lpwstr>
  </property>
</Properties>
</file>