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7E539-3246-426C-8963-501D19A04B70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1BEE6-9EEB-4777-83E8-430EA3D89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09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AFBB0-8CE2-41AD-AEE1-CA10928A311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811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4981-C31D-4363-8089-FB77910F786A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CC26-B8E9-436E-BB0A-58A0BF001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16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4981-C31D-4363-8089-FB77910F786A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CC26-B8E9-436E-BB0A-58A0BF001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4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4981-C31D-4363-8089-FB77910F786A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CC26-B8E9-436E-BB0A-58A0BF001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90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4981-C31D-4363-8089-FB77910F786A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CC26-B8E9-436E-BB0A-58A0BF001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79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4981-C31D-4363-8089-FB77910F786A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CC26-B8E9-436E-BB0A-58A0BF001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30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4981-C31D-4363-8089-FB77910F786A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CC26-B8E9-436E-BB0A-58A0BF001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23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4981-C31D-4363-8089-FB77910F786A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CC26-B8E9-436E-BB0A-58A0BF001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6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4981-C31D-4363-8089-FB77910F786A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CC26-B8E9-436E-BB0A-58A0BF001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51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4981-C31D-4363-8089-FB77910F786A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CC26-B8E9-436E-BB0A-58A0BF001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74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4981-C31D-4363-8089-FB77910F786A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CC26-B8E9-436E-BB0A-58A0BF001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21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4981-C31D-4363-8089-FB77910F786A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CC26-B8E9-436E-BB0A-58A0BF001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11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4981-C31D-4363-8089-FB77910F786A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BCC26-B8E9-436E-BB0A-58A0BF001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3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Data Organisation: </a:t>
            </a:r>
            <a:br>
              <a:rPr lang="en-GB" dirty="0" smtClean="0">
                <a:solidFill>
                  <a:schemeClr val="accent1"/>
                </a:solidFill>
              </a:rPr>
            </a:br>
            <a:r>
              <a:rPr lang="en-GB" dirty="0" smtClean="0">
                <a:solidFill>
                  <a:schemeClr val="accent1"/>
                </a:solidFill>
              </a:rPr>
              <a:t>Import from raw data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69797" y="141277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Brain Imaging Data Structure (BIDS)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67" y="2497685"/>
            <a:ext cx="7848860" cy="37446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44354" y="634079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http://bids.neuroimaging.io/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1930" y="2210920"/>
            <a:ext cx="105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Raw data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508104" y="2195572"/>
            <a:ext cx="292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DICOM Imported “Raw”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527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Data Organisation: </a:t>
            </a:r>
            <a:br>
              <a:rPr lang="en-GB" dirty="0" smtClean="0">
                <a:solidFill>
                  <a:schemeClr val="accent1"/>
                </a:solidFill>
              </a:rPr>
            </a:br>
            <a:r>
              <a:rPr lang="en-GB" dirty="0" smtClean="0">
                <a:solidFill>
                  <a:schemeClr val="accent1"/>
                </a:solidFill>
              </a:rPr>
              <a:t>Good Analysis Folder Structure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483768" y="1600200"/>
            <a:ext cx="6203032" cy="4525963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Raw_Data</a:t>
            </a:r>
            <a:endParaRPr lang="en-GB" dirty="0" smtClean="0"/>
          </a:p>
          <a:p>
            <a:pPr lvl="1"/>
            <a:r>
              <a:rPr lang="en-GB" dirty="0" smtClean="0"/>
              <a:t>Has data direct from scanner (.IMA; .</a:t>
            </a:r>
            <a:r>
              <a:rPr lang="en-GB" dirty="0" err="1" smtClean="0"/>
              <a:t>dcm</a:t>
            </a:r>
            <a:r>
              <a:rPr lang="en-GB" dirty="0" smtClean="0"/>
              <a:t>)</a:t>
            </a:r>
          </a:p>
          <a:p>
            <a:r>
              <a:rPr lang="en-GB" dirty="0" smtClean="0"/>
              <a:t>Analysed Data</a:t>
            </a:r>
          </a:p>
          <a:p>
            <a:pPr lvl="1"/>
            <a:r>
              <a:rPr lang="en-GB" dirty="0" smtClean="0"/>
              <a:t>Where you import data to (into .</a:t>
            </a:r>
            <a:r>
              <a:rPr lang="en-GB" dirty="0" err="1" smtClean="0"/>
              <a:t>nii</a:t>
            </a:r>
            <a:r>
              <a:rPr lang="en-GB" dirty="0" smtClean="0"/>
              <a:t> or .</a:t>
            </a:r>
            <a:r>
              <a:rPr lang="en-GB" dirty="0" err="1" smtClean="0"/>
              <a:t>img</a:t>
            </a:r>
            <a:r>
              <a:rPr lang="en-GB" dirty="0" smtClean="0"/>
              <a:t> files)</a:t>
            </a:r>
          </a:p>
          <a:p>
            <a:pPr lvl="1"/>
            <a:r>
              <a:rPr lang="en-GB" dirty="0" smtClean="0"/>
              <a:t>Where you do </a:t>
            </a:r>
            <a:r>
              <a:rPr lang="en-GB" dirty="0" err="1" smtClean="0"/>
              <a:t>preprocessing</a:t>
            </a:r>
            <a:r>
              <a:rPr lang="en-GB" dirty="0" smtClean="0"/>
              <a:t> of data (realign, </a:t>
            </a:r>
            <a:r>
              <a:rPr lang="en-GB" dirty="0" err="1" smtClean="0"/>
              <a:t>coregister</a:t>
            </a:r>
            <a:r>
              <a:rPr lang="en-GB" dirty="0" smtClean="0"/>
              <a:t>, normalise, smooth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pPr lvl="1"/>
            <a:r>
              <a:rPr lang="en-GB" b="1" dirty="0" smtClean="0"/>
              <a:t>Statistics:</a:t>
            </a:r>
            <a:r>
              <a:rPr lang="en-GB" dirty="0" smtClean="0"/>
              <a:t> where you put the model and analysis for each individual subject</a:t>
            </a:r>
            <a:endParaRPr lang="en-GB" b="1" dirty="0" smtClean="0"/>
          </a:p>
          <a:p>
            <a:pPr lvl="1"/>
            <a:r>
              <a:rPr lang="en-GB" b="1" dirty="0" smtClean="0"/>
              <a:t>Group Analysis: </a:t>
            </a:r>
            <a:r>
              <a:rPr lang="en-GB" dirty="0" smtClean="0"/>
              <a:t>where you put the group level analyses </a:t>
            </a:r>
          </a:p>
          <a:p>
            <a:pPr lvl="1"/>
            <a:r>
              <a:rPr lang="en-GB" b="1" dirty="0" err="1" smtClean="0"/>
              <a:t>Export_Data</a:t>
            </a:r>
            <a:r>
              <a:rPr lang="en-GB" dirty="0" smtClean="0"/>
              <a:t>: where you export masks, </a:t>
            </a:r>
            <a:r>
              <a:rPr lang="en-GB" dirty="0" err="1" smtClean="0"/>
              <a:t>thresholded</a:t>
            </a:r>
            <a:r>
              <a:rPr lang="en-GB" dirty="0" smtClean="0"/>
              <a:t> data, VOI (voxel of interest) time series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err="1" smtClean="0"/>
              <a:t>Analysis_Scripts</a:t>
            </a:r>
            <a:endParaRPr lang="en-GB" dirty="0" smtClean="0"/>
          </a:p>
          <a:p>
            <a:pPr lvl="1"/>
            <a:r>
              <a:rPr lang="en-GB" dirty="0" smtClean="0"/>
              <a:t>Where you put scripts and batch files to help run analysis</a:t>
            </a:r>
          </a:p>
          <a:p>
            <a:pPr lvl="1"/>
            <a:r>
              <a:rPr lang="en-GB" dirty="0" smtClean="0"/>
              <a:t>Can put other helpful files (e.g. masks for regions of interest) here. 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1931"/>
            <a:ext cx="200977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09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12006"/>
          </a:xfrm>
        </p:spPr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SPM 12 Analysis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775" y="1501775"/>
            <a:ext cx="2819400" cy="241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9" t="30252" r="7512" b="14130"/>
          <a:stretch>
            <a:fillRect/>
          </a:stretch>
        </p:blipFill>
        <p:spPr bwMode="auto">
          <a:xfrm>
            <a:off x="4244975" y="1600200"/>
            <a:ext cx="1165225" cy="1219200"/>
          </a:xfrm>
          <a:prstGeom prst="rect">
            <a:avLst/>
          </a:prstGeom>
          <a:noFill/>
          <a:ln>
            <a:noFill/>
          </a:ln>
          <a:effectLst>
            <a:outerShdw dist="81320" dir="2319588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1550" y="4416425"/>
            <a:ext cx="1585913" cy="644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5838" y="4545013"/>
            <a:ext cx="1577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Normalisation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588" y="1219200"/>
            <a:ext cx="2835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Statistical Parametric Map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2550" y="904875"/>
            <a:ext cx="1997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Image time-series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676650" y="6113463"/>
            <a:ext cx="2289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Parameter estimates</a:t>
            </a:r>
          </a:p>
        </p:txBody>
      </p:sp>
      <p:pic>
        <p:nvPicPr>
          <p:cNvPr id="10" name="Picture 9"/>
          <p:cNvPicPr>
            <a:picLocks noChangeArrowheads="1"/>
          </p:cNvPicPr>
          <p:nvPr/>
        </p:nvPicPr>
        <p:blipFill>
          <a:blip r:embed="rId4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1676400"/>
            <a:ext cx="1500188" cy="10620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9" t="6715" r="8142" b="6468"/>
          <a:stretch>
            <a:fillRect/>
          </a:stretch>
        </p:blipFill>
        <p:spPr bwMode="auto">
          <a:xfrm>
            <a:off x="4040188" y="4392613"/>
            <a:ext cx="1617662" cy="1662112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73488" y="3124200"/>
            <a:ext cx="2197100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General Linear Model</a:t>
            </a: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6688" y="3124200"/>
            <a:ext cx="1357312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Realignment</a:t>
            </a: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54213" y="3124200"/>
            <a:ext cx="1452562" cy="7000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Smoothing</a:t>
            </a: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110038" y="1249363"/>
            <a:ext cx="1577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 Unicode MS" pitchFamily="34" charset="-128"/>
              </a:rPr>
              <a:t>Design matrix</a:t>
            </a:r>
          </a:p>
        </p:txBody>
      </p:sp>
      <p:pic>
        <p:nvPicPr>
          <p:cNvPr id="16" name="Picture 15"/>
          <p:cNvPicPr>
            <a:picLocks noChangeArrowheads="1"/>
          </p:cNvPicPr>
          <p:nvPr/>
        </p:nvPicPr>
        <p:blipFill>
          <a:blip r:embed="rId6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437188"/>
            <a:ext cx="1368425" cy="1192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408238" y="5729288"/>
            <a:ext cx="13112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Anatomical</a:t>
            </a:r>
            <a:b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</a:b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reference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00250" y="1262063"/>
            <a:ext cx="1374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Spatial filter</a:t>
            </a: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881063" y="2795588"/>
            <a:ext cx="0" cy="309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1608138" y="3502025"/>
            <a:ext cx="312737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V="1">
            <a:off x="6019800" y="3505200"/>
            <a:ext cx="2524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4851400" y="3876675"/>
            <a:ext cx="0" cy="520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4846638" y="2825750"/>
            <a:ext cx="0" cy="309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2676525" y="2776538"/>
            <a:ext cx="0" cy="309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3429000" y="3500438"/>
            <a:ext cx="311150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1749425" y="5043488"/>
            <a:ext cx="0" cy="3921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1265238" y="3873500"/>
            <a:ext cx="1587" cy="488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2286000" y="3886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218238" y="4114800"/>
            <a:ext cx="1349375" cy="755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Statistical</a:t>
            </a:r>
            <a:br>
              <a:rPr lang="en-GB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GB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Inference</a:t>
            </a: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8213725" y="4284663"/>
            <a:ext cx="6254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RFT</a:t>
            </a: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6919913" y="3776663"/>
            <a:ext cx="0" cy="319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pic>
        <p:nvPicPr>
          <p:cNvPr id="32" name="Picture 3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" t="60948" r="69249" b="6488"/>
          <a:stretch>
            <a:fillRect/>
          </a:stretch>
        </p:blipFill>
        <p:spPr bwMode="auto">
          <a:xfrm>
            <a:off x="6405563" y="5334000"/>
            <a:ext cx="1057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Line 32"/>
          <p:cNvSpPr>
            <a:spLocks noChangeShapeType="1"/>
          </p:cNvSpPr>
          <p:nvPr/>
        </p:nvSpPr>
        <p:spPr bwMode="auto">
          <a:xfrm flipH="1">
            <a:off x="6943725" y="4876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7775575" y="5638800"/>
            <a:ext cx="9493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p &lt;0.05</a:t>
            </a:r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 flipH="1" flipV="1">
            <a:off x="7620000" y="44958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 flipH="1">
            <a:off x="6886575" y="5867400"/>
            <a:ext cx="903288" cy="3762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152400" y="1341438"/>
            <a:ext cx="1508125" cy="1412875"/>
            <a:chOff x="197" y="764"/>
            <a:chExt cx="987" cy="890"/>
          </a:xfrm>
        </p:grpSpPr>
        <p:pic>
          <p:nvPicPr>
            <p:cNvPr id="38" name="Picture 37"/>
            <p:cNvPicPr>
              <a:picLocks noChangeArrowheads="1"/>
            </p:cNvPicPr>
            <p:nvPr/>
          </p:nvPicPr>
          <p:blipFill>
            <a:blip r:embed="rId7">
              <a:lum contras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" y="764"/>
              <a:ext cx="796" cy="698"/>
            </a:xfrm>
            <a:prstGeom prst="rect">
              <a:avLst/>
            </a:prstGeom>
            <a:noFill/>
            <a:ln w="12700">
              <a:solidFill>
                <a:srgbClr val="C1CE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38"/>
            <p:cNvPicPr>
              <a:picLocks noChangeArrowheads="1"/>
            </p:cNvPicPr>
            <p:nvPr/>
          </p:nvPicPr>
          <p:blipFill>
            <a:blip r:embed="rId7">
              <a:lum contras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" y="860"/>
              <a:ext cx="795" cy="698"/>
            </a:xfrm>
            <a:prstGeom prst="rect">
              <a:avLst/>
            </a:prstGeom>
            <a:noFill/>
            <a:ln w="12700">
              <a:solidFill>
                <a:srgbClr val="C1CE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39"/>
            <p:cNvPicPr>
              <a:picLocks noChangeArrowheads="1"/>
            </p:cNvPicPr>
            <p:nvPr/>
          </p:nvPicPr>
          <p:blipFill>
            <a:blip r:embed="rId7">
              <a:lum contras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" y="956"/>
              <a:ext cx="795" cy="698"/>
            </a:xfrm>
            <a:prstGeom prst="rect">
              <a:avLst/>
            </a:prstGeom>
            <a:noFill/>
            <a:ln w="12700">
              <a:solidFill>
                <a:srgbClr val="C1CE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" name="Rectangle 40"/>
          <p:cNvSpPr/>
          <p:nvPr/>
        </p:nvSpPr>
        <p:spPr bwMode="auto">
          <a:xfrm>
            <a:off x="82550" y="764704"/>
            <a:ext cx="3594100" cy="5976664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707904" y="764704"/>
            <a:ext cx="2448272" cy="5976664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156176" y="764704"/>
            <a:ext cx="2893517" cy="5976664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40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1. Pre-processing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3026" y="3644954"/>
            <a:ext cx="1123964" cy="416831"/>
          </a:xfrm>
          <a:prstGeom prst="rect">
            <a:avLst/>
          </a:prstGeom>
          <a:solidFill>
            <a:srgbClr val="002060"/>
          </a:solidFill>
        </p:spPr>
        <p:txBody>
          <a:bodyPr wrap="square"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2000" b="1" dirty="0">
                <a:solidFill>
                  <a:schemeClr val="bg1"/>
                </a:solidFill>
                <a:latin typeface="+mn-lt"/>
              </a:rPr>
              <a:t>REALIGN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435010" y="3977197"/>
            <a:ext cx="13034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b="1" dirty="0" smtClean="0">
                <a:latin typeface="+mn-lt"/>
              </a:rPr>
              <a:t>Estimate &amp; Unwarp</a:t>
            </a:r>
          </a:p>
        </p:txBody>
      </p:sp>
      <p:cxnSp>
        <p:nvCxnSpPr>
          <p:cNvPr id="5" name="Straight Arrow Connector 4"/>
          <p:cNvCxnSpPr>
            <a:stCxn id="4" idx="2"/>
            <a:endCxn id="13" idx="0"/>
          </p:cNvCxnSpPr>
          <p:nvPr/>
        </p:nvCxnSpPr>
        <p:spPr bwMode="auto">
          <a:xfrm flipH="1">
            <a:off x="622763" y="4623528"/>
            <a:ext cx="463974" cy="94770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2"/>
            <a:endCxn id="8" idx="0"/>
          </p:cNvCxnSpPr>
          <p:nvPr/>
        </p:nvCxnSpPr>
        <p:spPr bwMode="auto">
          <a:xfrm>
            <a:off x="1086737" y="4623528"/>
            <a:ext cx="729269" cy="94604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 bwMode="auto">
          <a:xfrm>
            <a:off x="1211648" y="5569577"/>
            <a:ext cx="12087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b="1" dirty="0" smtClean="0">
                <a:latin typeface="+mn-lt"/>
              </a:rPr>
              <a:t>Mean Functional</a:t>
            </a:r>
          </a:p>
          <a:p>
            <a:pPr algn="ctr" eaLnBrk="0" hangingPunct="0">
              <a:defRPr/>
            </a:pPr>
            <a:r>
              <a:rPr lang="en-GB" sz="1200" b="1" dirty="0" smtClean="0"/>
              <a:t>(</a:t>
            </a:r>
            <a:r>
              <a:rPr lang="en-GB" sz="1200" b="1" dirty="0" err="1" smtClean="0"/>
              <a:t>meanuf</a:t>
            </a:r>
            <a:r>
              <a:rPr lang="en-GB" sz="1200" b="1" dirty="0"/>
              <a:t>*</a:t>
            </a:r>
            <a:r>
              <a:rPr lang="en-GB" sz="1200" b="1" dirty="0" smtClean="0"/>
              <a:t>.</a:t>
            </a:r>
            <a:r>
              <a:rPr lang="en-GB" sz="1200" b="1" dirty="0" err="1" smtClean="0"/>
              <a:t>img</a:t>
            </a:r>
            <a:r>
              <a:rPr lang="en-GB" sz="1200" b="1" dirty="0" smtClean="0"/>
              <a:t>)</a:t>
            </a:r>
            <a:endParaRPr lang="en-GB" sz="1200" b="1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65246" y="5571237"/>
            <a:ext cx="1115033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b="1" dirty="0" err="1"/>
              <a:t>u</a:t>
            </a:r>
            <a:r>
              <a:rPr lang="en-GB" b="1" dirty="0" err="1" smtClean="0"/>
              <a:t>f</a:t>
            </a:r>
            <a:r>
              <a:rPr lang="en-GB" b="1" dirty="0"/>
              <a:t>*.</a:t>
            </a:r>
            <a:r>
              <a:rPr lang="en-GB" b="1" dirty="0" err="1"/>
              <a:t>img</a:t>
            </a:r>
            <a:endParaRPr lang="en-GB" b="1" dirty="0"/>
          </a:p>
          <a:p>
            <a:pPr algn="ctr" eaLnBrk="0" hangingPunct="0">
              <a:defRPr/>
            </a:pPr>
            <a:endParaRPr lang="en-GB" sz="800" b="1" dirty="0" smtClean="0"/>
          </a:p>
          <a:p>
            <a:pPr algn="ctr" eaLnBrk="0" hangingPunct="0">
              <a:defRPr/>
            </a:pPr>
            <a:r>
              <a:rPr lang="en-GB" sz="1200" b="1" dirty="0" smtClean="0"/>
              <a:t>&amp; rp_f*.txt file</a:t>
            </a:r>
            <a:endParaRPr lang="en-GB" sz="1200" b="1" dirty="0"/>
          </a:p>
        </p:txBody>
      </p:sp>
      <p:sp>
        <p:nvSpPr>
          <p:cNvPr id="17" name="TextBox 16"/>
          <p:cNvSpPr txBox="1"/>
          <p:nvPr/>
        </p:nvSpPr>
        <p:spPr bwMode="auto">
          <a:xfrm>
            <a:off x="1211648" y="4653136"/>
            <a:ext cx="515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b="1" dirty="0" smtClean="0">
                <a:latin typeface="+mn-lt"/>
              </a:rPr>
              <a:t>Res</a:t>
            </a:r>
            <a:endParaRPr lang="en-GB" b="1" dirty="0">
              <a:latin typeface="+mn-lt"/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34579" r="48984" b="40945"/>
          <a:stretch>
            <a:fillRect/>
          </a:stretch>
        </p:blipFill>
        <p:spPr bwMode="auto">
          <a:xfrm>
            <a:off x="642217" y="1805524"/>
            <a:ext cx="889040" cy="106394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 bwMode="auto">
          <a:xfrm>
            <a:off x="184698" y="2869471"/>
            <a:ext cx="1860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b="1" dirty="0" smtClean="0">
                <a:latin typeface="+mn-lt"/>
              </a:rPr>
              <a:t>fMRI Time Series</a:t>
            </a:r>
            <a:endParaRPr lang="en-GB" sz="1200" b="1" dirty="0">
              <a:latin typeface="+mn-lt"/>
            </a:endParaRPr>
          </a:p>
        </p:txBody>
      </p:sp>
      <p:cxnSp>
        <p:nvCxnSpPr>
          <p:cNvPr id="31" name="Straight Arrow Connector 30"/>
          <p:cNvCxnSpPr>
            <a:stCxn id="30" idx="2"/>
            <a:endCxn id="3" idx="0"/>
          </p:cNvCxnSpPr>
          <p:nvPr/>
        </p:nvCxnSpPr>
        <p:spPr bwMode="auto">
          <a:xfrm>
            <a:off x="1115008" y="3238803"/>
            <a:ext cx="0" cy="406151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7" t="30151" r="53882" b="47353"/>
          <a:stretch>
            <a:fillRect/>
          </a:stretch>
        </p:blipFill>
        <p:spPr bwMode="auto">
          <a:xfrm>
            <a:off x="3958846" y="1803941"/>
            <a:ext cx="567470" cy="67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Arrow Connector 34"/>
          <p:cNvCxnSpPr>
            <a:stCxn id="36" idx="2"/>
          </p:cNvCxnSpPr>
          <p:nvPr/>
        </p:nvCxnSpPr>
        <p:spPr bwMode="auto">
          <a:xfrm flipH="1">
            <a:off x="4216058" y="2819387"/>
            <a:ext cx="7983" cy="408522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 bwMode="auto">
          <a:xfrm>
            <a:off x="3628934" y="2451195"/>
            <a:ext cx="1190214" cy="368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b="1" dirty="0" smtClean="0">
                <a:latin typeface="+mn-lt"/>
              </a:rPr>
              <a:t>Structural</a:t>
            </a:r>
            <a:endParaRPr lang="en-GB" sz="1200" b="1" dirty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4165713" y="2840323"/>
            <a:ext cx="7743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sz="1200" b="1" dirty="0" smtClean="0">
                <a:solidFill>
                  <a:srgbClr val="FF0000"/>
                </a:solidFill>
                <a:latin typeface="+mn-lt"/>
              </a:rPr>
              <a:t>Volumes</a:t>
            </a:r>
            <a:endParaRPr lang="en-GB" sz="1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68998" y="3236149"/>
            <a:ext cx="1317002" cy="416831"/>
          </a:xfrm>
          <a:prstGeom prst="rect">
            <a:avLst/>
          </a:prstGeom>
          <a:solidFill>
            <a:srgbClr val="002060"/>
          </a:solidFill>
        </p:spPr>
        <p:txBody>
          <a:bodyPr wrap="square"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2000" b="1" dirty="0" smtClean="0">
                <a:solidFill>
                  <a:schemeClr val="bg1"/>
                </a:solidFill>
                <a:latin typeface="+mn-lt"/>
              </a:rPr>
              <a:t>SEGMENT</a:t>
            </a:r>
            <a:endParaRPr lang="en-GB" sz="20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3" t="74982" r="53328" b="2010"/>
          <a:stretch>
            <a:fillRect/>
          </a:stretch>
        </p:blipFill>
        <p:spPr bwMode="auto">
          <a:xfrm>
            <a:off x="4856823" y="4365105"/>
            <a:ext cx="583719" cy="68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" name="Straight Arrow Connector 67"/>
          <p:cNvCxnSpPr>
            <a:stCxn id="213" idx="2"/>
            <a:endCxn id="67" idx="0"/>
          </p:cNvCxnSpPr>
          <p:nvPr/>
        </p:nvCxnSpPr>
        <p:spPr bwMode="auto">
          <a:xfrm>
            <a:off x="4255755" y="4030215"/>
            <a:ext cx="892928" cy="33489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 bwMode="auto">
          <a:xfrm>
            <a:off x="4645246" y="5059608"/>
            <a:ext cx="1006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sz="1200" b="1" dirty="0" smtClean="0">
                <a:latin typeface="+mn-lt"/>
              </a:rPr>
              <a:t>Deformation Field</a:t>
            </a:r>
          </a:p>
          <a:p>
            <a:pPr algn="ctr" eaLnBrk="0" hangingPunct="0">
              <a:defRPr/>
            </a:pPr>
            <a:r>
              <a:rPr lang="en-GB" sz="1200" b="1" dirty="0" smtClean="0"/>
              <a:t>(</a:t>
            </a:r>
            <a:r>
              <a:rPr lang="en-GB" sz="1200" b="1" dirty="0" err="1" smtClean="0"/>
              <a:t>y_s</a:t>
            </a:r>
            <a:r>
              <a:rPr lang="en-GB" sz="1200" b="1" dirty="0" smtClean="0"/>
              <a:t>*.</a:t>
            </a:r>
            <a:r>
              <a:rPr lang="en-GB" sz="1200" b="1" dirty="0" err="1" smtClean="0"/>
              <a:t>nii</a:t>
            </a:r>
            <a:r>
              <a:rPr lang="en-GB" sz="1200" b="1" dirty="0" smtClean="0"/>
              <a:t>)</a:t>
            </a:r>
            <a:endParaRPr lang="en-GB" sz="1200" b="1" dirty="0">
              <a:latin typeface="+mn-lt"/>
            </a:endParaRPr>
          </a:p>
        </p:txBody>
      </p:sp>
      <p:pic>
        <p:nvPicPr>
          <p:cNvPr id="7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7" t="74316" r="53882" b="3186"/>
          <a:stretch>
            <a:fillRect/>
          </a:stretch>
        </p:blipFill>
        <p:spPr bwMode="auto">
          <a:xfrm>
            <a:off x="3451231" y="4365104"/>
            <a:ext cx="575593" cy="68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7" name="Straight Arrow Connector 76"/>
          <p:cNvCxnSpPr>
            <a:stCxn id="213" idx="2"/>
            <a:endCxn id="76" idx="0"/>
          </p:cNvCxnSpPr>
          <p:nvPr/>
        </p:nvCxnSpPr>
        <p:spPr bwMode="auto">
          <a:xfrm flipH="1">
            <a:off x="3739028" y="4030215"/>
            <a:ext cx="516727" cy="33488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 bwMode="auto">
          <a:xfrm>
            <a:off x="3342984" y="5048084"/>
            <a:ext cx="7920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sz="1200" b="1" dirty="0" smtClean="0">
                <a:latin typeface="+mn-lt"/>
              </a:rPr>
              <a:t>Segment</a:t>
            </a:r>
          </a:p>
          <a:p>
            <a:pPr algn="ctr" eaLnBrk="0" hangingPunct="0">
              <a:defRPr/>
            </a:pPr>
            <a:r>
              <a:rPr lang="en-GB" sz="1200" b="1" dirty="0" smtClean="0"/>
              <a:t>(c1s*.</a:t>
            </a:r>
            <a:r>
              <a:rPr lang="en-GB" sz="1200" b="1" dirty="0" err="1" smtClean="0"/>
              <a:t>nii</a:t>
            </a:r>
            <a:r>
              <a:rPr lang="en-GB" sz="1200" b="1" dirty="0" smtClean="0"/>
              <a:t>)</a:t>
            </a:r>
            <a:endParaRPr lang="en-GB" sz="1200" b="1" dirty="0">
              <a:latin typeface="+mn-lt"/>
            </a:endParaRPr>
          </a:p>
        </p:txBody>
      </p:sp>
      <p:pic>
        <p:nvPicPr>
          <p:cNvPr id="10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7" t="30151" r="53882" b="47353"/>
          <a:stretch>
            <a:fillRect/>
          </a:stretch>
        </p:blipFill>
        <p:spPr bwMode="auto">
          <a:xfrm>
            <a:off x="4097905" y="4365587"/>
            <a:ext cx="575186" cy="68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TextBox 110"/>
          <p:cNvSpPr txBox="1"/>
          <p:nvPr/>
        </p:nvSpPr>
        <p:spPr bwMode="auto">
          <a:xfrm>
            <a:off x="3945003" y="5044787"/>
            <a:ext cx="8426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sz="1200" b="1" dirty="0" smtClean="0">
                <a:latin typeface="+mn-lt"/>
              </a:rPr>
              <a:t>Bias-corrected structural</a:t>
            </a:r>
          </a:p>
          <a:p>
            <a:pPr algn="ctr" eaLnBrk="0" hangingPunct="0">
              <a:defRPr/>
            </a:pPr>
            <a:r>
              <a:rPr lang="en-GB" sz="1200" b="1" dirty="0" smtClean="0"/>
              <a:t>(</a:t>
            </a:r>
            <a:r>
              <a:rPr lang="en-GB" sz="1200" b="1" dirty="0" err="1" smtClean="0"/>
              <a:t>ms</a:t>
            </a:r>
            <a:r>
              <a:rPr lang="en-GB" sz="1200" b="1" dirty="0"/>
              <a:t>*</a:t>
            </a:r>
            <a:r>
              <a:rPr lang="en-GB" sz="1200" b="1" dirty="0" smtClean="0"/>
              <a:t>.</a:t>
            </a:r>
            <a:r>
              <a:rPr lang="en-GB" sz="1200" b="1" dirty="0" err="1" smtClean="0"/>
              <a:t>nii</a:t>
            </a:r>
            <a:r>
              <a:rPr lang="en-GB" sz="1200" b="1" dirty="0" smtClean="0"/>
              <a:t>)</a:t>
            </a:r>
            <a:endParaRPr lang="en-GB" sz="1200" b="1" dirty="0">
              <a:latin typeface="+mn-lt"/>
            </a:endParaRPr>
          </a:p>
        </p:txBody>
      </p:sp>
      <p:cxnSp>
        <p:nvCxnSpPr>
          <p:cNvPr id="112" name="Straight Arrow Connector 111"/>
          <p:cNvCxnSpPr>
            <a:stCxn id="213" idx="2"/>
            <a:endCxn id="109" idx="0"/>
          </p:cNvCxnSpPr>
          <p:nvPr/>
        </p:nvCxnSpPr>
        <p:spPr bwMode="auto">
          <a:xfrm>
            <a:off x="4255755" y="4030215"/>
            <a:ext cx="129743" cy="33537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 bwMode="auto">
          <a:xfrm>
            <a:off x="437144" y="4736526"/>
            <a:ext cx="515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b="1" dirty="0" smtClean="0">
                <a:latin typeface="+mn-lt"/>
              </a:rPr>
              <a:t>Res</a:t>
            </a:r>
            <a:endParaRPr lang="en-GB" b="1" dirty="0">
              <a:latin typeface="+mn-lt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612686" y="6075707"/>
            <a:ext cx="970437" cy="416831"/>
          </a:xfrm>
          <a:prstGeom prst="rect">
            <a:avLst/>
          </a:prstGeom>
          <a:solidFill>
            <a:srgbClr val="002060"/>
          </a:solidFill>
        </p:spPr>
        <p:txBody>
          <a:bodyPr wrap="square"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2000" b="1" dirty="0" err="1" smtClean="0">
                <a:solidFill>
                  <a:schemeClr val="bg1"/>
                </a:solidFill>
                <a:latin typeface="+mn-lt"/>
              </a:rPr>
              <a:t>ImCalc</a:t>
            </a:r>
            <a:endParaRPr lang="en-GB" sz="2000" b="1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01" name="Straight Arrow Connector 100"/>
          <p:cNvCxnSpPr>
            <a:stCxn id="80" idx="2"/>
            <a:endCxn id="99" idx="0"/>
          </p:cNvCxnSpPr>
          <p:nvPr/>
        </p:nvCxnSpPr>
        <p:spPr bwMode="auto">
          <a:xfrm>
            <a:off x="3739028" y="5509749"/>
            <a:ext cx="358877" cy="565958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11" idx="2"/>
            <a:endCxn id="99" idx="0"/>
          </p:cNvCxnSpPr>
          <p:nvPr/>
        </p:nvCxnSpPr>
        <p:spPr bwMode="auto">
          <a:xfrm flipH="1">
            <a:off x="4097905" y="5875784"/>
            <a:ext cx="268428" cy="199923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99" idx="1"/>
            <a:endCxn id="119" idx="2"/>
          </p:cNvCxnSpPr>
          <p:nvPr/>
        </p:nvCxnSpPr>
        <p:spPr bwMode="auto">
          <a:xfrm flipH="1" flipV="1">
            <a:off x="2801997" y="5925247"/>
            <a:ext cx="810689" cy="35887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 bwMode="auto">
          <a:xfrm>
            <a:off x="2232981" y="5278916"/>
            <a:ext cx="11380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sz="1200" b="1" dirty="0" smtClean="0">
                <a:latin typeface="+mn-lt"/>
              </a:rPr>
              <a:t>Skull Stripped Bias-corrected</a:t>
            </a:r>
          </a:p>
          <a:p>
            <a:pPr algn="ctr" eaLnBrk="0" hangingPunct="0">
              <a:defRPr/>
            </a:pPr>
            <a:r>
              <a:rPr lang="en-GB" sz="1200" b="1" dirty="0" smtClean="0"/>
              <a:t>“Brain”</a:t>
            </a:r>
            <a:endParaRPr lang="en-GB" sz="1200" b="1" dirty="0">
              <a:latin typeface="+mn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045318" y="3650813"/>
            <a:ext cx="954060" cy="416831"/>
          </a:xfrm>
          <a:prstGeom prst="rect">
            <a:avLst/>
          </a:prstGeom>
          <a:solidFill>
            <a:srgbClr val="002060"/>
          </a:solidFill>
        </p:spPr>
        <p:txBody>
          <a:bodyPr wrap="square"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2000" b="1" dirty="0" smtClean="0">
                <a:solidFill>
                  <a:schemeClr val="bg1"/>
                </a:solidFill>
                <a:latin typeface="+mn-lt"/>
              </a:rPr>
              <a:t>COREG</a:t>
            </a:r>
            <a:endParaRPr lang="en-GB" sz="2000" b="1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2" name="Straight Arrow Connector 121"/>
          <p:cNvCxnSpPr>
            <a:stCxn id="8" idx="0"/>
            <a:endCxn id="134" idx="2"/>
          </p:cNvCxnSpPr>
          <p:nvPr/>
        </p:nvCxnSpPr>
        <p:spPr bwMode="auto">
          <a:xfrm flipV="1">
            <a:off x="1816006" y="4383161"/>
            <a:ext cx="706342" cy="1186416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19" idx="0"/>
            <a:endCxn id="134" idx="2"/>
          </p:cNvCxnSpPr>
          <p:nvPr/>
        </p:nvCxnSpPr>
        <p:spPr bwMode="auto">
          <a:xfrm flipH="1" flipV="1">
            <a:off x="2522348" y="4383161"/>
            <a:ext cx="279649" cy="895755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 bwMode="auto">
          <a:xfrm rot="4331799">
            <a:off x="2388343" y="4717699"/>
            <a:ext cx="9323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sz="1200" b="1" dirty="0" smtClean="0">
                <a:latin typeface="+mn-lt"/>
              </a:rPr>
              <a:t>Reference</a:t>
            </a:r>
            <a:endParaRPr lang="en-GB" sz="1200" b="1" dirty="0">
              <a:latin typeface="+mn-lt"/>
            </a:endParaRPr>
          </a:p>
        </p:txBody>
      </p:sp>
      <p:sp>
        <p:nvSpPr>
          <p:cNvPr id="133" name="TextBox 132"/>
          <p:cNvSpPr txBox="1"/>
          <p:nvPr/>
        </p:nvSpPr>
        <p:spPr bwMode="auto">
          <a:xfrm rot="18076267">
            <a:off x="1723846" y="4809611"/>
            <a:ext cx="658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sz="1200" b="1" dirty="0" smtClean="0">
                <a:latin typeface="+mn-lt"/>
              </a:rPr>
              <a:t>Source</a:t>
            </a:r>
            <a:endParaRPr lang="en-GB" sz="1200" b="1" dirty="0">
              <a:latin typeface="+mn-lt"/>
            </a:endParaRPr>
          </a:p>
        </p:txBody>
      </p:sp>
      <p:sp>
        <p:nvSpPr>
          <p:cNvPr id="134" name="TextBox 133"/>
          <p:cNvSpPr txBox="1"/>
          <p:nvPr/>
        </p:nvSpPr>
        <p:spPr bwMode="auto">
          <a:xfrm>
            <a:off x="1962184" y="4013829"/>
            <a:ext cx="1120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b="1" dirty="0" smtClean="0">
                <a:latin typeface="+mn-lt"/>
              </a:rPr>
              <a:t>Estimate</a:t>
            </a:r>
            <a:endParaRPr lang="en-GB" sz="1200" b="1" dirty="0"/>
          </a:p>
        </p:txBody>
      </p:sp>
      <p:cxnSp>
        <p:nvCxnSpPr>
          <p:cNvPr id="142" name="Straight Arrow Connector 141"/>
          <p:cNvCxnSpPr>
            <a:stCxn id="13" idx="0"/>
            <a:endCxn id="134" idx="2"/>
          </p:cNvCxnSpPr>
          <p:nvPr/>
        </p:nvCxnSpPr>
        <p:spPr bwMode="auto">
          <a:xfrm flipV="1">
            <a:off x="622763" y="4383161"/>
            <a:ext cx="1899585" cy="1188076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 bwMode="auto">
          <a:xfrm rot="19695426">
            <a:off x="1678537" y="4465638"/>
            <a:ext cx="6074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sz="1200" b="1" dirty="0" smtClean="0">
                <a:latin typeface="+mn-lt"/>
              </a:rPr>
              <a:t>Other</a:t>
            </a:r>
            <a:endParaRPr lang="en-GB" sz="1200" b="1" dirty="0">
              <a:latin typeface="+mn-lt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620782" y="2903604"/>
            <a:ext cx="1471498" cy="416831"/>
          </a:xfrm>
          <a:prstGeom prst="rect">
            <a:avLst/>
          </a:prstGeom>
          <a:solidFill>
            <a:srgbClr val="002060"/>
          </a:solidFill>
        </p:spPr>
        <p:txBody>
          <a:bodyPr wrap="square"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2000" b="1" dirty="0" smtClean="0">
                <a:solidFill>
                  <a:schemeClr val="bg1"/>
                </a:solidFill>
                <a:latin typeface="+mn-lt"/>
              </a:rPr>
              <a:t>NORMALISE</a:t>
            </a:r>
            <a:endParaRPr lang="en-GB" sz="2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0" name="TextBox 149"/>
          <p:cNvSpPr txBox="1"/>
          <p:nvPr/>
        </p:nvSpPr>
        <p:spPr bwMode="auto">
          <a:xfrm>
            <a:off x="5604403" y="3266837"/>
            <a:ext cx="155988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b="1" dirty="0" smtClean="0">
                <a:latin typeface="+mn-lt"/>
              </a:rPr>
              <a:t>Write</a:t>
            </a:r>
          </a:p>
          <a:p>
            <a:pPr algn="ctr" eaLnBrk="0" hangingPunct="0">
              <a:defRPr/>
            </a:pPr>
            <a:r>
              <a:rPr lang="en-GB" sz="1200" b="1" dirty="0" smtClean="0"/>
              <a:t>Voxel size: </a:t>
            </a:r>
            <a:r>
              <a:rPr lang="en-GB" sz="1200" b="1" dirty="0" smtClean="0">
                <a:solidFill>
                  <a:srgbClr val="FF0000"/>
                </a:solidFill>
              </a:rPr>
              <a:t>change to original image size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 bwMode="auto">
          <a:xfrm>
            <a:off x="1020525" y="3262857"/>
            <a:ext cx="7743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sz="1200" b="1" dirty="0" smtClean="0">
                <a:solidFill>
                  <a:srgbClr val="FF0000"/>
                </a:solidFill>
                <a:latin typeface="+mn-lt"/>
              </a:rPr>
              <a:t>Images</a:t>
            </a:r>
            <a:endParaRPr lang="en-GB" sz="1200" b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52" name="Straight Arrow Connector 151"/>
          <p:cNvCxnSpPr>
            <a:stCxn id="121" idx="0"/>
            <a:endCxn id="155" idx="2"/>
          </p:cNvCxnSpPr>
          <p:nvPr/>
        </p:nvCxnSpPr>
        <p:spPr bwMode="auto">
          <a:xfrm flipV="1">
            <a:off x="2522348" y="2963891"/>
            <a:ext cx="57147" cy="68692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 bwMode="auto">
          <a:xfrm>
            <a:off x="1816006" y="2132894"/>
            <a:ext cx="15269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b="1" dirty="0" smtClean="0">
                <a:latin typeface="+mn-lt"/>
              </a:rPr>
              <a:t>Headers Changed</a:t>
            </a:r>
          </a:p>
          <a:p>
            <a:pPr algn="ctr" eaLnBrk="0" hangingPunct="0">
              <a:defRPr/>
            </a:pPr>
            <a:r>
              <a:rPr lang="en-GB" sz="1200" b="1" dirty="0" smtClean="0"/>
              <a:t>(functional: </a:t>
            </a:r>
            <a:r>
              <a:rPr lang="en-GB" sz="1200" b="1" dirty="0" err="1" smtClean="0"/>
              <a:t>uf</a:t>
            </a:r>
            <a:r>
              <a:rPr lang="en-GB" sz="1200" b="1" dirty="0" smtClean="0"/>
              <a:t>*.</a:t>
            </a:r>
            <a:r>
              <a:rPr lang="en-GB" sz="1200" b="1" dirty="0" err="1" smtClean="0"/>
              <a:t>img</a:t>
            </a:r>
            <a:r>
              <a:rPr lang="en-GB" sz="1200" b="1" dirty="0" smtClean="0"/>
              <a:t>)</a:t>
            </a:r>
            <a:endParaRPr lang="en-GB" sz="1200" b="1" dirty="0" smtClean="0">
              <a:latin typeface="+mn-lt"/>
            </a:endParaRPr>
          </a:p>
        </p:txBody>
      </p:sp>
      <p:cxnSp>
        <p:nvCxnSpPr>
          <p:cNvPr id="160" name="Straight Arrow Connector 159"/>
          <p:cNvCxnSpPr>
            <a:stCxn id="67" idx="3"/>
            <a:endCxn id="150" idx="2"/>
          </p:cNvCxnSpPr>
          <p:nvPr/>
        </p:nvCxnSpPr>
        <p:spPr bwMode="auto">
          <a:xfrm flipV="1">
            <a:off x="5440542" y="4005501"/>
            <a:ext cx="943804" cy="701094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3" name="Curved Connector 162"/>
          <p:cNvCxnSpPr>
            <a:stCxn id="155" idx="0"/>
            <a:endCxn id="149" idx="0"/>
          </p:cNvCxnSpPr>
          <p:nvPr/>
        </p:nvCxnSpPr>
        <p:spPr>
          <a:xfrm rot="16200000" flipH="1">
            <a:off x="4082658" y="629731"/>
            <a:ext cx="770710" cy="3777036"/>
          </a:xfrm>
          <a:prstGeom prst="curvedConnector3">
            <a:avLst>
              <a:gd name="adj1" fmla="val -5371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50" idx="2"/>
            <a:endCxn id="170" idx="0"/>
          </p:cNvCxnSpPr>
          <p:nvPr/>
        </p:nvCxnSpPr>
        <p:spPr bwMode="auto">
          <a:xfrm>
            <a:off x="6384346" y="4005501"/>
            <a:ext cx="0" cy="7523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 bwMode="auto">
          <a:xfrm>
            <a:off x="5824182" y="4757826"/>
            <a:ext cx="1120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b="1" dirty="0" err="1" smtClean="0"/>
              <a:t>wu</a:t>
            </a:r>
            <a:r>
              <a:rPr lang="en-GB" b="1" dirty="0" err="1" smtClean="0">
                <a:latin typeface="+mn-lt"/>
              </a:rPr>
              <a:t>f</a:t>
            </a:r>
            <a:r>
              <a:rPr lang="en-GB" b="1" dirty="0" smtClean="0">
                <a:latin typeface="+mn-lt"/>
              </a:rPr>
              <a:t>*.</a:t>
            </a:r>
            <a:r>
              <a:rPr lang="en-GB" b="1" dirty="0" err="1" smtClean="0">
                <a:latin typeface="+mn-lt"/>
              </a:rPr>
              <a:t>img</a:t>
            </a:r>
            <a:endParaRPr lang="en-GB" sz="12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7380312" y="2897675"/>
            <a:ext cx="1471498" cy="416831"/>
          </a:xfrm>
          <a:prstGeom prst="rect">
            <a:avLst/>
          </a:prstGeom>
          <a:solidFill>
            <a:srgbClr val="002060"/>
          </a:solidFill>
        </p:spPr>
        <p:txBody>
          <a:bodyPr wrap="square"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2000" b="1" dirty="0" smtClean="0">
                <a:solidFill>
                  <a:schemeClr val="bg1"/>
                </a:solidFill>
                <a:latin typeface="+mn-lt"/>
              </a:rPr>
              <a:t>SMOOTH</a:t>
            </a:r>
            <a:endParaRPr lang="en-GB" sz="2000" b="1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73" name="Straight Arrow Connector 172"/>
          <p:cNvCxnSpPr>
            <a:stCxn id="170" idx="3"/>
            <a:endCxn id="172" idx="2"/>
          </p:cNvCxnSpPr>
          <p:nvPr/>
        </p:nvCxnSpPr>
        <p:spPr bwMode="auto">
          <a:xfrm flipV="1">
            <a:off x="6944509" y="3314506"/>
            <a:ext cx="1171552" cy="1627986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72" idx="0"/>
            <a:endCxn id="177" idx="2"/>
          </p:cNvCxnSpPr>
          <p:nvPr/>
        </p:nvCxnSpPr>
        <p:spPr bwMode="auto">
          <a:xfrm flipH="1" flipV="1">
            <a:off x="8112861" y="2389393"/>
            <a:ext cx="3200" cy="50828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 bwMode="auto">
          <a:xfrm>
            <a:off x="7456144" y="2020061"/>
            <a:ext cx="1313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b="1" dirty="0" err="1" smtClean="0"/>
              <a:t>swu</a:t>
            </a:r>
            <a:r>
              <a:rPr lang="en-GB" b="1" dirty="0" err="1" smtClean="0">
                <a:latin typeface="+mn-lt"/>
              </a:rPr>
              <a:t>f</a:t>
            </a:r>
            <a:r>
              <a:rPr lang="en-GB" b="1" dirty="0" smtClean="0">
                <a:latin typeface="+mn-lt"/>
              </a:rPr>
              <a:t>*.</a:t>
            </a:r>
            <a:r>
              <a:rPr lang="en-GB" b="1" dirty="0" err="1" smtClean="0">
                <a:latin typeface="+mn-lt"/>
              </a:rPr>
              <a:t>img</a:t>
            </a:r>
            <a:endParaRPr lang="en-GB" sz="1200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7372222" y="1157587"/>
            <a:ext cx="1471498" cy="416831"/>
          </a:xfrm>
          <a:prstGeom prst="rect">
            <a:avLst/>
          </a:prstGeom>
          <a:solidFill>
            <a:srgbClr val="FF0000"/>
          </a:solidFill>
        </p:spPr>
        <p:txBody>
          <a:bodyPr wrap="square"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2000" b="1" dirty="0" smtClean="0">
                <a:solidFill>
                  <a:schemeClr val="bg1"/>
                </a:solidFill>
                <a:latin typeface="+mn-lt"/>
              </a:rPr>
              <a:t>ANALYSIS</a:t>
            </a:r>
            <a:endParaRPr lang="en-GB" sz="2000" b="1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79" name="Straight Arrow Connector 178"/>
          <p:cNvCxnSpPr>
            <a:stCxn id="177" idx="0"/>
            <a:endCxn id="178" idx="2"/>
          </p:cNvCxnSpPr>
          <p:nvPr/>
        </p:nvCxnSpPr>
        <p:spPr bwMode="auto">
          <a:xfrm flipH="1" flipV="1">
            <a:off x="8107971" y="1574418"/>
            <a:ext cx="4890" cy="445643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5725899" y="5656801"/>
            <a:ext cx="1471498" cy="416831"/>
          </a:xfrm>
          <a:prstGeom prst="rect">
            <a:avLst/>
          </a:prstGeom>
          <a:solidFill>
            <a:srgbClr val="002060"/>
          </a:solidFill>
        </p:spPr>
        <p:txBody>
          <a:bodyPr wrap="square"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2000" b="1" dirty="0" smtClean="0">
                <a:solidFill>
                  <a:schemeClr val="bg1"/>
                </a:solidFill>
                <a:latin typeface="+mn-lt"/>
              </a:rPr>
              <a:t>NORMALISE</a:t>
            </a:r>
            <a:endParaRPr lang="en-GB" sz="2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7" name="TextBox 186"/>
          <p:cNvSpPr txBox="1"/>
          <p:nvPr/>
        </p:nvSpPr>
        <p:spPr bwMode="auto">
          <a:xfrm>
            <a:off x="5709520" y="6020034"/>
            <a:ext cx="155988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b="1" dirty="0" smtClean="0">
                <a:latin typeface="+mn-lt"/>
              </a:rPr>
              <a:t>Write</a:t>
            </a:r>
          </a:p>
          <a:p>
            <a:pPr algn="ctr" eaLnBrk="0" hangingPunct="0">
              <a:defRPr/>
            </a:pPr>
            <a:r>
              <a:rPr lang="en-GB" sz="1200" b="1" dirty="0" smtClean="0"/>
              <a:t>Voxel size: </a:t>
            </a:r>
            <a:r>
              <a:rPr lang="en-GB" sz="1200" b="1" dirty="0" smtClean="0">
                <a:solidFill>
                  <a:srgbClr val="FF0000"/>
                </a:solidFill>
              </a:rPr>
              <a:t>change to original image size</a:t>
            </a:r>
            <a:endParaRPr lang="en-GB" sz="1200" b="1" dirty="0">
              <a:solidFill>
                <a:srgbClr val="FF0000"/>
              </a:solidFill>
            </a:endParaRPr>
          </a:p>
        </p:txBody>
      </p:sp>
      <p:cxnSp>
        <p:nvCxnSpPr>
          <p:cNvPr id="190" name="Curved Connector 189"/>
          <p:cNvCxnSpPr>
            <a:stCxn id="119" idx="2"/>
            <a:endCxn id="186" idx="1"/>
          </p:cNvCxnSpPr>
          <p:nvPr/>
        </p:nvCxnSpPr>
        <p:spPr>
          <a:xfrm rot="5400000" flipH="1" flipV="1">
            <a:off x="4233933" y="4433281"/>
            <a:ext cx="60030" cy="2923902"/>
          </a:xfrm>
          <a:prstGeom prst="curvedConnector4">
            <a:avLst>
              <a:gd name="adj1" fmla="val -1265935"/>
              <a:gd name="adj2" fmla="val 76212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86" idx="3"/>
            <a:endCxn id="201" idx="1"/>
          </p:cNvCxnSpPr>
          <p:nvPr/>
        </p:nvCxnSpPr>
        <p:spPr bwMode="auto">
          <a:xfrm>
            <a:off x="7197397" y="5865217"/>
            <a:ext cx="394673" cy="416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 bwMode="auto">
          <a:xfrm>
            <a:off x="7592070" y="5684718"/>
            <a:ext cx="1506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b="1" dirty="0" err="1" smtClean="0"/>
              <a:t>wBrain</a:t>
            </a:r>
            <a:r>
              <a:rPr lang="en-GB" b="1" dirty="0" smtClean="0">
                <a:latin typeface="+mn-lt"/>
              </a:rPr>
              <a:t>*.</a:t>
            </a:r>
            <a:r>
              <a:rPr lang="en-GB" b="1" dirty="0" err="1" smtClean="0">
                <a:latin typeface="+mn-lt"/>
              </a:rPr>
              <a:t>img</a:t>
            </a:r>
            <a:endParaRPr lang="en-GB" sz="1200" b="1" dirty="0"/>
          </a:p>
        </p:txBody>
      </p:sp>
      <p:sp>
        <p:nvSpPr>
          <p:cNvPr id="204" name="TextBox 203"/>
          <p:cNvSpPr txBox="1"/>
          <p:nvPr/>
        </p:nvSpPr>
        <p:spPr bwMode="auto">
          <a:xfrm>
            <a:off x="318667" y="3669273"/>
            <a:ext cx="232685" cy="3681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b="1" dirty="0" smtClean="0">
                <a:solidFill>
                  <a:srgbClr val="00B050"/>
                </a:solidFill>
                <a:latin typeface="+mn-lt"/>
              </a:rPr>
              <a:t>1</a:t>
            </a:r>
            <a:endParaRPr lang="en-GB" sz="12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205" name="TextBox 204"/>
          <p:cNvSpPr txBox="1"/>
          <p:nvPr/>
        </p:nvSpPr>
        <p:spPr bwMode="auto">
          <a:xfrm>
            <a:off x="3333899" y="3255676"/>
            <a:ext cx="232685" cy="3681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b="1" dirty="0" smtClean="0">
                <a:solidFill>
                  <a:srgbClr val="00B050"/>
                </a:solidFill>
                <a:latin typeface="+mn-lt"/>
              </a:rPr>
              <a:t>2</a:t>
            </a:r>
            <a:endParaRPr lang="en-GB" sz="12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206" name="TextBox 205"/>
          <p:cNvSpPr txBox="1"/>
          <p:nvPr/>
        </p:nvSpPr>
        <p:spPr bwMode="auto">
          <a:xfrm>
            <a:off x="3448203" y="5791649"/>
            <a:ext cx="232685" cy="3681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b="1" dirty="0" smtClean="0">
                <a:solidFill>
                  <a:srgbClr val="00B050"/>
                </a:solidFill>
                <a:latin typeface="+mn-lt"/>
              </a:rPr>
              <a:t>3</a:t>
            </a:r>
            <a:endParaRPr lang="en-GB" sz="12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207" name="TextBox 206"/>
          <p:cNvSpPr txBox="1"/>
          <p:nvPr/>
        </p:nvSpPr>
        <p:spPr bwMode="auto">
          <a:xfrm>
            <a:off x="1813116" y="3675132"/>
            <a:ext cx="232685" cy="3681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b="1" dirty="0" smtClean="0">
                <a:solidFill>
                  <a:srgbClr val="00B050"/>
                </a:solidFill>
                <a:latin typeface="+mn-lt"/>
              </a:rPr>
              <a:t>4</a:t>
            </a:r>
            <a:endParaRPr lang="en-GB" sz="12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208" name="TextBox 207"/>
          <p:cNvSpPr txBox="1"/>
          <p:nvPr/>
        </p:nvSpPr>
        <p:spPr bwMode="auto">
          <a:xfrm>
            <a:off x="5388338" y="2913132"/>
            <a:ext cx="232685" cy="3681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b="1" dirty="0" smtClean="0">
                <a:solidFill>
                  <a:srgbClr val="00B050"/>
                </a:solidFill>
                <a:latin typeface="+mn-lt"/>
              </a:rPr>
              <a:t>5</a:t>
            </a:r>
            <a:endParaRPr lang="en-GB" sz="12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209" name="TextBox 208"/>
          <p:cNvSpPr txBox="1"/>
          <p:nvPr/>
        </p:nvSpPr>
        <p:spPr bwMode="auto">
          <a:xfrm>
            <a:off x="5652120" y="5342395"/>
            <a:ext cx="232685" cy="3681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b="1" dirty="0" smtClean="0">
                <a:solidFill>
                  <a:srgbClr val="00B050"/>
                </a:solidFill>
                <a:latin typeface="+mn-lt"/>
              </a:rPr>
              <a:t>6</a:t>
            </a:r>
            <a:endParaRPr lang="en-GB" sz="12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210" name="TextBox 209"/>
          <p:cNvSpPr txBox="1"/>
          <p:nvPr/>
        </p:nvSpPr>
        <p:spPr bwMode="auto">
          <a:xfrm>
            <a:off x="7255879" y="2620579"/>
            <a:ext cx="232685" cy="3681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b="1" dirty="0" smtClean="0">
                <a:solidFill>
                  <a:srgbClr val="00B050"/>
                </a:solidFill>
                <a:latin typeface="+mn-lt"/>
              </a:rPr>
              <a:t>7</a:t>
            </a:r>
            <a:endParaRPr lang="en-GB" sz="12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213" name="TextBox 212"/>
          <p:cNvSpPr txBox="1"/>
          <p:nvPr/>
        </p:nvSpPr>
        <p:spPr bwMode="auto">
          <a:xfrm>
            <a:off x="3321585" y="3599328"/>
            <a:ext cx="18683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sz="1000" b="1" dirty="0" smtClean="0"/>
              <a:t>“Save Bias Corrected”</a:t>
            </a:r>
          </a:p>
          <a:p>
            <a:pPr algn="ctr" eaLnBrk="0" hangingPunct="0">
              <a:defRPr/>
            </a:pPr>
            <a:r>
              <a:rPr lang="en-GB" sz="1000" b="1" dirty="0" smtClean="0"/>
              <a:t>“Deformation Fields: Forward</a:t>
            </a:r>
            <a:r>
              <a:rPr lang="en-GB" sz="1200" b="1" dirty="0" smtClean="0"/>
              <a:t>”</a:t>
            </a:r>
            <a:endParaRPr lang="en-GB" sz="1200" b="1" dirty="0"/>
          </a:p>
        </p:txBody>
      </p:sp>
      <p:sp>
        <p:nvSpPr>
          <p:cNvPr id="218" name="TextBox 217"/>
          <p:cNvSpPr txBox="1"/>
          <p:nvPr/>
        </p:nvSpPr>
        <p:spPr bwMode="auto">
          <a:xfrm rot="1509272">
            <a:off x="4951607" y="1737768"/>
            <a:ext cx="12860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sz="1200" b="1" dirty="0" smtClean="0">
                <a:latin typeface="+mn-lt"/>
              </a:rPr>
              <a:t>Images to Write</a:t>
            </a:r>
            <a:endParaRPr lang="en-GB" sz="1200" b="1" dirty="0">
              <a:latin typeface="+mn-lt"/>
            </a:endParaRPr>
          </a:p>
        </p:txBody>
      </p:sp>
      <p:cxnSp>
        <p:nvCxnSpPr>
          <p:cNvPr id="71" name="Straight Arrow Connector 70"/>
          <p:cNvCxnSpPr>
            <a:stCxn id="67" idx="3"/>
            <a:endCxn id="186" idx="0"/>
          </p:cNvCxnSpPr>
          <p:nvPr/>
        </p:nvCxnSpPr>
        <p:spPr bwMode="auto">
          <a:xfrm>
            <a:off x="5440542" y="4706595"/>
            <a:ext cx="1021106" cy="950206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2. First-Level Analysis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1858220" y="2270632"/>
            <a:ext cx="11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b="1" dirty="0" err="1" smtClean="0"/>
              <a:t>swu</a:t>
            </a:r>
            <a:r>
              <a:rPr lang="en-GB" b="1" dirty="0" err="1" smtClean="0">
                <a:latin typeface="+mn-lt"/>
              </a:rPr>
              <a:t>f</a:t>
            </a:r>
            <a:r>
              <a:rPr lang="en-GB" b="1" dirty="0" smtClean="0">
                <a:latin typeface="+mn-lt"/>
              </a:rPr>
              <a:t>*.</a:t>
            </a:r>
            <a:r>
              <a:rPr lang="en-GB" b="1" dirty="0" err="1" smtClean="0">
                <a:latin typeface="+mn-lt"/>
              </a:rPr>
              <a:t>img</a:t>
            </a:r>
            <a:endParaRPr lang="en-GB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21189" y="1546358"/>
            <a:ext cx="1471498" cy="416831"/>
          </a:xfrm>
          <a:prstGeom prst="rect">
            <a:avLst/>
          </a:prstGeom>
          <a:solidFill>
            <a:srgbClr val="002060"/>
          </a:solidFill>
        </p:spPr>
        <p:txBody>
          <a:bodyPr wrap="square"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2000" b="1" dirty="0" smtClean="0">
                <a:solidFill>
                  <a:schemeClr val="bg1"/>
                </a:solidFill>
                <a:latin typeface="+mn-lt"/>
              </a:rPr>
              <a:t>PRE-PROC</a:t>
            </a:r>
            <a:endParaRPr lang="en-GB" sz="2000" b="1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5" name="Straight Arrow Connector 4"/>
          <p:cNvCxnSpPr>
            <a:stCxn id="3" idx="2"/>
            <a:endCxn id="7" idx="0"/>
          </p:cNvCxnSpPr>
          <p:nvPr/>
        </p:nvCxnSpPr>
        <p:spPr bwMode="auto">
          <a:xfrm>
            <a:off x="2457627" y="2639964"/>
            <a:ext cx="4992" cy="660816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2"/>
            <a:endCxn id="3" idx="0"/>
          </p:cNvCxnSpPr>
          <p:nvPr/>
        </p:nvCxnSpPr>
        <p:spPr bwMode="auto">
          <a:xfrm>
            <a:off x="2456938" y="1963189"/>
            <a:ext cx="689" cy="307443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72248" y="3300780"/>
            <a:ext cx="1580741" cy="724608"/>
          </a:xfrm>
          <a:prstGeom prst="rect">
            <a:avLst/>
          </a:prstGeom>
          <a:solidFill>
            <a:srgbClr val="002060"/>
          </a:solidFill>
        </p:spPr>
        <p:txBody>
          <a:bodyPr wrap="square"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2000" b="1" dirty="0" smtClean="0">
                <a:solidFill>
                  <a:schemeClr val="bg1"/>
                </a:solidFill>
                <a:latin typeface="+mn-lt"/>
              </a:rPr>
              <a:t>fMRI Model Specification</a:t>
            </a:r>
            <a:endParaRPr lang="en-GB" sz="2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00196" y="3473840"/>
            <a:ext cx="432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b="1" dirty="0" smtClean="0"/>
              <a:t>TR</a:t>
            </a:r>
            <a:endParaRPr lang="en-GB" sz="1200" b="1" dirty="0"/>
          </a:p>
        </p:txBody>
      </p:sp>
      <p:sp>
        <p:nvSpPr>
          <p:cNvPr id="9" name="TextBox 8"/>
          <p:cNvSpPr txBox="1"/>
          <p:nvPr/>
        </p:nvSpPr>
        <p:spPr bwMode="auto">
          <a:xfrm rot="5400000">
            <a:off x="2342390" y="2772251"/>
            <a:ext cx="568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sz="1200" b="1" dirty="0" smtClean="0">
                <a:latin typeface="+mn-lt"/>
              </a:rPr>
              <a:t>Scans</a:t>
            </a:r>
            <a:endParaRPr lang="en-GB" sz="1200" b="1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548636" y="5904220"/>
            <a:ext cx="194013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b="1" u="sng" dirty="0" smtClean="0">
                <a:latin typeface="+mn-lt"/>
              </a:rPr>
              <a:t>Behavioural Data</a:t>
            </a:r>
            <a:r>
              <a:rPr lang="en-GB" b="1" dirty="0" smtClean="0">
                <a:latin typeface="+mn-lt"/>
              </a:rPr>
              <a:t>: </a:t>
            </a:r>
          </a:p>
          <a:p>
            <a:pPr algn="ctr" eaLnBrk="0" hangingPunct="0">
              <a:defRPr/>
            </a:pPr>
            <a:r>
              <a:rPr lang="en-GB" b="1" dirty="0" err="1" smtClean="0">
                <a:latin typeface="+mn-lt"/>
              </a:rPr>
              <a:t>Logfiles</a:t>
            </a:r>
            <a:endParaRPr lang="en-GB" b="1" dirty="0" smtClean="0">
              <a:latin typeface="+mn-lt"/>
            </a:endParaRPr>
          </a:p>
        </p:txBody>
      </p:sp>
      <p:cxnSp>
        <p:nvCxnSpPr>
          <p:cNvPr id="11" name="Straight Arrow Connector 10"/>
          <p:cNvCxnSpPr>
            <a:stCxn id="10" idx="0"/>
            <a:endCxn id="12" idx="2"/>
          </p:cNvCxnSpPr>
          <p:nvPr/>
        </p:nvCxnSpPr>
        <p:spPr bwMode="auto">
          <a:xfrm flipV="1">
            <a:off x="2518702" y="5493279"/>
            <a:ext cx="5458" cy="410941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 bwMode="auto">
          <a:xfrm>
            <a:off x="1666984" y="4970059"/>
            <a:ext cx="17143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sz="1400" b="1" dirty="0" smtClean="0"/>
              <a:t>Onset &amp; Duration of Stimuli</a:t>
            </a:r>
            <a:endParaRPr lang="en-GB" sz="1400" b="1" dirty="0"/>
          </a:p>
        </p:txBody>
      </p:sp>
      <p:cxnSp>
        <p:nvCxnSpPr>
          <p:cNvPr id="13" name="Straight Arrow Connector 12"/>
          <p:cNvCxnSpPr>
            <a:stCxn id="12" idx="0"/>
            <a:endCxn id="17" idx="2"/>
          </p:cNvCxnSpPr>
          <p:nvPr/>
        </p:nvCxnSpPr>
        <p:spPr bwMode="auto">
          <a:xfrm flipV="1">
            <a:off x="2524160" y="4418208"/>
            <a:ext cx="6920" cy="551851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 bwMode="auto">
          <a:xfrm rot="16200000">
            <a:off x="1950223" y="4488972"/>
            <a:ext cx="828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sz="1200" b="1" dirty="0" smtClean="0">
                <a:latin typeface="+mn-lt"/>
              </a:rPr>
              <a:t>Condition</a:t>
            </a:r>
            <a:endParaRPr lang="en-GB" sz="1200" b="1" dirty="0">
              <a:latin typeface="+mn-lt"/>
            </a:endParaRPr>
          </a:p>
        </p:txBody>
      </p:sp>
      <p:cxnSp>
        <p:nvCxnSpPr>
          <p:cNvPr id="15" name="Straight Arrow Connector 14"/>
          <p:cNvCxnSpPr>
            <a:stCxn id="8" idx="3"/>
            <a:endCxn id="7" idx="1"/>
          </p:cNvCxnSpPr>
          <p:nvPr/>
        </p:nvCxnSpPr>
        <p:spPr bwMode="auto">
          <a:xfrm>
            <a:off x="832244" y="3658506"/>
            <a:ext cx="840004" cy="4578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 bwMode="auto">
          <a:xfrm>
            <a:off x="838073" y="3219105"/>
            <a:ext cx="8283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sz="1200" b="1" dirty="0" err="1" smtClean="0">
                <a:latin typeface="+mn-lt"/>
              </a:rPr>
              <a:t>Interscan</a:t>
            </a:r>
            <a:r>
              <a:rPr lang="en-GB" sz="1200" b="1" dirty="0" smtClean="0">
                <a:latin typeface="+mn-lt"/>
              </a:rPr>
              <a:t> Interval</a:t>
            </a:r>
            <a:endParaRPr lang="en-GB" sz="1200" b="1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672248" y="3956543"/>
            <a:ext cx="1717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sz="1200" b="1" dirty="0" smtClean="0">
                <a:latin typeface="+mn-lt"/>
              </a:rPr>
              <a:t>Units for design: scans/seconds 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3719305" y="2995777"/>
            <a:ext cx="1559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b="1" dirty="0" err="1" smtClean="0">
                <a:latin typeface="+mn-lt"/>
              </a:rPr>
              <a:t>SPM.mat</a:t>
            </a:r>
            <a:endParaRPr lang="en-GB" b="1" dirty="0" smtClean="0">
              <a:latin typeface="+mn-lt"/>
            </a:endParaRPr>
          </a:p>
        </p:txBody>
      </p:sp>
      <p:cxnSp>
        <p:nvCxnSpPr>
          <p:cNvPr id="19" name="Straight Arrow Connector 18"/>
          <p:cNvCxnSpPr>
            <a:stCxn id="7" idx="3"/>
            <a:endCxn id="27" idx="1"/>
          </p:cNvCxnSpPr>
          <p:nvPr/>
        </p:nvCxnSpPr>
        <p:spPr bwMode="auto">
          <a:xfrm flipV="1">
            <a:off x="3252989" y="2388662"/>
            <a:ext cx="632067" cy="127442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0" idx="2"/>
            <a:endCxn id="24" idx="0"/>
          </p:cNvCxnSpPr>
          <p:nvPr/>
        </p:nvCxnSpPr>
        <p:spPr bwMode="auto">
          <a:xfrm flipH="1">
            <a:off x="4491097" y="4671296"/>
            <a:ext cx="8402" cy="30734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 bwMode="auto">
          <a:xfrm>
            <a:off x="3754585" y="6195139"/>
            <a:ext cx="15598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b="1" dirty="0" err="1" smtClean="0">
                <a:latin typeface="+mn-lt"/>
              </a:rPr>
              <a:t>SPM.mat</a:t>
            </a:r>
            <a:endParaRPr lang="en-GB" b="1" dirty="0" smtClean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41336" y="4736836"/>
            <a:ext cx="1471498" cy="724608"/>
          </a:xfrm>
          <a:prstGeom prst="rect">
            <a:avLst/>
          </a:prstGeom>
          <a:solidFill>
            <a:srgbClr val="002060"/>
          </a:solidFill>
        </p:spPr>
        <p:txBody>
          <a:bodyPr wrap="square"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2000" b="1" dirty="0" smtClean="0">
                <a:solidFill>
                  <a:schemeClr val="bg1"/>
                </a:solidFill>
                <a:latin typeface="+mn-lt"/>
              </a:rPr>
              <a:t>Contrast Manager</a:t>
            </a:r>
            <a:endParaRPr lang="en-GB" sz="2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766940" y="5955948"/>
            <a:ext cx="1543362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Parameter </a:t>
            </a:r>
            <a:r>
              <a:rPr lang="en-US" sz="1200" dirty="0" smtClean="0">
                <a:solidFill>
                  <a:srgbClr val="000000"/>
                </a:solidFill>
              </a:rPr>
              <a:t>estimates</a:t>
            </a:r>
          </a:p>
        </p:txBody>
      </p:sp>
      <p:pic>
        <p:nvPicPr>
          <p:cNvPr id="24" name="Picture 2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9" t="6715" r="8142" b="6468"/>
          <a:stretch>
            <a:fillRect/>
          </a:stretch>
        </p:blipFill>
        <p:spPr bwMode="auto">
          <a:xfrm>
            <a:off x="3971731" y="4978642"/>
            <a:ext cx="1038732" cy="1015722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 bwMode="auto">
          <a:xfrm>
            <a:off x="1795331" y="2917592"/>
            <a:ext cx="232685" cy="3681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b="1" dirty="0" smtClean="0">
                <a:solidFill>
                  <a:srgbClr val="00B050"/>
                </a:solidFill>
                <a:latin typeface="+mn-lt"/>
              </a:rPr>
              <a:t>1</a:t>
            </a:r>
            <a:endParaRPr lang="en-GB" sz="12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6851064" y="4368644"/>
            <a:ext cx="232685" cy="3681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b="1" dirty="0" smtClean="0">
                <a:solidFill>
                  <a:srgbClr val="00B050"/>
                </a:solidFill>
                <a:latin typeface="+mn-lt"/>
              </a:rPr>
              <a:t>3</a:t>
            </a:r>
            <a:endParaRPr lang="en-GB" sz="1200" b="1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056" y="1736731"/>
            <a:ext cx="1316048" cy="130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 bwMode="auto">
          <a:xfrm rot="17896677">
            <a:off x="3076330" y="2794629"/>
            <a:ext cx="8021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sz="1200" b="1" dirty="0" smtClean="0">
                <a:latin typeface="+mn-lt"/>
              </a:rPr>
              <a:t>Directory</a:t>
            </a:r>
            <a:endParaRPr lang="en-GB" sz="1200" b="1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66940" y="3752001"/>
            <a:ext cx="1471498" cy="724608"/>
          </a:xfrm>
          <a:prstGeom prst="rect">
            <a:avLst/>
          </a:prstGeom>
          <a:solidFill>
            <a:srgbClr val="002060"/>
          </a:solidFill>
        </p:spPr>
        <p:txBody>
          <a:bodyPr wrap="square"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2000" b="1" dirty="0" smtClean="0">
                <a:solidFill>
                  <a:schemeClr val="bg1"/>
                </a:solidFill>
                <a:latin typeface="+mn-lt"/>
              </a:rPr>
              <a:t>Model Estimation</a:t>
            </a:r>
            <a:endParaRPr lang="en-GB" sz="2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733231" y="4396862"/>
            <a:ext cx="1532536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General Linear Model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3754585" y="3377056"/>
            <a:ext cx="232685" cy="3681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b="1" dirty="0" smtClean="0">
                <a:solidFill>
                  <a:srgbClr val="00B050"/>
                </a:solidFill>
                <a:latin typeface="+mn-lt"/>
              </a:rPr>
              <a:t>2</a:t>
            </a:r>
            <a:endParaRPr lang="en-GB" sz="1200" b="1" dirty="0">
              <a:solidFill>
                <a:srgbClr val="00B050"/>
              </a:solidFill>
              <a:latin typeface="+mn-lt"/>
            </a:endParaRPr>
          </a:p>
        </p:txBody>
      </p:sp>
      <p:cxnSp>
        <p:nvCxnSpPr>
          <p:cNvPr id="32" name="Straight Arrow Connector 31"/>
          <p:cNvCxnSpPr>
            <a:stCxn id="18" idx="2"/>
            <a:endCxn id="29" idx="0"/>
          </p:cNvCxnSpPr>
          <p:nvPr/>
        </p:nvCxnSpPr>
        <p:spPr bwMode="auto">
          <a:xfrm>
            <a:off x="4499248" y="3365109"/>
            <a:ext cx="3441" cy="386892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 bwMode="auto">
          <a:xfrm>
            <a:off x="6488222" y="5381690"/>
            <a:ext cx="21955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sz="1200" b="1" dirty="0" smtClean="0">
                <a:latin typeface="+mn-lt"/>
              </a:rPr>
              <a:t>T-contrast</a:t>
            </a:r>
          </a:p>
          <a:p>
            <a:pPr algn="ctr" eaLnBrk="0" hangingPunct="0">
              <a:defRPr/>
            </a:pPr>
            <a:r>
              <a:rPr lang="en-GB" sz="1200" b="1" dirty="0" smtClean="0"/>
              <a:t>F-Contrast</a:t>
            </a:r>
          </a:p>
          <a:p>
            <a:pPr algn="ctr" eaLnBrk="0" hangingPunct="0">
              <a:defRPr/>
            </a:pPr>
            <a:r>
              <a:rPr lang="en-GB" sz="1200" b="1" dirty="0" smtClean="0">
                <a:latin typeface="+mn-lt"/>
              </a:rPr>
              <a:t>T-Contrast (</a:t>
            </a:r>
            <a:r>
              <a:rPr lang="en-GB" sz="1200" b="1" dirty="0" err="1" smtClean="0">
                <a:latin typeface="+mn-lt"/>
              </a:rPr>
              <a:t>cond</a:t>
            </a:r>
            <a:r>
              <a:rPr lang="en-GB" sz="1200" b="1" dirty="0" smtClean="0">
                <a:latin typeface="+mn-lt"/>
              </a:rPr>
              <a:t>/</a:t>
            </a:r>
            <a:r>
              <a:rPr lang="en-GB" sz="1200" b="1" dirty="0" err="1" smtClean="0">
                <a:latin typeface="+mn-lt"/>
              </a:rPr>
              <a:t>sess</a:t>
            </a:r>
            <a:r>
              <a:rPr lang="en-GB" sz="1200" b="1" dirty="0"/>
              <a:t> </a:t>
            </a:r>
            <a:r>
              <a:rPr lang="en-GB" sz="1200" b="1" dirty="0" smtClean="0"/>
              <a:t>based)</a:t>
            </a:r>
          </a:p>
          <a:p>
            <a:pPr algn="ctr" eaLnBrk="0" hangingPunct="0">
              <a:defRPr/>
            </a:pPr>
            <a:r>
              <a:rPr lang="en-GB" sz="1200" b="1" dirty="0" smtClean="0"/>
              <a:t>Delete existing contrasts (Y/N)</a:t>
            </a:r>
            <a:endParaRPr lang="en-GB" sz="1200" b="1" dirty="0" smtClean="0"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05709" y="2245764"/>
            <a:ext cx="1471498" cy="724608"/>
          </a:xfrm>
          <a:prstGeom prst="rect">
            <a:avLst/>
          </a:prstGeom>
          <a:solidFill>
            <a:srgbClr val="002060"/>
          </a:solidFill>
        </p:spPr>
        <p:txBody>
          <a:bodyPr wrap="square"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2000" b="1" dirty="0" smtClean="0">
                <a:solidFill>
                  <a:schemeClr val="bg1"/>
                </a:solidFill>
                <a:latin typeface="+mn-lt"/>
              </a:rPr>
              <a:t>Results Report</a:t>
            </a:r>
            <a:endParaRPr lang="en-GB" sz="2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6905709" y="1876432"/>
            <a:ext cx="232685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b="1" dirty="0">
                <a:solidFill>
                  <a:srgbClr val="00B050"/>
                </a:solidFill>
              </a:rPr>
              <a:t>4</a:t>
            </a:r>
            <a:endParaRPr lang="en-GB" sz="12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6827913" y="2908414"/>
            <a:ext cx="164650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GB" sz="1200" b="1" dirty="0" smtClean="0">
                <a:latin typeface="+mn-lt"/>
              </a:rPr>
              <a:t>One contrast at a time</a:t>
            </a:r>
          </a:p>
          <a:p>
            <a:pPr eaLnBrk="0" hangingPunct="0">
              <a:defRPr/>
            </a:pPr>
            <a:r>
              <a:rPr lang="en-GB" sz="1200" b="1" dirty="0" smtClean="0"/>
              <a:t>  Conjunction analysis</a:t>
            </a:r>
          </a:p>
          <a:p>
            <a:pPr eaLnBrk="0" hangingPunct="0">
              <a:defRPr/>
            </a:pPr>
            <a:r>
              <a:rPr lang="en-GB" sz="1200" b="1" dirty="0" smtClean="0">
                <a:latin typeface="+mn-lt"/>
              </a:rPr>
              <a:t>   </a:t>
            </a:r>
            <a:r>
              <a:rPr lang="en-GB" sz="1200" b="1" dirty="0" err="1" smtClean="0">
                <a:latin typeface="+mn-lt"/>
              </a:rPr>
              <a:t>Inf</a:t>
            </a:r>
            <a:r>
              <a:rPr lang="en-GB" sz="1200" b="1" dirty="0" smtClean="0">
                <a:latin typeface="+mn-lt"/>
              </a:rPr>
              <a:t>: all contrasts</a:t>
            </a:r>
          </a:p>
          <a:p>
            <a:pPr eaLnBrk="0" hangingPunct="0">
              <a:defRPr/>
            </a:pPr>
            <a:r>
              <a:rPr lang="en-GB" sz="1200" b="1" dirty="0" smtClean="0"/>
              <a:t>Threshold (type and p)</a:t>
            </a:r>
            <a:endParaRPr lang="en-GB" sz="1200" b="1" dirty="0" smtClean="0">
              <a:latin typeface="+mn-lt"/>
            </a:endParaRPr>
          </a:p>
          <a:p>
            <a:pPr eaLnBrk="0" hangingPunct="0">
              <a:defRPr/>
            </a:pPr>
            <a:r>
              <a:rPr lang="en-GB" sz="1200" b="1" dirty="0" smtClean="0"/>
              <a:t>Conjunction Number</a:t>
            </a:r>
          </a:p>
          <a:p>
            <a:pPr eaLnBrk="0" hangingPunct="0">
              <a:defRPr/>
            </a:pPr>
            <a:r>
              <a:rPr lang="en-GB" sz="1200" b="1" dirty="0" smtClean="0">
                <a:latin typeface="+mn-lt"/>
              </a:rPr>
              <a:t>Data Type</a:t>
            </a:r>
          </a:p>
          <a:p>
            <a:pPr eaLnBrk="0" hangingPunct="0">
              <a:defRPr/>
            </a:pPr>
            <a:r>
              <a:rPr lang="en-GB" sz="1200" b="1" dirty="0" smtClean="0"/>
              <a:t>Export Results choice</a:t>
            </a:r>
            <a:endParaRPr lang="en-GB" sz="1200" b="1" dirty="0" smtClean="0"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6817322" y="6172733"/>
            <a:ext cx="15598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b="1" dirty="0" err="1" smtClean="0">
                <a:latin typeface="+mn-lt"/>
              </a:rPr>
              <a:t>SPM.mat</a:t>
            </a:r>
            <a:endParaRPr lang="en-GB" b="1" dirty="0" smtClean="0">
              <a:latin typeface="+mn-lt"/>
            </a:endParaRPr>
          </a:p>
        </p:txBody>
      </p:sp>
      <p:cxnSp>
        <p:nvCxnSpPr>
          <p:cNvPr id="38" name="Straight Arrow Connector 37"/>
          <p:cNvCxnSpPr>
            <a:stCxn id="21" idx="3"/>
            <a:endCxn id="22" idx="1"/>
          </p:cNvCxnSpPr>
          <p:nvPr/>
        </p:nvCxnSpPr>
        <p:spPr bwMode="auto">
          <a:xfrm flipV="1">
            <a:off x="5314470" y="5099140"/>
            <a:ext cx="1526866" cy="1280665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37" idx="3"/>
            <a:endCxn id="34" idx="3"/>
          </p:cNvCxnSpPr>
          <p:nvPr/>
        </p:nvCxnSpPr>
        <p:spPr>
          <a:xfrm flipV="1">
            <a:off x="8377207" y="2608068"/>
            <a:ext cx="12700" cy="3749331"/>
          </a:xfrm>
          <a:prstGeom prst="curvedConnector3">
            <a:avLst>
              <a:gd name="adj1" fmla="val 5010803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226370" y="6070327"/>
            <a:ext cx="104600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sz="1200" b="1" dirty="0" smtClean="0"/>
              <a:t>Movement:</a:t>
            </a:r>
          </a:p>
          <a:p>
            <a:pPr algn="ctr" eaLnBrk="0" hangingPunct="0">
              <a:defRPr/>
            </a:pPr>
            <a:r>
              <a:rPr lang="en-GB" sz="1200" b="1" dirty="0" smtClean="0"/>
              <a:t>rp_f</a:t>
            </a:r>
            <a:r>
              <a:rPr lang="en-GB" sz="1200" b="1" dirty="0"/>
              <a:t>*.txt file</a:t>
            </a:r>
          </a:p>
        </p:txBody>
      </p:sp>
      <p:cxnSp>
        <p:nvCxnSpPr>
          <p:cNvPr id="42" name="Straight Arrow Connector 41"/>
          <p:cNvCxnSpPr>
            <a:stCxn id="41" idx="0"/>
            <a:endCxn id="17" idx="1"/>
          </p:cNvCxnSpPr>
          <p:nvPr/>
        </p:nvCxnSpPr>
        <p:spPr bwMode="auto">
          <a:xfrm flipV="1">
            <a:off x="749373" y="4187376"/>
            <a:ext cx="922875" cy="1882951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 bwMode="auto">
          <a:xfrm rot="17853167">
            <a:off x="331149" y="5011708"/>
            <a:ext cx="1495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sz="1200" b="1" dirty="0" smtClean="0">
                <a:solidFill>
                  <a:prstClr val="black"/>
                </a:solidFill>
              </a:rPr>
              <a:t>Multiple </a:t>
            </a:r>
            <a:r>
              <a:rPr lang="en-GB" sz="1200" b="1" dirty="0" err="1" smtClean="0">
                <a:solidFill>
                  <a:prstClr val="black"/>
                </a:solidFill>
              </a:rPr>
              <a:t>Regressors</a:t>
            </a:r>
            <a:endParaRPr lang="en-GB" sz="1200" b="1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45898" y="120062"/>
            <a:ext cx="18981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SPM12 batch file: </a:t>
            </a:r>
          </a:p>
          <a:p>
            <a:r>
              <a:rPr lang="en-GB" sz="1050" dirty="0"/>
              <a:t>stats1_within_subject_fmri.m</a:t>
            </a:r>
          </a:p>
        </p:txBody>
      </p:sp>
    </p:spTree>
    <p:extLst>
      <p:ext uri="{BB962C8B-B14F-4D97-AF65-F5344CB8AC3E}">
        <p14:creationId xmlns:p14="http://schemas.microsoft.com/office/powerpoint/2010/main" val="22810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0078" y="2708920"/>
            <a:ext cx="4073922" cy="11430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Background: </a:t>
            </a:r>
            <a:br>
              <a:rPr lang="en-GB" dirty="0" smtClean="0">
                <a:solidFill>
                  <a:srgbClr val="0070C0"/>
                </a:solidFill>
              </a:rPr>
            </a:br>
            <a:r>
              <a:rPr lang="en-GB" dirty="0" smtClean="0">
                <a:solidFill>
                  <a:srgbClr val="0070C0"/>
                </a:solidFill>
              </a:rPr>
              <a:t/>
            </a:r>
            <a:br>
              <a:rPr lang="en-GB" dirty="0" smtClean="0">
                <a:solidFill>
                  <a:srgbClr val="0070C0"/>
                </a:solidFill>
              </a:rPr>
            </a:br>
            <a:r>
              <a:rPr lang="en-GB" dirty="0" smtClean="0">
                <a:solidFill>
                  <a:srgbClr val="0070C0"/>
                </a:solidFill>
              </a:rPr>
              <a:t>Second-level </a:t>
            </a:r>
            <a:br>
              <a:rPr lang="en-GB" dirty="0" smtClean="0">
                <a:solidFill>
                  <a:srgbClr val="0070C0"/>
                </a:solidFill>
              </a:rPr>
            </a:br>
            <a:r>
              <a:rPr lang="en-GB" dirty="0" smtClean="0">
                <a:solidFill>
                  <a:srgbClr val="0070C0"/>
                </a:solidFill>
              </a:rPr>
              <a:t>Analysis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7"/>
            <a:ext cx="5490873" cy="4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17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3. Second-Level </a:t>
            </a:r>
            <a:r>
              <a:rPr lang="en-GB" dirty="0">
                <a:solidFill>
                  <a:schemeClr val="accent1"/>
                </a:solidFill>
              </a:rPr>
              <a:t>Analysis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139935" y="3020493"/>
            <a:ext cx="160101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b="1" dirty="0" smtClean="0">
                <a:solidFill>
                  <a:prstClr val="black"/>
                </a:solidFill>
              </a:rPr>
              <a:t>con_0001.img</a:t>
            </a:r>
          </a:p>
          <a:p>
            <a:pPr algn="ctr" eaLnBrk="0" hangingPunct="0">
              <a:defRPr/>
            </a:pPr>
            <a:r>
              <a:rPr lang="en-GB" sz="1200" b="1" dirty="0" smtClean="0">
                <a:solidFill>
                  <a:prstClr val="black"/>
                </a:solidFill>
              </a:rPr>
              <a:t>…..</a:t>
            </a:r>
            <a:endParaRPr lang="en-GB" sz="12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543" y="1639558"/>
            <a:ext cx="1471498" cy="724608"/>
          </a:xfrm>
          <a:prstGeom prst="rect">
            <a:avLst/>
          </a:prstGeom>
          <a:solidFill>
            <a:srgbClr val="002060"/>
          </a:solidFill>
        </p:spPr>
        <p:txBody>
          <a:bodyPr wrap="square"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2000" b="1" dirty="0">
                <a:solidFill>
                  <a:schemeClr val="bg1"/>
                </a:solidFill>
              </a:rPr>
              <a:t>1</a:t>
            </a:r>
            <a:r>
              <a:rPr lang="en-GB" sz="2000" b="1" baseline="30000" dirty="0">
                <a:solidFill>
                  <a:schemeClr val="bg1"/>
                </a:solidFill>
              </a:rPr>
              <a:t>st</a:t>
            </a:r>
            <a:r>
              <a:rPr lang="en-GB" sz="2000" b="1" dirty="0">
                <a:solidFill>
                  <a:schemeClr val="bg1"/>
                </a:solidFill>
              </a:rPr>
              <a:t> LEVEL ANALYSIS</a:t>
            </a:r>
          </a:p>
        </p:txBody>
      </p: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 bwMode="auto">
          <a:xfrm flipH="1">
            <a:off x="934212" y="3574491"/>
            <a:ext cx="6232" cy="699522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3" idx="0"/>
          </p:cNvCxnSpPr>
          <p:nvPr/>
        </p:nvCxnSpPr>
        <p:spPr bwMode="auto">
          <a:xfrm>
            <a:off x="934292" y="2364166"/>
            <a:ext cx="6152" cy="656327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4543" y="4274013"/>
            <a:ext cx="1539337" cy="1032384"/>
          </a:xfrm>
          <a:prstGeom prst="rect">
            <a:avLst/>
          </a:prstGeom>
          <a:solidFill>
            <a:srgbClr val="002060"/>
          </a:solidFill>
        </p:spPr>
        <p:txBody>
          <a:bodyPr wrap="square"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2000" b="1" dirty="0" smtClean="0">
                <a:solidFill>
                  <a:prstClr val="white"/>
                </a:solidFill>
              </a:rPr>
              <a:t>Factorial Design Specification</a:t>
            </a:r>
            <a:endParaRPr lang="en-GB" sz="2000" b="1" dirty="0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 rot="5400000">
            <a:off x="762330" y="3735477"/>
            <a:ext cx="568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sz="1200" b="1" dirty="0" smtClean="0">
                <a:solidFill>
                  <a:prstClr val="black"/>
                </a:solidFill>
              </a:rPr>
              <a:t>Scans</a:t>
            </a:r>
            <a:endParaRPr lang="en-GB" sz="1200" b="1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 bwMode="auto">
          <a:xfrm>
            <a:off x="25545" y="5302710"/>
            <a:ext cx="19883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sz="1200" b="1" dirty="0" smtClean="0">
                <a:solidFill>
                  <a:prstClr val="black"/>
                </a:solidFill>
              </a:rPr>
              <a:t>Design: One-sample t-test</a:t>
            </a:r>
          </a:p>
          <a:p>
            <a:pPr algn="ctr" eaLnBrk="0" hangingPunct="0">
              <a:defRPr/>
            </a:pPr>
            <a:r>
              <a:rPr lang="en-GB" sz="1200" b="1" dirty="0" smtClean="0">
                <a:solidFill>
                  <a:prstClr val="black"/>
                </a:solidFill>
              </a:rPr>
              <a:t>Covariates</a:t>
            </a:r>
          </a:p>
        </p:txBody>
      </p:sp>
      <p:cxnSp>
        <p:nvCxnSpPr>
          <p:cNvPr id="55" name="Straight Arrow Connector 54"/>
          <p:cNvCxnSpPr>
            <a:stCxn id="18" idx="3"/>
            <a:endCxn id="2050" idx="1"/>
          </p:cNvCxnSpPr>
          <p:nvPr/>
        </p:nvCxnSpPr>
        <p:spPr bwMode="auto">
          <a:xfrm flipV="1">
            <a:off x="1703880" y="2450642"/>
            <a:ext cx="635872" cy="233956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 bwMode="auto">
          <a:xfrm>
            <a:off x="183674" y="3913154"/>
            <a:ext cx="232685" cy="3681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b="1" dirty="0" smtClean="0">
                <a:solidFill>
                  <a:srgbClr val="00B050"/>
                </a:solidFill>
              </a:rPr>
              <a:t>1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2305193" y="1466213"/>
            <a:ext cx="146944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Design matrix</a:t>
            </a:r>
          </a:p>
        </p:txBody>
      </p:sp>
      <p:sp>
        <p:nvSpPr>
          <p:cNvPr id="111" name="TextBox 110"/>
          <p:cNvSpPr txBox="1"/>
          <p:nvPr/>
        </p:nvSpPr>
        <p:spPr bwMode="auto">
          <a:xfrm>
            <a:off x="2307851" y="3089423"/>
            <a:ext cx="1559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b="1" dirty="0" err="1" smtClean="0">
                <a:latin typeface="+mn-lt"/>
              </a:rPr>
              <a:t>SPM.mat</a:t>
            </a:r>
            <a:endParaRPr lang="en-GB" b="1" dirty="0" smtClean="0">
              <a:latin typeface="+mn-lt"/>
            </a:endParaRPr>
          </a:p>
        </p:txBody>
      </p:sp>
      <p:cxnSp>
        <p:nvCxnSpPr>
          <p:cNvPr id="115" name="Straight Arrow Connector 114"/>
          <p:cNvCxnSpPr>
            <a:stCxn id="111" idx="2"/>
            <a:endCxn id="44" idx="0"/>
          </p:cNvCxnSpPr>
          <p:nvPr/>
        </p:nvCxnSpPr>
        <p:spPr bwMode="auto">
          <a:xfrm>
            <a:off x="3087794" y="3458755"/>
            <a:ext cx="9780" cy="374376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45" idx="2"/>
            <a:endCxn id="119" idx="0"/>
          </p:cNvCxnSpPr>
          <p:nvPr/>
        </p:nvCxnSpPr>
        <p:spPr bwMode="auto">
          <a:xfrm>
            <a:off x="3064614" y="4850051"/>
            <a:ext cx="0" cy="29180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8" name="Rectangle 117"/>
          <p:cNvSpPr>
            <a:spLocks noChangeArrowheads="1"/>
          </p:cNvSpPr>
          <p:nvPr/>
        </p:nvSpPr>
        <p:spPr bwMode="auto">
          <a:xfrm>
            <a:off x="2232258" y="6144399"/>
            <a:ext cx="172085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Parameter </a:t>
            </a:r>
            <a:r>
              <a:rPr lang="en-US" sz="1400" dirty="0" smtClean="0">
                <a:solidFill>
                  <a:srgbClr val="000000"/>
                </a:solidFill>
              </a:rPr>
              <a:t>estimates</a:t>
            </a:r>
          </a:p>
        </p:txBody>
      </p:sp>
      <p:pic>
        <p:nvPicPr>
          <p:cNvPr id="119" name="Picture 11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9" t="6715" r="8142" b="6468"/>
          <a:stretch>
            <a:fillRect/>
          </a:stretch>
        </p:blipFill>
        <p:spPr bwMode="auto">
          <a:xfrm>
            <a:off x="2627340" y="5141859"/>
            <a:ext cx="874548" cy="100254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6" name="TextBox 125"/>
          <p:cNvSpPr txBox="1"/>
          <p:nvPr/>
        </p:nvSpPr>
        <p:spPr bwMode="auto">
          <a:xfrm>
            <a:off x="2336304" y="6412540"/>
            <a:ext cx="155988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b="1" dirty="0" err="1" smtClean="0">
                <a:latin typeface="+mn-lt"/>
              </a:rPr>
              <a:t>SPM.mat</a:t>
            </a:r>
            <a:endParaRPr lang="en-GB" b="1" dirty="0" smtClean="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32980"/>
            <a:ext cx="1394840" cy="1235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/>
          <p:cNvSpPr txBox="1"/>
          <p:nvPr/>
        </p:nvSpPr>
        <p:spPr bwMode="auto">
          <a:xfrm>
            <a:off x="3023162" y="4773362"/>
            <a:ext cx="8730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sz="1000" b="1" dirty="0" smtClean="0">
                <a:solidFill>
                  <a:prstClr val="black"/>
                </a:solidFill>
              </a:rPr>
              <a:t>Average of con images</a:t>
            </a:r>
            <a:endParaRPr lang="en-GB" sz="1000" b="1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 rot="17314461">
            <a:off x="1612796" y="3074885"/>
            <a:ext cx="8021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sz="1200" b="1" dirty="0" smtClean="0">
                <a:latin typeface="+mn-lt"/>
              </a:rPr>
              <a:t>Directory</a:t>
            </a:r>
            <a:endParaRPr lang="en-GB" sz="1200" b="1" dirty="0"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61825" y="3833131"/>
            <a:ext cx="1471498" cy="724608"/>
          </a:xfrm>
          <a:prstGeom prst="rect">
            <a:avLst/>
          </a:prstGeom>
          <a:solidFill>
            <a:srgbClr val="002060"/>
          </a:solidFill>
        </p:spPr>
        <p:txBody>
          <a:bodyPr wrap="square"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2000" b="1" dirty="0" smtClean="0">
                <a:solidFill>
                  <a:schemeClr val="bg1"/>
                </a:solidFill>
                <a:latin typeface="+mn-lt"/>
              </a:rPr>
              <a:t>Model Estimation</a:t>
            </a:r>
            <a:endParaRPr lang="en-GB" sz="2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298346" y="4575617"/>
            <a:ext cx="1532536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General Linear Model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2354854" y="3464939"/>
            <a:ext cx="232685" cy="3681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b="1" dirty="0" smtClean="0">
                <a:solidFill>
                  <a:srgbClr val="00B050"/>
                </a:solidFill>
                <a:latin typeface="+mn-lt"/>
              </a:rPr>
              <a:t>2</a:t>
            </a:r>
            <a:endParaRPr lang="en-GB" sz="12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716146" y="4857126"/>
            <a:ext cx="1471498" cy="724608"/>
          </a:xfrm>
          <a:prstGeom prst="rect">
            <a:avLst/>
          </a:prstGeom>
          <a:solidFill>
            <a:srgbClr val="002060"/>
          </a:solidFill>
        </p:spPr>
        <p:txBody>
          <a:bodyPr wrap="square"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2000" b="1" dirty="0" smtClean="0">
                <a:solidFill>
                  <a:schemeClr val="bg1"/>
                </a:solidFill>
                <a:latin typeface="+mn-lt"/>
              </a:rPr>
              <a:t>Contrast Manager</a:t>
            </a:r>
            <a:endParaRPr lang="en-GB" sz="2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7" name="TextBox 56"/>
          <p:cNvSpPr txBox="1"/>
          <p:nvPr/>
        </p:nvSpPr>
        <p:spPr bwMode="auto">
          <a:xfrm>
            <a:off x="5725874" y="4488934"/>
            <a:ext cx="232685" cy="3681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b="1" dirty="0" smtClean="0">
                <a:solidFill>
                  <a:srgbClr val="00B050"/>
                </a:solidFill>
                <a:latin typeface="+mn-lt"/>
              </a:rPr>
              <a:t>3</a:t>
            </a:r>
            <a:endParaRPr lang="en-GB" sz="12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8" name="TextBox 57"/>
          <p:cNvSpPr txBox="1"/>
          <p:nvPr/>
        </p:nvSpPr>
        <p:spPr bwMode="auto">
          <a:xfrm>
            <a:off x="5363032" y="5501980"/>
            <a:ext cx="21955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sz="1200" b="1" dirty="0" smtClean="0">
                <a:latin typeface="+mn-lt"/>
              </a:rPr>
              <a:t>T-contrast</a:t>
            </a:r>
          </a:p>
          <a:p>
            <a:pPr algn="ctr" eaLnBrk="0" hangingPunct="0">
              <a:defRPr/>
            </a:pPr>
            <a:r>
              <a:rPr lang="en-GB" sz="1200" b="1" dirty="0" smtClean="0"/>
              <a:t>F-Contrast</a:t>
            </a:r>
          </a:p>
          <a:p>
            <a:pPr algn="ctr" eaLnBrk="0" hangingPunct="0">
              <a:defRPr/>
            </a:pPr>
            <a:r>
              <a:rPr lang="en-GB" sz="1200" b="1" dirty="0" smtClean="0">
                <a:latin typeface="+mn-lt"/>
              </a:rPr>
              <a:t>T-Contrast (</a:t>
            </a:r>
            <a:r>
              <a:rPr lang="en-GB" sz="1200" b="1" dirty="0" err="1" smtClean="0">
                <a:latin typeface="+mn-lt"/>
              </a:rPr>
              <a:t>cond</a:t>
            </a:r>
            <a:r>
              <a:rPr lang="en-GB" sz="1200" b="1" dirty="0" smtClean="0">
                <a:latin typeface="+mn-lt"/>
              </a:rPr>
              <a:t>/</a:t>
            </a:r>
            <a:r>
              <a:rPr lang="en-GB" sz="1200" b="1" dirty="0" err="1" smtClean="0">
                <a:latin typeface="+mn-lt"/>
              </a:rPr>
              <a:t>sess</a:t>
            </a:r>
            <a:r>
              <a:rPr lang="en-GB" sz="1200" b="1" dirty="0"/>
              <a:t> </a:t>
            </a:r>
            <a:r>
              <a:rPr lang="en-GB" sz="1200" b="1" dirty="0" smtClean="0"/>
              <a:t>based)</a:t>
            </a:r>
          </a:p>
          <a:p>
            <a:pPr algn="ctr" eaLnBrk="0" hangingPunct="0">
              <a:defRPr/>
            </a:pPr>
            <a:r>
              <a:rPr lang="en-GB" sz="1200" b="1" dirty="0" smtClean="0"/>
              <a:t>Delete existing contrasts (Y/N)</a:t>
            </a:r>
            <a:endParaRPr lang="en-GB" sz="1200" b="1" dirty="0" smtClean="0">
              <a:latin typeface="+mn-lt"/>
            </a:endParaRPr>
          </a:p>
        </p:txBody>
      </p:sp>
      <p:sp>
        <p:nvSpPr>
          <p:cNvPr id="59" name="TextBox 58"/>
          <p:cNvSpPr txBox="1"/>
          <p:nvPr/>
        </p:nvSpPr>
        <p:spPr bwMode="auto">
          <a:xfrm>
            <a:off x="5692132" y="6293023"/>
            <a:ext cx="15598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b="1" dirty="0" err="1" smtClean="0">
                <a:latin typeface="+mn-lt"/>
              </a:rPr>
              <a:t>SPM.mat</a:t>
            </a:r>
            <a:endParaRPr lang="en-GB" b="1" dirty="0" smtClean="0">
              <a:latin typeface="+mn-lt"/>
            </a:endParaRPr>
          </a:p>
        </p:txBody>
      </p:sp>
      <p:cxnSp>
        <p:nvCxnSpPr>
          <p:cNvPr id="60" name="Straight Arrow Connector 59"/>
          <p:cNvCxnSpPr>
            <a:stCxn id="126" idx="3"/>
            <a:endCxn id="56" idx="1"/>
          </p:cNvCxnSpPr>
          <p:nvPr/>
        </p:nvCxnSpPr>
        <p:spPr bwMode="auto">
          <a:xfrm flipV="1">
            <a:off x="3896189" y="5219430"/>
            <a:ext cx="1819957" cy="1377776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725108" y="2089155"/>
            <a:ext cx="1471498" cy="724608"/>
          </a:xfrm>
          <a:prstGeom prst="rect">
            <a:avLst/>
          </a:prstGeom>
          <a:solidFill>
            <a:srgbClr val="002060"/>
          </a:solidFill>
        </p:spPr>
        <p:txBody>
          <a:bodyPr wrap="square"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2000" b="1" dirty="0" smtClean="0">
                <a:solidFill>
                  <a:schemeClr val="bg1"/>
                </a:solidFill>
                <a:latin typeface="+mn-lt"/>
              </a:rPr>
              <a:t>Results Report</a:t>
            </a:r>
            <a:endParaRPr lang="en-GB" sz="2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 bwMode="auto">
          <a:xfrm>
            <a:off x="5725108" y="1719823"/>
            <a:ext cx="232685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GB" b="1" dirty="0">
                <a:solidFill>
                  <a:srgbClr val="00B050"/>
                </a:solidFill>
              </a:rPr>
              <a:t>4</a:t>
            </a:r>
            <a:endParaRPr lang="en-GB" sz="12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65" name="TextBox 64"/>
          <p:cNvSpPr txBox="1"/>
          <p:nvPr/>
        </p:nvSpPr>
        <p:spPr bwMode="auto">
          <a:xfrm>
            <a:off x="5647312" y="2751805"/>
            <a:ext cx="164650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GB" sz="1200" b="1" dirty="0" smtClean="0">
                <a:latin typeface="+mn-lt"/>
              </a:rPr>
              <a:t>One contrast at a time</a:t>
            </a:r>
          </a:p>
          <a:p>
            <a:pPr eaLnBrk="0" hangingPunct="0">
              <a:defRPr/>
            </a:pPr>
            <a:r>
              <a:rPr lang="en-GB" sz="1200" b="1" dirty="0" smtClean="0"/>
              <a:t>  Conjunction analysis</a:t>
            </a:r>
          </a:p>
          <a:p>
            <a:pPr eaLnBrk="0" hangingPunct="0">
              <a:defRPr/>
            </a:pPr>
            <a:r>
              <a:rPr lang="en-GB" sz="1200" b="1" dirty="0" smtClean="0">
                <a:latin typeface="+mn-lt"/>
              </a:rPr>
              <a:t>   </a:t>
            </a:r>
            <a:r>
              <a:rPr lang="en-GB" sz="1200" b="1" dirty="0" err="1" smtClean="0">
                <a:latin typeface="+mn-lt"/>
              </a:rPr>
              <a:t>Inf</a:t>
            </a:r>
            <a:r>
              <a:rPr lang="en-GB" sz="1200" b="1" dirty="0" smtClean="0">
                <a:latin typeface="+mn-lt"/>
              </a:rPr>
              <a:t>: all contrasts</a:t>
            </a:r>
          </a:p>
          <a:p>
            <a:pPr eaLnBrk="0" hangingPunct="0">
              <a:defRPr/>
            </a:pPr>
            <a:r>
              <a:rPr lang="en-GB" sz="1200" b="1" dirty="0" smtClean="0"/>
              <a:t>Threshold (type and p)</a:t>
            </a:r>
            <a:endParaRPr lang="en-GB" sz="1200" b="1" dirty="0" smtClean="0">
              <a:latin typeface="+mn-lt"/>
            </a:endParaRPr>
          </a:p>
          <a:p>
            <a:pPr eaLnBrk="0" hangingPunct="0">
              <a:defRPr/>
            </a:pPr>
            <a:r>
              <a:rPr lang="en-GB" sz="1200" b="1" dirty="0" smtClean="0"/>
              <a:t>Conjunction Number</a:t>
            </a:r>
          </a:p>
          <a:p>
            <a:pPr eaLnBrk="0" hangingPunct="0">
              <a:defRPr/>
            </a:pPr>
            <a:r>
              <a:rPr lang="en-GB" sz="1200" b="1" dirty="0" smtClean="0">
                <a:latin typeface="+mn-lt"/>
              </a:rPr>
              <a:t>Data Type</a:t>
            </a:r>
          </a:p>
          <a:p>
            <a:pPr eaLnBrk="0" hangingPunct="0">
              <a:defRPr/>
            </a:pPr>
            <a:r>
              <a:rPr lang="en-GB" sz="1200" b="1" dirty="0" smtClean="0"/>
              <a:t>Export Results choice</a:t>
            </a:r>
            <a:endParaRPr lang="en-GB" sz="1200" b="1" dirty="0" smtClean="0">
              <a:latin typeface="+mn-lt"/>
            </a:endParaRPr>
          </a:p>
        </p:txBody>
      </p:sp>
      <p:cxnSp>
        <p:nvCxnSpPr>
          <p:cNvPr id="66" name="Curved Connector 65"/>
          <p:cNvCxnSpPr>
            <a:stCxn id="59" idx="3"/>
            <a:endCxn id="63" idx="3"/>
          </p:cNvCxnSpPr>
          <p:nvPr/>
        </p:nvCxnSpPr>
        <p:spPr>
          <a:xfrm flipH="1" flipV="1">
            <a:off x="7196606" y="2451459"/>
            <a:ext cx="55411" cy="4026230"/>
          </a:xfrm>
          <a:prstGeom prst="curvedConnector3">
            <a:avLst>
              <a:gd name="adj1" fmla="val -1014658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92280" y="120062"/>
            <a:ext cx="20517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SPM12 batch file: </a:t>
            </a:r>
          </a:p>
          <a:p>
            <a:r>
              <a:rPr lang="en-GB" sz="1050" dirty="0" smtClean="0"/>
              <a:t>stats2_between_subject_fmri.m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181249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480</Words>
  <Application>Microsoft Office PowerPoint</Application>
  <PresentationFormat>On-screen Show (4:3)</PresentationFormat>
  <Paragraphs>162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 Unicode MS</vt:lpstr>
      <vt:lpstr>Arial</vt:lpstr>
      <vt:lpstr>Calibri</vt:lpstr>
      <vt:lpstr>Office Theme</vt:lpstr>
      <vt:lpstr>Data Organisation:  Import from raw data</vt:lpstr>
      <vt:lpstr>Data Organisation:  Good Analysis Folder Structure</vt:lpstr>
      <vt:lpstr>SPM 12 Analysis</vt:lpstr>
      <vt:lpstr>1. Pre-processing</vt:lpstr>
      <vt:lpstr>2. First-Level Analysis</vt:lpstr>
      <vt:lpstr>Background:   Second-level  Analysis</vt:lpstr>
      <vt:lpstr>3. Second-Level Analysis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&amp; Pipeline</dc:title>
  <dc:creator>Dean PJA Dr (Psychology)</dc:creator>
  <cp:lastModifiedBy>Dean PJA Dr (Psychology)</cp:lastModifiedBy>
  <cp:revision>6</cp:revision>
  <dcterms:created xsi:type="dcterms:W3CDTF">2017-01-26T14:21:32Z</dcterms:created>
  <dcterms:modified xsi:type="dcterms:W3CDTF">2018-12-05T18:06:54Z</dcterms:modified>
</cp:coreProperties>
</file>