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4"/>
  </p:notesMasterIdLst>
  <p:sldIdLst>
    <p:sldId id="256" r:id="rId3"/>
    <p:sldId id="309" r:id="rId4"/>
    <p:sldId id="310" r:id="rId5"/>
    <p:sldId id="301" r:id="rId6"/>
    <p:sldId id="307" r:id="rId7"/>
    <p:sldId id="308" r:id="rId8"/>
    <p:sldId id="303" r:id="rId9"/>
    <p:sldId id="304" r:id="rId10"/>
    <p:sldId id="305" r:id="rId11"/>
    <p:sldId id="306"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D9D9D9"/>
    <a:srgbClr val="7F7F7F"/>
    <a:srgbClr val="235888"/>
    <a:srgbClr val="A6A6A6"/>
    <a:srgbClr val="4D9CD7"/>
    <a:srgbClr val="2AB7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23614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High-performance computing (HPC)</a:t>
            </a:r>
            <a:r>
              <a:rPr lang="en-US" baseline="0" dirty="0" smtClean="0"/>
              <a:t> typically refers to computing power beyond that of a typical desktop computer. Obviously, the definition of high-performance changes with time as more computing power is crammed into smaller spaces, making the supercomputers of today commodity computers of tomorrow. Regardless though, the concepts of HPC have remained the same since the early days of computing wherein scientists and engineers worked to figure out how aggregate more computing resources to perform computing tasks.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920671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High</a:t>
            </a:r>
            <a:r>
              <a:rPr lang="en-US" baseline="0" dirty="0" smtClean="0"/>
              <a:t>-performance computing is typically performed on a cluster of computers interconnected by a high-speed network. Workloads are sent to a master node which delegates tasks to the worker nodes. Historically, clusters were built using proprietary, often purpose-built computers. Recent trends though have shifted to using commodity hardware – the same kind of components used to build desktop computers – to construct HPC clusters. Engineers are getting even more clever with how they build clusters, too. The latest trend in HPC has been to use GPUs in addition to CPUs to created HPC clusters. While a typical desktop CPU has 2, 4, or 8 cores, graphics cards have usually hundreds of cores. These cores, while not as powerful as CPU cores, can still perform computations. HPC clusters are combining CPUs and GPUs to squeeze even more performance out of computer hardware for heavy workloads.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59367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a:p>
            <a:endParaRPr lang="en-US" dirty="0" smtClean="0"/>
          </a:p>
          <a:p>
            <a:r>
              <a:rPr lang="en-US" dirty="0" smtClean="0"/>
              <a:t>N-series VMs are currently in preview</a:t>
            </a:r>
            <a:r>
              <a:rPr lang="en-US" baseline="0" dirty="0" smtClean="0"/>
              <a:t> and are an answer to researchers who need GPU power to perform complex calculations. They are equipped with NVIDIA Tesla GPUs.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163571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background,</a:t>
            </a:r>
            <a:r>
              <a:rPr lang="en-US" baseline="0" dirty="0" smtClean="0"/>
              <a:t> see https://blogs.msdn.microsoft.com/uk_faculty_connection/2016/09/12/choosing-the-most-appropiate-azure-virtual-machine-specification/?wt.mc_id=DX_873849. Not shown here are H machines, which are optimized for extremely heavy computing workloads.</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935622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998187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12/20/2016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bit.ly/a4r-githu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High-Performance Computing (HPC)</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High-Performance Computing</a:t>
            </a:r>
            <a:endParaRPr lang="en-US" dirty="0"/>
          </a:p>
        </p:txBody>
      </p:sp>
      <p:sp>
        <p:nvSpPr>
          <p:cNvPr id="4" name="TextBox 3"/>
          <p:cNvSpPr txBox="1"/>
          <p:nvPr/>
        </p:nvSpPr>
        <p:spPr>
          <a:xfrm>
            <a:off x="1806235" y="2140504"/>
            <a:ext cx="8577943" cy="4185761"/>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rgbClr val="5095D1"/>
                </a:solidFill>
              </a:rPr>
              <a:t>“High-Performance Computing most generally refers to the practice of aggregating computing power in a way that delivers much higher performance than one could get out of a typical desktop computer or workstation in order to solve large problems in science, engineering, or business.”</a:t>
            </a:r>
          </a:p>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						--</a:t>
            </a:r>
            <a:r>
              <a:rPr lang="en-US" sz="3200" dirty="0">
                <a:gradFill>
                  <a:gsLst>
                    <a:gs pos="0">
                      <a:srgbClr val="292929">
                        <a:lumMod val="90000"/>
                        <a:lumOff val="10000"/>
                      </a:srgbClr>
                    </a:gs>
                    <a:gs pos="86000">
                      <a:srgbClr val="292929">
                        <a:lumMod val="90000"/>
                        <a:lumOff val="10000"/>
                      </a:srgbClr>
                    </a:gs>
                  </a:gsLst>
                  <a:lin ang="5400000" scaled="0"/>
                </a:gradFill>
              </a:rPr>
              <a:t>Inside HPC</a:t>
            </a: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18824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HPC Clusters</a:t>
            </a:r>
            <a:endParaRPr lang="en-US" dirty="0"/>
          </a:p>
        </p:txBody>
      </p:sp>
      <p:sp>
        <p:nvSpPr>
          <p:cNvPr id="3" name="Content Placeholder 2"/>
          <p:cNvSpPr>
            <a:spLocks noGrp="1"/>
          </p:cNvSpPr>
          <p:nvPr>
            <p:ph idx="1"/>
          </p:nvPr>
        </p:nvSpPr>
        <p:spPr>
          <a:xfrm>
            <a:off x="838200" y="1825625"/>
            <a:ext cx="6897491" cy="4351338"/>
          </a:xfrm>
        </p:spPr>
        <p:txBody>
          <a:bodyPr/>
          <a:lstStyle/>
          <a:p>
            <a:pPr marL="571500" indent="-571500"/>
            <a:r>
              <a:rPr lang="en-US" dirty="0"/>
              <a:t>HPC typically involves </a:t>
            </a:r>
            <a:r>
              <a:rPr lang="en-US" b="1" dirty="0">
                <a:solidFill>
                  <a:schemeClr val="accent2"/>
                </a:solidFill>
              </a:rPr>
              <a:t>clusters</a:t>
            </a:r>
            <a:r>
              <a:rPr lang="en-US" dirty="0">
                <a:solidFill>
                  <a:schemeClr val="accent2"/>
                </a:solidFill>
              </a:rPr>
              <a:t> </a:t>
            </a:r>
            <a:r>
              <a:rPr lang="en-US" dirty="0"/>
              <a:t>of computers interconnected by a high- speed network</a:t>
            </a:r>
          </a:p>
          <a:p>
            <a:pPr marL="571500" indent="-571500"/>
            <a:r>
              <a:rPr lang="en-US" dirty="0"/>
              <a:t>A single computer in the cluster is called a </a:t>
            </a:r>
            <a:r>
              <a:rPr lang="en-US" b="1" dirty="0">
                <a:solidFill>
                  <a:schemeClr val="accent2"/>
                </a:solidFill>
              </a:rPr>
              <a:t>node</a:t>
            </a:r>
            <a:endParaRPr lang="en-US" dirty="0">
              <a:solidFill>
                <a:schemeClr val="accent2"/>
              </a:solidFill>
            </a:endParaRPr>
          </a:p>
          <a:p>
            <a:pPr marL="571500" indent="-571500"/>
            <a:r>
              <a:rPr lang="en-US" b="1" dirty="0">
                <a:solidFill>
                  <a:schemeClr val="accent2"/>
                </a:solidFill>
              </a:rPr>
              <a:t>Workloads</a:t>
            </a:r>
            <a:r>
              <a:rPr lang="en-US" b="1" dirty="0"/>
              <a:t> </a:t>
            </a:r>
            <a:r>
              <a:rPr lang="en-US" dirty="0"/>
              <a:t>are managed by </a:t>
            </a:r>
            <a:r>
              <a:rPr lang="en-US" b="1" dirty="0">
                <a:solidFill>
                  <a:schemeClr val="accent2"/>
                </a:solidFill>
              </a:rPr>
              <a:t>master</a:t>
            </a:r>
            <a:r>
              <a:rPr lang="en-US" dirty="0">
                <a:solidFill>
                  <a:schemeClr val="accent2"/>
                </a:solidFill>
              </a:rPr>
              <a:t> </a:t>
            </a:r>
            <a:r>
              <a:rPr lang="en-US" dirty="0"/>
              <a:t>nodes that distribute workloads across </a:t>
            </a:r>
            <a:r>
              <a:rPr lang="en-US" b="1" dirty="0">
                <a:solidFill>
                  <a:schemeClr val="accent2"/>
                </a:solidFill>
              </a:rPr>
              <a:t>worker</a:t>
            </a:r>
            <a:r>
              <a:rPr lang="en-US" dirty="0">
                <a:solidFill>
                  <a:schemeClr val="accent2"/>
                </a:solidFill>
              </a:rPr>
              <a:t> </a:t>
            </a:r>
            <a:r>
              <a:rPr lang="en-US" dirty="0"/>
              <a:t>nodes</a:t>
            </a:r>
            <a:endParaRPr lang="en-US" b="1"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6008" y="976500"/>
            <a:ext cx="2657475" cy="4886325"/>
          </a:xfrm>
          <a:prstGeom prst="rect">
            <a:avLst/>
          </a:prstGeom>
          <a:ln>
            <a:solidFill>
              <a:schemeClr val="bg1">
                <a:lumMod val="75000"/>
              </a:schemeClr>
            </a:solidFill>
          </a:ln>
        </p:spPr>
      </p:pic>
    </p:spTree>
    <p:extLst>
      <p:ext uri="{BB962C8B-B14F-4D97-AF65-F5344CB8AC3E}">
        <p14:creationId xmlns:p14="http://schemas.microsoft.com/office/powerpoint/2010/main" val="176937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HPC in Azure</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smtClean="0"/>
              <a:t>Financial </a:t>
            </a:r>
            <a:r>
              <a:rPr lang="en-US" dirty="0"/>
              <a:t>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p>
          <a:p>
            <a:r>
              <a:rPr lang="en-US" dirty="0" smtClean="0"/>
              <a:t>Linux or Windows</a:t>
            </a:r>
            <a:endParaRPr lang="en-US" dirty="0"/>
          </a:p>
        </p:txBody>
      </p:sp>
    </p:spTree>
    <p:extLst>
      <p:ext uri="{BB962C8B-B14F-4D97-AF65-F5344CB8AC3E}">
        <p14:creationId xmlns:p14="http://schemas.microsoft.com/office/powerpoint/2010/main" val="271851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493750"/>
            <a:ext cx="3066413"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A-Series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5" name="Rectangle 4"/>
          <p:cNvSpPr/>
          <p:nvPr/>
        </p:nvSpPr>
        <p:spPr>
          <a:xfrm>
            <a:off x="3068798" y="1690688"/>
            <a:ext cx="3064029" cy="618631"/>
          </a:xfrm>
          <a:prstGeom prst="rect">
            <a:avLst/>
          </a:prstGeom>
        </p:spPr>
        <p:txBody>
          <a:bodyPr wrap="square" anchor="b">
            <a:spAutoFit/>
          </a:bodyPr>
          <a:lstStyle/>
          <a:p>
            <a:pPr algn="ctr">
              <a:lnSpc>
                <a:spcPct val="95000"/>
              </a:lnSpc>
              <a:buSzPct val="90000"/>
            </a:pPr>
            <a:r>
              <a:rPr lang="en-US" sz="3600" spc="-200" dirty="0">
                <a:solidFill>
                  <a:schemeClr val="accent2"/>
                </a:solidFill>
                <a:latin typeface="Segoe UI Light" panose="020B0502040204020203" pitchFamily="34" charset="0"/>
                <a:cs typeface="Segoe UI Light" panose="020B0502040204020203" pitchFamily="34" charset="0"/>
              </a:rPr>
              <a:t>D</a:t>
            </a:r>
            <a:r>
              <a:rPr lang="en-US" sz="3600" spc="-200" dirty="0" smtClean="0">
                <a:solidFill>
                  <a:schemeClr val="accent2"/>
                </a:solidFill>
                <a:latin typeface="Segoe UI Light" panose="020B0502040204020203" pitchFamily="34" charset="0"/>
                <a:cs typeface="Segoe UI Light" panose="020B0502040204020203" pitchFamily="34" charset="0"/>
              </a:rPr>
              <a:t>-Series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6" name="Rectangle 5"/>
          <p:cNvSpPr/>
          <p:nvPr/>
        </p:nvSpPr>
        <p:spPr>
          <a:xfrm>
            <a:off x="6148552" y="1690688"/>
            <a:ext cx="3052031"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F/G/H-Series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sp>
        <p:nvSpPr>
          <p:cNvPr id="7" name="Rectangle 6"/>
          <p:cNvSpPr/>
          <p:nvPr/>
        </p:nvSpPr>
        <p:spPr bwMode="auto">
          <a:xfrm>
            <a:off x="286632" y="2705579"/>
            <a:ext cx="600473"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A0</a:t>
            </a:r>
          </a:p>
        </p:txBody>
      </p:sp>
      <p:sp>
        <p:nvSpPr>
          <p:cNvPr id="8" name="Rectangle 7"/>
          <p:cNvSpPr/>
          <p:nvPr/>
        </p:nvSpPr>
        <p:spPr bwMode="auto">
          <a:xfrm>
            <a:off x="939813"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A1</a:t>
            </a:r>
          </a:p>
        </p:txBody>
      </p:sp>
      <p:sp>
        <p:nvSpPr>
          <p:cNvPr id="9" name="Rectangle 8"/>
          <p:cNvSpPr/>
          <p:nvPr/>
        </p:nvSpPr>
        <p:spPr bwMode="auto">
          <a:xfrm>
            <a:off x="1592994"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A2</a:t>
            </a:r>
          </a:p>
        </p:txBody>
      </p:sp>
      <p:sp>
        <p:nvSpPr>
          <p:cNvPr id="10" name="Rectangle 9"/>
          <p:cNvSpPr/>
          <p:nvPr/>
        </p:nvSpPr>
        <p:spPr bwMode="auto">
          <a:xfrm>
            <a:off x="2246175" y="2705579"/>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A3</a:t>
            </a:r>
          </a:p>
        </p:txBody>
      </p:sp>
      <p:sp>
        <p:nvSpPr>
          <p:cNvPr id="11" name="Rectangle 10"/>
          <p:cNvSpPr/>
          <p:nvPr/>
        </p:nvSpPr>
        <p:spPr bwMode="auto">
          <a:xfrm>
            <a:off x="286632"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A4</a:t>
            </a:r>
          </a:p>
        </p:txBody>
      </p:sp>
      <p:sp>
        <p:nvSpPr>
          <p:cNvPr id="12" name="Rectangle 11"/>
          <p:cNvSpPr/>
          <p:nvPr/>
        </p:nvSpPr>
        <p:spPr bwMode="auto">
          <a:xfrm>
            <a:off x="939813"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A5</a:t>
            </a:r>
          </a:p>
        </p:txBody>
      </p:sp>
      <p:sp>
        <p:nvSpPr>
          <p:cNvPr id="13" name="Rectangle 12"/>
          <p:cNvSpPr/>
          <p:nvPr/>
        </p:nvSpPr>
        <p:spPr bwMode="auto">
          <a:xfrm>
            <a:off x="1592994"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A6</a:t>
            </a:r>
          </a:p>
        </p:txBody>
      </p:sp>
      <p:sp>
        <p:nvSpPr>
          <p:cNvPr id="14" name="Rectangle 13"/>
          <p:cNvSpPr/>
          <p:nvPr/>
        </p:nvSpPr>
        <p:spPr bwMode="auto">
          <a:xfrm>
            <a:off x="2246175" y="3220586"/>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A7</a:t>
            </a:r>
          </a:p>
        </p:txBody>
      </p:sp>
      <p:sp>
        <p:nvSpPr>
          <p:cNvPr id="15" name="Rectangle 14"/>
          <p:cNvSpPr/>
          <p:nvPr/>
        </p:nvSpPr>
        <p:spPr bwMode="auto">
          <a:xfrm>
            <a:off x="286632"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A8</a:t>
            </a:r>
          </a:p>
        </p:txBody>
      </p:sp>
      <p:sp>
        <p:nvSpPr>
          <p:cNvPr id="16" name="Rectangle 15"/>
          <p:cNvSpPr/>
          <p:nvPr/>
        </p:nvSpPr>
        <p:spPr bwMode="auto">
          <a:xfrm>
            <a:off x="939813"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A9</a:t>
            </a:r>
          </a:p>
        </p:txBody>
      </p:sp>
      <p:sp>
        <p:nvSpPr>
          <p:cNvPr id="17" name="Rectangle 16"/>
          <p:cNvSpPr/>
          <p:nvPr/>
        </p:nvSpPr>
        <p:spPr bwMode="auto">
          <a:xfrm>
            <a:off x="1592994"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A10</a:t>
            </a:r>
          </a:p>
        </p:txBody>
      </p:sp>
      <p:sp>
        <p:nvSpPr>
          <p:cNvPr id="18" name="Rectangle 17"/>
          <p:cNvSpPr/>
          <p:nvPr/>
        </p:nvSpPr>
        <p:spPr bwMode="auto">
          <a:xfrm>
            <a:off x="2246175" y="4123850"/>
            <a:ext cx="600474"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A11</a:t>
            </a:r>
          </a:p>
        </p:txBody>
      </p:sp>
      <p:sp>
        <p:nvSpPr>
          <p:cNvPr id="19" name="Rectangle 18"/>
          <p:cNvSpPr/>
          <p:nvPr/>
        </p:nvSpPr>
        <p:spPr bwMode="auto">
          <a:xfrm>
            <a:off x="3324306" y="2705579"/>
            <a:ext cx="600473"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a:t>
            </a:r>
          </a:p>
        </p:txBody>
      </p:sp>
      <p:sp>
        <p:nvSpPr>
          <p:cNvPr id="20" name="Rectangle 19"/>
          <p:cNvSpPr/>
          <p:nvPr/>
        </p:nvSpPr>
        <p:spPr bwMode="auto">
          <a:xfrm>
            <a:off x="3977487"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D2</a:t>
            </a:r>
          </a:p>
        </p:txBody>
      </p:sp>
      <p:sp>
        <p:nvSpPr>
          <p:cNvPr id="21" name="Rectangle 20"/>
          <p:cNvSpPr/>
          <p:nvPr/>
        </p:nvSpPr>
        <p:spPr bwMode="auto">
          <a:xfrm>
            <a:off x="4630668"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D3</a:t>
            </a:r>
          </a:p>
        </p:txBody>
      </p:sp>
      <p:sp>
        <p:nvSpPr>
          <p:cNvPr id="22" name="Rectangle 21"/>
          <p:cNvSpPr/>
          <p:nvPr/>
        </p:nvSpPr>
        <p:spPr bwMode="auto">
          <a:xfrm>
            <a:off x="5283849" y="2705579"/>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D4</a:t>
            </a:r>
          </a:p>
        </p:txBody>
      </p:sp>
      <p:sp>
        <p:nvSpPr>
          <p:cNvPr id="23" name="Rectangle 22"/>
          <p:cNvSpPr/>
          <p:nvPr/>
        </p:nvSpPr>
        <p:spPr bwMode="auto">
          <a:xfrm>
            <a:off x="3324306"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D11</a:t>
            </a:r>
          </a:p>
        </p:txBody>
      </p:sp>
      <p:sp>
        <p:nvSpPr>
          <p:cNvPr id="24" name="Rectangle 23"/>
          <p:cNvSpPr/>
          <p:nvPr/>
        </p:nvSpPr>
        <p:spPr bwMode="auto">
          <a:xfrm>
            <a:off x="3977487"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D12</a:t>
            </a:r>
          </a:p>
        </p:txBody>
      </p:sp>
      <p:sp>
        <p:nvSpPr>
          <p:cNvPr id="25" name="Rectangle 24"/>
          <p:cNvSpPr/>
          <p:nvPr/>
        </p:nvSpPr>
        <p:spPr bwMode="auto">
          <a:xfrm>
            <a:off x="4630668"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D13</a:t>
            </a:r>
          </a:p>
        </p:txBody>
      </p:sp>
      <p:sp>
        <p:nvSpPr>
          <p:cNvPr id="26" name="Rectangle 25"/>
          <p:cNvSpPr/>
          <p:nvPr/>
        </p:nvSpPr>
        <p:spPr bwMode="auto">
          <a:xfrm>
            <a:off x="5283849" y="3220586"/>
            <a:ext cx="600474" cy="430306"/>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3"/>
                </a:solidFill>
              </a:rPr>
              <a:t>D14</a:t>
            </a:r>
          </a:p>
        </p:txBody>
      </p:sp>
      <p:sp>
        <p:nvSpPr>
          <p:cNvPr id="27" name="TextBox 26"/>
          <p:cNvSpPr txBox="1"/>
          <p:nvPr/>
        </p:nvSpPr>
        <p:spPr>
          <a:xfrm>
            <a:off x="9414995" y="2458339"/>
            <a:ext cx="1829027"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NVIDIA M60 x 1/2/4</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8" name="TextBox 27"/>
          <p:cNvSpPr txBox="1"/>
          <p:nvPr/>
        </p:nvSpPr>
        <p:spPr>
          <a:xfrm>
            <a:off x="9414995" y="3544710"/>
            <a:ext cx="176330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NVIDIA K80 x 1/2/4</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9" name="TextBox 28"/>
          <p:cNvSpPr txBox="1"/>
          <p:nvPr/>
        </p:nvSpPr>
        <p:spPr>
          <a:xfrm>
            <a:off x="286632" y="3887443"/>
            <a:ext cx="1710789"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Compute-intensive</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30" name="Rectangle 29"/>
          <p:cNvSpPr/>
          <p:nvPr/>
        </p:nvSpPr>
        <p:spPr bwMode="auto">
          <a:xfrm>
            <a:off x="6399558" y="5554775"/>
            <a:ext cx="600473"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H8</a:t>
            </a:r>
          </a:p>
        </p:txBody>
      </p:sp>
      <p:sp>
        <p:nvSpPr>
          <p:cNvPr id="31" name="Rectangle 30"/>
          <p:cNvSpPr/>
          <p:nvPr/>
        </p:nvSpPr>
        <p:spPr bwMode="auto">
          <a:xfrm>
            <a:off x="7052739" y="5554775"/>
            <a:ext cx="600474"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a:t>
            </a:r>
          </a:p>
        </p:txBody>
      </p:sp>
      <p:sp>
        <p:nvSpPr>
          <p:cNvPr id="32" name="Rectangle 31"/>
          <p:cNvSpPr/>
          <p:nvPr/>
        </p:nvSpPr>
        <p:spPr bwMode="auto">
          <a:xfrm>
            <a:off x="7705920" y="5554775"/>
            <a:ext cx="600474"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H8m</a:t>
            </a:r>
          </a:p>
        </p:txBody>
      </p:sp>
      <p:sp>
        <p:nvSpPr>
          <p:cNvPr id="33" name="Rectangle 32"/>
          <p:cNvSpPr/>
          <p:nvPr/>
        </p:nvSpPr>
        <p:spPr bwMode="auto">
          <a:xfrm>
            <a:off x="8359100" y="5554775"/>
            <a:ext cx="604425"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H16m</a:t>
            </a:r>
          </a:p>
        </p:txBody>
      </p:sp>
      <p:sp>
        <p:nvSpPr>
          <p:cNvPr id="34" name="Rectangle 33"/>
          <p:cNvSpPr/>
          <p:nvPr/>
        </p:nvSpPr>
        <p:spPr bwMode="auto">
          <a:xfrm>
            <a:off x="6399557" y="6069782"/>
            <a:ext cx="1253655"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H16r</a:t>
            </a:r>
          </a:p>
        </p:txBody>
      </p:sp>
      <p:sp>
        <p:nvSpPr>
          <p:cNvPr id="35" name="Rectangle 34"/>
          <p:cNvSpPr/>
          <p:nvPr/>
        </p:nvSpPr>
        <p:spPr bwMode="auto">
          <a:xfrm>
            <a:off x="7709049" y="6069782"/>
            <a:ext cx="1254477" cy="430306"/>
          </a:xfrm>
          <a:prstGeom prst="rect">
            <a:avLst/>
          </a:prstGeom>
          <a:solidFill>
            <a:schemeClr val="bg2">
              <a:lumMod val="5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1"/>
                </a:solidFill>
              </a:rPr>
              <a:t>H16mr</a:t>
            </a:r>
          </a:p>
        </p:txBody>
      </p:sp>
      <p:sp>
        <p:nvSpPr>
          <p:cNvPr id="36" name="TextBox 35"/>
          <p:cNvSpPr txBox="1"/>
          <p:nvPr/>
        </p:nvSpPr>
        <p:spPr>
          <a:xfrm>
            <a:off x="3324306" y="2458339"/>
            <a:ext cx="223888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DS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37" name="Rectangle 36"/>
          <p:cNvSpPr/>
          <p:nvPr/>
        </p:nvSpPr>
        <p:spPr bwMode="auto">
          <a:xfrm>
            <a:off x="3324305" y="5554775"/>
            <a:ext cx="1239428"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D15v2</a:t>
            </a:r>
            <a:endParaRPr lang="en-US" sz="1600" dirty="0">
              <a:solidFill>
                <a:schemeClr val="bg1"/>
              </a:solidFill>
            </a:endParaRPr>
          </a:p>
        </p:txBody>
      </p:sp>
      <p:sp>
        <p:nvSpPr>
          <p:cNvPr id="38" name="Rectangle 37"/>
          <p:cNvSpPr/>
          <p:nvPr/>
        </p:nvSpPr>
        <p:spPr bwMode="auto">
          <a:xfrm>
            <a:off x="9420456"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NV6</a:t>
            </a:r>
          </a:p>
        </p:txBody>
      </p:sp>
      <p:sp>
        <p:nvSpPr>
          <p:cNvPr id="39" name="Rectangle 38"/>
          <p:cNvSpPr/>
          <p:nvPr/>
        </p:nvSpPr>
        <p:spPr bwMode="auto">
          <a:xfrm>
            <a:off x="10293920"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NV12</a:t>
            </a:r>
          </a:p>
        </p:txBody>
      </p:sp>
      <p:sp>
        <p:nvSpPr>
          <p:cNvPr id="40" name="Rectangle 39"/>
          <p:cNvSpPr/>
          <p:nvPr/>
        </p:nvSpPr>
        <p:spPr bwMode="auto">
          <a:xfrm>
            <a:off x="11167384" y="2701192"/>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NV24</a:t>
            </a:r>
          </a:p>
        </p:txBody>
      </p:sp>
      <p:sp>
        <p:nvSpPr>
          <p:cNvPr id="41" name="Rectangle 40"/>
          <p:cNvSpPr/>
          <p:nvPr/>
        </p:nvSpPr>
        <p:spPr bwMode="auto">
          <a:xfrm>
            <a:off x="9420456"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NC6</a:t>
            </a:r>
          </a:p>
        </p:txBody>
      </p:sp>
      <p:sp>
        <p:nvSpPr>
          <p:cNvPr id="42" name="Rectangle 41"/>
          <p:cNvSpPr/>
          <p:nvPr/>
        </p:nvSpPr>
        <p:spPr bwMode="auto">
          <a:xfrm>
            <a:off x="10293920"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NC12</a:t>
            </a:r>
          </a:p>
        </p:txBody>
      </p:sp>
      <p:sp>
        <p:nvSpPr>
          <p:cNvPr id="43" name="Rectangle 42"/>
          <p:cNvSpPr/>
          <p:nvPr/>
        </p:nvSpPr>
        <p:spPr bwMode="auto">
          <a:xfrm>
            <a:off x="11167384" y="3786066"/>
            <a:ext cx="813307"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NC24</a:t>
            </a:r>
          </a:p>
        </p:txBody>
      </p:sp>
      <p:sp>
        <p:nvSpPr>
          <p:cNvPr id="44" name="Rectangle 43"/>
          <p:cNvSpPr/>
          <p:nvPr/>
        </p:nvSpPr>
        <p:spPr bwMode="auto">
          <a:xfrm>
            <a:off x="6406290" y="2705579"/>
            <a:ext cx="600473"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F1</a:t>
            </a:r>
          </a:p>
        </p:txBody>
      </p:sp>
      <p:sp>
        <p:nvSpPr>
          <p:cNvPr id="45" name="Rectangle 44"/>
          <p:cNvSpPr/>
          <p:nvPr/>
        </p:nvSpPr>
        <p:spPr bwMode="auto">
          <a:xfrm>
            <a:off x="7059471"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F2</a:t>
            </a:r>
          </a:p>
        </p:txBody>
      </p:sp>
      <p:sp>
        <p:nvSpPr>
          <p:cNvPr id="46" name="Rectangle 45"/>
          <p:cNvSpPr/>
          <p:nvPr/>
        </p:nvSpPr>
        <p:spPr bwMode="auto">
          <a:xfrm>
            <a:off x="7712652"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F4</a:t>
            </a:r>
          </a:p>
        </p:txBody>
      </p:sp>
      <p:sp>
        <p:nvSpPr>
          <p:cNvPr id="47" name="Rectangle 46"/>
          <p:cNvSpPr/>
          <p:nvPr/>
        </p:nvSpPr>
        <p:spPr bwMode="auto">
          <a:xfrm>
            <a:off x="8365833" y="2705579"/>
            <a:ext cx="600474"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F8</a:t>
            </a:r>
          </a:p>
        </p:txBody>
      </p:sp>
      <p:sp>
        <p:nvSpPr>
          <p:cNvPr id="48" name="Rectangle 47"/>
          <p:cNvSpPr/>
          <p:nvPr/>
        </p:nvSpPr>
        <p:spPr bwMode="auto">
          <a:xfrm>
            <a:off x="6406290" y="3220586"/>
            <a:ext cx="600473" cy="430306"/>
          </a:xfrm>
          <a:prstGeom prst="rect">
            <a:avLst/>
          </a:prstGeom>
          <a:no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F16</a:t>
            </a:r>
          </a:p>
        </p:txBody>
      </p:sp>
      <p:sp>
        <p:nvSpPr>
          <p:cNvPr id="49" name="TextBox 48"/>
          <p:cNvSpPr txBox="1"/>
          <p:nvPr/>
        </p:nvSpPr>
        <p:spPr>
          <a:xfrm>
            <a:off x="6406290" y="2458339"/>
            <a:ext cx="2173159"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Fs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50" name="Rectangle 49"/>
          <p:cNvSpPr/>
          <p:nvPr/>
        </p:nvSpPr>
        <p:spPr bwMode="auto">
          <a:xfrm>
            <a:off x="6406290" y="4130177"/>
            <a:ext cx="600473"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G1</a:t>
            </a:r>
          </a:p>
        </p:txBody>
      </p:sp>
      <p:sp>
        <p:nvSpPr>
          <p:cNvPr id="51" name="Rectangle 50"/>
          <p:cNvSpPr/>
          <p:nvPr/>
        </p:nvSpPr>
        <p:spPr bwMode="auto">
          <a:xfrm>
            <a:off x="7059471"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G2</a:t>
            </a:r>
          </a:p>
        </p:txBody>
      </p:sp>
      <p:sp>
        <p:nvSpPr>
          <p:cNvPr id="52" name="Rectangle 51"/>
          <p:cNvSpPr/>
          <p:nvPr/>
        </p:nvSpPr>
        <p:spPr bwMode="auto">
          <a:xfrm>
            <a:off x="7712652"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G3</a:t>
            </a:r>
          </a:p>
        </p:txBody>
      </p:sp>
      <p:sp>
        <p:nvSpPr>
          <p:cNvPr id="53" name="Rectangle 52"/>
          <p:cNvSpPr/>
          <p:nvPr/>
        </p:nvSpPr>
        <p:spPr bwMode="auto">
          <a:xfrm>
            <a:off x="8365833" y="4130177"/>
            <a:ext cx="600474"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G4</a:t>
            </a:r>
          </a:p>
        </p:txBody>
      </p:sp>
      <p:sp>
        <p:nvSpPr>
          <p:cNvPr id="54" name="Rectangle 53"/>
          <p:cNvSpPr/>
          <p:nvPr/>
        </p:nvSpPr>
        <p:spPr bwMode="auto">
          <a:xfrm>
            <a:off x="6406290" y="4645184"/>
            <a:ext cx="600473" cy="43030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bg2">
                    <a:lumMod val="50000"/>
                  </a:schemeClr>
                </a:solidFill>
              </a:rPr>
              <a:t>G5</a:t>
            </a:r>
          </a:p>
        </p:txBody>
      </p:sp>
      <p:sp>
        <p:nvSpPr>
          <p:cNvPr id="55" name="TextBox 54"/>
          <p:cNvSpPr txBox="1"/>
          <p:nvPr/>
        </p:nvSpPr>
        <p:spPr>
          <a:xfrm>
            <a:off x="6406290" y="3882937"/>
            <a:ext cx="2235677"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GS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56" name="Rectangle 55"/>
          <p:cNvSpPr/>
          <p:nvPr/>
        </p:nvSpPr>
        <p:spPr bwMode="auto">
          <a:xfrm>
            <a:off x="3324306" y="4123850"/>
            <a:ext cx="600473"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D1v2</a:t>
            </a:r>
            <a:endParaRPr lang="en-US" sz="1600" dirty="0">
              <a:solidFill>
                <a:schemeClr val="bg1"/>
              </a:solidFill>
            </a:endParaRPr>
          </a:p>
        </p:txBody>
      </p:sp>
      <p:sp>
        <p:nvSpPr>
          <p:cNvPr id="57" name="Rectangle 56"/>
          <p:cNvSpPr/>
          <p:nvPr/>
        </p:nvSpPr>
        <p:spPr bwMode="auto">
          <a:xfrm>
            <a:off x="3977487"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D2v2</a:t>
            </a:r>
            <a:endParaRPr lang="en-US" sz="1600" dirty="0">
              <a:solidFill>
                <a:schemeClr val="bg1"/>
              </a:solidFill>
            </a:endParaRPr>
          </a:p>
        </p:txBody>
      </p:sp>
      <p:sp>
        <p:nvSpPr>
          <p:cNvPr id="58" name="Rectangle 57"/>
          <p:cNvSpPr/>
          <p:nvPr/>
        </p:nvSpPr>
        <p:spPr bwMode="auto">
          <a:xfrm>
            <a:off x="4630668"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D3v2</a:t>
            </a:r>
            <a:endParaRPr lang="en-US" sz="1600" dirty="0">
              <a:solidFill>
                <a:schemeClr val="bg1"/>
              </a:solidFill>
            </a:endParaRPr>
          </a:p>
        </p:txBody>
      </p:sp>
      <p:sp>
        <p:nvSpPr>
          <p:cNvPr id="59" name="Rectangle 58"/>
          <p:cNvSpPr/>
          <p:nvPr/>
        </p:nvSpPr>
        <p:spPr bwMode="auto">
          <a:xfrm>
            <a:off x="5283849" y="4123850"/>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D4v2</a:t>
            </a:r>
            <a:endParaRPr lang="en-US" sz="1600" dirty="0">
              <a:solidFill>
                <a:schemeClr val="bg1"/>
              </a:solidFill>
            </a:endParaRPr>
          </a:p>
        </p:txBody>
      </p:sp>
      <p:sp>
        <p:nvSpPr>
          <p:cNvPr id="60" name="Rectangle 59"/>
          <p:cNvSpPr/>
          <p:nvPr/>
        </p:nvSpPr>
        <p:spPr bwMode="auto">
          <a:xfrm>
            <a:off x="3324306"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D11v2</a:t>
            </a:r>
            <a:endParaRPr lang="en-US" sz="1500" dirty="0">
              <a:solidFill>
                <a:schemeClr val="bg1"/>
              </a:solidFill>
            </a:endParaRPr>
          </a:p>
        </p:txBody>
      </p:sp>
      <p:sp>
        <p:nvSpPr>
          <p:cNvPr id="61" name="Rectangle 60"/>
          <p:cNvSpPr/>
          <p:nvPr/>
        </p:nvSpPr>
        <p:spPr bwMode="auto">
          <a:xfrm>
            <a:off x="3977487"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D12v2</a:t>
            </a:r>
            <a:endParaRPr lang="en-US" sz="1500" dirty="0">
              <a:solidFill>
                <a:schemeClr val="bg1"/>
              </a:solidFill>
            </a:endParaRPr>
          </a:p>
        </p:txBody>
      </p:sp>
      <p:sp>
        <p:nvSpPr>
          <p:cNvPr id="62" name="Rectangle 61"/>
          <p:cNvSpPr/>
          <p:nvPr/>
        </p:nvSpPr>
        <p:spPr bwMode="auto">
          <a:xfrm>
            <a:off x="4630668"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D13v2</a:t>
            </a:r>
            <a:endParaRPr lang="en-US" sz="1500" dirty="0">
              <a:solidFill>
                <a:schemeClr val="bg1"/>
              </a:solidFill>
            </a:endParaRPr>
          </a:p>
        </p:txBody>
      </p:sp>
      <p:sp>
        <p:nvSpPr>
          <p:cNvPr id="63" name="Rectangle 62"/>
          <p:cNvSpPr/>
          <p:nvPr/>
        </p:nvSpPr>
        <p:spPr bwMode="auto">
          <a:xfrm>
            <a:off x="5283849" y="4638857"/>
            <a:ext cx="600474"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D14v2</a:t>
            </a:r>
            <a:endParaRPr lang="en-US" sz="1500" dirty="0">
              <a:solidFill>
                <a:schemeClr val="bg1"/>
              </a:solidFill>
            </a:endParaRPr>
          </a:p>
        </p:txBody>
      </p:sp>
      <p:sp>
        <p:nvSpPr>
          <p:cNvPr id="64" name="TextBox 63"/>
          <p:cNvSpPr txBox="1"/>
          <p:nvPr/>
        </p:nvSpPr>
        <p:spPr>
          <a:xfrm>
            <a:off x="3324306" y="3888355"/>
            <a:ext cx="223888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DS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5" name="Rectangle 64"/>
          <p:cNvSpPr/>
          <p:nvPr/>
        </p:nvSpPr>
        <p:spPr bwMode="auto">
          <a:xfrm>
            <a:off x="4624517" y="5554775"/>
            <a:ext cx="1242773" cy="430306"/>
          </a:xfrm>
          <a:prstGeom prst="rect">
            <a:avLst/>
          </a:prstGeom>
          <a:solidFill>
            <a:schemeClr val="accent3"/>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DS15v2</a:t>
            </a:r>
            <a:endParaRPr lang="en-US" sz="1600" dirty="0">
              <a:solidFill>
                <a:schemeClr val="bg1"/>
              </a:solidFill>
            </a:endParaRPr>
          </a:p>
        </p:txBody>
      </p:sp>
      <p:sp>
        <p:nvSpPr>
          <p:cNvPr id="66" name="TextBox 65"/>
          <p:cNvSpPr txBox="1"/>
          <p:nvPr/>
        </p:nvSpPr>
        <p:spPr>
          <a:xfrm>
            <a:off x="6406290" y="5324079"/>
            <a:ext cx="2182200"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Molecular modeling etc.</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7" name="TextBox 66"/>
          <p:cNvSpPr txBox="1"/>
          <p:nvPr/>
        </p:nvSpPr>
        <p:spPr>
          <a:xfrm>
            <a:off x="3324305" y="5324079"/>
            <a:ext cx="200747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20 cores, 140 GB Ram</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8" name="TextBox 67"/>
          <p:cNvSpPr txBox="1"/>
          <p:nvPr/>
        </p:nvSpPr>
        <p:spPr>
          <a:xfrm>
            <a:off x="280724" y="2458339"/>
            <a:ext cx="2690352"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Up to 8 cores and 56 GB RAM</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69" name="TextBox 68"/>
          <p:cNvSpPr txBox="1"/>
          <p:nvPr/>
        </p:nvSpPr>
        <p:spPr>
          <a:xfrm>
            <a:off x="9414995" y="6272999"/>
            <a:ext cx="1943865"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solidFill>
                  <a:schemeClr val="accent2"/>
                </a:solidFill>
              </a:rPr>
              <a:t>* </a:t>
            </a:r>
            <a:r>
              <a:rPr lang="en-US" sz="1600" i="1" dirty="0" smtClean="0">
                <a:solidFill>
                  <a:schemeClr val="accent2"/>
                </a:solidFill>
              </a:rPr>
              <a:t>Currently in preview</a:t>
            </a:r>
            <a:endParaRPr lang="en-US" sz="1600" i="1" dirty="0">
              <a:solidFill>
                <a:schemeClr val="accent2"/>
              </a:solidFill>
            </a:endParaRPr>
          </a:p>
        </p:txBody>
      </p:sp>
      <p:cxnSp>
        <p:nvCxnSpPr>
          <p:cNvPr id="70" name="Straight Connector 69"/>
          <p:cNvCxnSpPr/>
          <p:nvPr/>
        </p:nvCxnSpPr>
        <p:spPr>
          <a:xfrm flipH="1">
            <a:off x="3068799"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9204231" y="1690688"/>
            <a:ext cx="2987769" cy="618631"/>
          </a:xfrm>
          <a:prstGeom prst="rect">
            <a:avLst/>
          </a:prstGeom>
        </p:spPr>
        <p:txBody>
          <a:bodyPr wrap="square" anchor="b">
            <a:spAutoFit/>
          </a:bodyPr>
          <a:lstStyle/>
          <a:p>
            <a:pPr algn="ctr">
              <a:lnSpc>
                <a:spcPct val="95000"/>
              </a:lnSpc>
              <a:buSzPct val="90000"/>
            </a:pPr>
            <a:r>
              <a:rPr lang="en-US" sz="3600" spc="-200" dirty="0" smtClean="0">
                <a:solidFill>
                  <a:schemeClr val="accent2"/>
                </a:solidFill>
                <a:latin typeface="Segoe UI Light" panose="020B0502040204020203" pitchFamily="34" charset="0"/>
                <a:cs typeface="Segoe UI Light" panose="020B0502040204020203" pitchFamily="34" charset="0"/>
              </a:rPr>
              <a:t>N-Series</a:t>
            </a:r>
            <a:endParaRPr lang="en-US" sz="4400" spc="-294" dirty="0">
              <a:solidFill>
                <a:schemeClr val="accent2"/>
              </a:solidFill>
              <a:latin typeface="Segoe UI Light" panose="020B0502040204020203" pitchFamily="34" charset="0"/>
              <a:cs typeface="Segoe UI Light" panose="020B0502040204020203" pitchFamily="34" charset="0"/>
            </a:endParaRPr>
          </a:p>
        </p:txBody>
      </p:sp>
      <p:cxnSp>
        <p:nvCxnSpPr>
          <p:cNvPr id="80" name="Straight Connector 79"/>
          <p:cNvCxnSpPr/>
          <p:nvPr/>
        </p:nvCxnSpPr>
        <p:spPr>
          <a:xfrm flipH="1">
            <a:off x="6135213"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9190440" y="1587561"/>
            <a:ext cx="11967" cy="5270439"/>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119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VM Size</a:t>
            </a:r>
            <a:endParaRPr lang="en-US" dirty="0"/>
          </a:p>
        </p:txBody>
      </p:sp>
      <p:sp>
        <p:nvSpPr>
          <p:cNvPr id="4" name="Rectangle 3"/>
          <p:cNvSpPr/>
          <p:nvPr/>
        </p:nvSpPr>
        <p:spPr bwMode="auto">
          <a:xfrm>
            <a:off x="519249" y="1842253"/>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 Memory</a:t>
            </a:r>
          </a:p>
        </p:txBody>
      </p:sp>
      <p:sp>
        <p:nvSpPr>
          <p:cNvPr id="5" name="Rectangle 4"/>
          <p:cNvSpPr/>
          <p:nvPr/>
        </p:nvSpPr>
        <p:spPr bwMode="auto">
          <a:xfrm>
            <a:off x="519249" y="2506135"/>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&gt; Memory</a:t>
            </a:r>
          </a:p>
        </p:txBody>
      </p:sp>
      <p:sp>
        <p:nvSpPr>
          <p:cNvPr id="6" name="Rectangle 5"/>
          <p:cNvSpPr/>
          <p:nvPr/>
        </p:nvSpPr>
        <p:spPr bwMode="auto">
          <a:xfrm>
            <a:off x="519249" y="3169476"/>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&lt; Memory</a:t>
            </a:r>
          </a:p>
        </p:txBody>
      </p:sp>
      <p:sp>
        <p:nvSpPr>
          <p:cNvPr id="7" name="Rectangle 6"/>
          <p:cNvSpPr/>
          <p:nvPr/>
        </p:nvSpPr>
        <p:spPr bwMode="auto">
          <a:xfrm>
            <a:off x="519249" y="3832817"/>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GPU</a:t>
            </a:r>
          </a:p>
        </p:txBody>
      </p:sp>
      <p:sp>
        <p:nvSpPr>
          <p:cNvPr id="8" name="Rectangle 7"/>
          <p:cNvSpPr/>
          <p:nvPr/>
        </p:nvSpPr>
        <p:spPr bwMode="auto">
          <a:xfrm>
            <a:off x="519249" y="4496158"/>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a:t>
            </a:r>
          </a:p>
        </p:txBody>
      </p:sp>
      <p:sp>
        <p:nvSpPr>
          <p:cNvPr id="9" name="Rectangle 8"/>
          <p:cNvSpPr/>
          <p:nvPr/>
        </p:nvSpPr>
        <p:spPr bwMode="auto">
          <a:xfrm>
            <a:off x="519249" y="5159499"/>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Memory++</a:t>
            </a:r>
          </a:p>
        </p:txBody>
      </p:sp>
      <p:sp>
        <p:nvSpPr>
          <p:cNvPr id="10" name="Rectangle 9"/>
          <p:cNvSpPr/>
          <p:nvPr/>
        </p:nvSpPr>
        <p:spPr bwMode="auto">
          <a:xfrm>
            <a:off x="519249" y="5822840"/>
            <a:ext cx="3383328" cy="52715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Networking++</a:t>
            </a:r>
          </a:p>
        </p:txBody>
      </p:sp>
      <p:sp>
        <p:nvSpPr>
          <p:cNvPr id="11" name="Rectangle 10"/>
          <p:cNvSpPr/>
          <p:nvPr/>
        </p:nvSpPr>
        <p:spPr bwMode="auto">
          <a:xfrm>
            <a:off x="4239479" y="1842253"/>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A0 - A7</a:t>
            </a:r>
          </a:p>
        </p:txBody>
      </p:sp>
      <p:sp>
        <p:nvSpPr>
          <p:cNvPr id="12" name="Rectangle 11"/>
          <p:cNvSpPr/>
          <p:nvPr/>
        </p:nvSpPr>
        <p:spPr bwMode="auto">
          <a:xfrm>
            <a:off x="4239479" y="2506135"/>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F1, F2, F4, F8, F16</a:t>
            </a:r>
          </a:p>
        </p:txBody>
      </p:sp>
      <p:sp>
        <p:nvSpPr>
          <p:cNvPr id="13" name="Rectangle 12"/>
          <p:cNvSpPr/>
          <p:nvPr/>
        </p:nvSpPr>
        <p:spPr bwMode="auto">
          <a:xfrm>
            <a:off x="4239479" y="3169476"/>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D11v2 - D15v2</a:t>
            </a:r>
          </a:p>
        </p:txBody>
      </p:sp>
      <p:sp>
        <p:nvSpPr>
          <p:cNvPr id="14" name="Rectangle 13"/>
          <p:cNvSpPr/>
          <p:nvPr/>
        </p:nvSpPr>
        <p:spPr bwMode="auto">
          <a:xfrm>
            <a:off x="4239479" y="3832817"/>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a:t>
            </a:r>
          </a:p>
        </p:txBody>
      </p:sp>
      <p:sp>
        <p:nvSpPr>
          <p:cNvPr id="15" name="Rectangle 14"/>
          <p:cNvSpPr/>
          <p:nvPr/>
        </p:nvSpPr>
        <p:spPr bwMode="auto">
          <a:xfrm>
            <a:off x="4239479" y="4496158"/>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A8 - A11</a:t>
            </a:r>
          </a:p>
        </p:txBody>
      </p:sp>
      <p:sp>
        <p:nvSpPr>
          <p:cNvPr id="16" name="Rectangle 15"/>
          <p:cNvSpPr/>
          <p:nvPr/>
        </p:nvSpPr>
        <p:spPr bwMode="auto">
          <a:xfrm>
            <a:off x="4239479" y="5159499"/>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G(S)4, G(S)5</a:t>
            </a:r>
          </a:p>
        </p:txBody>
      </p:sp>
      <p:sp>
        <p:nvSpPr>
          <p:cNvPr id="17" name="Rectangle 16"/>
          <p:cNvSpPr/>
          <p:nvPr/>
        </p:nvSpPr>
        <p:spPr bwMode="auto">
          <a:xfrm>
            <a:off x="4239479" y="5822840"/>
            <a:ext cx="2274055" cy="527156"/>
          </a:xfrm>
          <a:prstGeom prst="rect">
            <a:avLst/>
          </a:prstGeom>
          <a:solidFill>
            <a:srgbClr val="7F7F7F"/>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A10 - A11</a:t>
            </a:r>
          </a:p>
        </p:txBody>
      </p:sp>
      <p:sp>
        <p:nvSpPr>
          <p:cNvPr id="18" name="Rectangle 17"/>
          <p:cNvSpPr/>
          <p:nvPr/>
        </p:nvSpPr>
        <p:spPr bwMode="auto">
          <a:xfrm>
            <a:off x="6850436" y="1842253"/>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D1v2 - D5v2</a:t>
            </a:r>
          </a:p>
        </p:txBody>
      </p:sp>
      <p:sp>
        <p:nvSpPr>
          <p:cNvPr id="19" name="Rectangle 18"/>
          <p:cNvSpPr/>
          <p:nvPr/>
        </p:nvSpPr>
        <p:spPr bwMode="auto">
          <a:xfrm>
            <a:off x="9461393" y="1842253"/>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D1 - D4</a:t>
            </a:r>
          </a:p>
        </p:txBody>
      </p:sp>
      <p:sp>
        <p:nvSpPr>
          <p:cNvPr id="20" name="Rectangle 19"/>
          <p:cNvSpPr/>
          <p:nvPr/>
        </p:nvSpPr>
        <p:spPr bwMode="auto">
          <a:xfrm>
            <a:off x="6850436" y="3169476"/>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D11 - D14</a:t>
            </a:r>
          </a:p>
        </p:txBody>
      </p:sp>
      <p:sp>
        <p:nvSpPr>
          <p:cNvPr id="21" name="Rectangle 20"/>
          <p:cNvSpPr/>
          <p:nvPr/>
        </p:nvSpPr>
        <p:spPr bwMode="auto">
          <a:xfrm>
            <a:off x="9461393" y="3169476"/>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G</a:t>
            </a:r>
          </a:p>
        </p:txBody>
      </p:sp>
      <p:sp>
        <p:nvSpPr>
          <p:cNvPr id="22" name="Rectangle 21"/>
          <p:cNvSpPr/>
          <p:nvPr/>
        </p:nvSpPr>
        <p:spPr bwMode="auto">
          <a:xfrm>
            <a:off x="6850436" y="4496158"/>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G(S)5</a:t>
            </a:r>
          </a:p>
        </p:txBody>
      </p:sp>
      <p:sp>
        <p:nvSpPr>
          <p:cNvPr id="23" name="Rectangle 22"/>
          <p:cNvSpPr/>
          <p:nvPr/>
        </p:nvSpPr>
        <p:spPr bwMode="auto">
          <a:xfrm>
            <a:off x="9461393" y="4496158"/>
            <a:ext cx="2274055" cy="527156"/>
          </a:xfrm>
          <a:prstGeom prst="rect">
            <a:avLst/>
          </a:prstGeom>
          <a:solidFill>
            <a:schemeClr val="bg2">
              <a:lumMod val="90000"/>
            </a:schemeClr>
          </a:solidFill>
          <a:ln w="1905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2">
                    <a:lumMod val="50000"/>
                  </a:schemeClr>
                </a:solidFill>
              </a:rPr>
              <a:t>D(S)15v2</a:t>
            </a:r>
          </a:p>
        </p:txBody>
      </p:sp>
      <p:sp>
        <p:nvSpPr>
          <p:cNvPr id="24" name="Rectangle 23"/>
          <p:cNvSpPr/>
          <p:nvPr/>
        </p:nvSpPr>
        <p:spPr bwMode="auto">
          <a:xfrm>
            <a:off x="6850436" y="5159499"/>
            <a:ext cx="2274055" cy="527156"/>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D(s)15v2</a:t>
            </a:r>
          </a:p>
        </p:txBody>
      </p:sp>
    </p:spTree>
    <p:extLst>
      <p:ext uri="{BB962C8B-B14F-4D97-AF65-F5344CB8AC3E}">
        <p14:creationId xmlns:p14="http://schemas.microsoft.com/office/powerpoint/2010/main" val="124976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782243"/>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782244"/>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719273"/>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753159"/>
            <a:ext cx="370967" cy="406475"/>
          </a:xfrm>
          <a:prstGeom prst="rect">
            <a:avLst/>
          </a:prstGeom>
        </p:spPr>
      </p:pic>
      <p:sp>
        <p:nvSpPr>
          <p:cNvPr id="8" name="TextBox 7"/>
          <p:cNvSpPr txBox="1"/>
          <p:nvPr/>
        </p:nvSpPr>
        <p:spPr>
          <a:xfrm>
            <a:off x="4790152" y="473479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320756"/>
            <a:ext cx="463568" cy="537739"/>
          </a:xfrm>
          <a:prstGeom prst="rect">
            <a:avLst/>
          </a:prstGeom>
        </p:spPr>
      </p:pic>
      <p:sp>
        <p:nvSpPr>
          <p:cNvPr id="10" name="TextBox 9"/>
          <p:cNvSpPr txBox="1"/>
          <p:nvPr/>
        </p:nvSpPr>
        <p:spPr>
          <a:xfrm>
            <a:off x="4790152" y="536802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753159"/>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320756"/>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753159"/>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320756"/>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782245"/>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725170"/>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753159"/>
            <a:ext cx="370967" cy="406475"/>
          </a:xfrm>
          <a:prstGeom prst="rect">
            <a:avLst/>
          </a:prstGeom>
        </p:spPr>
      </p:pic>
      <p:sp>
        <p:nvSpPr>
          <p:cNvPr id="23" name="TextBox 22"/>
          <p:cNvSpPr txBox="1"/>
          <p:nvPr/>
        </p:nvSpPr>
        <p:spPr>
          <a:xfrm>
            <a:off x="752278" y="473479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320756"/>
            <a:ext cx="463568" cy="537739"/>
          </a:xfrm>
          <a:prstGeom prst="rect">
            <a:avLst/>
          </a:prstGeom>
        </p:spPr>
      </p:pic>
      <p:sp>
        <p:nvSpPr>
          <p:cNvPr id="25" name="TextBox 24"/>
          <p:cNvSpPr txBox="1"/>
          <p:nvPr/>
        </p:nvSpPr>
        <p:spPr>
          <a:xfrm>
            <a:off x="752278" y="536802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720349"/>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720349"/>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66073" y="6281224"/>
            <a:ext cx="7659854" cy="332399"/>
          </a:xfrm>
          <a:prstGeom prst="rect">
            <a:avLst/>
          </a:prstGeom>
          <a:noFill/>
        </p:spPr>
        <p:txBody>
          <a:bodyPr wrap="none" lIns="0" tIns="0" rIns="0" bIns="0" rtlCol="0">
            <a:spAutoFit/>
          </a:bodyPr>
          <a:lstStyle/>
          <a:p>
            <a:pPr>
              <a:lnSpc>
                <a:spcPct val="90000"/>
              </a:lnSpc>
              <a:spcBef>
                <a:spcPct val="20000"/>
              </a:spcBef>
              <a:buSzPct val="80000"/>
            </a:pPr>
            <a:r>
              <a:rPr lang="en-US" sz="2400" dirty="0" smtClean="0">
                <a:solidFill>
                  <a:schemeClr val="accent3"/>
                </a:solidFill>
                <a:latin typeface="Segoe UI Light" panose="020B0502040204020203" pitchFamily="34" charset="0"/>
                <a:cs typeface="Segoe UI Light" panose="020B0502040204020203" pitchFamily="34" charset="0"/>
              </a:rPr>
              <a:t>See bit.ly/a4r-vm-pricing for up-to-date pricing information</a:t>
            </a:r>
            <a:endParaRPr lang="en-US" sz="2400" dirty="0">
              <a:solidFill>
                <a:schemeClr val="accent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7520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a:t>
            </a:r>
            <a:r>
              <a:rPr lang="en-US" dirty="0" smtClean="0"/>
              <a:t>provisioned using JSON syntax</a:t>
            </a:r>
            <a:endParaRPr lang="en-US" dirty="0"/>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7771</TotalTime>
  <Words>1463</Words>
  <Application>Microsoft Office PowerPoint</Application>
  <PresentationFormat>Widescreen</PresentationFormat>
  <Paragraphs>185</Paragraphs>
  <Slides>11</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High-Performance Computing (HPC)</vt:lpstr>
      <vt:lpstr>High-Performance Computing</vt:lpstr>
      <vt:lpstr>HPC Clusters</vt:lpstr>
      <vt:lpstr>HPC in Azure</vt:lpstr>
      <vt:lpstr>Virtual-Machine Sizes</vt:lpstr>
      <vt:lpstr>Choosing a VM Size</vt:lpstr>
      <vt:lpstr>Power vs. Cost</vt:lpstr>
      <vt:lpstr>Azure Resource Manager</vt:lpstr>
      <vt:lpstr>Azure Quickstart Templates</vt:lpstr>
      <vt:lpstr>SLURM Clusters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High-Performance Computing (HPC)</dc:title>
  <dc:creator>Gavin Gear</dc:creator>
  <cp:lastModifiedBy>Jeff Prosise</cp:lastModifiedBy>
  <cp:revision>154</cp:revision>
  <dcterms:created xsi:type="dcterms:W3CDTF">2016-04-21T18:51:19Z</dcterms:created>
  <dcterms:modified xsi:type="dcterms:W3CDTF">2016-12-20T21:01:53Z</dcterms:modified>
</cp:coreProperties>
</file>