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5" r:id="rId2"/>
    <p:sldId id="293" r:id="rId3"/>
    <p:sldId id="296" r:id="rId4"/>
    <p:sldId id="264" r:id="rId5"/>
    <p:sldId id="297" r:id="rId6"/>
    <p:sldId id="298" r:id="rId7"/>
    <p:sldId id="332" r:id="rId8"/>
    <p:sldId id="301" r:id="rId9"/>
    <p:sldId id="315" r:id="rId10"/>
    <p:sldId id="330" r:id="rId11"/>
    <p:sldId id="331" r:id="rId12"/>
    <p:sldId id="302" r:id="rId13"/>
    <p:sldId id="303" r:id="rId14"/>
    <p:sldId id="304" r:id="rId15"/>
    <p:sldId id="305" r:id="rId16"/>
    <p:sldId id="317" r:id="rId17"/>
    <p:sldId id="319" r:id="rId18"/>
    <p:sldId id="321" r:id="rId19"/>
    <p:sldId id="322" r:id="rId20"/>
    <p:sldId id="323" r:id="rId21"/>
    <p:sldId id="307" r:id="rId22"/>
    <p:sldId id="308" r:id="rId23"/>
    <p:sldId id="309" r:id="rId24"/>
    <p:sldId id="310" r:id="rId25"/>
    <p:sldId id="324" r:id="rId26"/>
    <p:sldId id="327" r:id="rId27"/>
    <p:sldId id="329" r:id="rId28"/>
    <p:sldId id="314" r:id="rId29"/>
    <p:sldId id="31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295"/>
            <p14:sldId id="293"/>
            <p14:sldId id="296"/>
          </p14:sldIdLst>
        </p14:section>
        <p14:section name="Provisioning a VM" id="{CFBFAB06-0831-4447-BD66-547E193BADDC}">
          <p14:sldIdLst>
            <p14:sldId id="264"/>
            <p14:sldId id="297"/>
            <p14:sldId id="298"/>
            <p14:sldId id="332"/>
            <p14:sldId id="301"/>
            <p14:sldId id="315"/>
            <p14:sldId id="330"/>
            <p14:sldId id="331"/>
            <p14:sldId id="302"/>
          </p14:sldIdLst>
        </p14:section>
        <p14:section name="Scalability &amp; Reliability" id="{138D87E1-E8D6-43D9-98A5-214527E8E126}">
          <p14:sldIdLst>
            <p14:sldId id="303"/>
            <p14:sldId id="304"/>
            <p14:sldId id="305"/>
            <p14:sldId id="317"/>
            <p14:sldId id="319"/>
            <p14:sldId id="321"/>
            <p14:sldId id="322"/>
            <p14:sldId id="323"/>
            <p14:sldId id="307"/>
            <p14:sldId id="308"/>
            <p14:sldId id="309"/>
          </p14:sldIdLst>
        </p14:section>
        <p14:section name="Networking" id="{48C00F05-C9A6-40ED-BA2B-4C8FF6260DCA}">
          <p14:sldIdLst>
            <p14:sldId id="310"/>
            <p14:sldId id="324"/>
            <p14:sldId id="327"/>
            <p14:sldId id="329"/>
          </p14:sldIdLst>
        </p14:section>
        <p14:section name="Other" id="{E2607C85-7143-4C41-A516-E970F8F32B6E}">
          <p14:sldIdLst>
            <p14:sldId id="314"/>
            <p14:sldId id="313"/>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200" userDrawn="1">
          <p15:clr>
            <a:srgbClr val="A4A3A4"/>
          </p15:clr>
        </p15:guide>
        <p15:guide id="11" orient="horz" pos="1800" userDrawn="1">
          <p15:clr>
            <a:srgbClr val="A4A3A4"/>
          </p15:clr>
        </p15:guide>
        <p15:guide id="12" pos="528" userDrawn="1">
          <p15:clr>
            <a:srgbClr val="A4A3A4"/>
          </p15:clr>
        </p15:guide>
        <p15:guide id="13" orient="horz" pos="4176" userDrawn="1">
          <p15:clr>
            <a:srgbClr val="A4A3A4"/>
          </p15:clr>
        </p15:guide>
        <p15:guide id="14" pos="6360" userDrawn="1">
          <p15:clr>
            <a:srgbClr val="A4A3A4"/>
          </p15:clr>
        </p15:guide>
        <p15:guide id="15" orient="horz" pos="3264" userDrawn="1">
          <p15:clr>
            <a:srgbClr val="A4A3A4"/>
          </p15:clr>
        </p15:guide>
        <p15:guide id="16" orient="horz"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6F"/>
    <a:srgbClr val="FF660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86" autoAdjust="0"/>
    <p:restoredTop sz="76044" autoAdjust="0"/>
  </p:normalViewPr>
  <p:slideViewPr>
    <p:cSldViewPr snapToGrid="0">
      <p:cViewPr varScale="1">
        <p:scale>
          <a:sx n="79" d="100"/>
          <a:sy n="79" d="100"/>
        </p:scale>
        <p:origin x="882" y="84"/>
      </p:cViewPr>
      <p:guideLst>
        <p:guide pos="3840"/>
        <p:guide pos="1272"/>
        <p:guide orient="horz" pos="768"/>
        <p:guide pos="7152"/>
        <p:guide orient="horz" pos="1200"/>
        <p:guide orient="horz" pos="1800"/>
        <p:guide pos="528"/>
        <p:guide orient="horz" pos="4176"/>
        <p:guide pos="6360"/>
        <p:guide orient="horz" pos="3264"/>
        <p:guide orient="horz" pos="280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chemeClr val="accent3"/>
        </a:solidFill>
        <a:ln>
          <a:noFill/>
        </a:ln>
      </dgm:spPr>
      <dgm:t>
        <a:bodyPr/>
        <a:lstStyle/>
        <a:p>
          <a:r>
            <a:rPr lang="en-US" dirty="0"/>
            <a:t>Image</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chemeClr val="accent5">
            <a:lumMod val="40000"/>
            <a:lumOff val="60000"/>
            <a:alpha val="90000"/>
          </a:schemeClr>
        </a:solidFill>
        <a:ln>
          <a:noFill/>
        </a:ln>
      </dgm:spPr>
      <dgm:t>
        <a:bodyPr/>
        <a:lstStyle/>
        <a:p>
          <a:r>
            <a:rPr lang="en-US" dirty="0"/>
            <a:t>Select an image from the VM Gallery</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7F86B73A-9A4A-4058-811D-0C442771DADA}">
      <dgm:prSet phldrT="[Text]"/>
      <dgm:spPr>
        <a:solidFill>
          <a:schemeClr val="accent5">
            <a:lumMod val="40000"/>
            <a:lumOff val="60000"/>
            <a:alpha val="90000"/>
          </a:schemeClr>
        </a:solidFill>
        <a:ln>
          <a:noFill/>
        </a:ln>
      </dgm:spPr>
      <dgm:t>
        <a:bodyPr/>
        <a:lstStyle/>
        <a:p>
          <a:r>
            <a:rPr lang="en-US" dirty="0"/>
            <a:t>Upload your own Custom-Prepped Image</a:t>
          </a:r>
        </a:p>
      </dgm:t>
    </dgm:pt>
    <dgm:pt modelId="{7E06FEE5-F364-4E87-BFC5-2FF2939C9F7C}" type="parTrans" cxnId="{1F16B530-7A84-4608-A6C3-B62995E8CD6B}">
      <dgm:prSet/>
      <dgm:spPr/>
      <dgm:t>
        <a:bodyPr/>
        <a:lstStyle/>
        <a:p>
          <a:endParaRPr lang="en-US"/>
        </a:p>
      </dgm:t>
    </dgm:pt>
    <dgm:pt modelId="{71D83568-61CB-4702-A497-945F6FA3B0B1}" type="sibTrans" cxnId="{1F16B530-7A84-4608-A6C3-B62995E8CD6B}">
      <dgm:prSet/>
      <dgm:spPr/>
      <dgm:t>
        <a:bodyPr/>
        <a:lstStyle/>
        <a:p>
          <a:endParaRPr lang="en-US"/>
        </a:p>
      </dgm:t>
    </dgm:pt>
    <dgm:pt modelId="{C0E18C18-E687-4517-88A1-798198981AF8}">
      <dgm:prSet phldrT="[Text]"/>
      <dgm:spPr>
        <a:solidFill>
          <a:srgbClr val="0070C0"/>
        </a:solidFill>
        <a:ln>
          <a:noFill/>
        </a:ln>
      </dgm:spPr>
      <dgm:t>
        <a:bodyPr/>
        <a:lstStyle/>
        <a:p>
          <a:r>
            <a:rPr lang="en-US" dirty="0"/>
            <a:t>Scale</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chemeClr val="accent2">
            <a:lumMod val="40000"/>
            <a:lumOff val="60000"/>
            <a:alpha val="90000"/>
          </a:schemeClr>
        </a:solidFill>
        <a:ln>
          <a:noFill/>
        </a:ln>
      </dgm:spPr>
      <dgm:t>
        <a:bodyPr/>
        <a:lstStyle/>
        <a:p>
          <a:r>
            <a:rPr lang="en-US" dirty="0"/>
            <a:t>General Purpose</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53A04FAC-B714-4672-A861-B55398B42EFC}">
      <dgm:prSet phldrT="[Text]"/>
      <dgm:spPr>
        <a:solidFill>
          <a:schemeClr val="accent2">
            <a:lumMod val="40000"/>
            <a:lumOff val="60000"/>
            <a:alpha val="90000"/>
          </a:schemeClr>
        </a:solidFill>
        <a:ln>
          <a:noFill/>
        </a:ln>
      </dgm:spPr>
      <dgm:t>
        <a:bodyPr/>
        <a:lstStyle/>
        <a:p>
          <a:r>
            <a:rPr lang="en-US" dirty="0"/>
            <a:t>Compute Optimized</a:t>
          </a:r>
        </a:p>
      </dgm:t>
    </dgm:pt>
    <dgm:pt modelId="{FBCD7AEA-6DD5-4BA9-9FD2-E09763AD2E99}" type="parTrans" cxnId="{5118CE64-30E0-482F-8E00-D2A313FB969A}">
      <dgm:prSet/>
      <dgm:spPr/>
      <dgm:t>
        <a:bodyPr/>
        <a:lstStyle/>
        <a:p>
          <a:endParaRPr lang="en-US"/>
        </a:p>
      </dgm:t>
    </dgm:pt>
    <dgm:pt modelId="{5A1CC6E2-1CBE-499D-A8A8-352C938754AE}" type="sibTrans" cxnId="{5118CE64-30E0-482F-8E00-D2A313FB969A}">
      <dgm:prSet/>
      <dgm:spPr/>
      <dgm:t>
        <a:bodyPr/>
        <a:lstStyle/>
        <a:p>
          <a:endParaRPr lang="en-US"/>
        </a:p>
      </dgm:t>
    </dgm:pt>
    <dgm:pt modelId="{C615B697-C36C-4DC8-977E-A63F8196574D}">
      <dgm:prSet phldrT="[Text]"/>
      <dgm:spPr>
        <a:solidFill>
          <a:schemeClr val="accent2">
            <a:lumMod val="40000"/>
            <a:lumOff val="60000"/>
            <a:alpha val="90000"/>
          </a:schemeClr>
        </a:solidFill>
        <a:ln>
          <a:noFill/>
        </a:ln>
      </dgm:spPr>
      <dgm:t>
        <a:bodyPr/>
        <a:lstStyle/>
        <a:p>
          <a:r>
            <a:rPr lang="en-US" dirty="0"/>
            <a:t>Memory Optimized</a:t>
          </a:r>
        </a:p>
      </dgm:t>
    </dgm:pt>
    <dgm:pt modelId="{A9597E0C-0465-45C7-B66F-6124C9EEEEE6}" type="parTrans" cxnId="{04CEC785-EAF9-43AE-8C88-C5CBBC210D9A}">
      <dgm:prSet/>
      <dgm:spPr/>
      <dgm:t>
        <a:bodyPr/>
        <a:lstStyle/>
        <a:p>
          <a:endParaRPr lang="en-US"/>
        </a:p>
      </dgm:t>
    </dgm:pt>
    <dgm:pt modelId="{15F2448E-0737-4AEA-842B-5F7847FEA234}" type="sibTrans" cxnId="{04CEC785-EAF9-43AE-8C88-C5CBBC210D9A}">
      <dgm:prSet/>
      <dgm:spPr/>
      <dgm:t>
        <a:bodyPr/>
        <a:lstStyle/>
        <a:p>
          <a:endParaRPr lang="en-US"/>
        </a:p>
      </dgm:t>
    </dgm:pt>
    <dgm:pt modelId="{15E4FA4C-C7C4-44F9-839D-AEA3915DB121}">
      <dgm:prSet phldrT="[Text]"/>
      <dgm:spPr>
        <a:solidFill>
          <a:schemeClr val="accent2">
            <a:lumMod val="40000"/>
            <a:lumOff val="60000"/>
            <a:alpha val="90000"/>
          </a:schemeClr>
        </a:solidFill>
        <a:ln>
          <a:noFill/>
        </a:ln>
      </dgm:spPr>
      <dgm:t>
        <a:bodyPr/>
        <a:lstStyle/>
        <a:p>
          <a:r>
            <a:rPr lang="en-US" dirty="0"/>
            <a:t>GPU</a:t>
          </a:r>
        </a:p>
      </dgm:t>
    </dgm:pt>
    <dgm:pt modelId="{4C07EC2C-29CD-4810-905D-FE125C2124A5}" type="parTrans" cxnId="{D2C820B5-E495-4E80-B2B1-67CE20C3EB65}">
      <dgm:prSet/>
      <dgm:spPr/>
      <dgm:t>
        <a:bodyPr/>
        <a:lstStyle/>
        <a:p>
          <a:endParaRPr lang="en-US"/>
        </a:p>
      </dgm:t>
    </dgm:pt>
    <dgm:pt modelId="{1DE05BAD-2A10-40A3-A7F4-A530D7ACA48D}" type="sibTrans" cxnId="{D2C820B5-E495-4E80-B2B1-67CE20C3EB65}">
      <dgm:prSet/>
      <dgm:spPr/>
      <dgm:t>
        <a:bodyPr/>
        <a:lstStyle/>
        <a:p>
          <a:endParaRPr lang="en-US"/>
        </a:p>
      </dgm:t>
    </dgm:pt>
    <dgm:pt modelId="{6D7F13BD-1746-4018-B4B2-B89B5D795F66}">
      <dgm:prSet phldrT="[Text]"/>
      <dgm:spPr>
        <a:solidFill>
          <a:srgbClr val="00B0F0"/>
        </a:solidFill>
        <a:ln>
          <a:noFill/>
        </a:ln>
      </dgm:spPr>
      <dgm:t>
        <a:bodyPr/>
        <a:lstStyle/>
        <a:p>
          <a:r>
            <a:rPr lang="en-US" dirty="0"/>
            <a:t>Boot</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chemeClr val="accent1">
            <a:lumMod val="40000"/>
            <a:lumOff val="60000"/>
            <a:alpha val="90000"/>
          </a:schemeClr>
        </a:solidFill>
        <a:ln>
          <a:noFill/>
        </a:ln>
      </dgm:spPr>
      <dgm:t>
        <a:bodyPr/>
        <a:lstStyle/>
        <a:p>
          <a:r>
            <a:rPr lang="en-US" dirty="0"/>
            <a:t>Create new disk in Storage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76A7089D-4A74-47BA-A01F-8E1942DD1702}">
      <dgm:prSet phldrT="[Text]"/>
      <dgm:spPr>
        <a:solidFill>
          <a:schemeClr val="accent1">
            <a:lumMod val="40000"/>
            <a:lumOff val="60000"/>
            <a:alpha val="90000"/>
          </a:schemeClr>
        </a:solidFill>
        <a:ln>
          <a:noFill/>
        </a:ln>
      </dgm:spPr>
      <dgm:t>
        <a:bodyPr/>
        <a:lstStyle/>
        <a:p>
          <a:r>
            <a:rPr lang="en-US" dirty="0"/>
            <a:t>Boot the machine</a:t>
          </a:r>
        </a:p>
      </dgm:t>
    </dgm:pt>
    <dgm:pt modelId="{5ED336E4-6EF7-43C7-B6E0-3C03F9AA27C3}" type="parTrans" cxnId="{D9943EA4-BCF4-48CC-9EBA-F22CAC99E223}">
      <dgm:prSet/>
      <dgm:spPr/>
      <dgm:t>
        <a:bodyPr/>
        <a:lstStyle/>
        <a:p>
          <a:endParaRPr lang="en-US"/>
        </a:p>
      </dgm:t>
    </dgm:pt>
    <dgm:pt modelId="{81002272-0B85-467A-B0A1-CEB7EB88E07F}" type="sibTrans" cxnId="{D9943EA4-BCF4-48CC-9EBA-F22CAC99E223}">
      <dgm:prSet/>
      <dgm:spPr/>
      <dgm:t>
        <a:bodyPr/>
        <a:lstStyle/>
        <a:p>
          <a:endParaRPr lang="en-US"/>
        </a:p>
      </dgm:t>
    </dgm:pt>
    <dgm:pt modelId="{BA7D3D14-7570-4140-AA4F-6F7D9668C63C}">
      <dgm:prSet phldrT="[Text]"/>
      <dgm:spPr>
        <a:solidFill>
          <a:schemeClr val="accent2">
            <a:lumMod val="40000"/>
            <a:lumOff val="60000"/>
            <a:alpha val="90000"/>
          </a:schemeClr>
        </a:solidFill>
        <a:ln>
          <a:noFill/>
        </a:ln>
      </dgm:spPr>
      <dgm:t>
        <a:bodyPr/>
        <a:lstStyle/>
        <a:p>
          <a:r>
            <a:rPr lang="en-US" dirty="0"/>
            <a:t>High Performance Compute</a:t>
          </a:r>
        </a:p>
      </dgm:t>
    </dgm:pt>
    <dgm:pt modelId="{5C491254-2647-4D83-B80D-A41C7DBBE2D1}" type="parTrans" cxnId="{10D3D067-A1C6-4BFD-86B6-758CF00B13CF}">
      <dgm:prSet/>
      <dgm:spPr/>
      <dgm:t>
        <a:bodyPr/>
        <a:lstStyle/>
        <a:p>
          <a:endParaRPr lang="en-US"/>
        </a:p>
      </dgm:t>
    </dgm:pt>
    <dgm:pt modelId="{C2DE4CB4-98B1-4D71-AC89-A1349CC5C5FE}" type="sibTrans" cxnId="{10D3D067-A1C6-4BFD-86B6-758CF00B13CF}">
      <dgm:prSet/>
      <dgm:spPr/>
      <dgm:t>
        <a:bodyPr/>
        <a:lstStyle/>
        <a:p>
          <a:endParaRPr lang="en-US"/>
        </a:p>
      </dgm:t>
    </dgm:pt>
    <dgm:pt modelId="{7C78240F-717A-46F1-A9D1-284133155A6B}">
      <dgm:prSet phldrT="[Text]"/>
      <dgm:spPr>
        <a:solidFill>
          <a:schemeClr val="accent5">
            <a:lumMod val="40000"/>
            <a:lumOff val="60000"/>
            <a:alpha val="90000"/>
          </a:schemeClr>
        </a:solidFill>
        <a:ln>
          <a:noFill/>
        </a:ln>
      </dgm:spPr>
      <dgm:t>
        <a:bodyPr/>
        <a:lstStyle/>
        <a:p>
          <a:r>
            <a:rPr lang="en-US" dirty="0"/>
            <a:t>Use a Custom ARM Template</a:t>
          </a:r>
        </a:p>
      </dgm:t>
    </dgm:pt>
    <dgm:pt modelId="{D7B512EB-D214-4756-959C-756D05165634}" type="parTrans" cxnId="{C5FE8676-41FF-4ECD-808D-3F56786DE931}">
      <dgm:prSet/>
      <dgm:spPr/>
    </dgm:pt>
    <dgm:pt modelId="{EEE174C7-B819-4375-9D4E-1F7F73075D1D}" type="sibTrans" cxnId="{C5FE8676-41FF-4ECD-808D-3F56786DE931}">
      <dgm:prSet/>
      <dgm:spPr/>
    </dgm:pt>
    <dgm:pt modelId="{6C88236F-68CF-47A6-B8F6-B34D305BE6A1}" type="pres">
      <dgm:prSet presAssocID="{D868C09B-113A-40AA-BE63-0553AEAA11AB}" presName="Name0" presStyleCnt="0">
        <dgm:presLayoutVars>
          <dgm:dir/>
          <dgm:animLvl val="lvl"/>
          <dgm:resizeHandles val="exact"/>
        </dgm:presLayoutVars>
      </dgm:prSet>
      <dgm:spPr/>
      <dgm:t>
        <a:bodyPr/>
        <a:lstStyle/>
        <a:p>
          <a:endParaRPr lang="en-US"/>
        </a:p>
      </dgm:t>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3">
        <dgm:presLayoutVars>
          <dgm:chMax val="0"/>
          <dgm:chPref val="0"/>
          <dgm:bulletEnabled val="1"/>
        </dgm:presLayoutVars>
      </dgm:prSet>
      <dgm:spPr/>
      <dgm:t>
        <a:bodyPr/>
        <a:lstStyle/>
        <a:p>
          <a:endParaRPr lang="en-US"/>
        </a:p>
      </dgm:t>
    </dgm:pt>
    <dgm:pt modelId="{9FA6C10D-9552-4996-A95C-2636A5BE516B}" type="pres">
      <dgm:prSet presAssocID="{DD0FEE4B-146A-495C-BBA6-75A98C776ADF}" presName="desTx" presStyleLbl="alignAccFollowNode1" presStyleIdx="0" presStyleCnt="3">
        <dgm:presLayoutVars>
          <dgm:bulletEnabled val="1"/>
        </dgm:presLayoutVars>
      </dgm:prSet>
      <dgm:spPr/>
      <dgm:t>
        <a:bodyPr/>
        <a:lstStyle/>
        <a:p>
          <a:endParaRPr lang="en-US"/>
        </a:p>
      </dgm:t>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3">
        <dgm:presLayoutVars>
          <dgm:chMax val="0"/>
          <dgm:chPref val="0"/>
          <dgm:bulletEnabled val="1"/>
        </dgm:presLayoutVars>
      </dgm:prSet>
      <dgm:spPr/>
      <dgm:t>
        <a:bodyPr/>
        <a:lstStyle/>
        <a:p>
          <a:endParaRPr lang="en-US"/>
        </a:p>
      </dgm:t>
    </dgm:pt>
    <dgm:pt modelId="{F21A3429-D2FD-4E5A-BA57-1E91163818B6}" type="pres">
      <dgm:prSet presAssocID="{C0E18C18-E687-4517-88A1-798198981AF8}" presName="desTx" presStyleLbl="alignAccFollowNode1" presStyleIdx="1" presStyleCnt="3">
        <dgm:presLayoutVars>
          <dgm:bulletEnabled val="1"/>
        </dgm:presLayoutVars>
      </dgm:prSet>
      <dgm:spPr/>
      <dgm:t>
        <a:bodyPr/>
        <a:lstStyle/>
        <a:p>
          <a:endParaRPr lang="en-US"/>
        </a:p>
      </dgm:t>
    </dgm:pt>
    <dgm:pt modelId="{83543584-6ADA-4949-8C38-05F2F9022028}" type="pres">
      <dgm:prSet presAssocID="{38853C39-46C0-4FC8-9E83-D63AFCAAAD35}"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2" presStyleCnt="3">
        <dgm:presLayoutVars>
          <dgm:chMax val="0"/>
          <dgm:chPref val="0"/>
          <dgm:bulletEnabled val="1"/>
        </dgm:presLayoutVars>
      </dgm:prSet>
      <dgm:spPr/>
      <dgm:t>
        <a:bodyPr/>
        <a:lstStyle/>
        <a:p>
          <a:endParaRPr lang="en-US"/>
        </a:p>
      </dgm:t>
    </dgm:pt>
    <dgm:pt modelId="{B50089EA-95B2-4DA2-A097-9864D32B35C3}" type="pres">
      <dgm:prSet presAssocID="{6D7F13BD-1746-4018-B4B2-B89B5D795F66}" presName="desTx" presStyleLbl="alignAccFollowNode1" presStyleIdx="2" presStyleCnt="3">
        <dgm:presLayoutVars>
          <dgm:bulletEnabled val="1"/>
        </dgm:presLayoutVars>
      </dgm:prSet>
      <dgm:spPr/>
      <dgm:t>
        <a:bodyPr/>
        <a:lstStyle/>
        <a:p>
          <a:endParaRPr lang="en-US"/>
        </a:p>
      </dgm:t>
    </dgm:pt>
  </dgm:ptLst>
  <dgm:cxnLst>
    <dgm:cxn modelId="{350186AD-B37D-4097-803C-6EE5E3340B03}" type="presOf" srcId="{7C78240F-717A-46F1-A9D1-284133155A6B}" destId="{9FA6C10D-9552-4996-A95C-2636A5BE516B}" srcOrd="0" destOrd="2" presId="urn:microsoft.com/office/officeart/2005/8/layout/hList1"/>
    <dgm:cxn modelId="{0FFC3D8D-1D44-4A9D-8D6C-D93904453E2F}" type="presOf" srcId="{C0E18C18-E687-4517-88A1-798198981AF8}" destId="{38A270B5-0C1D-478F-ABA9-EF14CA141189}" srcOrd="0" destOrd="0" presId="urn:microsoft.com/office/officeart/2005/8/layout/hList1"/>
    <dgm:cxn modelId="{D3281068-5FAE-458A-AE0F-23B1FDDDB305}" srcId="{DD0FEE4B-146A-495C-BBA6-75A98C776ADF}" destId="{F3808770-E904-469E-94F8-396B56E2230C}" srcOrd="0" destOrd="0" parTransId="{2CC69255-259B-4806-99A3-E0FC9021B51D}" sibTransId="{9525D2A3-D087-4B03-AB4B-F1DF85BD42B4}"/>
    <dgm:cxn modelId="{D2C820B5-E495-4E80-B2B1-67CE20C3EB65}" srcId="{C0E18C18-E687-4517-88A1-798198981AF8}" destId="{15E4FA4C-C7C4-44F9-839D-AEA3915DB121}" srcOrd="3" destOrd="0" parTransId="{4C07EC2C-29CD-4810-905D-FE125C2124A5}" sibTransId="{1DE05BAD-2A10-40A3-A7F4-A530D7ACA48D}"/>
    <dgm:cxn modelId="{04CEC785-EAF9-43AE-8C88-C5CBBC210D9A}" srcId="{C0E18C18-E687-4517-88A1-798198981AF8}" destId="{C615B697-C36C-4DC8-977E-A63F8196574D}" srcOrd="2" destOrd="0" parTransId="{A9597E0C-0465-45C7-B66F-6124C9EEEEE6}" sibTransId="{15F2448E-0737-4AEA-842B-5F7847FEA234}"/>
    <dgm:cxn modelId="{15107A3C-0CC7-4B37-AE17-E6C50E930C07}" srcId="{C0E18C18-E687-4517-88A1-798198981AF8}" destId="{EB130527-9971-4CA5-80E4-26AD1D43139A}" srcOrd="0" destOrd="0" parTransId="{0B27DD1C-122B-43D3-B80B-34E6EA49BD00}" sibTransId="{48E2667D-5C52-4972-A44B-FD5564973506}"/>
    <dgm:cxn modelId="{E1C3C284-3175-4BE7-AC86-EFDD6C147E6A}" type="presOf" srcId="{53A04FAC-B714-4672-A861-B55398B42EFC}" destId="{F21A3429-D2FD-4E5A-BA57-1E91163818B6}" srcOrd="0" destOrd="1" presId="urn:microsoft.com/office/officeart/2005/8/layout/hList1"/>
    <dgm:cxn modelId="{D9943EA4-BCF4-48CC-9EBA-F22CAC99E223}" srcId="{6D7F13BD-1746-4018-B4B2-B89B5D795F66}" destId="{76A7089D-4A74-47BA-A01F-8E1942DD1702}" srcOrd="1" destOrd="0" parTransId="{5ED336E4-6EF7-43C7-B6E0-3C03F9AA27C3}" sibTransId="{81002272-0B85-467A-B0A1-CEB7EB88E07F}"/>
    <dgm:cxn modelId="{29349F98-216E-4114-8A33-9458ED4A126B}" srcId="{D868C09B-113A-40AA-BE63-0553AEAA11AB}" destId="{C0E18C18-E687-4517-88A1-798198981AF8}" srcOrd="1" destOrd="0" parTransId="{CBB49B7F-7170-443A-9310-8579B2617177}" sibTransId="{38853C39-46C0-4FC8-9E83-D63AFCAAAD35}"/>
    <dgm:cxn modelId="{78C6FD2C-5105-4786-8541-958ABD0F31B5}" type="presOf" srcId="{15E4FA4C-C7C4-44F9-839D-AEA3915DB121}" destId="{F21A3429-D2FD-4E5A-BA57-1E91163818B6}" srcOrd="0" destOrd="3" presId="urn:microsoft.com/office/officeart/2005/8/layout/hList1"/>
    <dgm:cxn modelId="{10D3D067-A1C6-4BFD-86B6-758CF00B13CF}" srcId="{C0E18C18-E687-4517-88A1-798198981AF8}" destId="{BA7D3D14-7570-4140-AA4F-6F7D9668C63C}" srcOrd="4" destOrd="0" parTransId="{5C491254-2647-4D83-B80D-A41C7DBBE2D1}" sibTransId="{C2DE4CB4-98B1-4D71-AC89-A1349CC5C5FE}"/>
    <dgm:cxn modelId="{064928F0-7D33-4E49-AE88-B533217398DE}" type="presOf" srcId="{34168D17-4406-43C3-8F84-BE928967179B}" destId="{B50089EA-95B2-4DA2-A097-9864D32B35C3}" srcOrd="0" destOrd="0" presId="urn:microsoft.com/office/officeart/2005/8/layout/hList1"/>
    <dgm:cxn modelId="{4F54CF29-F8F1-45DB-9AD1-E554DD0A4612}" type="presOf" srcId="{76A7089D-4A74-47BA-A01F-8E1942DD1702}" destId="{B50089EA-95B2-4DA2-A097-9864D32B35C3}" srcOrd="0" destOrd="1" presId="urn:microsoft.com/office/officeart/2005/8/layout/hList1"/>
    <dgm:cxn modelId="{71AA33AE-A389-4FF2-80F4-C15183C54D90}" type="presOf" srcId="{DD0FEE4B-146A-495C-BBA6-75A98C776ADF}" destId="{FD36590A-558B-46D9-802B-12502375674E}" srcOrd="0" destOrd="0" presId="urn:microsoft.com/office/officeart/2005/8/layout/hList1"/>
    <dgm:cxn modelId="{C5FE8676-41FF-4ECD-808D-3F56786DE931}" srcId="{DD0FEE4B-146A-495C-BBA6-75A98C776ADF}" destId="{7C78240F-717A-46F1-A9D1-284133155A6B}" srcOrd="2" destOrd="0" parTransId="{D7B512EB-D214-4756-959C-756D05165634}" sibTransId="{EEE174C7-B819-4375-9D4E-1F7F73075D1D}"/>
    <dgm:cxn modelId="{4F14A052-A8E3-49AC-994B-F2FCBFE7834E}" type="presOf" srcId="{C615B697-C36C-4DC8-977E-A63F8196574D}" destId="{F21A3429-D2FD-4E5A-BA57-1E91163818B6}" srcOrd="0" destOrd="2" presId="urn:microsoft.com/office/officeart/2005/8/layout/hList1"/>
    <dgm:cxn modelId="{2301CA69-6BD7-4B99-858E-DCB99B6EC727}" type="presOf" srcId="{BA7D3D14-7570-4140-AA4F-6F7D9668C63C}" destId="{F21A3429-D2FD-4E5A-BA57-1E91163818B6}" srcOrd="0" destOrd="4" presId="urn:microsoft.com/office/officeart/2005/8/layout/hList1"/>
    <dgm:cxn modelId="{F832F10F-646A-45A7-AF57-2588491F1AD7}" type="presOf" srcId="{F3808770-E904-469E-94F8-396B56E2230C}" destId="{9FA6C10D-9552-4996-A95C-2636A5BE516B}" srcOrd="0" destOrd="0" presId="urn:microsoft.com/office/officeart/2005/8/layout/hList1"/>
    <dgm:cxn modelId="{4C363A6B-7FA4-49AB-8D1F-79E88FDCEAA8}" type="presOf" srcId="{6D7F13BD-1746-4018-B4B2-B89B5D795F66}" destId="{D09D8195-4BD3-4C85-A2A0-535948727BC4}" srcOrd="0" destOrd="0" presId="urn:microsoft.com/office/officeart/2005/8/layout/hList1"/>
    <dgm:cxn modelId="{E3D25692-9FB4-422C-A884-07A32E2C43CA}" type="presOf" srcId="{D868C09B-113A-40AA-BE63-0553AEAA11AB}" destId="{6C88236F-68CF-47A6-B8F6-B34D305BE6A1}" srcOrd="0" destOrd="0" presId="urn:microsoft.com/office/officeart/2005/8/layout/hList1"/>
    <dgm:cxn modelId="{9A9CFE48-8CC2-4927-9E81-57A551DAC13A}" srcId="{6D7F13BD-1746-4018-B4B2-B89B5D795F66}" destId="{34168D17-4406-43C3-8F84-BE928967179B}" srcOrd="0" destOrd="0" parTransId="{67D95A88-CCDC-4F81-9E83-1CAA9D91058F}" sibTransId="{914A6CF7-F9C3-43A4-9670-CF4B3822A587}"/>
    <dgm:cxn modelId="{A0CD1262-E95A-4181-B415-6E458CC9BE0C}" srcId="{D868C09B-113A-40AA-BE63-0553AEAA11AB}" destId="{DD0FEE4B-146A-495C-BBA6-75A98C776ADF}" srcOrd="0" destOrd="0" parTransId="{5C5D75B7-B1AE-435F-9DFC-D7289C86B2B7}" sibTransId="{8C4E152F-0E2F-4592-AC87-85F05DB6A825}"/>
    <dgm:cxn modelId="{5726721F-AB2C-4466-BB8C-719B3FD8FDED}" srcId="{D868C09B-113A-40AA-BE63-0553AEAA11AB}" destId="{6D7F13BD-1746-4018-B4B2-B89B5D795F66}" srcOrd="2" destOrd="0" parTransId="{4C7E05A3-503F-4CEE-A06C-D67020124CDC}" sibTransId="{BE1523A5-937E-4751-8E29-C8D66B4AC246}"/>
    <dgm:cxn modelId="{A2E865DA-D83F-449A-B00C-1B89B7690518}" type="presOf" srcId="{EB130527-9971-4CA5-80E4-26AD1D43139A}" destId="{F21A3429-D2FD-4E5A-BA57-1E91163818B6}" srcOrd="0" destOrd="0" presId="urn:microsoft.com/office/officeart/2005/8/layout/hList1"/>
    <dgm:cxn modelId="{5118CE64-30E0-482F-8E00-D2A313FB969A}" srcId="{C0E18C18-E687-4517-88A1-798198981AF8}" destId="{53A04FAC-B714-4672-A861-B55398B42EFC}" srcOrd="1" destOrd="0" parTransId="{FBCD7AEA-6DD5-4BA9-9FD2-E09763AD2E99}" sibTransId="{5A1CC6E2-1CBE-499D-A8A8-352C938754AE}"/>
    <dgm:cxn modelId="{BCEFB632-6AF5-4048-9D07-F7B177A86939}" type="presOf" srcId="{7F86B73A-9A4A-4058-811D-0C442771DADA}" destId="{9FA6C10D-9552-4996-A95C-2636A5BE516B}" srcOrd="0" destOrd="1" presId="urn:microsoft.com/office/officeart/2005/8/layout/hList1"/>
    <dgm:cxn modelId="{1F16B530-7A84-4608-A6C3-B62995E8CD6B}" srcId="{DD0FEE4B-146A-495C-BBA6-75A98C776ADF}" destId="{7F86B73A-9A4A-4058-811D-0C442771DADA}" srcOrd="1" destOrd="0" parTransId="{7E06FEE5-F364-4E87-BFC5-2FF2939C9F7C}" sibTransId="{71D83568-61CB-4702-A497-945F6FA3B0B1}"/>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03A2973D-B487-45AF-8FA0-221A36A59A6A}" type="presParOf" srcId="{6C88236F-68CF-47A6-B8F6-B34D305BE6A1}" destId="{02457D94-4650-415E-A665-93C3936023AC}" srcOrd="4"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Discuss the agenda for the deck</a:t>
            </a:r>
          </a:p>
          <a:p>
            <a:r>
              <a:rPr lang="en-US" b="1" dirty="0"/>
              <a:t>Notes:</a:t>
            </a:r>
          </a:p>
          <a:p>
            <a:r>
              <a:rPr lang="en-US" dirty="0"/>
              <a:t>The deck is broken</a:t>
            </a:r>
            <a:r>
              <a:rPr lang="en-US" baseline="0" dirty="0"/>
              <a:t> into 5 key sections that discuss:</a:t>
            </a:r>
          </a:p>
          <a:p>
            <a:pPr marL="171450" indent="-171450">
              <a:buFont typeface="Arial" panose="020B0604020202020204" pitchFamily="34" charset="0"/>
              <a:buChar char="•"/>
            </a:pPr>
            <a:r>
              <a:rPr lang="en-US" baseline="0" dirty="0"/>
              <a:t>General introduction to Azure VM’s</a:t>
            </a:r>
          </a:p>
          <a:p>
            <a:pPr marL="171450" indent="-171450">
              <a:buFont typeface="Arial" panose="020B0604020202020204" pitchFamily="34" charset="0"/>
              <a:buChar char="•"/>
            </a:pPr>
            <a:r>
              <a:rPr lang="en-US" baseline="0" dirty="0"/>
              <a:t>Process involved and options for provisioning a VM</a:t>
            </a:r>
          </a:p>
          <a:p>
            <a:pPr marL="171450" indent="-171450">
              <a:buFont typeface="Arial" panose="020B0604020202020204" pitchFamily="34" charset="0"/>
              <a:buChar char="•"/>
            </a:pPr>
            <a:r>
              <a:rPr lang="en-US" baseline="0" dirty="0"/>
              <a:t>Concepts and tooling related to scalability and reliability in Azure VMs</a:t>
            </a:r>
          </a:p>
          <a:p>
            <a:pPr marL="171450" indent="-171450">
              <a:buFont typeface="Arial" panose="020B0604020202020204" pitchFamily="34" charset="0"/>
              <a:buChar char="•"/>
            </a:pPr>
            <a:r>
              <a:rPr lang="en-US" baseline="0" dirty="0"/>
              <a:t>Networking infrastructure for use with Azure VMs</a:t>
            </a:r>
          </a:p>
          <a:p>
            <a:pPr marL="171450" indent="-171450">
              <a:buFont typeface="Arial" panose="020B0604020202020204" pitchFamily="34" charset="0"/>
              <a:buChar char="•"/>
            </a:pPr>
            <a:r>
              <a:rPr lang="en-US" baseline="0" dirty="0"/>
              <a:t>Additional concepts or solutions that build on Azure VM’s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Objective:  </a:t>
            </a:r>
            <a:r>
              <a:rPr lang="en-US" baseline="0" dirty="0"/>
              <a:t>To show an illustration of the core content/sections of an ARM template</a:t>
            </a:r>
          </a:p>
          <a:p>
            <a:r>
              <a:rPr lang="en-US" b="1" baseline="0" dirty="0"/>
              <a:t>Notes: </a:t>
            </a:r>
          </a:p>
          <a:p>
            <a:r>
              <a:rPr lang="en-US" baseline="0" dirty="0"/>
              <a:t>This simply shows the bare-bones key sections that each ARM template contains</a:t>
            </a:r>
          </a:p>
          <a:p>
            <a:r>
              <a:rPr lang="en-US" baseline="0" dirty="0"/>
              <a:t>The key sections are :</a:t>
            </a:r>
          </a:p>
          <a:p>
            <a:pPr marL="171450" indent="-171450">
              <a:buFont typeface="Arial" panose="020B0604020202020204" pitchFamily="34" charset="0"/>
              <a:buChar char="•"/>
            </a:pPr>
            <a:r>
              <a:rPr lang="en-US" baseline="0" dirty="0"/>
              <a:t>Schema – location of the schema file that describes the template language</a:t>
            </a:r>
          </a:p>
          <a:p>
            <a:pPr marL="171450" indent="-171450">
              <a:buFont typeface="Arial" panose="020B0604020202020204" pitchFamily="34" charset="0"/>
              <a:buChar char="•"/>
            </a:pPr>
            <a:r>
              <a:rPr lang="en-US" baseline="0" dirty="0" err="1"/>
              <a:t>ContentVersion</a:t>
            </a:r>
            <a:r>
              <a:rPr lang="en-US" baseline="0" dirty="0"/>
              <a:t> – Version of the </a:t>
            </a:r>
            <a:r>
              <a:rPr lang="en-US" baseline="0"/>
              <a:t>template instance.  </a:t>
            </a:r>
            <a:endParaRPr lang="en-US" baseline="0" dirty="0"/>
          </a:p>
          <a:p>
            <a:pPr marL="171450" indent="-171450">
              <a:buFont typeface="Arial" panose="020B0604020202020204" pitchFamily="34" charset="0"/>
              <a:buChar char="•"/>
            </a:pPr>
            <a:r>
              <a:rPr lang="en-US" baseline="0" dirty="0"/>
              <a:t>Parameters – these are values that provided when deployment is executed in order to customize the deployment</a:t>
            </a:r>
          </a:p>
          <a:p>
            <a:pPr marL="171450" indent="-171450">
              <a:buFont typeface="Arial" panose="020B0604020202020204" pitchFamily="34" charset="0"/>
              <a:buChar char="•"/>
            </a:pPr>
            <a:r>
              <a:rPr lang="en-US" baseline="0" dirty="0"/>
              <a:t>Variables – these are computed elements (often composed from Parameters) that can be reused by name throughout the template</a:t>
            </a:r>
          </a:p>
          <a:p>
            <a:pPr marL="171450" indent="-171450">
              <a:buFont typeface="Arial" panose="020B0604020202020204" pitchFamily="34" charset="0"/>
              <a:buChar char="•"/>
            </a:pPr>
            <a:r>
              <a:rPr lang="en-US" baseline="0" dirty="0"/>
              <a:t>Resources – the definitions of the actual resources being deployed (or updated)</a:t>
            </a:r>
          </a:p>
          <a:p>
            <a:pPr marL="171450" indent="-171450">
              <a:buFont typeface="Arial" panose="020B0604020202020204" pitchFamily="34" charset="0"/>
              <a:buChar char="•"/>
            </a:pPr>
            <a:r>
              <a:rPr lang="en-US" baseline="0" dirty="0"/>
              <a:t>Outputs – Values returned after deployment</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9364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baseline="0" dirty="0"/>
              <a:t> </a:t>
            </a:r>
            <a:r>
              <a:rPr lang="en-US" dirty="0"/>
              <a:t>Discuss the role of VM Extensions in realizing VM instances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Extensions are units of code that can be run after the VM has been created to perform</a:t>
            </a:r>
            <a:r>
              <a:rPr lang="en-US" baseline="0" dirty="0"/>
              <a:t> </a:t>
            </a:r>
            <a:r>
              <a:rPr lang="en-US" dirty="0"/>
              <a:t>additional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a:t>
            </a:r>
            <a:r>
              <a:rPr lang="en-US" baseline="0" dirty="0"/>
              <a:t> extension functions include software installation, OS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Anti-virus configuration, which may be mandated by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Custom Script configuration</a:t>
            </a:r>
            <a:r>
              <a:rPr lang="en-US" baseline="0" dirty="0"/>
              <a:t> – run a custom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Chef, Puppet extensions – automated management at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Symantec Endpoint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Docker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Visual Studio remote Debugger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41079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5976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baseline="0" dirty="0"/>
              <a:t> </a:t>
            </a:r>
            <a:r>
              <a:rPr lang="en-US" dirty="0"/>
              <a:t>Illustrate the many different possible</a:t>
            </a:r>
            <a:r>
              <a:rPr lang="en-US" baseline="0" dirty="0"/>
              <a:t> VM hardware configurations, slotted by purpose.</a:t>
            </a:r>
            <a:endParaRPr lang="en-US" dirty="0"/>
          </a:p>
          <a:p>
            <a:r>
              <a:rPr lang="en-US" b="1" dirty="0"/>
              <a:t>Notes:</a:t>
            </a:r>
          </a:p>
          <a:p>
            <a:r>
              <a:rPr lang="en-US" dirty="0"/>
              <a:t>A key takeaway here is that part of provisioning your VM’s is determining the Family/Size that best addresses</a:t>
            </a:r>
            <a:r>
              <a:rPr lang="en-US" baseline="0" dirty="0"/>
              <a:t> your needs.</a:t>
            </a:r>
          </a:p>
          <a:p>
            <a:r>
              <a:rPr lang="en-US" baseline="0" dirty="0"/>
              <a:t>	</a:t>
            </a:r>
            <a:r>
              <a:rPr lang="en-US" i="1" baseline="0" dirty="0"/>
              <a:t>Information Source: https://azure.microsoft.com/en-us/pricing/details/virtual-machines/linux/</a:t>
            </a:r>
          </a:p>
          <a:p>
            <a:endParaRPr lang="en-US" baseline="0" dirty="0"/>
          </a:p>
          <a:p>
            <a:r>
              <a:rPr lang="en-US" baseline="0" dirty="0"/>
              <a:t>General: </a:t>
            </a:r>
          </a:p>
          <a:p>
            <a:pPr marL="171450" indent="-171450">
              <a:buFont typeface="Arial" panose="020B0604020202020204" pitchFamily="34" charset="0"/>
              <a:buChar char="•"/>
            </a:pPr>
            <a:r>
              <a:rPr lang="en-US" baseline="0" dirty="0"/>
              <a:t>A0 – A4 Basic: 1-8 cores, .75-14 GB RAM.  Entry-level, economical.  Good for dev workloads, dev/test</a:t>
            </a:r>
          </a:p>
          <a:p>
            <a:pPr marL="171450" indent="-171450">
              <a:buFont typeface="Arial" panose="020B0604020202020204" pitchFamily="34" charset="0"/>
              <a:buChar char="•"/>
            </a:pPr>
            <a:r>
              <a:rPr lang="en-US" baseline="0" dirty="0"/>
              <a:t>A0 – A7 Standard: 1-8 cores, .74-56 GB RAM. Entry-level, economical.  Supports load-balancing, auto-scaling.  Good for dev workloads, dev/test</a:t>
            </a:r>
          </a:p>
          <a:p>
            <a:pPr marL="171450" indent="-171450">
              <a:buFont typeface="Arial" panose="020B0604020202020204" pitchFamily="34" charset="0"/>
              <a:buChar char="•"/>
            </a:pPr>
            <a:r>
              <a:rPr lang="en-US" baseline="0" dirty="0"/>
              <a:t>D1 – D4 (v1): 1 – 8 cores, 3.5 – 28 GB RAM.  More powerful CPU than A, feature SSD’s.  Also available in Ds (premium storage</a:t>
            </a:r>
          </a:p>
          <a:p>
            <a:pPr marL="171450" indent="-171450">
              <a:buFont typeface="Arial" panose="020B0604020202020204" pitchFamily="34" charset="0"/>
              <a:buChar char="•"/>
            </a:pPr>
            <a:r>
              <a:rPr lang="en-US" baseline="0" dirty="0"/>
              <a:t>D1v2 – D5vs: 1 – 16 cores, 3.5 – 56 GB RAM.  Newer-gen D-series, 35% faster CPU than D.  </a:t>
            </a:r>
            <a:endParaRPr lang="en-US" dirty="0"/>
          </a:p>
          <a:p>
            <a:endParaRPr lang="en-US" dirty="0"/>
          </a:p>
          <a:p>
            <a:r>
              <a:rPr lang="en-US" dirty="0"/>
              <a:t>Compute Optimized:</a:t>
            </a:r>
          </a:p>
          <a:p>
            <a:pPr marL="171450" indent="-171450">
              <a:buFont typeface="Arial" panose="020B0604020202020204" pitchFamily="34" charset="0"/>
              <a:buChar char="•"/>
            </a:pPr>
            <a:r>
              <a:rPr lang="en-US" dirty="0"/>
              <a:t>F1 – F16: 1 – 16 cores, 2 – 32 GB RAM.  Higher CPU to memory ratio Good for batch-processing, web servers, analytics, gaming.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Memory Optimized:</a:t>
            </a:r>
          </a:p>
          <a:p>
            <a:pPr marL="171450" indent="-171450">
              <a:buFont typeface="Arial" panose="020B0604020202020204" pitchFamily="34" charset="0"/>
              <a:buChar char="•"/>
            </a:pPr>
            <a:r>
              <a:rPr lang="en-US" dirty="0"/>
              <a:t>D11 – D14 (v1): 2 – 16 cores, 14 – 112 GB RAM.  Ideal for memory-intensive</a:t>
            </a:r>
            <a:r>
              <a:rPr lang="en-US" baseline="0" dirty="0"/>
              <a:t> enterprise applications.</a:t>
            </a:r>
          </a:p>
          <a:p>
            <a:pPr marL="171450" indent="-171450">
              <a:buFont typeface="Arial" panose="020B0604020202020204" pitchFamily="34" charset="0"/>
              <a:buChar char="•"/>
            </a:pPr>
            <a:r>
              <a:rPr lang="en-US" baseline="0" dirty="0"/>
              <a:t>D11v2 – D15v2: 2 – 20 cores, 14 – 140 GB RAM.  Ideal for memory-intensive enterprise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GPU</a:t>
            </a:r>
          </a:p>
          <a:p>
            <a:pPr marL="171450" indent="-171450">
              <a:buFont typeface="Arial" panose="020B0604020202020204" pitchFamily="34" charset="0"/>
              <a:buChar char="•"/>
            </a:pPr>
            <a:r>
              <a:rPr lang="en-US" baseline="0" dirty="0"/>
              <a:t>NV6 - NV24: Good for high-end remote visualization, deep-learning, predictive analytics.  V series focuses on visualization.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NC6 - NC24/r: Good for high-end remote visualization, deep-learning, predictive analytics.  C series focuses on compute. (24r is for tightly-coupled parallel computing workloads with 2</a:t>
            </a:r>
            <a:r>
              <a:rPr lang="en-US" baseline="30000" dirty="0"/>
              <a:t>nd</a:t>
            </a:r>
            <a:r>
              <a:rPr lang="en-US" baseline="0" dirty="0"/>
              <a:t> low-latency, high-throughput NIC)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HPC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A8 – A11: A8 &amp; A10 have 8 cores &amp; 56 GB RAM, A9 &amp; A11 have 16 cores &amp; 112 GB RAM.  Entry-level, economical.  Good for dev workloads, dev/test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H8, H16, </a:t>
            </a:r>
            <a:r>
              <a:rPr lang="en-US" baseline="0" dirty="0" err="1"/>
              <a:t>m&amp;r</a:t>
            </a:r>
            <a:r>
              <a:rPr lang="en-US" baseline="0" dirty="0"/>
              <a:t>: 8, 16 cores, 56GB – 224 GB RAM.  M = high memory, r = RDMA network.  Good for risk modeling, seismic &amp; reservoir simulation, molecular modeling, genomic research.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COMING SOON</a:t>
            </a:r>
          </a:p>
          <a:p>
            <a:pPr marL="171450" indent="-171450">
              <a:buFont typeface="Arial" panose="020B0604020202020204" pitchFamily="34" charset="0"/>
              <a:buChar char="•"/>
            </a:pPr>
            <a:r>
              <a:rPr lang="en-US" dirty="0"/>
              <a:t>L-Series: “Storage</a:t>
            </a:r>
            <a:r>
              <a:rPr lang="en-US" baseline="0" dirty="0"/>
              <a:t> optimized”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16832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present the difference between an</a:t>
            </a:r>
            <a:r>
              <a:rPr lang="en-US" baseline="0" dirty="0"/>
              <a:t> OS Image and a VM Disk</a:t>
            </a:r>
            <a:endParaRPr lang="en-US" dirty="0"/>
          </a:p>
          <a:p>
            <a:r>
              <a:rPr lang="en-US" b="1" dirty="0"/>
              <a:t>Notes:</a:t>
            </a:r>
          </a:p>
          <a:p>
            <a:r>
              <a:rPr lang="en-US" dirty="0"/>
              <a:t>Images are reference VHDs</a:t>
            </a:r>
            <a:r>
              <a:rPr lang="en-US" baseline="0" dirty="0"/>
              <a:t> (almost like a template) for realizing OS Disks for VMs.</a:t>
            </a:r>
            <a:endParaRPr lang="en-US" dirty="0"/>
          </a:p>
          <a:p>
            <a:endParaRPr lang="en-US" dirty="0"/>
          </a:p>
          <a:p>
            <a:r>
              <a:rPr lang="en-US" dirty="0"/>
              <a:t>VM’s typically have at least 2 disks:</a:t>
            </a:r>
          </a:p>
          <a:p>
            <a:pPr marL="171450" indent="-171450">
              <a:buFont typeface="Arial" panose="020B0604020202020204" pitchFamily="34" charset="0"/>
              <a:buChar char="•"/>
            </a:pPr>
            <a:r>
              <a:rPr lang="en-US" dirty="0"/>
              <a:t>OS Disk (C on Windows), persistent content.  SATA access</a:t>
            </a:r>
          </a:p>
          <a:p>
            <a:pPr marL="171450" indent="-171450">
              <a:buFont typeface="Arial" panose="020B0604020202020204" pitchFamily="34" charset="0"/>
              <a:buChar char="•"/>
            </a:pPr>
            <a:r>
              <a:rPr lang="en-US" dirty="0"/>
              <a:t>Temp Storage (D on Windows),</a:t>
            </a:r>
            <a:r>
              <a:rPr lang="en-US" baseline="0" dirty="0"/>
              <a:t> SATA access, NOT PERSISTENT (Temp storage only) (Good for </a:t>
            </a:r>
            <a:r>
              <a:rPr lang="en-US" baseline="0" dirty="0" err="1"/>
              <a:t>TempDB</a:t>
            </a:r>
            <a:r>
              <a:rPr lang="en-US" baseline="0" dirty="0"/>
              <a:t> on SQL images, for example)</a:t>
            </a:r>
          </a:p>
          <a:p>
            <a:pPr marL="0" indent="0">
              <a:buFont typeface="Arial" panose="020B0604020202020204" pitchFamily="34" charset="0"/>
              <a:buNone/>
            </a:pPr>
            <a:r>
              <a:rPr lang="en-US" baseline="0" dirty="0"/>
              <a:t>Additionally, VM’s can have 0-&gt;n (depends on characteristics of VM size chosen) data disks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Drive-letter assigned on Windows, SCSI, Persistent</a:t>
            </a:r>
          </a:p>
          <a:p>
            <a:pPr marL="628650" lvl="1" indent="-171450">
              <a:buFont typeface="Arial" panose="020B0604020202020204" pitchFamily="34" charset="0"/>
              <a:buChar char="•"/>
            </a:pPr>
            <a:r>
              <a:rPr lang="en-US" baseline="0" dirty="0"/>
              <a:t>Can be striped for performance</a:t>
            </a:r>
          </a:p>
          <a:p>
            <a:pPr marL="628650" lvl="1" indent="-171450">
              <a:buFont typeface="Arial" panose="020B0604020202020204" pitchFamily="34" charset="0"/>
              <a:buChar char="•"/>
            </a:pPr>
            <a:r>
              <a:rPr lang="en-US" baseline="0" dirty="0"/>
              <a:t>Limit on # determined by VM family/size</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674740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Objective:  </a:t>
            </a:r>
            <a:r>
              <a:rPr lang="en-US" dirty="0"/>
              <a:t>To discuss the</a:t>
            </a:r>
            <a:r>
              <a:rPr lang="en-US" baseline="0" dirty="0"/>
              <a:t> available different kinds of storage that can be used by VM disks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disks</a:t>
            </a:r>
            <a:r>
              <a:rPr lang="en-US" baseline="0" dirty="0"/>
              <a:t> have max capacity of 1 TB, but can be striped for larger sizes, up to 64 TB of storage per VM</a:t>
            </a:r>
          </a:p>
          <a:p>
            <a:pPr marL="171450" indent="-171450">
              <a:buFont typeface="Arial" panose="020B0604020202020204" pitchFamily="34" charset="0"/>
              <a:buChar char="•"/>
            </a:pPr>
            <a:r>
              <a:rPr lang="en-US" dirty="0"/>
              <a:t>Azure imposes limits on the number of data disks and amount of bandwidth available, depending on the VM size. </a:t>
            </a:r>
            <a:r>
              <a:rPr lang="en-US" baseline="0" dirty="0"/>
              <a:t>(</a:t>
            </a:r>
            <a:r>
              <a:rPr lang="en-US" baseline="0" dirty="0" err="1"/>
              <a:t>eg</a:t>
            </a:r>
            <a:r>
              <a:rPr lang="en-US" baseline="0" dirty="0"/>
              <a:t> F2S = max 4 data disks, F16S = max 32 data disks)</a:t>
            </a:r>
          </a:p>
          <a:p>
            <a:pPr marL="171450" indent="-171450">
              <a:buFont typeface="Arial" panose="020B0604020202020204" pitchFamily="34" charset="0"/>
              <a:buChar char="•"/>
            </a:pPr>
            <a:r>
              <a:rPr lang="en-US" baseline="0" dirty="0"/>
              <a:t>Per-Disk (and Share) IOPS are 8KB operations</a:t>
            </a:r>
          </a:p>
          <a:p>
            <a:pPr marL="171450" indent="-171450">
              <a:buFont typeface="Arial" panose="020B0604020202020204" pitchFamily="34" charset="0"/>
              <a:buChar char="•"/>
            </a:pPr>
            <a:r>
              <a:rPr lang="en-US" baseline="0" dirty="0"/>
              <a:t>Standard Storage</a:t>
            </a:r>
          </a:p>
          <a:p>
            <a:pPr marL="628650" lvl="1" indent="-171450">
              <a:buFont typeface="Arial" panose="020B0604020202020204" pitchFamily="34" charset="0"/>
              <a:buChar char="•"/>
            </a:pPr>
            <a:r>
              <a:rPr lang="en-US" baseline="0" dirty="0"/>
              <a:t>IOPS and Throughput per disk above are for Standard, basic is lower</a:t>
            </a:r>
          </a:p>
          <a:p>
            <a:pPr marL="628650" lvl="1" indent="-171450">
              <a:buFont typeface="Arial" panose="020B0604020202020204" pitchFamily="34" charset="0"/>
              <a:buChar char="•"/>
            </a:pPr>
            <a:r>
              <a:rPr lang="en-US" baseline="0" dirty="0"/>
              <a:t>Entire storage account (not just single disk) has max IOPS of 20,000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Premium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IOPS and Throughput</a:t>
            </a:r>
            <a:r>
              <a:rPr lang="en-US" kern="0" baseline="0" dirty="0">
                <a:solidFill>
                  <a:prstClr val="white"/>
                </a:solidFill>
              </a:rPr>
              <a:t> per disk above are for P30, lower for P10, P20</a:t>
            </a:r>
            <a:endParaRPr lang="en-US" kern="0" dirty="0">
              <a:solidFill>
                <a:prstClr val="white"/>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With a GS5, supports up to 80,000 IOPS and 2000 MB/s</a:t>
            </a:r>
            <a:r>
              <a:rPr lang="en-US" kern="0" baseline="0" dirty="0">
                <a:solidFill>
                  <a:prstClr val="white"/>
                </a:solidFill>
              </a:rPr>
              <a:t> </a:t>
            </a:r>
            <a:r>
              <a:rPr lang="en-US" kern="0" dirty="0">
                <a:solidFill>
                  <a:prstClr val="white"/>
                </a:solidFill>
              </a:rPr>
              <a:t>throughput per 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Entire storage account has a max total throughput rate of 50 </a:t>
            </a:r>
            <a:r>
              <a:rPr lang="en-US" kern="0" dirty="0" err="1">
                <a:solidFill>
                  <a:prstClr val="white"/>
                </a:solidFill>
              </a:rPr>
              <a:t>Gbps</a:t>
            </a:r>
            <a:endParaRPr lang="en-US" baseline="0" dirty="0"/>
          </a:p>
          <a:p>
            <a:pPr marL="171450" indent="-171450">
              <a:buFont typeface="Arial" panose="020B0604020202020204" pitchFamily="34" charset="0"/>
              <a:buChar char="•"/>
            </a:pPr>
            <a:r>
              <a:rPr lang="en-US" baseline="0" dirty="0"/>
              <a:t>No Azure-imposed limit on the number of file shares that can be mounted, no limit on the number of VM’s that can simultaneously mount a File Storage share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be mounted by on-premises clients (Windows) - o</a:t>
            </a:r>
            <a:r>
              <a:rPr lang="en-US" baseline="0" dirty="0"/>
              <a:t>n </a:t>
            </a:r>
            <a:r>
              <a:rPr lang="en-US" baseline="0" dirty="0" err="1"/>
              <a:t>prem</a:t>
            </a:r>
            <a:r>
              <a:rPr lang="en-US" baseline="0" dirty="0"/>
              <a:t> mounting requires Windows 8 or newer (Server 2012+) and firewall cooperation</a:t>
            </a:r>
          </a:p>
          <a:p>
            <a:pPr marL="628650" lvl="1" indent="-171450">
              <a:buFont typeface="Arial" panose="020B0604020202020204" pitchFamily="34" charset="0"/>
              <a:buChar char="•"/>
            </a:pPr>
            <a:r>
              <a:rPr lang="en-US" baseline="0" dirty="0"/>
              <a:t>No limit on # of files in a share (other than overall share size)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7456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introduce the concepts of Fault &amp; Update domains in the context of discussing reliability</a:t>
            </a:r>
          </a:p>
          <a:p>
            <a:r>
              <a:rPr lang="en-US" b="1" dirty="0"/>
              <a:t>Notes:</a:t>
            </a:r>
          </a:p>
          <a:p>
            <a:r>
              <a:rPr lang="en-US" dirty="0"/>
              <a:t>For Fault Domains:</a:t>
            </a:r>
          </a:p>
          <a:p>
            <a:pPr marL="171450" indent="-171450">
              <a:buFont typeface="Arial" panose="020B0604020202020204" pitchFamily="34" charset="0"/>
              <a:buChar char="•"/>
            </a:pPr>
            <a:r>
              <a:rPr lang="en-US" dirty="0"/>
              <a:t>Generally hardware-centric</a:t>
            </a:r>
          </a:p>
          <a:p>
            <a:pPr marL="171450" indent="-171450">
              <a:buFont typeface="Arial" panose="020B0604020202020204" pitchFamily="34" charset="0"/>
              <a:buChar char="•"/>
            </a:pPr>
            <a:r>
              <a:rPr lang="en-US" dirty="0"/>
              <a:t>Think “single point of failure”</a:t>
            </a:r>
          </a:p>
          <a:p>
            <a:pPr marL="171450" indent="-171450">
              <a:buFont typeface="Arial" panose="020B0604020202020204" pitchFamily="34" charset="0"/>
              <a:buChar char="•"/>
            </a:pPr>
            <a:r>
              <a:rPr lang="en-US" dirty="0"/>
              <a:t>Note that a Fault Domain can actually span multiple physical racks – you’re not</a:t>
            </a:r>
            <a:r>
              <a:rPr lang="en-US" baseline="0" dirty="0"/>
              <a:t> too worried about that, but it just means that items in different Fault Domains are assured to be on different hardware</a:t>
            </a:r>
          </a:p>
          <a:p>
            <a:pPr marL="0" indent="0">
              <a:buFont typeface="Arial" panose="020B0604020202020204" pitchFamily="34" charset="0"/>
              <a:buNone/>
            </a:pPr>
            <a:r>
              <a:rPr lang="en-US" baseline="0" dirty="0"/>
              <a:t>Update Domains</a:t>
            </a:r>
          </a:p>
          <a:p>
            <a:pPr marL="171450" indent="-171450">
              <a:buFont typeface="Arial" panose="020B0604020202020204" pitchFamily="34" charset="0"/>
              <a:buChar char="•"/>
            </a:pPr>
            <a:r>
              <a:rPr lang="en-US" baseline="0" dirty="0"/>
              <a:t>Update domains are largely related to patching the host OS</a:t>
            </a:r>
          </a:p>
          <a:p>
            <a:pPr marL="171450" indent="-171450">
              <a:buFont typeface="Arial" panose="020B0604020202020204" pitchFamily="34" charset="0"/>
              <a:buChar char="•"/>
            </a:pPr>
            <a:r>
              <a:rPr lang="en-US" dirty="0"/>
              <a:t>A given Fault Domain can host multiple update domains, as long as not ALL update domains are on a given rack.</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35924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Shows how VM’s in an</a:t>
            </a:r>
            <a:r>
              <a:rPr lang="en-US" baseline="0" dirty="0"/>
              <a:t> Availability Set are laid out (striped) across </a:t>
            </a:r>
            <a:r>
              <a:rPr lang="en-US" dirty="0"/>
              <a:t>FDs &amp; UDs</a:t>
            </a:r>
          </a:p>
          <a:p>
            <a:pPr marL="171450" indent="-171450">
              <a:buFont typeface="Arial" panose="020B0604020202020204" pitchFamily="34" charset="0"/>
              <a:buChar char="•"/>
            </a:pPr>
            <a:r>
              <a:rPr lang="en-US" dirty="0"/>
              <a:t>The animation will show 10 instances</a:t>
            </a:r>
            <a:r>
              <a:rPr lang="en-US" baseline="0" dirty="0"/>
              <a:t> striped across racks in a FD, and also increasing US’s from 0-4, then repeating again.</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24244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Illustrates what happens when a rack goes down</a:t>
            </a:r>
          </a:p>
          <a:p>
            <a:pPr marL="171450" indent="-171450">
              <a:buFont typeface="Arial" panose="020B0604020202020204" pitchFamily="34" charset="0"/>
              <a:buChar char="•"/>
            </a:pPr>
            <a:r>
              <a:rPr lang="en-US" dirty="0"/>
              <a:t>The animation will (partially) show when the rack representing FD0 dies.</a:t>
            </a:r>
          </a:p>
          <a:p>
            <a:pPr marL="171450" indent="-171450">
              <a:buFont typeface="Arial" panose="020B0604020202020204" pitchFamily="34" charset="0"/>
              <a:buChar char="•"/>
            </a:pPr>
            <a:r>
              <a:rPr lang="en-US" baseline="0" dirty="0"/>
              <a:t>When the Azure infrastructure realizes this rack is dead, it will work to stand up the missing VM’s in a new rack (not shown in animation.)</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405416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Illustrates Azure managing downtime when performing scheduled maintenance (such as updating host machines)</a:t>
            </a:r>
          </a:p>
          <a:p>
            <a:pPr marL="171450" indent="-171450">
              <a:buFont typeface="Arial" panose="020B0604020202020204" pitchFamily="34" charset="0"/>
              <a:buChar char="•"/>
            </a:pPr>
            <a:r>
              <a:rPr lang="en-US" dirty="0"/>
              <a:t>The animation will show an update propagating across</a:t>
            </a:r>
            <a:r>
              <a:rPr lang="en-US" baseline="0" dirty="0"/>
              <a:t> each FD in turn.</a:t>
            </a:r>
            <a:endParaRPr lang="en-US" dirty="0"/>
          </a:p>
          <a:p>
            <a:pPr marL="171450" indent="-171450">
              <a:buFont typeface="Arial" panose="020B0604020202020204" pitchFamily="34" charset="0"/>
              <a:buChar char="•"/>
            </a:pPr>
            <a:r>
              <a:rPr lang="en-US" baseline="0" dirty="0"/>
              <a:t>NOTE: Don’t count on update sequence being linear from UD 0 to UD4.  It will do 1 UD at a time, but might follow a different sequence.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6921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the advantages of VM offerings on the Azure Platform</a:t>
            </a:r>
          </a:p>
          <a:p>
            <a:r>
              <a:rPr lang="en-US" b="1" dirty="0"/>
              <a:t>Notes:</a:t>
            </a:r>
          </a:p>
          <a:p>
            <a:r>
              <a:rPr lang="en-US" dirty="0"/>
              <a:t>There are 3 key areas where Azure VM’s offer a significant advantage:</a:t>
            </a:r>
          </a:p>
          <a:p>
            <a:pPr marL="228600" indent="-228600">
              <a:buAutoNum type="arabicParenR"/>
            </a:pPr>
            <a:r>
              <a:rPr lang="en-US" baseline="0" dirty="0"/>
              <a:t>Choice – Users can choose from a frequently-updated gallery of pre-configured VM images, or they can prepare and upload their own (and what they upload can either be an image – multiple VM’s get made from images – or a ready-to-run VM.  On top of all that, VM Extensions can be used to run post-configuration setup steps.</a:t>
            </a:r>
          </a:p>
          <a:p>
            <a:pPr marL="228600" indent="-228600">
              <a:buAutoNum type="arabicParenR"/>
            </a:pPr>
            <a:r>
              <a:rPr lang="en-US" dirty="0"/>
              <a:t>Scalability/Reliability</a:t>
            </a:r>
            <a:r>
              <a:rPr lang="en-US" baseline="0" dirty="0"/>
              <a:t> – Users can choose VM configurations (CPU, RAM, HDD, </a:t>
            </a:r>
            <a:r>
              <a:rPr lang="en-US" baseline="0" dirty="0" err="1"/>
              <a:t>etc</a:t>
            </a:r>
            <a:r>
              <a:rPr lang="en-US" baseline="0" dirty="0"/>
              <a:t>) that matches their workloads.  They can also configure attached storage as needed (and as the chosen VM tier permits), and then use VM Scale Sets to horizontally scale their images across multiple VM instances.</a:t>
            </a:r>
          </a:p>
          <a:p>
            <a:pPr marL="228600" indent="-228600">
              <a:buAutoNum type="arabicParenR"/>
            </a:pPr>
            <a:r>
              <a:rPr lang="en-US" baseline="0" dirty="0"/>
              <a:t>Access/Security – Users can configure Azure networking to isolate their VM’s within the Azure network, and even extend that network topology to connect to their on-premises network or to other Azure networks.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introduce the concept</a:t>
            </a:r>
            <a:r>
              <a:rPr lang="en-US" baseline="0" dirty="0"/>
              <a:t> of n-nines and show how it reflects uptime</a:t>
            </a:r>
          </a:p>
          <a:p>
            <a:r>
              <a:rPr lang="en-US" b="1" baseline="0" dirty="0"/>
              <a:t>Notes:</a:t>
            </a:r>
          </a:p>
          <a:p>
            <a:r>
              <a:rPr lang="en-US" baseline="0" dirty="0"/>
              <a:t>The concept of “n-nines” (three-nines, five nines, </a:t>
            </a:r>
            <a:r>
              <a:rPr lang="en-US" baseline="0" dirty="0" err="1"/>
              <a:t>etc</a:t>
            </a:r>
            <a:r>
              <a:rPr lang="en-US" baseline="0" dirty="0"/>
              <a:t>) is often used as a shorthand to discuss uptime in a system.  There’s actually some standard naming around this concept.  It’s also interesting to see exactly how many minutes of downtime each tier represents annually, quarterly, or monthly.  The final column is the standard naming used by the FAA to describe key “nines” levels.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772826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present the concept of the Azure VM SLA.</a:t>
            </a:r>
          </a:p>
          <a:p>
            <a:r>
              <a:rPr lang="en-US" b="1" dirty="0"/>
              <a:t>Notes:</a:t>
            </a:r>
          </a:p>
          <a:p>
            <a:r>
              <a:rPr lang="en-US" dirty="0"/>
              <a:t>Discuss what an SLA is and is *NOT* -</a:t>
            </a:r>
            <a:r>
              <a:rPr lang="en-US" baseline="0" dirty="0"/>
              <a:t> these are not always met, and there’s usually some form of compensation.  However, the track record is actually pretty good.</a:t>
            </a:r>
            <a:endParaRPr lang="en-US" dirty="0"/>
          </a:p>
          <a:p>
            <a:pPr marL="171450" indent="-171450">
              <a:buFont typeface="Arial" panose="020B0604020202020204" pitchFamily="34" charset="0"/>
              <a:buChar char="•"/>
            </a:pPr>
            <a:r>
              <a:rPr lang="en-US" dirty="0"/>
              <a:t>This SLA translates to ~4.38 hours of downtime per year</a:t>
            </a:r>
          </a:p>
          <a:p>
            <a:pPr marL="171450" indent="-171450">
              <a:buFont typeface="Arial" panose="020B0604020202020204" pitchFamily="34" charset="0"/>
              <a:buChar char="•"/>
            </a:pPr>
            <a:r>
              <a:rPr lang="en-US" dirty="0"/>
              <a:t>Requires</a:t>
            </a:r>
            <a:r>
              <a:rPr lang="en-US" baseline="0" dirty="0"/>
              <a:t> using </a:t>
            </a:r>
            <a:r>
              <a:rPr lang="en-US" dirty="0"/>
              <a:t>VM’s that have 2 or more instances deployed in the same Availability Set, and measures/assures connectivity to at least one instance</a:t>
            </a:r>
          </a:p>
          <a:p>
            <a:pPr marL="171450" indent="-171450">
              <a:buFont typeface="Arial" panose="020B0604020202020204" pitchFamily="34" charset="0"/>
              <a:buChar char="•"/>
            </a:pPr>
            <a:r>
              <a:rPr lang="en-US" dirty="0"/>
              <a:t>Source: https://azure.microsoft.com/en-us/support/legal/sla/virtual-machines/v1_2/</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951196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Objectives: </a:t>
            </a:r>
            <a:r>
              <a:rPr lang="en-US" dirty="0"/>
              <a:t>To present the concept of VM Scale Sets (VMSS’s)</a:t>
            </a:r>
          </a:p>
          <a:p>
            <a:r>
              <a:rPr lang="en-US" b="1" dirty="0"/>
              <a:t>Notes:</a:t>
            </a:r>
          </a:p>
          <a:p>
            <a:pPr marL="171450" indent="-171450">
              <a:buFont typeface="Arial" panose="020B0604020202020204" pitchFamily="34" charset="0"/>
              <a:buChar char="•"/>
            </a:pPr>
            <a:r>
              <a:rPr lang="en-US" dirty="0"/>
              <a:t>Ideal for clusters/farms (cattle, not pets)</a:t>
            </a:r>
          </a:p>
          <a:p>
            <a:pPr marL="171450" indent="-171450">
              <a:buFont typeface="Arial" panose="020B0604020202020204" pitchFamily="34" charset="0"/>
              <a:buChar char="•"/>
            </a:pPr>
            <a:r>
              <a:rPr lang="en-US" dirty="0"/>
              <a:t>Without VMSS, you have to manage scaling of VM’s with pre-provisioned images (bring online, stop as needed)</a:t>
            </a:r>
          </a:p>
          <a:p>
            <a:pPr marL="171450" indent="-171450">
              <a:buFont typeface="Arial" panose="020B0604020202020204" pitchFamily="34" charset="0"/>
              <a:buChar char="•"/>
            </a:pPr>
            <a:r>
              <a:rPr lang="en-US" dirty="0"/>
              <a:t>Currently</a:t>
            </a:r>
            <a:r>
              <a:rPr lang="en-US" baseline="0" dirty="0"/>
              <a:t> do *NOT* support data disks, but can mount Azure Storage File Shares (data drives in-preview, coming soon)</a:t>
            </a:r>
          </a:p>
          <a:p>
            <a:pPr marL="171450" indent="-171450">
              <a:buFont typeface="Arial" panose="020B0604020202020204" pitchFamily="34" charset="0"/>
              <a:buChar char="•"/>
            </a:pPr>
            <a:r>
              <a:rPr lang="en-US" baseline="0" dirty="0"/>
              <a:t>The auto-scaling infrastructure even works with </a:t>
            </a:r>
            <a:r>
              <a:rPr lang="en-US" baseline="0" dirty="0" err="1"/>
              <a:t>WebHooks</a:t>
            </a:r>
            <a:r>
              <a:rPr lang="en-US" baseline="0" dirty="0"/>
              <a:t>, allowing you to receive notifications when scaling operations happen.</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43606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tooling available for managing</a:t>
            </a:r>
            <a:r>
              <a:rPr lang="en-US" baseline="0" dirty="0"/>
              <a:t> the </a:t>
            </a:r>
            <a:r>
              <a:rPr lang="en-US" dirty="0"/>
              <a:t>networking configuration of VMs in Azure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701885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Objective: </a:t>
            </a:r>
            <a:r>
              <a:rPr lang="en-US" baseline="0" dirty="0"/>
              <a:t>To introduce the concept of Virtual Networks (VNETs) in Azure</a:t>
            </a:r>
          </a:p>
          <a:p>
            <a:pPr marL="0" indent="0">
              <a:buFont typeface="Arial" panose="020B0604020202020204" pitchFamily="34" charset="0"/>
              <a:buNone/>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VNET</a:t>
            </a:r>
            <a:r>
              <a:rPr lang="en-US" baseline="0" dirty="0"/>
              <a:t> </a:t>
            </a:r>
            <a:r>
              <a:rPr lang="en-US" dirty="0"/>
              <a:t>is “your private network within the overall Azure network”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Along with the VNET, you can leverage other tools like Load Balancers, Network Service Gateways, Application Gateways, Public IP Addresses,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Peering (new feature) allows 2 VNETs to be</a:t>
            </a:r>
            <a:r>
              <a:rPr lang="en-US" baseline="0" dirty="0"/>
              <a:t> maintained as separate resources, but VMs in those VNETs can communicate with each other directly via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VNETs can define </a:t>
            </a:r>
            <a:r>
              <a:rPr lang="en-US" dirty="0"/>
              <a:t>Network Security Groups,</a:t>
            </a:r>
            <a:r>
              <a:rPr lang="en-US" baseline="0" dirty="0"/>
              <a:t> which contain ACL rules that allow or deny traffic to VM instances in a VNET.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NSG’s can be associated with subnets or individual VM instances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Illustration source: https://azure.microsoft.com/en-us/documentation/articles/virtual-networks-overview/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93316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Objective: </a:t>
            </a:r>
            <a:r>
              <a:rPr lang="en-US" dirty="0"/>
              <a:t>To introduce some other Azure Networking resources that often complement VNETs.</a:t>
            </a:r>
          </a:p>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Reserved Public IP Addresses</a:t>
            </a:r>
          </a:p>
          <a:p>
            <a:pPr marL="628650" lvl="1" indent="-171450">
              <a:buFont typeface="Arial" panose="020B0604020202020204" pitchFamily="34" charset="0"/>
              <a:buChar char="•"/>
            </a:pPr>
            <a:r>
              <a:rPr lang="en-US" dirty="0"/>
              <a:t>Can be dynamic or reserved</a:t>
            </a:r>
            <a:r>
              <a:rPr lang="en-US" baseline="0" dirty="0"/>
              <a:t> IP addresses</a:t>
            </a:r>
            <a:endParaRPr lang="en-US" dirty="0"/>
          </a:p>
          <a:p>
            <a:pPr marL="171450" indent="-171450">
              <a:buFont typeface="Arial" panose="020B0604020202020204" pitchFamily="34" charset="0"/>
              <a:buChar char="•"/>
            </a:pPr>
            <a:r>
              <a:rPr lang="en-US" dirty="0"/>
              <a:t>Load balancers act</a:t>
            </a:r>
            <a:r>
              <a:rPr lang="en-US" baseline="0" dirty="0"/>
              <a:t> as a NAT</a:t>
            </a:r>
          </a:p>
          <a:p>
            <a:pPr marL="628650" lvl="1" indent="-171450">
              <a:buFont typeface="Arial" panose="020B0604020202020204" pitchFamily="34" charset="0"/>
              <a:buChar char="•"/>
            </a:pPr>
            <a:r>
              <a:rPr lang="en-US" baseline="0" dirty="0"/>
              <a:t>Public IP address can be associated to it (public), private is assigned an address in the subnet (and is accessed via that address)</a:t>
            </a:r>
          </a:p>
          <a:p>
            <a:pPr marL="628650" lvl="1" indent="-171450">
              <a:buFont typeface="Arial" panose="020B0604020202020204" pitchFamily="34" charset="0"/>
              <a:buChar char="•"/>
            </a:pPr>
            <a:r>
              <a:rPr lang="en-US" baseline="0" dirty="0"/>
              <a:t>Private load balancers are usually found in multi-tier apps/deployments, where only one (front) tier is internet-facing.</a:t>
            </a:r>
          </a:p>
          <a:p>
            <a:pPr marL="628650" lvl="1" indent="-171450">
              <a:buFont typeface="Arial" panose="020B0604020202020204" pitchFamily="34" charset="0"/>
              <a:buChar char="•"/>
            </a:pPr>
            <a:r>
              <a:rPr lang="en-US" baseline="0" dirty="0"/>
              <a:t>Also, with VPNs, the ILB can ensure company resource are only available internally to other systems on the same VNET</a:t>
            </a:r>
          </a:p>
          <a:p>
            <a:pPr marL="628650" lvl="1" indent="-171450">
              <a:buFont typeface="Arial" panose="020B0604020202020204" pitchFamily="34" charset="0"/>
              <a:buChar char="•"/>
            </a:pPr>
            <a:r>
              <a:rPr lang="en-US" baseline="0" dirty="0"/>
              <a:t>Supports hashed distribution of traffic, as well as port forwarding, auto-reconfiguration (scaling), service monitoring (probes), source NAT</a:t>
            </a:r>
            <a:endParaRPr lang="en-US" dirty="0"/>
          </a:p>
          <a:p>
            <a:pPr marL="171450" indent="-171450">
              <a:buFont typeface="Arial" panose="020B0604020202020204" pitchFamily="34" charset="0"/>
              <a:buChar char="•"/>
            </a:pPr>
            <a:r>
              <a:rPr lang="en-US" dirty="0"/>
              <a:t>Application Gateways</a:t>
            </a:r>
          </a:p>
          <a:p>
            <a:pPr marL="628650" lvl="1" indent="-171450">
              <a:buFont typeface="Arial" panose="020B0604020202020204" pitchFamily="34" charset="0"/>
              <a:buChar char="•"/>
            </a:pPr>
            <a:r>
              <a:rPr lang="en-US" dirty="0"/>
              <a:t>Work</a:t>
            </a:r>
            <a:r>
              <a:rPr lang="en-US" baseline="0" dirty="0"/>
              <a:t> at application layer compared to Load Balancer working at the transport layer (Layer 7 vs Layer 4)</a:t>
            </a:r>
          </a:p>
          <a:p>
            <a:pPr marL="628650" lvl="1" indent="-171450">
              <a:buFont typeface="Arial" panose="020B0604020202020204" pitchFamily="34" charset="0"/>
              <a:buChar char="•"/>
            </a:pPr>
            <a:r>
              <a:rPr lang="en-US" baseline="0" dirty="0"/>
              <a:t>Acts as a reverse-proxy…client connections are terminated and requests are then forwarded to back-end endpoints.</a:t>
            </a:r>
          </a:p>
          <a:p>
            <a:pPr marL="628650" lvl="1" indent="-171450">
              <a:buFont typeface="Arial" panose="020B0604020202020204" pitchFamily="34" charset="0"/>
              <a:buChar char="•"/>
            </a:pPr>
            <a:r>
              <a:rPr lang="en-US" baseline="0" dirty="0"/>
              <a:t>HTTP &amp; HTTPS only</a:t>
            </a:r>
          </a:p>
          <a:p>
            <a:pPr marL="628650" lvl="1" indent="-171450">
              <a:buFont typeface="Arial" panose="020B0604020202020204" pitchFamily="34" charset="0"/>
              <a:buChar char="•"/>
            </a:pPr>
            <a:r>
              <a:rPr lang="en-US" baseline="0" dirty="0"/>
              <a:t>Differ from Load Balancer in that this is URL/content-based routing &amp; load balancing</a:t>
            </a:r>
          </a:p>
          <a:p>
            <a:pPr marL="171450" lvl="0" indent="-171450">
              <a:buFont typeface="Arial" panose="020B0604020202020204" pitchFamily="34" charset="0"/>
              <a:buChar char="•"/>
            </a:pPr>
            <a:r>
              <a:rPr lang="en-US" baseline="0" dirty="0"/>
              <a:t>Web Application Firewall (recently announced/in preview)</a:t>
            </a:r>
          </a:p>
          <a:p>
            <a:pPr marL="628650" lvl="1" indent="-171450">
              <a:buFont typeface="Arial" panose="020B0604020202020204" pitchFamily="34" charset="0"/>
              <a:buChar char="•"/>
            </a:pPr>
            <a:r>
              <a:rPr lang="en-US" baseline="0" dirty="0"/>
              <a:t>Preconfigured to prevent OWASP core top 10 vulnerabilities</a:t>
            </a:r>
          </a:p>
          <a:p>
            <a:pPr marL="628650" lvl="1" indent="-171450">
              <a:buFont typeface="Arial" panose="020B0604020202020204" pitchFamily="34" charset="0"/>
              <a:buChar char="•"/>
            </a:pPr>
            <a:r>
              <a:rPr lang="en-US" baseline="0" dirty="0"/>
              <a:t>Custom rules coming soon</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aseline="0" dirty="0"/>
              <a:t>You can also stand up a virtual appliance – dedicated VM running 3</a:t>
            </a:r>
            <a:r>
              <a:rPr lang="en-US" baseline="30000" dirty="0"/>
              <a:t>rd</a:t>
            </a:r>
            <a:r>
              <a:rPr lang="en-US" baseline="0" dirty="0"/>
              <a:t> party SW that provides layer-7 security (NSG is layer-4)</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891157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Objective: </a:t>
            </a:r>
            <a:r>
              <a:rPr lang="en-US" dirty="0"/>
              <a:t>To introduce the networking options in Azure for extending connectivity of a VNET into your on –premises or other networks</a:t>
            </a:r>
          </a:p>
          <a:p>
            <a:pPr marL="0" indent="0">
              <a:buFont typeface="Arial" panose="020B0604020202020204" pitchFamily="34" charset="0"/>
              <a:buNone/>
            </a:pPr>
            <a:r>
              <a:rPr lang="en-US" b="1" dirty="0"/>
              <a:t>Notes:</a:t>
            </a:r>
            <a:r>
              <a:rPr lang="en-US" b="1" baseline="0" dirty="0"/>
              <a:t> </a:t>
            </a:r>
            <a:endParaRPr lang="en-US" b="1" dirty="0"/>
          </a:p>
          <a:p>
            <a:pPr marL="171450" indent="-171450">
              <a:buFont typeface="Arial" panose="020B0604020202020204" pitchFamily="34" charset="0"/>
              <a:buChar char="•"/>
            </a:pPr>
            <a:r>
              <a:rPr lang="en-US" dirty="0"/>
              <a:t>VPN Gateway – whereas Peering only allows non-overlapping VNET connection in same Region, VPN Gateway allows connections that span regions</a:t>
            </a:r>
            <a:r>
              <a:rPr lang="en-US" baseline="0" dirty="0"/>
              <a:t> and even </a:t>
            </a:r>
            <a:r>
              <a:rPr lang="en-US" dirty="0"/>
              <a:t>subscriptions (even different deployment models)</a:t>
            </a:r>
          </a:p>
          <a:p>
            <a:pPr marL="628650" lvl="1" indent="-171450">
              <a:buFont typeface="Arial" panose="020B0604020202020204" pitchFamily="34" charset="0"/>
              <a:buChar char="•"/>
            </a:pPr>
            <a:r>
              <a:rPr lang="en-US" dirty="0"/>
              <a:t>Point-to-Site VPN</a:t>
            </a:r>
          </a:p>
          <a:p>
            <a:pPr marL="1085850" lvl="2" indent="-171450">
              <a:buFont typeface="Arial" panose="020B0604020202020204" pitchFamily="34" charset="0"/>
              <a:buChar char="•"/>
            </a:pPr>
            <a:r>
              <a:rPr lang="en-US" dirty="0"/>
              <a:t>Allows creating a secure connection to your VNET from an</a:t>
            </a:r>
            <a:r>
              <a:rPr lang="en-US" baseline="0" dirty="0"/>
              <a:t> individual computer.</a:t>
            </a:r>
          </a:p>
          <a:p>
            <a:pPr marL="1085850" lvl="2" indent="-171450">
              <a:buFont typeface="Arial" panose="020B0604020202020204" pitchFamily="34" charset="0"/>
              <a:buChar char="•"/>
            </a:pPr>
            <a:r>
              <a:rPr lang="en-US" baseline="0" dirty="0"/>
              <a:t>Cert-based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Used primarily for dev/test, small-scale deployments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not require dedicated VPN device, run software from the client computer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Connect</a:t>
            </a:r>
            <a:r>
              <a:rPr lang="en-US" baseline="0" dirty="0"/>
              <a:t> to network from home/hotel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Can be used with S2S connections through the same VPN Gateway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Site-to-Site VPN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IPSec</a:t>
            </a:r>
            <a:r>
              <a:rPr lang="en-US" baseline="0" dirty="0"/>
              <a:t> VPN tunnel connection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Requires a dedicated VPN device on-premises with a public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ExpressRoute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Direct connection to the Azure networking infrastructure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Speed, security (avoids the public internet)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a:p>
            <a:endParaRPr lang="en-US" dirty="0"/>
          </a:p>
          <a:p>
            <a:r>
              <a:rPr lang="en-US" dirty="0"/>
              <a:t>Azure Point-to-Site &amp; Site-to-Site VPN</a:t>
            </a:r>
          </a:p>
          <a:p>
            <a:pPr lvl="1"/>
            <a:r>
              <a:rPr lang="en-US" dirty="0"/>
              <a:t>P2S is VPN Client to server connectivity, certificate-based connectivity</a:t>
            </a:r>
          </a:p>
          <a:p>
            <a:pPr lvl="1"/>
            <a:r>
              <a:rPr lang="en-US" dirty="0"/>
              <a:t>S2S </a:t>
            </a:r>
          </a:p>
          <a:p>
            <a:pPr lvl="2"/>
            <a:r>
              <a:rPr lang="en-US" dirty="0"/>
              <a:t>Network-to-network connectivity</a:t>
            </a:r>
          </a:p>
          <a:p>
            <a:pPr lvl="2"/>
            <a:r>
              <a:rPr lang="en-US" dirty="0"/>
              <a:t>VPN on premises (VPN appliance using </a:t>
            </a:r>
            <a:r>
              <a:rPr lang="en-US" dirty="0" err="1"/>
              <a:t>IPSec</a:t>
            </a:r>
            <a:r>
              <a:rPr lang="en-US" dirty="0"/>
              <a:t>)/leveraging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P2S is limited to</a:t>
            </a:r>
            <a:r>
              <a:rPr lang="en-US" baseline="0" dirty="0"/>
              <a:t> ~128 concurrent connections, no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 need infrastructure (software-based appliances, or true hardware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Private WAN connectivity with ExpressRoute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&amp; P2S go over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goes direct – not over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is not limited to </a:t>
            </a:r>
            <a:r>
              <a:rPr lang="en-US" baseline="0" dirty="0" err="1"/>
              <a:t>VNet</a:t>
            </a:r>
            <a:r>
              <a:rPr lang="en-US" baseline="0" dirty="0"/>
              <a:t> access (can connect to all Azure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VPN gateway – connect VNETs either with or across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ExpressRoute – Leverage</a:t>
            </a:r>
            <a:r>
              <a:rPr lang="en-US" baseline="0" dirty="0"/>
              <a:t> </a:t>
            </a:r>
            <a:r>
              <a:rPr lang="en-US" dirty="0"/>
              <a:t>a high-throughput private Fiber connection to an</a:t>
            </a:r>
            <a:r>
              <a:rPr lang="en-US" baseline="0" dirty="0"/>
              <a:t> Azure Data Center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884705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present additional</a:t>
            </a:r>
            <a:r>
              <a:rPr lang="en-US" baseline="0" dirty="0"/>
              <a:t> solutions built on top of the Azure VM infrastructure (namely, </a:t>
            </a:r>
            <a:r>
              <a:rPr lang="en-US" baseline="0" dirty="0" err="1"/>
              <a:t>DevTest</a:t>
            </a:r>
            <a:r>
              <a:rPr lang="en-US" baseline="0" dirty="0"/>
              <a:t> labs)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158785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Objective: </a:t>
            </a:r>
            <a:r>
              <a:rPr lang="en-US" baseline="0" dirty="0"/>
              <a:t>To discuss Azure </a:t>
            </a:r>
            <a:r>
              <a:rPr lang="en-US" baseline="0" dirty="0" err="1"/>
              <a:t>DevTest</a:t>
            </a:r>
            <a:r>
              <a:rPr lang="en-US" baseline="0" dirty="0"/>
              <a:t> Labs as an extension or a solution that builds on VM’s/IaaS</a:t>
            </a:r>
          </a:p>
          <a:p>
            <a:pPr marL="0" indent="0">
              <a:buFont typeface="Arial" panose="020B0604020202020204" pitchFamily="34" charset="0"/>
              <a:buNone/>
            </a:pPr>
            <a:r>
              <a:rPr lang="en-US" b="1" baseline="0" dirty="0"/>
              <a:t>Notes:</a:t>
            </a:r>
          </a:p>
          <a:p>
            <a:pPr marL="171450" indent="-171450">
              <a:buFont typeface="Arial" panose="020B0604020202020204" pitchFamily="34" charset="0"/>
              <a:buChar char="•"/>
            </a:pPr>
            <a:r>
              <a:rPr lang="en-US" baseline="0" dirty="0"/>
              <a:t>Designed to allow dev-test lab setup, access, and management scenarios, but can be applied for other uses (classroom, etc.)</a:t>
            </a:r>
          </a:p>
          <a:p>
            <a:pPr marL="171450" indent="-171450">
              <a:buFont typeface="Arial" panose="020B0604020202020204" pitchFamily="34" charset="0"/>
              <a:buChar char="•"/>
            </a:pPr>
            <a:r>
              <a:rPr lang="en-US" baseline="0" dirty="0"/>
              <a:t>VM “Formulas” allow you to select pre-existing or custom base images and size/configurations, as well as “artifacts to be applied to those images</a:t>
            </a:r>
          </a:p>
          <a:p>
            <a:pPr marL="171450" indent="-171450">
              <a:buFont typeface="Arial" panose="020B0604020202020204" pitchFamily="34" charset="0"/>
              <a:buChar char="•"/>
            </a:pPr>
            <a:r>
              <a:rPr lang="en-US" baseline="0" dirty="0"/>
              <a:t>Artifacts are useful for pre-installing SW or running config scripts</a:t>
            </a:r>
          </a:p>
          <a:p>
            <a:pPr marL="628650" lvl="1" indent="-171450">
              <a:buFont typeface="Arial" panose="020B0604020202020204" pitchFamily="34" charset="0"/>
              <a:buChar char="•"/>
            </a:pPr>
            <a:r>
              <a:rPr lang="en-US" dirty="0"/>
              <a:t>Install Chrome or Firefox </a:t>
            </a:r>
            <a:r>
              <a:rPr lang="en-US" baseline="0" dirty="0"/>
              <a:t>browsers</a:t>
            </a:r>
          </a:p>
          <a:p>
            <a:pPr marL="628650" lvl="1" indent="-171450">
              <a:buFont typeface="Arial" panose="020B0604020202020204" pitchFamily="34" charset="0"/>
              <a:buChar char="•"/>
            </a:pPr>
            <a:r>
              <a:rPr lang="en-US" baseline="0" dirty="0"/>
              <a:t>Install </a:t>
            </a:r>
            <a:r>
              <a:rPr lang="en-US" baseline="0" dirty="0" err="1"/>
              <a:t>Git</a:t>
            </a:r>
            <a:r>
              <a:rPr lang="en-US" baseline="0" dirty="0"/>
              <a:t> and retrieve a project from a repository</a:t>
            </a:r>
          </a:p>
          <a:p>
            <a:pPr marL="628650" lvl="1" indent="-171450">
              <a:buFont typeface="Arial" panose="020B0604020202020204" pitchFamily="34" charset="0"/>
              <a:buChar char="•"/>
            </a:pPr>
            <a:r>
              <a:rPr lang="en-US" baseline="0" dirty="0"/>
              <a:t>Install VS Code, PowerShell, </a:t>
            </a:r>
            <a:r>
              <a:rPr lang="en-US" baseline="0" dirty="0" err="1"/>
              <a:t>NodeJS</a:t>
            </a:r>
            <a:r>
              <a:rPr lang="en-US" baseline="0" dirty="0"/>
              <a:t>, or other development &amp; runtime tools</a:t>
            </a:r>
          </a:p>
          <a:p>
            <a:pPr marL="628650" lvl="1" indent="-171450">
              <a:buFont typeface="Arial" panose="020B0604020202020204" pitchFamily="34" charset="0"/>
              <a:buChar char="•"/>
            </a:pPr>
            <a:r>
              <a:rPr lang="en-US" baseline="0" dirty="0"/>
              <a:t>Install Chocolatey / Apt-Get packages</a:t>
            </a:r>
          </a:p>
          <a:p>
            <a:pPr marL="628650" lvl="1" indent="-171450">
              <a:buFont typeface="Arial" panose="020B0604020202020204" pitchFamily="34" charset="0"/>
              <a:buChar char="•"/>
            </a:pPr>
            <a:r>
              <a:rPr lang="en-US" baseline="0" dirty="0"/>
              <a:t>Run startup scripts (PowerShell (both Windows or Linux) or Bash (Linux))</a:t>
            </a:r>
          </a:p>
          <a:p>
            <a:pPr marL="171450" lvl="0" indent="-171450">
              <a:buFont typeface="Arial" panose="020B0604020202020204" pitchFamily="34" charset="0"/>
              <a:buChar char="•"/>
            </a:pPr>
            <a:r>
              <a:rPr lang="en-US" baseline="0" dirty="0"/>
              <a:t>Auto-shutdown: includes optional </a:t>
            </a:r>
            <a:r>
              <a:rPr lang="en-US" baseline="0" dirty="0" err="1"/>
              <a:t>Webhook</a:t>
            </a:r>
            <a:r>
              <a:rPr lang="en-US" baseline="0" dirty="0"/>
              <a:t>-based pre-shutdown notifications</a:t>
            </a:r>
          </a:p>
          <a:p>
            <a:pPr marL="171450" lvl="0" indent="-171450">
              <a:buFont typeface="Arial" panose="020B0604020202020204" pitchFamily="34" charset="0"/>
              <a:buChar char="•"/>
            </a:pPr>
            <a:r>
              <a:rPr lang="en-US" baseline="0" dirty="0"/>
              <a:t>Auto-start: choose days of the week where this should apply (do not auto-start on weekends)</a:t>
            </a:r>
          </a:p>
          <a:p>
            <a:pPr marL="171450" lvl="0" indent="-171450">
              <a:buFont typeface="Arial" panose="020B0604020202020204" pitchFamily="34" charset="0"/>
              <a:buChar char="•"/>
            </a:pPr>
            <a:r>
              <a:rPr lang="en-US" baseline="0" dirty="0"/>
              <a:t>Other – limit the available VM Marketplace images, VM sizes, Limit the available # of VM’s per user</a:t>
            </a:r>
          </a:p>
          <a:p>
            <a:pPr marL="171450" lvl="0" indent="-171450">
              <a:buFont typeface="Arial" panose="020B0604020202020204" pitchFamily="34" charset="0"/>
              <a:buChar char="•"/>
            </a:pPr>
            <a:r>
              <a:rPr lang="en-US" baseline="0" dirty="0"/>
              <a:t>RBAC – Owners and Contributors can do everything, except contributors cannot add new users to the lab.  Regular “users” can create new VM (instances) and formulas, and manage their own created VM instances (including applying artifacts), but cannot do much else.</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12684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discuss the steps involved</a:t>
            </a:r>
            <a:r>
              <a:rPr lang="en-US" baseline="0" dirty="0"/>
              <a:t> in and key options for provisioning VMs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4418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illustrate typical straightforward processes for provisioning</a:t>
            </a:r>
            <a:r>
              <a:rPr lang="en-US" baseline="0" dirty="0"/>
              <a:t> VMs</a:t>
            </a:r>
            <a:endParaRPr lang="en-US" dirty="0"/>
          </a:p>
          <a:p>
            <a:r>
              <a:rPr lang="en-US" b="1" dirty="0"/>
              <a:t>Notes:</a:t>
            </a:r>
          </a:p>
          <a:p>
            <a:r>
              <a:rPr lang="en-US" dirty="0"/>
              <a:t>The process of provisioning a VM usually follows 3 basic steps:</a:t>
            </a:r>
          </a:p>
          <a:p>
            <a:pPr marL="228600" indent="-228600">
              <a:buAutoNum type="arabicParenR"/>
            </a:pPr>
            <a:r>
              <a:rPr lang="en-US" baseline="0" dirty="0"/>
              <a:t>Choose the VM Image, either from a pre-existing gallery of images, by preparing and uploading your own image, or via an ARM template (which references either a pre-existing image or one you uploaded)</a:t>
            </a:r>
          </a:p>
          <a:p>
            <a:pPr marL="228600" indent="-228600">
              <a:buAutoNum type="arabicParenR"/>
            </a:pPr>
            <a:r>
              <a:rPr lang="en-US" dirty="0"/>
              <a:t>Choose the size and performance characteristics for your VM, depending on its intended purpose (general, compute-heavy, memory-intensive,</a:t>
            </a:r>
            <a:r>
              <a:rPr lang="en-US" baseline="0" dirty="0"/>
              <a:t> requiring GPU processing, or HPC.)</a:t>
            </a:r>
          </a:p>
          <a:p>
            <a:pPr marL="228600" indent="-228600">
              <a:buAutoNum type="arabicParenR"/>
            </a:pPr>
            <a:r>
              <a:rPr lang="en-US" baseline="0" dirty="0"/>
              <a:t>Boot the VM instance – generate a new VM disk instance in storage, then boot the machine.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illustrate a sampling</a:t>
            </a:r>
            <a:r>
              <a:rPr lang="en-US" baseline="0" dirty="0"/>
              <a:t> of the array of different kinds of VM images available in the VM Gallery.</a:t>
            </a:r>
            <a:endParaRPr lang="en-US" dirty="0"/>
          </a:p>
          <a:p>
            <a:r>
              <a:rPr lang="en-US" b="1" dirty="0"/>
              <a:t>Notes:</a:t>
            </a:r>
          </a:p>
          <a:p>
            <a:r>
              <a:rPr lang="en-US" dirty="0"/>
              <a:t>One of the ways a VM can be provisioned is by selecting a predefined image from the VM Gallery, which offers a wide variety of vendor/partner-provided</a:t>
            </a:r>
            <a:r>
              <a:rPr lang="en-US" baseline="0" dirty="0"/>
              <a:t> pre-configured VM images that you can choose from.</a:t>
            </a:r>
          </a:p>
          <a:p>
            <a:r>
              <a:rPr lang="en-US" baseline="0" dirty="0"/>
              <a:t>Examples include </a:t>
            </a:r>
          </a:p>
          <a:p>
            <a:pPr marL="171450" indent="-171450">
              <a:buFont typeface="Arial" panose="020B0604020202020204" pitchFamily="34" charset="0"/>
              <a:buChar char="•"/>
            </a:pPr>
            <a:r>
              <a:rPr lang="en-US" baseline="0" dirty="0"/>
              <a:t>Windows Server versions/editions or Linux Servers</a:t>
            </a:r>
          </a:p>
          <a:p>
            <a:pPr marL="171450" indent="-171450">
              <a:buFont typeface="Arial" panose="020B0604020202020204" pitchFamily="34" charset="0"/>
              <a:buChar char="•"/>
            </a:pPr>
            <a:r>
              <a:rPr lang="en-US" baseline="0" dirty="0"/>
              <a:t>SQL Server database or Oracle database</a:t>
            </a:r>
          </a:p>
          <a:p>
            <a:pPr marL="171450" indent="-171450">
              <a:buFont typeface="Arial" panose="020B0604020202020204" pitchFamily="34" charset="0"/>
              <a:buChar char="•"/>
            </a:pPr>
            <a:r>
              <a:rPr lang="en-US" baseline="0" dirty="0"/>
              <a:t>MSDN subscribers also get access to Windows images pre-populated with Visual Studio and Windows Client OS versions for use in </a:t>
            </a:r>
            <a:r>
              <a:rPr lang="en-US" baseline="0" dirty="0" err="1"/>
              <a:t>DevTest</a:t>
            </a:r>
            <a:r>
              <a:rPr lang="en-US" baseline="0" dirty="0"/>
              <a:t> scenarios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79855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Objective:</a:t>
            </a:r>
            <a:r>
              <a:rPr lang="en-GB" baseline="0" dirty="0"/>
              <a:t>  To help foster the perception change about the “old” and “new” Microsoft, illustrating “open and inclusive”.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Just because Azure comes from Microsoft doesn't mean it's Windows-centric. Azure loves Linux, and much of the ongoing development taking place in Azure today is designed to make it the best cloud platform in the world for hosting Linux and popular open-source tools that run on it.</a:t>
            </a:r>
          </a:p>
          <a:p>
            <a:r>
              <a:rPr lang="en-US" dirty="0"/>
              <a:t>In fact &gt; 30% (and growing) of VM’s in Azure today run Linux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8612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baseline="0" dirty="0"/>
              <a:t> </a:t>
            </a:r>
            <a:r>
              <a:rPr lang="en-US" dirty="0"/>
              <a:t>To </a:t>
            </a:r>
            <a:r>
              <a:rPr lang="en-US" baseline="0" dirty="0"/>
              <a:t>show another option for deploying VM’s – via uploading a custom image.</a:t>
            </a:r>
            <a:endParaRPr lang="en-US" dirty="0"/>
          </a:p>
          <a:p>
            <a:r>
              <a:rPr lang="en-US" b="1" dirty="0"/>
              <a:t>Notes:</a:t>
            </a:r>
          </a:p>
          <a:p>
            <a:r>
              <a:rPr lang="en-US" dirty="0"/>
              <a:t>One unique thing about Azure</a:t>
            </a:r>
            <a:r>
              <a:rPr lang="en-US" baseline="0" dirty="0"/>
              <a:t> is its Hybrid nature – VM exchange isn’t strictly </a:t>
            </a:r>
            <a:r>
              <a:rPr lang="en-US" baseline="0" dirty="0" err="1"/>
              <a:t>uni</a:t>
            </a:r>
            <a:r>
              <a:rPr lang="en-US" baseline="0" dirty="0"/>
              <a:t>-directional, VHD’s can be moved from Azure to on-prem.</a:t>
            </a:r>
          </a:p>
          <a:p>
            <a:r>
              <a:rPr lang="en-US" baseline="0" dirty="0"/>
              <a:t>A “generalized” image is one which is intended to be used to create multiple new VM’s - it has all personal information &amp; state removed via </a:t>
            </a:r>
            <a:r>
              <a:rPr lang="en-US" baseline="0" dirty="0" err="1"/>
              <a:t>SysPrep</a:t>
            </a:r>
            <a:r>
              <a:rPr lang="en-US" baseline="0" dirty="0"/>
              <a:t> (Windows) or </a:t>
            </a:r>
            <a:r>
              <a:rPr lang="en-US" baseline="0" dirty="0" err="1"/>
              <a:t>waagent</a:t>
            </a:r>
            <a:r>
              <a:rPr lang="en-US" baseline="0" dirty="0"/>
              <a:t> (Linux)</a:t>
            </a:r>
          </a:p>
          <a:p>
            <a:r>
              <a:rPr lang="en-US" baseline="0" dirty="0"/>
              <a:t>A “specialized” image is one which is intended to be used “as is”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2303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baseline="0" dirty="0"/>
              <a:t> </a:t>
            </a:r>
            <a:r>
              <a:rPr lang="en-US" dirty="0"/>
              <a:t>To </a:t>
            </a:r>
            <a:r>
              <a:rPr lang="en-US" baseline="0" dirty="0"/>
              <a:t>show another option for deploying VM’s – via ARM templates.</a:t>
            </a:r>
            <a:endParaRPr lang="en-US" dirty="0"/>
          </a:p>
          <a:p>
            <a:r>
              <a:rPr lang="en-US" b="1" dirty="0"/>
              <a:t>Notes:</a:t>
            </a:r>
          </a:p>
          <a:p>
            <a:pPr marL="171450" indent="-171450">
              <a:buFont typeface="Arial" panose="020B0604020202020204" pitchFamily="34" charset="0"/>
              <a:buChar char="•"/>
            </a:pPr>
            <a:r>
              <a:rPr lang="en-US" dirty="0"/>
              <a:t>Another deployment option is to use ARM Templates</a:t>
            </a:r>
          </a:p>
          <a:p>
            <a:pPr marL="171450" indent="-171450">
              <a:buFont typeface="Arial" panose="020B0604020202020204" pitchFamily="34" charset="0"/>
              <a:buChar char="•"/>
            </a:pPr>
            <a:r>
              <a:rPr lang="en-US" dirty="0"/>
              <a:t>ARM Templates are declarative</a:t>
            </a:r>
            <a:r>
              <a:rPr lang="en-US" baseline="0" dirty="0"/>
              <a:t> files that define the resources to deploy and the inter-relationships between deployed resources</a:t>
            </a:r>
            <a:endParaRPr lang="en-US" dirty="0"/>
          </a:p>
          <a:p>
            <a:pPr marL="171450" indent="-171450">
              <a:buFont typeface="Arial" panose="020B0604020202020204" pitchFamily="34" charset="0"/>
              <a:buChar char="•"/>
            </a:pPr>
            <a:r>
              <a:rPr lang="en-US" dirty="0"/>
              <a:t>Specify input parameters and variables, use expressions</a:t>
            </a:r>
          </a:p>
          <a:p>
            <a:pPr marL="171450" indent="-171450">
              <a:buFont typeface="Arial" panose="020B0604020202020204" pitchFamily="34" charset="0"/>
              <a:buChar char="•"/>
            </a:pPr>
            <a:r>
              <a:rPr lang="en-US" dirty="0"/>
              <a:t>Use Azure </a:t>
            </a:r>
            <a:r>
              <a:rPr lang="en-US" dirty="0" err="1"/>
              <a:t>Quickstart</a:t>
            </a:r>
            <a:r>
              <a:rPr lang="en-US" dirty="0"/>
              <a:t> templates, with source in GitHub</a:t>
            </a:r>
          </a:p>
          <a:p>
            <a:pPr marL="171450" indent="-171450">
              <a:buFont typeface="Arial" panose="020B0604020202020204" pitchFamily="34" charset="0"/>
              <a:buChar char="•"/>
            </a:pPr>
            <a:r>
              <a:rPr lang="en-US" dirty="0"/>
              <a:t>Edit in Azure online editor, use Visual Studio tooling, use Visual Studio Code</a:t>
            </a:r>
          </a:p>
          <a:p>
            <a:pPr marL="171450" indent="-171450">
              <a:buFont typeface="Arial" panose="020B0604020202020204" pitchFamily="34" charset="0"/>
              <a:buChar char="•"/>
            </a:pPr>
            <a:r>
              <a:rPr lang="en-US" dirty="0"/>
              <a:t>They can be checked into source</a:t>
            </a:r>
            <a:r>
              <a:rPr lang="en-US" baseline="0" dirty="0"/>
              <a:t> control in order to simplify deployment management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13868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Objective:  </a:t>
            </a:r>
            <a:r>
              <a:rPr lang="en-US" baseline="0" dirty="0"/>
              <a:t>To show an illustration of the VM-resource section of an ARM template involved in provisioning a VM and its related resources</a:t>
            </a:r>
          </a:p>
          <a:p>
            <a:r>
              <a:rPr lang="en-US" b="1" baseline="0" dirty="0"/>
              <a:t>Notes: </a:t>
            </a:r>
          </a:p>
          <a:p>
            <a:r>
              <a:rPr lang="en-US" baseline="0" dirty="0"/>
              <a:t>This is a section of a simple (no parameters, variables) ARM template used to provision an Ubuntu VM.</a:t>
            </a:r>
          </a:p>
          <a:p>
            <a:r>
              <a:rPr lang="en-US" baseline="0" dirty="0"/>
              <a:t>Key notes include:</a:t>
            </a:r>
          </a:p>
          <a:p>
            <a:pPr marL="171450" indent="-171450">
              <a:buFont typeface="Arial" panose="020B0604020202020204" pitchFamily="34" charset="0"/>
              <a:buChar char="•"/>
            </a:pPr>
            <a:r>
              <a:rPr lang="en-US" baseline="0" dirty="0"/>
              <a:t>Key attributes of name, type, </a:t>
            </a:r>
            <a:r>
              <a:rPr lang="en-US" baseline="0" dirty="0" err="1"/>
              <a:t>apiVersion</a:t>
            </a:r>
            <a:r>
              <a:rPr lang="en-US" baseline="0" dirty="0"/>
              <a:t>, location, and properties</a:t>
            </a:r>
          </a:p>
          <a:p>
            <a:pPr marL="171450" indent="-171450">
              <a:buFont typeface="Arial" panose="020B0604020202020204" pitchFamily="34" charset="0"/>
              <a:buChar char="•"/>
            </a:pPr>
            <a:r>
              <a:rPr lang="en-US" baseline="0" dirty="0"/>
              <a:t>The OS profile describing the computer name, admin user, and password</a:t>
            </a:r>
          </a:p>
          <a:p>
            <a:pPr marL="171450" indent="-171450">
              <a:buFont typeface="Arial" panose="020B0604020202020204" pitchFamily="34" charset="0"/>
              <a:buChar char="•"/>
            </a:pPr>
            <a:r>
              <a:rPr lang="en-US" baseline="0" dirty="0"/>
              <a:t>The image to use and where the VHD for the VM should be stored</a:t>
            </a:r>
          </a:p>
          <a:p>
            <a:pPr marL="171450" indent="-171450">
              <a:buFont typeface="Arial" panose="020B0604020202020204" pitchFamily="34" charset="0"/>
              <a:buChar char="•"/>
            </a:pPr>
            <a:r>
              <a:rPr lang="en-US" baseline="0" dirty="0"/>
              <a:t>A NIC resource attached to the VM</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674947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12/12/2016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1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9.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18.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2.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19.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2.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microsoft.com/office/2007/relationships/hdphoto" Target="../media/hdphoto2.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Virtual Machines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701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838200" y="0"/>
            <a:ext cx="10515600" cy="69249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MyUbuntuVM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"type"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Microsoft.Compute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virtualMachines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apiVersion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"2015-06-15"</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"location"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eastus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"properties"</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hardwareProfile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vmSize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"Standard_D2_v2“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computerName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AzureLabVM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adminUsername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azureuser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adminPassword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"Azure4Research“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storageProfile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imageReference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"publisher"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"Canonical"</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"offer"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UbuntuServer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sku</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"16.04-LTS"</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"version"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"latest“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osDisk</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osdisk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vhd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uri</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"https://vmlabstorage.blob.core.windows.net/</a:t>
            </a:r>
            <a:r>
              <a:rPr kumimoji="0" lang="en-US" altLang="en-US" sz="1200" b="0" i="0" u="none" strike="noStrike" cap="none" normalizeH="0" baseline="0" dirty="0" err="1">
                <a:ln>
                  <a:noFill/>
                </a:ln>
                <a:solidFill>
                  <a:srgbClr val="A31515"/>
                </a:solidFill>
                <a:effectLst/>
                <a:latin typeface="Fira Code" panose="020B0509050000020004" pitchFamily="49" charset="0"/>
              </a:rPr>
              <a:t>vhds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myosdisk.vhd</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"caching"</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ReadWrite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createOption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FromImage</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networkInterfaces</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"id"</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resourceId</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Microsoft.Network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networkInterfaces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myVMNic</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47472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ARM Template Format</a:t>
            </a:r>
          </a:p>
        </p:txBody>
      </p:sp>
      <p:sp>
        <p:nvSpPr>
          <p:cNvPr id="4" name="Rectangle 2"/>
          <p:cNvSpPr>
            <a:spLocks noGrp="1" noChangeArrowheads="1"/>
          </p:cNvSpPr>
          <p:nvPr>
            <p:ph idx="1"/>
          </p:nvPr>
        </p:nvSpPr>
        <p:spPr bwMode="auto">
          <a:xfrm>
            <a:off x="286512" y="1943100"/>
            <a:ext cx="1161897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"$schema"</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"https://schema.management.azure.com/schemas/2015-01-01/</a:t>
            </a:r>
            <a:r>
              <a:rPr kumimoji="0" lang="en-US" altLang="en-US" b="0" i="0" u="none" strike="noStrike" cap="none" normalizeH="0" baseline="0" dirty="0" err="1">
                <a:ln>
                  <a:noFill/>
                </a:ln>
                <a:solidFill>
                  <a:srgbClr val="A31515"/>
                </a:solidFill>
                <a:effectLst/>
                <a:latin typeface="Fira Code" panose="020B0509050000020004" pitchFamily="49" charset="0"/>
              </a:rPr>
              <a:t>deploymentTemplate.json</a:t>
            </a:r>
            <a:r>
              <a:rPr kumimoji="0" lang="en-US" altLang="en-US" b="0" i="0" u="none" strike="noStrike" cap="none" normalizeH="0" baseline="0" dirty="0">
                <a:ln>
                  <a:noFill/>
                </a:ln>
                <a:solidFill>
                  <a:srgbClr val="A31515"/>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err="1">
                <a:ln>
                  <a:noFill/>
                </a:ln>
                <a:solidFill>
                  <a:srgbClr val="2E75B6"/>
                </a:solidFill>
                <a:effectLst/>
                <a:latin typeface="Fira Code" panose="020B0509050000020004" pitchFamily="49" charset="0"/>
              </a:rPr>
              <a:t>contentVersion</a:t>
            </a: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"1.0.0.0"</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"parameters"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"variables"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"resources"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"outputs"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31372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Extensions</a:t>
            </a:r>
          </a:p>
        </p:txBody>
      </p:sp>
      <p:sp>
        <p:nvSpPr>
          <p:cNvPr id="3" name="Content Placeholder 2"/>
          <p:cNvSpPr>
            <a:spLocks noGrp="1"/>
          </p:cNvSpPr>
          <p:nvPr>
            <p:ph idx="1"/>
          </p:nvPr>
        </p:nvSpPr>
        <p:spPr>
          <a:xfrm>
            <a:off x="838200" y="1825625"/>
            <a:ext cx="10515600" cy="2800510"/>
          </a:xfrm>
        </p:spPr>
        <p:txBody>
          <a:bodyPr/>
          <a:lstStyle/>
          <a:p>
            <a:r>
              <a:rPr lang="en-US" dirty="0"/>
              <a:t>Small applications that perform post-deployment configuration and automation tasks</a:t>
            </a:r>
          </a:p>
          <a:p>
            <a:r>
              <a:rPr lang="en-US" dirty="0"/>
              <a:t>Extensions are published by Microsoft &amp; trusted 3rd party publishers</a:t>
            </a:r>
          </a:p>
          <a:p>
            <a:r>
              <a:rPr lang="en-US" dirty="0"/>
              <a:t>Can be added, updated, disabled, or removed at any time</a:t>
            </a:r>
          </a:p>
          <a:p>
            <a:r>
              <a:rPr lang="en-US" dirty="0"/>
              <a:t>Managed via Azure Portal, PowerShell, and Management APIs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150" y="4651310"/>
            <a:ext cx="1143519" cy="90223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9697" y="5545599"/>
            <a:ext cx="2410559" cy="112535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717" y="5518887"/>
            <a:ext cx="1418503" cy="1173811"/>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4849"/>
          <a:stretch/>
        </p:blipFill>
        <p:spPr>
          <a:xfrm>
            <a:off x="6372905" y="4568254"/>
            <a:ext cx="2640040" cy="102053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629" y="5677664"/>
            <a:ext cx="1017771" cy="101777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3981" y="4715012"/>
            <a:ext cx="873775" cy="873775"/>
          </a:xfrm>
          <a:prstGeom prst="rect">
            <a:avLst/>
          </a:prstGeom>
        </p:spPr>
      </p:pic>
    </p:spTree>
    <p:extLst>
      <p:ext uri="{BB962C8B-B14F-4D97-AF65-F5344CB8AC3E}">
        <p14:creationId xmlns:p14="http://schemas.microsoft.com/office/powerpoint/2010/main" val="156376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Scalability &amp; Reliability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88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Choosing a VM Size</a:t>
            </a:r>
          </a:p>
        </p:txBody>
      </p:sp>
      <p:cxnSp>
        <p:nvCxnSpPr>
          <p:cNvPr id="6" name="Straight Connector 5"/>
          <p:cNvCxnSpPr/>
          <p:nvPr/>
        </p:nvCxnSpPr>
        <p:spPr>
          <a:xfrm>
            <a:off x="2399808" y="1484434"/>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325" y="173630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General</a:t>
            </a:r>
            <a:br>
              <a:rPr lang="en-US" sz="2800" spc="-200" dirty="0">
                <a:solidFill>
                  <a:srgbClr val="00B0F0"/>
                </a:solidFill>
                <a:latin typeface="Segoe UI Light" panose="020B0502040204020203" pitchFamily="34" charset="0"/>
                <a:cs typeface="Segoe UI Light" panose="020B0502040204020203" pitchFamily="34" charset="0"/>
              </a:rPr>
            </a:br>
            <a:r>
              <a:rPr lang="en-US" sz="2800" spc="-200" dirty="0">
                <a:solidFill>
                  <a:srgbClr val="00B0F0"/>
                </a:solidFill>
                <a:latin typeface="Segoe UI Light" panose="020B0502040204020203" pitchFamily="34" charset="0"/>
                <a:cs typeface="Segoe UI Light" panose="020B0502040204020203" pitchFamily="34" charset="0"/>
              </a:rPr>
              <a:t>Purpose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8" name="Rectangle 7"/>
          <p:cNvSpPr/>
          <p:nvPr/>
        </p:nvSpPr>
        <p:spPr>
          <a:xfrm>
            <a:off x="2395903" y="1726675"/>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Compute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H="1">
            <a:off x="4838700" y="1484434"/>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1367" y="176017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Memory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1" name="Straight Connector 10"/>
          <p:cNvCxnSpPr/>
          <p:nvPr/>
        </p:nvCxnSpPr>
        <p:spPr>
          <a:xfrm>
            <a:off x="7245483"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82725" y="1880259"/>
            <a:ext cx="2414016" cy="501676"/>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GPU</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a:off x="9683428"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706324" y="1587873"/>
            <a:ext cx="2414016" cy="1320361"/>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High Performance Compute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7" name="Rectangle 16"/>
          <p:cNvSpPr/>
          <p:nvPr/>
        </p:nvSpPr>
        <p:spPr>
          <a:xfrm>
            <a:off x="73327" y="2943016"/>
            <a:ext cx="228600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A5 Basic</a:t>
            </a:r>
          </a:p>
        </p:txBody>
      </p:sp>
      <p:sp>
        <p:nvSpPr>
          <p:cNvPr id="23" name="Rectangle 22"/>
          <p:cNvSpPr/>
          <p:nvPr/>
        </p:nvSpPr>
        <p:spPr>
          <a:xfrm>
            <a:off x="73327" y="5141719"/>
            <a:ext cx="2286000" cy="6400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D1v2 – D5v2</a:t>
            </a:r>
          </a:p>
        </p:txBody>
      </p:sp>
      <p:sp>
        <p:nvSpPr>
          <p:cNvPr id="32" name="Rectangle 31"/>
          <p:cNvSpPr/>
          <p:nvPr/>
        </p:nvSpPr>
        <p:spPr>
          <a:xfrm>
            <a:off x="63743" y="440881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 – D4</a:t>
            </a:r>
          </a:p>
        </p:txBody>
      </p:sp>
      <p:sp>
        <p:nvSpPr>
          <p:cNvPr id="33" name="Rectangle 32"/>
          <p:cNvSpPr/>
          <p:nvPr/>
        </p:nvSpPr>
        <p:spPr>
          <a:xfrm>
            <a:off x="66607" y="3675917"/>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A7 Standard</a:t>
            </a:r>
          </a:p>
        </p:txBody>
      </p:sp>
      <p:sp>
        <p:nvSpPr>
          <p:cNvPr id="34" name="Rectangle 33"/>
          <p:cNvSpPr/>
          <p:nvPr/>
        </p:nvSpPr>
        <p:spPr>
          <a:xfrm>
            <a:off x="2491959" y="2943016"/>
            <a:ext cx="2286000" cy="6400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F1, F2, F4, F8, F16</a:t>
            </a:r>
          </a:p>
        </p:txBody>
      </p:sp>
      <p:sp>
        <p:nvSpPr>
          <p:cNvPr id="35" name="Rectangle 34"/>
          <p:cNvSpPr/>
          <p:nvPr/>
        </p:nvSpPr>
        <p:spPr>
          <a:xfrm>
            <a:off x="4905600" y="3675917"/>
            <a:ext cx="2286000" cy="6400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D11v2 – D15v2</a:t>
            </a:r>
          </a:p>
        </p:txBody>
      </p:sp>
      <p:sp>
        <p:nvSpPr>
          <p:cNvPr id="36" name="Rectangle 35"/>
          <p:cNvSpPr/>
          <p:nvPr/>
        </p:nvSpPr>
        <p:spPr>
          <a:xfrm>
            <a:off x="4918510" y="294775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 – D14</a:t>
            </a:r>
          </a:p>
        </p:txBody>
      </p:sp>
      <p:sp>
        <p:nvSpPr>
          <p:cNvPr id="37" name="Rectangle 36"/>
          <p:cNvSpPr/>
          <p:nvPr/>
        </p:nvSpPr>
        <p:spPr>
          <a:xfrm>
            <a:off x="4912282" y="4404076"/>
            <a:ext cx="2286000" cy="6400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G1 – G5</a:t>
            </a:r>
          </a:p>
        </p:txBody>
      </p:sp>
      <p:sp>
        <p:nvSpPr>
          <p:cNvPr id="38" name="Rectangle 37"/>
          <p:cNvSpPr/>
          <p:nvPr/>
        </p:nvSpPr>
        <p:spPr>
          <a:xfrm>
            <a:off x="7350227" y="2943016"/>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NV6, NV12, NV24</a:t>
            </a:r>
          </a:p>
        </p:txBody>
      </p:sp>
      <p:sp>
        <p:nvSpPr>
          <p:cNvPr id="39" name="Rectangle 38"/>
          <p:cNvSpPr/>
          <p:nvPr/>
        </p:nvSpPr>
        <p:spPr>
          <a:xfrm>
            <a:off x="7362192" y="3675917"/>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NC6, NC12, NC24, NC24r</a:t>
            </a:r>
          </a:p>
        </p:txBody>
      </p:sp>
      <p:sp>
        <p:nvSpPr>
          <p:cNvPr id="40" name="Rectangle 39"/>
          <p:cNvSpPr/>
          <p:nvPr/>
        </p:nvSpPr>
        <p:spPr>
          <a:xfrm>
            <a:off x="9778278" y="3672612"/>
            <a:ext cx="2286000" cy="6400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H8, H8m, H16, H16m, H16r, H16mr</a:t>
            </a:r>
          </a:p>
        </p:txBody>
      </p:sp>
      <p:sp>
        <p:nvSpPr>
          <p:cNvPr id="41" name="Rectangle 40"/>
          <p:cNvSpPr/>
          <p:nvPr/>
        </p:nvSpPr>
        <p:spPr>
          <a:xfrm>
            <a:off x="9784443" y="2933700"/>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A8 – A11</a:t>
            </a:r>
          </a:p>
        </p:txBody>
      </p:sp>
    </p:spTree>
    <p:extLst>
      <p:ext uri="{BB962C8B-B14F-4D97-AF65-F5344CB8AC3E}">
        <p14:creationId xmlns:p14="http://schemas.microsoft.com/office/powerpoint/2010/main" val="360483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Disks vs Images</a:t>
            </a:r>
          </a:p>
        </p:txBody>
      </p:sp>
      <p:grpSp>
        <p:nvGrpSpPr>
          <p:cNvPr id="5" name="Group 4"/>
          <p:cNvGrpSpPr/>
          <p:nvPr/>
        </p:nvGrpSpPr>
        <p:grpSpPr>
          <a:xfrm>
            <a:off x="1597777" y="1825625"/>
            <a:ext cx="8996445" cy="4627818"/>
            <a:chOff x="1597778" y="584357"/>
            <a:chExt cx="8996445" cy="4627818"/>
          </a:xfrm>
        </p:grpSpPr>
        <p:sp>
          <p:nvSpPr>
            <p:cNvPr id="6" name="Rectangle 5"/>
            <p:cNvSpPr/>
            <p:nvPr/>
          </p:nvSpPr>
          <p:spPr bwMode="auto">
            <a:xfrm>
              <a:off x="3761505" y="584357"/>
              <a:ext cx="6832717"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7" name="Group 6"/>
            <p:cNvGrpSpPr/>
            <p:nvPr/>
          </p:nvGrpSpPr>
          <p:grpSpPr>
            <a:xfrm>
              <a:off x="1597778" y="584357"/>
              <a:ext cx="2081170" cy="2138899"/>
              <a:chOff x="829782" y="750015"/>
              <a:chExt cx="1758428" cy="1807205"/>
            </a:xfrm>
          </p:grpSpPr>
          <p:sp>
            <p:nvSpPr>
              <p:cNvPr id="17" name="Rectangle 1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1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9"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0"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1"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8" name="Group 7"/>
            <p:cNvGrpSpPr/>
            <p:nvPr/>
          </p:nvGrpSpPr>
          <p:grpSpPr>
            <a:xfrm>
              <a:off x="1597779" y="3073276"/>
              <a:ext cx="2088743" cy="2126266"/>
              <a:chOff x="3055099" y="760689"/>
              <a:chExt cx="1764827" cy="1796531"/>
            </a:xfrm>
          </p:grpSpPr>
          <p:sp>
            <p:nvSpPr>
              <p:cNvPr id="12" name="Rectangle 11"/>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3"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4"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5"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6"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9" name="TextBox 8"/>
            <p:cNvSpPr txBox="1"/>
            <p:nvPr/>
          </p:nvSpPr>
          <p:spPr>
            <a:xfrm>
              <a:off x="3888372" y="976268"/>
              <a:ext cx="6594260" cy="135508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ysClr val="windowText" lastClr="000000"/>
                  </a:solidFill>
                </a:rPr>
                <a:t>Base OS image for new Virtual Machines</a:t>
              </a:r>
            </a:p>
            <a:p>
              <a:pPr>
                <a:lnSpc>
                  <a:spcPct val="90000"/>
                </a:lnSpc>
                <a:spcBef>
                  <a:spcPct val="20000"/>
                </a:spcBef>
                <a:buSzPct val="80000"/>
              </a:pPr>
              <a:r>
                <a:rPr lang="en-US" sz="2800" dirty="0">
                  <a:solidFill>
                    <a:sysClr val="windowText" lastClr="000000"/>
                  </a:solidFill>
                </a:rPr>
                <a:t>Sys-Prepped/Generalized/Read Only </a:t>
              </a:r>
            </a:p>
            <a:p>
              <a:pPr>
                <a:lnSpc>
                  <a:spcPct val="90000"/>
                </a:lnSpc>
                <a:spcBef>
                  <a:spcPct val="20000"/>
                </a:spcBef>
                <a:buSzPct val="80000"/>
              </a:pPr>
              <a:r>
                <a:rPr lang="en-US" sz="2800" dirty="0">
                  <a:solidFill>
                    <a:sysClr val="windowText" lastClr="000000"/>
                  </a:solidFill>
                </a:rPr>
                <a:t>Created by uploading or by capture</a:t>
              </a:r>
            </a:p>
          </p:txBody>
        </p:sp>
        <p:sp>
          <p:nvSpPr>
            <p:cNvPr id="10" name="Rectangle 9"/>
            <p:cNvSpPr/>
            <p:nvPr/>
          </p:nvSpPr>
          <p:spPr bwMode="auto">
            <a:xfrm>
              <a:off x="3776792" y="3073276"/>
              <a:ext cx="6817431"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1" name="TextBox 10"/>
            <p:cNvSpPr txBox="1"/>
            <p:nvPr/>
          </p:nvSpPr>
          <p:spPr>
            <a:xfrm>
              <a:off x="3999957" y="3458871"/>
              <a:ext cx="6025631" cy="1249573"/>
            </a:xfrm>
            <a:prstGeom prst="rect">
              <a:avLst/>
            </a:prstGeom>
            <a:noFill/>
          </p:spPr>
          <p:txBody>
            <a:bodyPr wrap="square" lIns="0" tIns="0" rIns="0" bIns="0" rtlCol="0" anchor="ctr">
              <a:spAutoFit/>
            </a:bodyPr>
            <a:lstStyle/>
            <a:p>
              <a:pPr>
                <a:lnSpc>
                  <a:spcPct val="90000"/>
                </a:lnSpc>
                <a:spcBef>
                  <a:spcPct val="20000"/>
                </a:spcBef>
                <a:buSzPct val="80000"/>
              </a:pPr>
              <a:r>
                <a:rPr lang="en-US" sz="2800" dirty="0">
                  <a:solidFill>
                    <a:sysClr val="windowText" lastClr="000000"/>
                  </a:solidFill>
                </a:rPr>
                <a:t>Writable Disks for Virtual Machines</a:t>
              </a:r>
            </a:p>
            <a:p>
              <a:pPr>
                <a:lnSpc>
                  <a:spcPct val="90000"/>
                </a:lnSpc>
                <a:spcBef>
                  <a:spcPct val="20000"/>
                </a:spcBef>
                <a:buSzPct val="80000"/>
              </a:pPr>
              <a:r>
                <a:rPr lang="en-US" sz="2800" dirty="0">
                  <a:solidFill>
                    <a:sysClr val="windowText" lastClr="000000"/>
                  </a:solidFill>
                </a:rPr>
                <a:t>Created during VM creation or during upload of existing VHDs.  </a:t>
              </a:r>
            </a:p>
          </p:txBody>
        </p:sp>
      </p:grpSp>
    </p:spTree>
    <p:extLst>
      <p:ext uri="{BB962C8B-B14F-4D97-AF65-F5344CB8AC3E}">
        <p14:creationId xmlns:p14="http://schemas.microsoft.com/office/powerpoint/2010/main" val="344035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Disks</a:t>
            </a:r>
          </a:p>
        </p:txBody>
      </p:sp>
      <p:sp>
        <p:nvSpPr>
          <p:cNvPr id="4" name="Rectangle 3"/>
          <p:cNvSpPr/>
          <p:nvPr/>
        </p:nvSpPr>
        <p:spPr>
          <a:xfrm>
            <a:off x="0" y="1943100"/>
            <a:ext cx="4059936" cy="1529711"/>
          </a:xfrm>
          <a:prstGeom prst="rect">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Standard Storage</a:t>
            </a:r>
          </a:p>
        </p:txBody>
      </p:sp>
      <p:sp>
        <p:nvSpPr>
          <p:cNvPr id="5" name="Rectangle 4"/>
          <p:cNvSpPr/>
          <p:nvPr/>
        </p:nvSpPr>
        <p:spPr>
          <a:xfrm>
            <a:off x="0" y="3472810"/>
            <a:ext cx="4059936" cy="3156589"/>
          </a:xfrm>
          <a:prstGeom prst="rect">
            <a:avLst/>
          </a:prstGeom>
          <a:solidFill>
            <a:srgbClr val="00B0F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Cloud-scale reliable storage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 500 IOPS</a:t>
            </a:r>
            <a:r>
              <a:rPr lang="en-US" kern="0" dirty="0">
                <a:solidFill>
                  <a:prstClr val="white"/>
                </a:solidFill>
              </a:rPr>
              <a:t>, </a:t>
            </a:r>
            <a:r>
              <a:rPr kumimoji="0" lang="en-US" i="0" u="none" strike="noStrike" kern="0" cap="none" spc="0" normalizeH="0" noProof="0" dirty="0">
                <a:ln>
                  <a:noFill/>
                </a:ln>
                <a:solidFill>
                  <a:prstClr val="white"/>
                </a:solidFill>
                <a:effectLst/>
                <a:uLnTx/>
                <a:uFillTx/>
              </a:rPr>
              <a:t>60 MB per second throughput per disk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Available in all VM Sizes</a:t>
            </a:r>
          </a:p>
        </p:txBody>
      </p:sp>
      <p:sp>
        <p:nvSpPr>
          <p:cNvPr id="6" name="Rectangle 5"/>
          <p:cNvSpPr/>
          <p:nvPr/>
        </p:nvSpPr>
        <p:spPr>
          <a:xfrm>
            <a:off x="4059936" y="1943100"/>
            <a:ext cx="4069080" cy="15297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Premium Storage</a:t>
            </a:r>
          </a:p>
        </p:txBody>
      </p:sp>
      <p:sp>
        <p:nvSpPr>
          <p:cNvPr id="7" name="Rectangle 6"/>
          <p:cNvSpPr/>
          <p:nvPr/>
        </p:nvSpPr>
        <p:spPr>
          <a:xfrm>
            <a:off x="4059936" y="3472809"/>
            <a:ext cx="4059936" cy="3156591"/>
          </a:xfrm>
          <a:prstGeom prst="rect">
            <a:avLst/>
          </a:prstGeom>
          <a:solidFill>
            <a:srgbClr val="0070C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High-performance, low-latency disk support, </a:t>
            </a:r>
            <a:r>
              <a:rPr kumimoji="0" lang="en-US" i="0" u="none" strike="noStrike" kern="0" cap="none" spc="0" normalizeH="0" baseline="0" noProof="0" dirty="0" err="1">
                <a:ln>
                  <a:noFill/>
                </a:ln>
                <a:solidFill>
                  <a:prstClr val="white"/>
                </a:solidFill>
                <a:effectLst/>
                <a:uLnTx/>
                <a:uFillTx/>
              </a:rPr>
              <a:t>i</a:t>
            </a:r>
            <a:r>
              <a:rPr lang="en-US" kern="0" dirty="0">
                <a:solidFill>
                  <a:prstClr val="white"/>
                </a:solidFill>
              </a:rPr>
              <a:t>deal for I/O intensive workloads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a:t>
            </a:r>
            <a:r>
              <a:rPr kumimoji="0" lang="en-US" i="0" u="none" strike="noStrike" kern="0" cap="none" spc="0" normalizeH="0" noProof="0" dirty="0">
                <a:ln>
                  <a:noFill/>
                </a:ln>
                <a:solidFill>
                  <a:prstClr val="white"/>
                </a:solidFill>
                <a:effectLst/>
                <a:uLnTx/>
                <a:uFillTx/>
              </a:rPr>
              <a:t> 5000 IOPS, 200 MB per second throughput per disk</a:t>
            </a:r>
            <a:endParaRPr kumimoji="0" lang="en-US" i="0" u="none" strike="noStrike" kern="0" cap="none" spc="0" normalizeH="0" baseline="0" noProof="0" dirty="0">
              <a:ln>
                <a:noFill/>
              </a:ln>
              <a:solidFill>
                <a:prstClr val="white"/>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Only supported in “S” series VMS (DS, DSv2, GS, FS)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Locally redundant storage only</a:t>
            </a:r>
            <a:endParaRPr kumimoji="0" lang="en-US" i="0" u="none" strike="noStrike" kern="0" cap="none" spc="0" normalizeH="0" baseline="0" noProof="0" dirty="0">
              <a:ln>
                <a:noFill/>
              </a:ln>
              <a:solidFill>
                <a:prstClr val="white"/>
              </a:solidFill>
              <a:effectLst/>
              <a:uLnTx/>
              <a:uFillTx/>
            </a:endParaRPr>
          </a:p>
        </p:txBody>
      </p:sp>
      <p:sp>
        <p:nvSpPr>
          <p:cNvPr id="9" name="Rectangle 8"/>
          <p:cNvSpPr/>
          <p:nvPr/>
        </p:nvSpPr>
        <p:spPr>
          <a:xfrm>
            <a:off x="8119871" y="3472807"/>
            <a:ext cx="4059936" cy="31565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dirty="0">
                <a:solidFill>
                  <a:schemeClr val="lt1"/>
                </a:solidFill>
              </a:rPr>
              <a:t>Mount Azure Storage as network share volumes</a:t>
            </a:r>
          </a:p>
          <a:p>
            <a:pPr marL="171450" indent="-171450">
              <a:buFont typeface="Arial" panose="020B0604020202020204" pitchFamily="34" charset="0"/>
              <a:buChar char="•"/>
            </a:pPr>
            <a:r>
              <a:rPr lang="en-US" dirty="0"/>
              <a:t>Can be accessed via SMB 3.0 or REST APIs</a:t>
            </a:r>
          </a:p>
          <a:p>
            <a:pPr marL="171450" indent="-171450">
              <a:buFont typeface="Arial" panose="020B0604020202020204" pitchFamily="34" charset="0"/>
              <a:buChar char="•"/>
            </a:pPr>
            <a:r>
              <a:rPr lang="en-US" dirty="0"/>
              <a:t>Up to 1000 IOPS, up to 60 MB/second throughput per share</a:t>
            </a:r>
          </a:p>
          <a:p>
            <a:pPr marL="171450" indent="-171450">
              <a:buFont typeface="Arial" panose="020B0604020202020204" pitchFamily="34" charset="0"/>
              <a:buChar char="•"/>
            </a:pPr>
            <a:r>
              <a:rPr lang="en-US" dirty="0"/>
              <a:t>Max share size = 5TB, Max file size = 1 TB.</a:t>
            </a:r>
          </a:p>
          <a:p>
            <a:pPr marL="171450" indent="-171450">
              <a:buFont typeface="Arial" panose="020B0604020202020204" pitchFamily="34" charset="0"/>
              <a:buChar char="•"/>
            </a:pPr>
            <a:endParaRPr lang="en-US" dirty="0">
              <a:solidFill>
                <a:schemeClr val="lt1"/>
              </a:solidFill>
            </a:endParaRPr>
          </a:p>
        </p:txBody>
      </p:sp>
      <p:sp>
        <p:nvSpPr>
          <p:cNvPr id="10" name="Rectangle 9"/>
          <p:cNvSpPr/>
          <p:nvPr/>
        </p:nvSpPr>
        <p:spPr>
          <a:xfrm>
            <a:off x="8124444" y="1943094"/>
            <a:ext cx="4069080" cy="1529711"/>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Azure File Storage</a:t>
            </a:r>
          </a:p>
        </p:txBody>
      </p:sp>
    </p:spTree>
    <p:extLst>
      <p:ext uri="{BB962C8B-B14F-4D97-AF65-F5344CB8AC3E}">
        <p14:creationId xmlns:p14="http://schemas.microsoft.com/office/powerpoint/2010/main" val="256508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Fault and Update Domains</a:t>
            </a:r>
          </a:p>
        </p:txBody>
      </p:sp>
      <p:sp>
        <p:nvSpPr>
          <p:cNvPr id="3" name="Content Placeholder 2"/>
          <p:cNvSpPr>
            <a:spLocks noGrp="1"/>
          </p:cNvSpPr>
          <p:nvPr>
            <p:ph idx="1"/>
          </p:nvPr>
        </p:nvSpPr>
        <p:spPr/>
        <p:txBody>
          <a:bodyPr/>
          <a:lstStyle/>
          <a:p>
            <a:r>
              <a:rPr lang="en-US" dirty="0"/>
              <a:t>Fault domains are groupings of VMs that share the same physical hardware (server rack, power connection, network switch.)</a:t>
            </a:r>
          </a:p>
          <a:p>
            <a:r>
              <a:rPr lang="en-US" dirty="0"/>
              <a:t>Update domains are groupings of VMs that can be rebooted at the same time. </a:t>
            </a:r>
          </a:p>
          <a:p>
            <a:r>
              <a:rPr lang="en-US" dirty="0"/>
              <a:t>Deploying your VMs into an Availability Set distributes them across Fault &amp; Update Domains in order to help ensure uptime for your system. </a:t>
            </a:r>
          </a:p>
        </p:txBody>
      </p:sp>
    </p:spTree>
    <p:extLst>
      <p:ext uri="{BB962C8B-B14F-4D97-AF65-F5344CB8AC3E}">
        <p14:creationId xmlns:p14="http://schemas.microsoft.com/office/powerpoint/2010/main" val="266655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20020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ppt_x"/>
                                          </p:val>
                                        </p:tav>
                                        <p:tav tm="100000">
                                          <p:val>
                                            <p:strVal val="#ppt_x"/>
                                          </p:val>
                                        </p:tav>
                                      </p:tavLst>
                                    </p:anim>
                                    <p:anim calcmode="lin" valueType="num">
                                      <p:cBhvr additive="base">
                                        <p:cTn id="31" dur="500" fill="hold"/>
                                        <p:tgtEl>
                                          <p:spTgt spid="41"/>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par>
                          <p:cTn id="52" fill="hold">
                            <p:stCondLst>
                              <p:cond delay="2500"/>
                            </p:stCondLst>
                            <p:childTnLst>
                              <p:par>
                                <p:cTn id="53" presetID="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par>
                          <p:cTn id="57" fill="hold">
                            <p:stCondLst>
                              <p:cond delay="3000"/>
                            </p:stCondLst>
                            <p:childTnLst>
                              <p:par>
                                <p:cTn id="58" presetID="2" presetClass="entr" presetSubtype="4"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500" fill="hold"/>
                                        <p:tgtEl>
                                          <p:spTgt spid="54"/>
                                        </p:tgtEl>
                                        <p:attrNameLst>
                                          <p:attrName>ppt_x</p:attrName>
                                        </p:attrNameLst>
                                      </p:cBhvr>
                                      <p:tavLst>
                                        <p:tav tm="0">
                                          <p:val>
                                            <p:strVal val="#ppt_x"/>
                                          </p:val>
                                        </p:tav>
                                        <p:tav tm="100000">
                                          <p:val>
                                            <p:strVal val="#ppt_x"/>
                                          </p:val>
                                        </p:tav>
                                      </p:tavLst>
                                    </p:anim>
                                    <p:anim calcmode="lin" valueType="num">
                                      <p:cBhvr additive="base">
                                        <p:cTn id="6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Rack Failure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12179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4"/>
                                        </p:tgtEl>
                                        <p:attrNameLst>
                                          <p:attrName>fillcolor</p:attrName>
                                        </p:attrNameLst>
                                      </p:cBhvr>
                                      <p:to>
                                        <a:srgbClr val="FF3300"/>
                                      </p:to>
                                    </p:animClr>
                                    <p:set>
                                      <p:cBhvr>
                                        <p:cTn id="7" dur="2000" fill="hold"/>
                                        <p:tgtEl>
                                          <p:spTgt spid="24"/>
                                        </p:tgtEl>
                                        <p:attrNameLst>
                                          <p:attrName>fill.type</p:attrName>
                                        </p:attrNameLst>
                                      </p:cBhvr>
                                      <p:to>
                                        <p:strVal val="solid"/>
                                      </p:to>
                                    </p:set>
                                    <p:set>
                                      <p:cBhvr>
                                        <p:cTn id="8" dur="2000" fill="hold"/>
                                        <p:tgtEl>
                                          <p:spTgt spid="24"/>
                                        </p:tgtEl>
                                        <p:attrNameLst>
                                          <p:attrName>fill.on</p:attrName>
                                        </p:attrNameLst>
                                      </p:cBhvr>
                                      <p:to>
                                        <p:strVal val="true"/>
                                      </p:to>
                                    </p:set>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1"/>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50"/>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Provisioning VMs</a:t>
            </a:r>
          </a:p>
          <a:p>
            <a:r>
              <a:rPr lang="en-US" dirty="0"/>
              <a:t>Scalability &amp; Reliability</a:t>
            </a:r>
          </a:p>
          <a:p>
            <a:r>
              <a:rPr lang="en-US" dirty="0"/>
              <a:t>Networking</a:t>
            </a:r>
          </a:p>
          <a:p>
            <a:r>
              <a:rPr lang="en-US" dirty="0"/>
              <a:t>Additional Concepts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Maintenance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6201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000" tmFilter="0, 0; .2, .5; .8, .5; 1, 0"/>
                                        <p:tgtEl>
                                          <p:spTgt spid="47"/>
                                        </p:tgtEl>
                                      </p:cBhvr>
                                    </p:animEffect>
                                    <p:animScale>
                                      <p:cBhvr>
                                        <p:cTn id="7" dur="1000" autoRev="1" fill="hold"/>
                                        <p:tgtEl>
                                          <p:spTgt spid="47"/>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4"/>
                                        </p:tgtEl>
                                      </p:cBhvr>
                                    </p:animEffect>
                                    <p:animScale>
                                      <p:cBhvr>
                                        <p:cTn id="10" dur="1000" autoRev="1" fill="hold"/>
                                        <p:tgtEl>
                                          <p:spTgt spid="34"/>
                                        </p:tgtEl>
                                      </p:cBhvr>
                                      <p:by x="105000" y="105000"/>
                                    </p:animScale>
                                  </p:childTnLst>
                                </p:cTn>
                              </p:par>
                            </p:childTnLst>
                          </p:cTn>
                        </p:par>
                        <p:par>
                          <p:cTn id="11" fill="hold">
                            <p:stCondLst>
                              <p:cond delay="2000"/>
                            </p:stCondLst>
                            <p:childTnLst>
                              <p:par>
                                <p:cTn id="12" presetID="26" presetClass="emph" presetSubtype="0" fill="hold" nodeType="afterEffect">
                                  <p:stCondLst>
                                    <p:cond delay="0"/>
                                  </p:stCondLst>
                                  <p:childTnLst>
                                    <p:animEffect transition="out" filter="fade">
                                      <p:cBhvr>
                                        <p:cTn id="13" dur="2000" tmFilter="0, 0; .2, .5; .8, .5; 1, 0"/>
                                        <p:tgtEl>
                                          <p:spTgt spid="35"/>
                                        </p:tgtEl>
                                      </p:cBhvr>
                                    </p:animEffect>
                                    <p:animScale>
                                      <p:cBhvr>
                                        <p:cTn id="14" dur="1000" autoRev="1" fill="hold"/>
                                        <p:tgtEl>
                                          <p:spTgt spid="35"/>
                                        </p:tgtEl>
                                      </p:cBhvr>
                                      <p:by x="105000" y="105000"/>
                                    </p:animScale>
                                  </p:childTnLst>
                                </p:cTn>
                              </p:par>
                              <p:par>
                                <p:cTn id="15" presetID="26" presetClass="emph" presetSubtype="0" fill="hold" nodeType="withEffect">
                                  <p:stCondLst>
                                    <p:cond delay="0"/>
                                  </p:stCondLst>
                                  <p:childTnLst>
                                    <p:animEffect transition="out" filter="fade">
                                      <p:cBhvr>
                                        <p:cTn id="16" dur="2000" tmFilter="0, 0; .2, .5; .8, .5; 1, 0"/>
                                        <p:tgtEl>
                                          <p:spTgt spid="50"/>
                                        </p:tgtEl>
                                      </p:cBhvr>
                                    </p:animEffect>
                                    <p:animScale>
                                      <p:cBhvr>
                                        <p:cTn id="17" dur="1000" autoRev="1" fill="hold"/>
                                        <p:tgtEl>
                                          <p:spTgt spid="50"/>
                                        </p:tgtEl>
                                      </p:cBhvr>
                                      <p:by x="105000" y="105000"/>
                                    </p:animScale>
                                  </p:childTnLst>
                                </p:cTn>
                              </p:par>
                            </p:childTnLst>
                          </p:cTn>
                        </p:par>
                        <p:par>
                          <p:cTn id="18" fill="hold">
                            <p:stCondLst>
                              <p:cond delay="4000"/>
                            </p:stCondLst>
                            <p:childTnLst>
                              <p:par>
                                <p:cTn id="19" presetID="26" presetClass="emph" presetSubtype="0" fill="hold" nodeType="afterEffect">
                                  <p:stCondLst>
                                    <p:cond delay="0"/>
                                  </p:stCondLst>
                                  <p:childTnLst>
                                    <p:animEffect transition="out" filter="fade">
                                      <p:cBhvr>
                                        <p:cTn id="20" dur="2000" tmFilter="0, 0; .2, .5; .8, .5; 1, 0"/>
                                        <p:tgtEl>
                                          <p:spTgt spid="38"/>
                                        </p:tgtEl>
                                      </p:cBhvr>
                                    </p:animEffect>
                                    <p:animScale>
                                      <p:cBhvr>
                                        <p:cTn id="21" dur="1000" autoRev="1" fill="hold"/>
                                        <p:tgtEl>
                                          <p:spTgt spid="38"/>
                                        </p:tgtEl>
                                      </p:cBhvr>
                                      <p:by x="105000" y="105000"/>
                                    </p:animScale>
                                  </p:childTnLst>
                                </p:cTn>
                              </p:par>
                              <p:par>
                                <p:cTn id="22" presetID="26" presetClass="emph" presetSubtype="0" fill="hold" nodeType="withEffect">
                                  <p:stCondLst>
                                    <p:cond delay="0"/>
                                  </p:stCondLst>
                                  <p:childTnLst>
                                    <p:animEffect transition="out" filter="fade">
                                      <p:cBhvr>
                                        <p:cTn id="23" dur="2000" tmFilter="0, 0; .2, .5; .8, .5; 1, 0"/>
                                        <p:tgtEl>
                                          <p:spTgt spid="28"/>
                                        </p:tgtEl>
                                      </p:cBhvr>
                                    </p:animEffect>
                                    <p:animScale>
                                      <p:cBhvr>
                                        <p:cTn id="24" dur="1000" autoRev="1" fill="hold"/>
                                        <p:tgtEl>
                                          <p:spTgt spid="28"/>
                                        </p:tgtEl>
                                      </p:cBhvr>
                                      <p:by x="105000" y="105000"/>
                                    </p:animScale>
                                  </p:childTnLst>
                                </p:cTn>
                              </p:par>
                            </p:childTnLst>
                          </p:cTn>
                        </p:par>
                        <p:par>
                          <p:cTn id="25" fill="hold">
                            <p:stCondLst>
                              <p:cond delay="6000"/>
                            </p:stCondLst>
                            <p:childTnLst>
                              <p:par>
                                <p:cTn id="26" presetID="26" presetClass="emph" presetSubtype="0" fill="hold" nodeType="afterEffect">
                                  <p:stCondLst>
                                    <p:cond delay="0"/>
                                  </p:stCondLst>
                                  <p:childTnLst>
                                    <p:animEffect transition="out" filter="fade">
                                      <p:cBhvr>
                                        <p:cTn id="27" dur="2000" tmFilter="0, 0; .2, .5; .8, .5; 1, 0"/>
                                        <p:tgtEl>
                                          <p:spTgt spid="41"/>
                                        </p:tgtEl>
                                      </p:cBhvr>
                                    </p:animEffect>
                                    <p:animScale>
                                      <p:cBhvr>
                                        <p:cTn id="28" dur="1000" autoRev="1" fill="hold"/>
                                        <p:tgtEl>
                                          <p:spTgt spid="41"/>
                                        </p:tgtEl>
                                      </p:cBhvr>
                                      <p:by x="105000" y="105000"/>
                                    </p:animScale>
                                  </p:childTnLst>
                                </p:cTn>
                              </p:par>
                              <p:par>
                                <p:cTn id="29" presetID="26" presetClass="emph" presetSubtype="0" fill="hold" nodeType="withEffect">
                                  <p:stCondLst>
                                    <p:cond delay="0"/>
                                  </p:stCondLst>
                                  <p:childTnLst>
                                    <p:animEffect transition="out" filter="fade">
                                      <p:cBhvr>
                                        <p:cTn id="30" dur="2000" tmFilter="0, 0; .2, .5; .8, .5; 1, 0"/>
                                        <p:tgtEl>
                                          <p:spTgt spid="31"/>
                                        </p:tgtEl>
                                      </p:cBhvr>
                                    </p:animEffect>
                                    <p:animScale>
                                      <p:cBhvr>
                                        <p:cTn id="31" dur="1000" autoRev="1" fill="hold"/>
                                        <p:tgtEl>
                                          <p:spTgt spid="31"/>
                                        </p:tgtEl>
                                      </p:cBhvr>
                                      <p:by x="105000" y="105000"/>
                                    </p:animScale>
                                  </p:childTnLst>
                                </p:cTn>
                              </p:par>
                            </p:childTnLst>
                          </p:cTn>
                        </p:par>
                        <p:par>
                          <p:cTn id="32" fill="hold">
                            <p:stCondLst>
                              <p:cond delay="8000"/>
                            </p:stCondLst>
                            <p:childTnLst>
                              <p:par>
                                <p:cTn id="33" presetID="26" presetClass="emph" presetSubtype="0" fill="hold" nodeType="afterEffect">
                                  <p:stCondLst>
                                    <p:cond delay="0"/>
                                  </p:stCondLst>
                                  <p:childTnLst>
                                    <p:animEffect transition="out" filter="fade">
                                      <p:cBhvr>
                                        <p:cTn id="34" dur="2000" tmFilter="0, 0; .2, .5; .8, .5; 1, 0"/>
                                        <p:tgtEl>
                                          <p:spTgt spid="44"/>
                                        </p:tgtEl>
                                      </p:cBhvr>
                                    </p:animEffect>
                                    <p:animScale>
                                      <p:cBhvr>
                                        <p:cTn id="35" dur="1000" autoRev="1" fill="hold"/>
                                        <p:tgtEl>
                                          <p:spTgt spid="44"/>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54"/>
                                        </p:tgtEl>
                                      </p:cBhvr>
                                    </p:animEffect>
                                    <p:animScale>
                                      <p:cBhvr>
                                        <p:cTn id="38" dur="100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Knowing Your 9’s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428623"/>
              </p:ext>
            </p:extLst>
          </p:nvPr>
        </p:nvGraphicFramePr>
        <p:xfrm>
          <a:off x="838200" y="1825625"/>
          <a:ext cx="10515603" cy="3718560"/>
        </p:xfrm>
        <a:graphic>
          <a:graphicData uri="http://schemas.openxmlformats.org/drawingml/2006/table">
            <a:tbl>
              <a:tblPr firstRow="1" bandRow="1">
                <a:tableStyleId>{F5AB1C69-6EDB-4FF4-983F-18BD219EF322}</a:tableStyleId>
              </a:tblPr>
              <a:tblGrid>
                <a:gridCol w="1283208">
                  <a:extLst>
                    <a:ext uri="{9D8B030D-6E8A-4147-A177-3AD203B41FA5}">
                      <a16:colId xmlns:a16="http://schemas.microsoft.com/office/drawing/2014/main" xmlns="" val="3564033980"/>
                    </a:ext>
                  </a:extLst>
                </a:gridCol>
                <a:gridCol w="2145792">
                  <a:extLst>
                    <a:ext uri="{9D8B030D-6E8A-4147-A177-3AD203B41FA5}">
                      <a16:colId xmlns:a16="http://schemas.microsoft.com/office/drawing/2014/main" xmlns="" val="3060330438"/>
                    </a:ext>
                  </a:extLst>
                </a:gridCol>
                <a:gridCol w="1072896">
                  <a:extLst>
                    <a:ext uri="{9D8B030D-6E8A-4147-A177-3AD203B41FA5}">
                      <a16:colId xmlns:a16="http://schemas.microsoft.com/office/drawing/2014/main" xmlns="" val="3947038132"/>
                    </a:ext>
                  </a:extLst>
                </a:gridCol>
                <a:gridCol w="1194816">
                  <a:extLst>
                    <a:ext uri="{9D8B030D-6E8A-4147-A177-3AD203B41FA5}">
                      <a16:colId xmlns:a16="http://schemas.microsoft.com/office/drawing/2014/main" xmlns="" val="2217343523"/>
                    </a:ext>
                  </a:extLst>
                </a:gridCol>
                <a:gridCol w="1011936">
                  <a:extLst>
                    <a:ext uri="{9D8B030D-6E8A-4147-A177-3AD203B41FA5}">
                      <a16:colId xmlns:a16="http://schemas.microsoft.com/office/drawing/2014/main" xmlns="" val="374252259"/>
                    </a:ext>
                  </a:extLst>
                </a:gridCol>
                <a:gridCol w="2572512">
                  <a:extLst>
                    <a:ext uri="{9D8B030D-6E8A-4147-A177-3AD203B41FA5}">
                      <a16:colId xmlns:a16="http://schemas.microsoft.com/office/drawing/2014/main" xmlns="" val="417372413"/>
                    </a:ext>
                  </a:extLst>
                </a:gridCol>
                <a:gridCol w="1234443">
                  <a:extLst>
                    <a:ext uri="{9D8B030D-6E8A-4147-A177-3AD203B41FA5}">
                      <a16:colId xmlns:a16="http://schemas.microsoft.com/office/drawing/2014/main" xmlns="" val="3208941474"/>
                    </a:ext>
                  </a:extLst>
                </a:gridCol>
              </a:tblGrid>
              <a:tr h="457200">
                <a:tc rowSpan="2">
                  <a:txBody>
                    <a:bodyPr/>
                    <a:lstStyle/>
                    <a:p>
                      <a:pPr algn="ctr"/>
                      <a:r>
                        <a:rPr lang="en-US" sz="1600" dirty="0"/>
                        <a:t>Availability</a:t>
                      </a:r>
                      <a:br>
                        <a:rPr lang="en-US" sz="1600" dirty="0"/>
                      </a:br>
                      <a:r>
                        <a:rPr lang="en-US" sz="1600" dirty="0"/>
                        <a:t>(%)</a:t>
                      </a:r>
                    </a:p>
                  </a:txBody>
                  <a:tcPr/>
                </a:tc>
                <a:tc rowSpan="2">
                  <a:txBody>
                    <a:bodyPr/>
                    <a:lstStyle/>
                    <a:p>
                      <a:pPr algn="ctr"/>
                      <a:r>
                        <a:rPr lang="en-US" sz="1600" dirty="0"/>
                        <a:t>Description</a:t>
                      </a:r>
                    </a:p>
                  </a:txBody>
                  <a:tcPr/>
                </a:tc>
                <a:tc gridSpan="3">
                  <a:txBody>
                    <a:bodyPr/>
                    <a:lstStyle/>
                    <a:p>
                      <a:pPr marL="0" algn="ctr" defTabSz="914400" rtl="0" eaLnBrk="1" latinLnBrk="0" hangingPunct="1"/>
                      <a:r>
                        <a:rPr lang="en-US" sz="1600" kern="1200" dirty="0"/>
                        <a:t>Downtime (Minutes)</a:t>
                      </a:r>
                      <a:endParaRPr lang="en-US" sz="1600" b="1" kern="1200" dirty="0">
                        <a:solidFill>
                          <a:schemeClr val="lt1"/>
                        </a:solidFill>
                        <a:latin typeface="+mn-lt"/>
                        <a:ea typeface="+mn-ea"/>
                        <a:cs typeface="+mn-cs"/>
                      </a:endParaRPr>
                    </a:p>
                  </a:txBody>
                  <a:tcPr>
                    <a:lnB w="12700" cap="flat" cmpd="sng" algn="ctr">
                      <a:solidFill>
                        <a:schemeClr val="bg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rowSpan="2">
                  <a:txBody>
                    <a:bodyPr/>
                    <a:lstStyle/>
                    <a:p>
                      <a:pPr marL="0" algn="ctr" defTabSz="914400" rtl="0" eaLnBrk="1" latinLnBrk="0" hangingPunct="1"/>
                      <a:r>
                        <a:rPr lang="en-US" sz="1600" kern="1200" dirty="0"/>
                        <a:t>Practical Meaning</a:t>
                      </a:r>
                      <a:endParaRPr lang="en-US" sz="1600" b="1" kern="1200" dirty="0">
                        <a:solidFill>
                          <a:schemeClr val="lt1"/>
                        </a:solidFill>
                        <a:latin typeface="+mn-lt"/>
                        <a:ea typeface="+mn-ea"/>
                        <a:cs typeface="+mn-cs"/>
                      </a:endParaRPr>
                    </a:p>
                  </a:txBody>
                  <a:tcPr/>
                </a:tc>
                <a:tc rowSpan="2">
                  <a:txBody>
                    <a:bodyPr/>
                    <a:lstStyle/>
                    <a:p>
                      <a:pPr marL="0" algn="ctr" defTabSz="914400" rtl="0" eaLnBrk="1" latinLnBrk="0" hangingPunct="1"/>
                      <a:r>
                        <a:rPr lang="en-US" sz="1600" kern="1200" dirty="0"/>
                        <a:t>FAA Rating</a:t>
                      </a:r>
                      <a:endParaRPr lang="en-US" sz="1600" b="1" kern="1200" dirty="0">
                        <a:solidFill>
                          <a:schemeClr val="lt1"/>
                        </a:solidFill>
                        <a:latin typeface="+mn-lt"/>
                        <a:ea typeface="+mn-ea"/>
                        <a:cs typeface="+mn-cs"/>
                      </a:endParaRPr>
                    </a:p>
                  </a:txBody>
                  <a:tcPr/>
                </a:tc>
                <a:extLst>
                  <a:ext uri="{0D108BD9-81ED-4DB2-BD59-A6C34878D82A}">
                    <a16:rowId xmlns:a16="http://schemas.microsoft.com/office/drawing/2014/main" xmlns="" val="2291148063"/>
                  </a:ext>
                </a:extLst>
              </a:tr>
              <a:tr h="457200">
                <a:tc vMerge="1">
                  <a:txBody>
                    <a:bodyPr/>
                    <a:lstStyle/>
                    <a:p>
                      <a:endParaRPr lang="en-US"/>
                    </a:p>
                  </a:txBody>
                  <a:tcPr/>
                </a:tc>
                <a:tc vMerge="1">
                  <a:txBody>
                    <a:bodyPr/>
                    <a:lstStyle/>
                    <a:p>
                      <a:endParaRPr lang="en-US"/>
                    </a:p>
                  </a:txBody>
                  <a:tcPr/>
                </a:tc>
                <a:tc>
                  <a:txBody>
                    <a:bodyPr/>
                    <a:lstStyle/>
                    <a:p>
                      <a:pPr marL="0" algn="ctr" defTabSz="914400" rtl="0" eaLnBrk="1" latinLnBrk="0" hangingPunct="1"/>
                      <a:r>
                        <a:rPr lang="en-US" sz="1600" b="1" kern="1200" dirty="0">
                          <a:solidFill>
                            <a:schemeClr val="lt1"/>
                          </a:solidFill>
                          <a:latin typeface="+mn-lt"/>
                          <a:ea typeface="+mn-ea"/>
                          <a:cs typeface="+mn-cs"/>
                        </a:rPr>
                        <a:t>Annual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Quarterly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Monthly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3714241341"/>
                  </a:ext>
                </a:extLst>
              </a:tr>
              <a:tr h="370840">
                <a:tc>
                  <a:txBody>
                    <a:bodyPr/>
                    <a:lstStyle/>
                    <a:p>
                      <a:r>
                        <a:rPr lang="en-US" sz="1600" dirty="0"/>
                        <a:t>90</a:t>
                      </a:r>
                    </a:p>
                  </a:txBody>
                  <a:tcPr/>
                </a:tc>
                <a:tc>
                  <a:txBody>
                    <a:bodyPr/>
                    <a:lstStyle/>
                    <a:p>
                      <a:r>
                        <a:rPr lang="en-US" sz="1600" dirty="0"/>
                        <a:t>Unmanaged</a:t>
                      </a:r>
                    </a:p>
                  </a:txBody>
                  <a:tcPr/>
                </a:tc>
                <a:tc>
                  <a:txBody>
                    <a:bodyPr/>
                    <a:lstStyle/>
                    <a:p>
                      <a:r>
                        <a:rPr lang="en-US" sz="1600" dirty="0"/>
                        <a:t>52,596.00</a:t>
                      </a:r>
                    </a:p>
                  </a:txBody>
                  <a:tcPr>
                    <a:lnT w="38100" cap="flat" cmpd="sng" algn="ctr">
                      <a:solidFill>
                        <a:schemeClr val="bg1"/>
                      </a:solidFill>
                      <a:prstDash val="solid"/>
                      <a:round/>
                      <a:headEnd type="none" w="med" len="med"/>
                      <a:tailEnd type="none" w="med" len="med"/>
                    </a:lnT>
                  </a:tcPr>
                </a:tc>
                <a:tc>
                  <a:txBody>
                    <a:bodyPr/>
                    <a:lstStyle/>
                    <a:p>
                      <a:r>
                        <a:rPr lang="en-US" sz="1600" dirty="0"/>
                        <a:t>13,149.00</a:t>
                      </a:r>
                    </a:p>
                  </a:txBody>
                  <a:tcPr>
                    <a:lnT w="38100" cap="flat" cmpd="sng" algn="ctr">
                      <a:solidFill>
                        <a:schemeClr val="bg1"/>
                      </a:solidFill>
                      <a:prstDash val="solid"/>
                      <a:round/>
                      <a:headEnd type="none" w="med" len="med"/>
                      <a:tailEnd type="none" w="med" len="med"/>
                    </a:lnT>
                  </a:tcPr>
                </a:tc>
                <a:tc>
                  <a:txBody>
                    <a:bodyPr/>
                    <a:lstStyle/>
                    <a:p>
                      <a:r>
                        <a:rPr lang="en-US" sz="1600" dirty="0"/>
                        <a:t>4,383.00</a:t>
                      </a:r>
                    </a:p>
                  </a:txBody>
                  <a:tcPr>
                    <a:lnT w="38100" cap="flat" cmpd="sng" algn="ctr">
                      <a:solidFill>
                        <a:schemeClr val="bg1"/>
                      </a:solidFill>
                      <a:prstDash val="solid"/>
                      <a:round/>
                      <a:headEnd type="none" w="med" len="med"/>
                      <a:tailEnd type="none" w="med" len="med"/>
                    </a:lnT>
                  </a:tcPr>
                </a:tc>
                <a:tc>
                  <a:txBody>
                    <a:bodyPr/>
                    <a:lstStyle/>
                    <a:p>
                      <a:r>
                        <a:rPr lang="en-US" sz="1600" dirty="0"/>
                        <a:t>Down 5 weeks per year</a:t>
                      </a:r>
                    </a:p>
                  </a:txBody>
                  <a:tcPr/>
                </a:tc>
                <a:tc>
                  <a:txBody>
                    <a:bodyPr/>
                    <a:lstStyle/>
                    <a:p>
                      <a:endParaRPr lang="en-US" sz="1600" dirty="0"/>
                    </a:p>
                  </a:txBody>
                  <a:tcPr/>
                </a:tc>
                <a:extLst>
                  <a:ext uri="{0D108BD9-81ED-4DB2-BD59-A6C34878D82A}">
                    <a16:rowId xmlns:a16="http://schemas.microsoft.com/office/drawing/2014/main" xmlns="" val="313922505"/>
                  </a:ext>
                </a:extLst>
              </a:tr>
              <a:tr h="370840">
                <a:tc>
                  <a:txBody>
                    <a:bodyPr/>
                    <a:lstStyle/>
                    <a:p>
                      <a:r>
                        <a:rPr lang="en-US" sz="1600" dirty="0"/>
                        <a:t>99</a:t>
                      </a:r>
                    </a:p>
                  </a:txBody>
                  <a:tcPr/>
                </a:tc>
                <a:tc>
                  <a:txBody>
                    <a:bodyPr/>
                    <a:lstStyle/>
                    <a:p>
                      <a:r>
                        <a:rPr lang="en-US" sz="1600" dirty="0"/>
                        <a:t>Managed</a:t>
                      </a:r>
                    </a:p>
                  </a:txBody>
                  <a:tcPr/>
                </a:tc>
                <a:tc>
                  <a:txBody>
                    <a:bodyPr/>
                    <a:lstStyle/>
                    <a:p>
                      <a:r>
                        <a:rPr lang="en-US" sz="1600" dirty="0"/>
                        <a:t>5,259.60</a:t>
                      </a:r>
                    </a:p>
                  </a:txBody>
                  <a:tcPr/>
                </a:tc>
                <a:tc>
                  <a:txBody>
                    <a:bodyPr/>
                    <a:lstStyle/>
                    <a:p>
                      <a:r>
                        <a:rPr lang="en-US" sz="1600" dirty="0"/>
                        <a:t>1,314,90</a:t>
                      </a:r>
                    </a:p>
                  </a:txBody>
                  <a:tcPr/>
                </a:tc>
                <a:tc>
                  <a:txBody>
                    <a:bodyPr/>
                    <a:lstStyle/>
                    <a:p>
                      <a:r>
                        <a:rPr lang="en-US" sz="1600" dirty="0"/>
                        <a:t>438.30</a:t>
                      </a:r>
                    </a:p>
                  </a:txBody>
                  <a:tcPr/>
                </a:tc>
                <a:tc>
                  <a:txBody>
                    <a:bodyPr/>
                    <a:lstStyle/>
                    <a:p>
                      <a:r>
                        <a:rPr lang="en-US" sz="1600" dirty="0"/>
                        <a:t>Down 4 days per year</a:t>
                      </a:r>
                    </a:p>
                  </a:txBody>
                  <a:tcPr/>
                </a:tc>
                <a:tc>
                  <a:txBody>
                    <a:bodyPr/>
                    <a:lstStyle/>
                    <a:p>
                      <a:r>
                        <a:rPr lang="en-US" sz="1600" dirty="0"/>
                        <a:t>ROUTINE</a:t>
                      </a:r>
                    </a:p>
                  </a:txBody>
                  <a:tcPr/>
                </a:tc>
                <a:extLst>
                  <a:ext uri="{0D108BD9-81ED-4DB2-BD59-A6C34878D82A}">
                    <a16:rowId xmlns:a16="http://schemas.microsoft.com/office/drawing/2014/main" xmlns="" val="1467642850"/>
                  </a:ext>
                </a:extLst>
              </a:tr>
              <a:tr h="370840">
                <a:tc>
                  <a:txBody>
                    <a:bodyPr/>
                    <a:lstStyle/>
                    <a:p>
                      <a:r>
                        <a:rPr lang="en-US" sz="1600" dirty="0"/>
                        <a:t>99.9</a:t>
                      </a:r>
                    </a:p>
                  </a:txBody>
                  <a:tcPr/>
                </a:tc>
                <a:tc>
                  <a:txBody>
                    <a:bodyPr/>
                    <a:lstStyle/>
                    <a:p>
                      <a:r>
                        <a:rPr lang="en-US" sz="1600" dirty="0"/>
                        <a:t>Well-Managed</a:t>
                      </a:r>
                    </a:p>
                  </a:txBody>
                  <a:tcPr/>
                </a:tc>
                <a:tc>
                  <a:txBody>
                    <a:bodyPr/>
                    <a:lstStyle/>
                    <a:p>
                      <a:r>
                        <a:rPr lang="en-US" sz="1600" dirty="0"/>
                        <a:t>525.96</a:t>
                      </a:r>
                    </a:p>
                  </a:txBody>
                  <a:tcPr/>
                </a:tc>
                <a:tc>
                  <a:txBody>
                    <a:bodyPr/>
                    <a:lstStyle/>
                    <a:p>
                      <a:r>
                        <a:rPr lang="en-US" sz="1600" dirty="0"/>
                        <a:t>131.49</a:t>
                      </a:r>
                    </a:p>
                  </a:txBody>
                  <a:tcPr/>
                </a:tc>
                <a:tc>
                  <a:txBody>
                    <a:bodyPr/>
                    <a:lstStyle/>
                    <a:p>
                      <a:r>
                        <a:rPr lang="en-US" sz="1600" dirty="0"/>
                        <a:t>43.83</a:t>
                      </a:r>
                    </a:p>
                  </a:txBody>
                  <a:tcPr/>
                </a:tc>
                <a:tc>
                  <a:txBody>
                    <a:bodyPr/>
                    <a:lstStyle/>
                    <a:p>
                      <a:r>
                        <a:rPr lang="en-US" sz="1600" dirty="0"/>
                        <a:t>Down 9 hours</a:t>
                      </a:r>
                      <a:r>
                        <a:rPr lang="en-US" sz="1600" baseline="0" dirty="0"/>
                        <a:t> per year</a:t>
                      </a:r>
                      <a:endParaRPr lang="en-US" sz="1600" dirty="0"/>
                    </a:p>
                  </a:txBody>
                  <a:tcPr/>
                </a:tc>
                <a:tc>
                  <a:txBody>
                    <a:bodyPr/>
                    <a:lstStyle/>
                    <a:p>
                      <a:r>
                        <a:rPr lang="en-US" sz="1600" dirty="0"/>
                        <a:t>ESSENTIAL</a:t>
                      </a:r>
                    </a:p>
                  </a:txBody>
                  <a:tcPr/>
                </a:tc>
                <a:extLst>
                  <a:ext uri="{0D108BD9-81ED-4DB2-BD59-A6C34878D82A}">
                    <a16:rowId xmlns:a16="http://schemas.microsoft.com/office/drawing/2014/main" xmlns="" val="4164103869"/>
                  </a:ext>
                </a:extLst>
              </a:tr>
              <a:tr h="370840">
                <a:tc>
                  <a:txBody>
                    <a:bodyPr/>
                    <a:lstStyle/>
                    <a:p>
                      <a:r>
                        <a:rPr lang="en-US" sz="1600" dirty="0"/>
                        <a:t>99.99</a:t>
                      </a:r>
                    </a:p>
                  </a:txBody>
                  <a:tcPr/>
                </a:tc>
                <a:tc>
                  <a:txBody>
                    <a:bodyPr/>
                    <a:lstStyle/>
                    <a:p>
                      <a:r>
                        <a:rPr lang="en-US" sz="1600" dirty="0"/>
                        <a:t>Fault-Tolerant</a:t>
                      </a:r>
                    </a:p>
                  </a:txBody>
                  <a:tcPr/>
                </a:tc>
                <a:tc>
                  <a:txBody>
                    <a:bodyPr/>
                    <a:lstStyle/>
                    <a:p>
                      <a:r>
                        <a:rPr lang="en-US" sz="1600" dirty="0"/>
                        <a:t>52.60</a:t>
                      </a:r>
                    </a:p>
                  </a:txBody>
                  <a:tcPr/>
                </a:tc>
                <a:tc>
                  <a:txBody>
                    <a:bodyPr/>
                    <a:lstStyle/>
                    <a:p>
                      <a:r>
                        <a:rPr lang="en-US" sz="1600" dirty="0"/>
                        <a:t>131.15</a:t>
                      </a:r>
                    </a:p>
                  </a:txBody>
                  <a:tcPr/>
                </a:tc>
                <a:tc>
                  <a:txBody>
                    <a:bodyPr/>
                    <a:lstStyle/>
                    <a:p>
                      <a:r>
                        <a:rPr lang="en-US" sz="1600" dirty="0"/>
                        <a:t>4.38</a:t>
                      </a:r>
                    </a:p>
                  </a:txBody>
                  <a:tcPr/>
                </a:tc>
                <a:tc>
                  <a:txBody>
                    <a:bodyPr/>
                    <a:lstStyle/>
                    <a:p>
                      <a:r>
                        <a:rPr lang="en-US" sz="1600" dirty="0"/>
                        <a:t>Down 1 hour per year</a:t>
                      </a:r>
                    </a:p>
                  </a:txBody>
                  <a:tcPr/>
                </a:tc>
                <a:tc>
                  <a:txBody>
                    <a:bodyPr/>
                    <a:lstStyle/>
                    <a:p>
                      <a:endParaRPr lang="en-US" sz="1600" dirty="0"/>
                    </a:p>
                  </a:txBody>
                  <a:tcPr/>
                </a:tc>
                <a:extLst>
                  <a:ext uri="{0D108BD9-81ED-4DB2-BD59-A6C34878D82A}">
                    <a16:rowId xmlns:a16="http://schemas.microsoft.com/office/drawing/2014/main" xmlns="" val="3432051853"/>
                  </a:ext>
                </a:extLst>
              </a:tr>
              <a:tr h="370840">
                <a:tc>
                  <a:txBody>
                    <a:bodyPr/>
                    <a:lstStyle/>
                    <a:p>
                      <a:r>
                        <a:rPr lang="en-US" sz="1600" dirty="0"/>
                        <a:t>99.999</a:t>
                      </a:r>
                    </a:p>
                  </a:txBody>
                  <a:tcPr/>
                </a:tc>
                <a:tc>
                  <a:txBody>
                    <a:bodyPr/>
                    <a:lstStyle/>
                    <a:p>
                      <a:r>
                        <a:rPr lang="en-US" sz="1600" dirty="0"/>
                        <a:t>High</a:t>
                      </a:r>
                      <a:r>
                        <a:rPr lang="en-US" sz="1600" baseline="0" dirty="0"/>
                        <a:t> </a:t>
                      </a:r>
                      <a:r>
                        <a:rPr lang="en-US" sz="1600" dirty="0"/>
                        <a:t>Availability</a:t>
                      </a:r>
                    </a:p>
                  </a:txBody>
                  <a:tcPr/>
                </a:tc>
                <a:tc>
                  <a:txBody>
                    <a:bodyPr/>
                    <a:lstStyle/>
                    <a:p>
                      <a:r>
                        <a:rPr lang="en-US" sz="1600" dirty="0"/>
                        <a:t>5.26</a:t>
                      </a:r>
                    </a:p>
                  </a:txBody>
                  <a:tcPr/>
                </a:tc>
                <a:tc>
                  <a:txBody>
                    <a:bodyPr/>
                    <a:lstStyle/>
                    <a:p>
                      <a:r>
                        <a:rPr lang="en-US" sz="1600" dirty="0"/>
                        <a:t>1.31</a:t>
                      </a:r>
                    </a:p>
                  </a:txBody>
                  <a:tcPr/>
                </a:tc>
                <a:tc>
                  <a:txBody>
                    <a:bodyPr/>
                    <a:lstStyle/>
                    <a:p>
                      <a:r>
                        <a:rPr lang="en-US" sz="1600" dirty="0"/>
                        <a:t>.44</a:t>
                      </a:r>
                    </a:p>
                  </a:txBody>
                  <a:tcPr/>
                </a:tc>
                <a:tc>
                  <a:txBody>
                    <a:bodyPr/>
                    <a:lstStyle/>
                    <a:p>
                      <a:r>
                        <a:rPr lang="en-US" sz="1600" dirty="0"/>
                        <a:t>Down</a:t>
                      </a:r>
                      <a:r>
                        <a:rPr lang="en-US" sz="1600" baseline="0" dirty="0"/>
                        <a:t> 5 minutes per year</a:t>
                      </a:r>
                      <a:endParaRPr lang="en-US" sz="1600" dirty="0"/>
                    </a:p>
                  </a:txBody>
                  <a:tcPr/>
                </a:tc>
                <a:tc>
                  <a:txBody>
                    <a:bodyPr/>
                    <a:lstStyle/>
                    <a:p>
                      <a:r>
                        <a:rPr lang="en-US" sz="1600" dirty="0"/>
                        <a:t>CRITICAL</a:t>
                      </a:r>
                    </a:p>
                  </a:txBody>
                  <a:tcPr/>
                </a:tc>
                <a:extLst>
                  <a:ext uri="{0D108BD9-81ED-4DB2-BD59-A6C34878D82A}">
                    <a16:rowId xmlns:a16="http://schemas.microsoft.com/office/drawing/2014/main" xmlns="" val="2411533771"/>
                  </a:ext>
                </a:extLst>
              </a:tr>
              <a:tr h="370840">
                <a:tc>
                  <a:txBody>
                    <a:bodyPr/>
                    <a:lstStyle/>
                    <a:p>
                      <a:r>
                        <a:rPr lang="en-US" sz="1600" dirty="0"/>
                        <a:t>99.9999</a:t>
                      </a:r>
                    </a:p>
                  </a:txBody>
                  <a:tcPr/>
                </a:tc>
                <a:tc>
                  <a:txBody>
                    <a:bodyPr/>
                    <a:lstStyle/>
                    <a:p>
                      <a:r>
                        <a:rPr lang="en-US" sz="1600" dirty="0"/>
                        <a:t>Very High Availability</a:t>
                      </a:r>
                    </a:p>
                  </a:txBody>
                  <a:tcPr/>
                </a:tc>
                <a:tc>
                  <a:txBody>
                    <a:bodyPr/>
                    <a:lstStyle/>
                    <a:p>
                      <a:r>
                        <a:rPr lang="en-US" sz="1600" dirty="0"/>
                        <a:t>0.53</a:t>
                      </a:r>
                    </a:p>
                  </a:txBody>
                  <a:tcPr/>
                </a:tc>
                <a:tc>
                  <a:txBody>
                    <a:bodyPr/>
                    <a:lstStyle/>
                    <a:p>
                      <a:r>
                        <a:rPr lang="en-US" sz="1600" dirty="0"/>
                        <a:t>0.13</a:t>
                      </a:r>
                    </a:p>
                  </a:txBody>
                  <a:tcPr/>
                </a:tc>
                <a:tc>
                  <a:txBody>
                    <a:bodyPr/>
                    <a:lstStyle/>
                    <a:p>
                      <a:r>
                        <a:rPr lang="en-US" sz="1600" dirty="0"/>
                        <a:t>0.04</a:t>
                      </a:r>
                    </a:p>
                  </a:txBody>
                  <a:tcPr/>
                </a:tc>
                <a:tc>
                  <a:txBody>
                    <a:bodyPr/>
                    <a:lstStyle/>
                    <a:p>
                      <a:r>
                        <a:rPr lang="en-US" sz="1600" dirty="0"/>
                        <a:t>Down 30 seconds per year</a:t>
                      </a:r>
                    </a:p>
                  </a:txBody>
                  <a:tcPr/>
                </a:tc>
                <a:tc>
                  <a:txBody>
                    <a:bodyPr/>
                    <a:lstStyle/>
                    <a:p>
                      <a:endParaRPr lang="en-US" sz="1600" dirty="0"/>
                    </a:p>
                  </a:txBody>
                  <a:tcPr/>
                </a:tc>
                <a:extLst>
                  <a:ext uri="{0D108BD9-81ED-4DB2-BD59-A6C34878D82A}">
                    <a16:rowId xmlns:a16="http://schemas.microsoft.com/office/drawing/2014/main" xmlns="" val="3049237370"/>
                  </a:ext>
                </a:extLst>
              </a:tr>
              <a:tr h="370840">
                <a:tc>
                  <a:txBody>
                    <a:bodyPr/>
                    <a:lstStyle/>
                    <a:p>
                      <a:r>
                        <a:rPr lang="en-US" sz="1600" dirty="0"/>
                        <a:t>99.99999</a:t>
                      </a:r>
                    </a:p>
                  </a:txBody>
                  <a:tcPr/>
                </a:tc>
                <a:tc>
                  <a:txBody>
                    <a:bodyPr/>
                    <a:lstStyle/>
                    <a:p>
                      <a:r>
                        <a:rPr lang="en-US" sz="1600" dirty="0"/>
                        <a:t>Ultra Availability</a:t>
                      </a:r>
                    </a:p>
                  </a:txBody>
                  <a:tcPr/>
                </a:tc>
                <a:tc>
                  <a:txBody>
                    <a:bodyPr/>
                    <a:lstStyle/>
                    <a:p>
                      <a:r>
                        <a:rPr lang="en-US" sz="1600" dirty="0"/>
                        <a:t>0.05</a:t>
                      </a:r>
                    </a:p>
                  </a:txBody>
                  <a:tcPr/>
                </a:tc>
                <a:tc>
                  <a:txBody>
                    <a:bodyPr/>
                    <a:lstStyle/>
                    <a:p>
                      <a:r>
                        <a:rPr lang="en-US" sz="1600" dirty="0"/>
                        <a:t>0.01</a:t>
                      </a:r>
                    </a:p>
                  </a:txBody>
                  <a:tcPr/>
                </a:tc>
                <a:tc>
                  <a:txBody>
                    <a:bodyPr/>
                    <a:lstStyle/>
                    <a:p>
                      <a:r>
                        <a:rPr lang="en-US" sz="1600" dirty="0"/>
                        <a:t>--</a:t>
                      </a:r>
                    </a:p>
                  </a:txBody>
                  <a:tcPr/>
                </a:tc>
                <a:tc>
                  <a:txBody>
                    <a:bodyPr/>
                    <a:lstStyle/>
                    <a:p>
                      <a:r>
                        <a:rPr lang="en-US" sz="1600" dirty="0"/>
                        <a:t>Down 3 seconds per year</a:t>
                      </a:r>
                    </a:p>
                  </a:txBody>
                  <a:tcPr/>
                </a:tc>
                <a:tc>
                  <a:txBody>
                    <a:bodyPr/>
                    <a:lstStyle/>
                    <a:p>
                      <a:r>
                        <a:rPr lang="en-US" sz="1600" dirty="0"/>
                        <a:t>SAFETY CRITICAL</a:t>
                      </a:r>
                    </a:p>
                  </a:txBody>
                  <a:tcPr/>
                </a:tc>
                <a:extLst>
                  <a:ext uri="{0D108BD9-81ED-4DB2-BD59-A6C34878D82A}">
                    <a16:rowId xmlns:a16="http://schemas.microsoft.com/office/drawing/2014/main" xmlns="" val="636727792"/>
                  </a:ext>
                </a:extLst>
              </a:tr>
            </a:tbl>
          </a:graphicData>
        </a:graphic>
      </p:graphicFrame>
      <p:sp>
        <p:nvSpPr>
          <p:cNvPr id="5" name="TextBox 4"/>
          <p:cNvSpPr txBox="1"/>
          <p:nvPr/>
        </p:nvSpPr>
        <p:spPr>
          <a:xfrm>
            <a:off x="838200" y="5856106"/>
            <a:ext cx="10515600" cy="400110"/>
          </a:xfrm>
          <a:prstGeom prst="rect">
            <a:avLst/>
          </a:prstGeom>
          <a:noFill/>
        </p:spPr>
        <p:txBody>
          <a:bodyPr wrap="square" rtlCol="0">
            <a:spAutoFit/>
          </a:bodyPr>
          <a:lstStyle/>
          <a:p>
            <a:pPr algn="r"/>
            <a:r>
              <a:rPr lang="en-US" altLang="zh-CN" sz="1000" i="1" dirty="0"/>
              <a:t>From Generic Requirements for Operation Systems Platform Reliability, </a:t>
            </a:r>
            <a:r>
              <a:rPr lang="en-US" altLang="zh-CN" sz="1000" i="1" dirty="0" err="1"/>
              <a:t>Telcordia</a:t>
            </a:r>
            <a:r>
              <a:rPr lang="en-US" altLang="zh-CN" sz="1000" i="1" dirty="0"/>
              <a:t> Technologies System Documentation,GR-2841-CORE and </a:t>
            </a:r>
          </a:p>
          <a:p>
            <a:pPr algn="r"/>
            <a:r>
              <a:rPr lang="en-US" altLang="zh-CN" sz="1000" i="1" dirty="0"/>
              <a:t>Federation Aviation Administration Handbook: Reliability, Maintainability, and Availability (RMA) Handbook, FAA-HDBK-006A, Jan 7, 2008.</a:t>
            </a:r>
            <a:endParaRPr lang="en-US" sz="1000" i="1" dirty="0"/>
          </a:p>
        </p:txBody>
      </p:sp>
    </p:spTree>
    <p:extLst>
      <p:ext uri="{BB962C8B-B14F-4D97-AF65-F5344CB8AC3E}">
        <p14:creationId xmlns:p14="http://schemas.microsoft.com/office/powerpoint/2010/main" val="294474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Service Level Agreement</a:t>
            </a:r>
          </a:p>
        </p:txBody>
      </p:sp>
      <p:sp>
        <p:nvSpPr>
          <p:cNvPr id="3" name="Content Placeholder 2"/>
          <p:cNvSpPr>
            <a:spLocks noGrp="1"/>
          </p:cNvSpPr>
          <p:nvPr>
            <p:ph idx="1"/>
          </p:nvPr>
        </p:nvSpPr>
        <p:spPr/>
        <p:txBody>
          <a:bodyPr/>
          <a:lstStyle/>
          <a:p>
            <a:r>
              <a:rPr lang="en-US" dirty="0"/>
              <a:t>99.95% for multiple role instances in an Availability Set</a:t>
            </a:r>
          </a:p>
          <a:p>
            <a:r>
              <a:rPr lang="en-US" dirty="0"/>
              <a:t>What’s Included</a:t>
            </a:r>
          </a:p>
          <a:p>
            <a:pPr lvl="1"/>
            <a:r>
              <a:rPr lang="en-US" dirty="0"/>
              <a:t>Computer hardware failure (disk, CPU, memory)</a:t>
            </a:r>
          </a:p>
          <a:p>
            <a:pPr lvl="1"/>
            <a:r>
              <a:rPr lang="en-US" dirty="0"/>
              <a:t>Data Center failures – network, power</a:t>
            </a:r>
          </a:p>
          <a:p>
            <a:pPr lvl="1"/>
            <a:r>
              <a:rPr lang="en-US" dirty="0"/>
              <a:t>Hardware upgrades, software maintenance, Host OS Updates</a:t>
            </a:r>
          </a:p>
          <a:p>
            <a:r>
              <a:rPr lang="en-US" dirty="0"/>
              <a:t>Not Included</a:t>
            </a:r>
          </a:p>
          <a:p>
            <a:pPr lvl="1"/>
            <a:r>
              <a:rPr lang="en-US" dirty="0"/>
              <a:t>VM Container crashes, Guest OS updates</a:t>
            </a:r>
          </a:p>
          <a:p>
            <a:endParaRPr lang="en-US" dirty="0"/>
          </a:p>
        </p:txBody>
      </p:sp>
    </p:spTree>
    <p:extLst>
      <p:ext uri="{BB962C8B-B14F-4D97-AF65-F5344CB8AC3E}">
        <p14:creationId xmlns:p14="http://schemas.microsoft.com/office/powerpoint/2010/main" val="168734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VM Scale Sets</a:t>
            </a:r>
          </a:p>
        </p:txBody>
      </p:sp>
      <p:sp>
        <p:nvSpPr>
          <p:cNvPr id="3" name="Content Placeholder 2"/>
          <p:cNvSpPr>
            <a:spLocks noGrp="1"/>
          </p:cNvSpPr>
          <p:nvPr>
            <p:ph idx="1"/>
          </p:nvPr>
        </p:nvSpPr>
        <p:spPr>
          <a:xfrm>
            <a:off x="849217" y="1825625"/>
            <a:ext cx="8392319" cy="4803775"/>
          </a:xfrm>
        </p:spPr>
        <p:txBody>
          <a:bodyPr>
            <a:normAutofit/>
          </a:bodyPr>
          <a:lstStyle/>
          <a:p>
            <a:r>
              <a:rPr lang="en-US" dirty="0"/>
              <a:t>Easily deploy a set of VMs based on the same image</a:t>
            </a:r>
          </a:p>
          <a:p>
            <a:r>
              <a:rPr lang="en-US" dirty="0"/>
              <a:t>Implicitly balanced across Fault &amp; Update Domains</a:t>
            </a:r>
          </a:p>
          <a:p>
            <a:r>
              <a:rPr lang="en-US" dirty="0"/>
              <a:t>VM Scale sets are implicitly an Availability Set </a:t>
            </a:r>
            <a:br>
              <a:rPr lang="en-US" dirty="0"/>
            </a:br>
            <a:r>
              <a:rPr lang="en-US" dirty="0"/>
              <a:t>(3 FD, 5 UD)</a:t>
            </a:r>
          </a:p>
          <a:p>
            <a:r>
              <a:rPr lang="en-US" dirty="0"/>
              <a:t>Manual or rule-based scaling for the Scale Set capacity</a:t>
            </a:r>
          </a:p>
          <a:p>
            <a:r>
              <a:rPr lang="en-US" dirty="0"/>
              <a:t>Use a Load Balancer or Application Gateway to distribute requests across the available VM’s in a Scale Set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3800792"/>
            <a:ext cx="1143000" cy="1143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3800792"/>
            <a:ext cx="1143000" cy="11430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2396458"/>
            <a:ext cx="1143000" cy="11430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2354580"/>
            <a:ext cx="1143000" cy="1143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908368"/>
            <a:ext cx="1143000" cy="1143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914400"/>
            <a:ext cx="1143000" cy="114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5247004"/>
            <a:ext cx="1143000" cy="11430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6248" y="5247004"/>
            <a:ext cx="1143000" cy="1143000"/>
          </a:xfrm>
          <a:prstGeom prst="rect">
            <a:avLst/>
          </a:prstGeom>
        </p:spPr>
      </p:pic>
    </p:spTree>
    <p:extLst>
      <p:ext uri="{BB962C8B-B14F-4D97-AF65-F5344CB8AC3E}">
        <p14:creationId xmlns:p14="http://schemas.microsoft.com/office/powerpoint/2010/main" val="72719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7674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p>
        </p:txBody>
      </p:sp>
      <p:sp>
        <p:nvSpPr>
          <p:cNvPr id="3" name="Content Placeholder 2"/>
          <p:cNvSpPr>
            <a:spLocks noGrp="1"/>
          </p:cNvSpPr>
          <p:nvPr>
            <p:ph idx="1"/>
          </p:nvPr>
        </p:nvSpPr>
        <p:spPr>
          <a:xfrm>
            <a:off x="838200" y="1803590"/>
            <a:ext cx="5257800" cy="4825809"/>
          </a:xfrm>
        </p:spPr>
        <p:txBody>
          <a:bodyPr>
            <a:normAutofit fontScale="92500" lnSpcReduction="10000"/>
          </a:bodyPr>
          <a:lstStyle/>
          <a:p>
            <a:r>
              <a:rPr lang="en-US" dirty="0"/>
              <a:t>“Bring your own network”</a:t>
            </a:r>
          </a:p>
          <a:p>
            <a:r>
              <a:rPr lang="en-US" dirty="0"/>
              <a:t>Provides security and isolation by creating a private network inside of Azure</a:t>
            </a:r>
          </a:p>
          <a:p>
            <a:r>
              <a:rPr lang="en-US" dirty="0"/>
              <a:t>Supports:</a:t>
            </a:r>
          </a:p>
          <a:p>
            <a:pPr lvl="1"/>
            <a:r>
              <a:rPr lang="en-US" dirty="0"/>
              <a:t>Defining subnets</a:t>
            </a:r>
          </a:p>
          <a:p>
            <a:pPr lvl="1"/>
            <a:r>
              <a:rPr lang="en-US" dirty="0"/>
              <a:t>“Peering” with other non-overlapping VNETs in the same region</a:t>
            </a:r>
          </a:p>
          <a:p>
            <a:pPr lvl="1"/>
            <a:r>
              <a:rPr lang="en-US" dirty="0"/>
              <a:t>Defining Network Security Groups (ACL rules)</a:t>
            </a:r>
          </a:p>
          <a:p>
            <a:r>
              <a:rPr lang="en-US" dirty="0"/>
              <a:t>Allows you to create complex and/or sophisticated network topologies around your VM’s</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46" t="-542" r="-246" b="-1"/>
          <a:stretch/>
        </p:blipFill>
        <p:spPr>
          <a:xfrm>
            <a:off x="6795721" y="240632"/>
            <a:ext cx="5396279" cy="6224336"/>
          </a:xfrm>
          <a:prstGeom prst="rect">
            <a:avLst/>
          </a:prstGeom>
        </p:spPr>
      </p:pic>
    </p:spTree>
    <p:extLst>
      <p:ext uri="{BB962C8B-B14F-4D97-AF65-F5344CB8AC3E}">
        <p14:creationId xmlns:p14="http://schemas.microsoft.com/office/powerpoint/2010/main" val="57014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Network Resources</a:t>
            </a:r>
          </a:p>
        </p:txBody>
      </p:sp>
      <p:sp>
        <p:nvSpPr>
          <p:cNvPr id="3" name="Content Placeholder 2"/>
          <p:cNvSpPr>
            <a:spLocks noGrp="1"/>
          </p:cNvSpPr>
          <p:nvPr>
            <p:ph idx="1"/>
          </p:nvPr>
        </p:nvSpPr>
        <p:spPr>
          <a:xfrm>
            <a:off x="1618490" y="1825625"/>
            <a:ext cx="9735310" cy="4351338"/>
          </a:xfrm>
        </p:spPr>
        <p:txBody>
          <a:bodyPr/>
          <a:lstStyle/>
          <a:p>
            <a:r>
              <a:rPr lang="en-US" dirty="0"/>
              <a:t>Reserved Public IP Addresses</a:t>
            </a:r>
          </a:p>
          <a:p>
            <a:endParaRPr lang="en-US" dirty="0"/>
          </a:p>
          <a:p>
            <a:r>
              <a:rPr lang="en-US" dirty="0"/>
              <a:t>Internal or External Load Balancers</a:t>
            </a:r>
          </a:p>
          <a:p>
            <a:endParaRPr lang="en-US" dirty="0"/>
          </a:p>
          <a:p>
            <a:r>
              <a:rPr lang="en-US" dirty="0"/>
              <a:t>Application Gateways</a:t>
            </a:r>
          </a:p>
          <a:p>
            <a:endParaRPr lang="en-US" dirty="0"/>
          </a:p>
          <a:p>
            <a:r>
              <a:rPr lang="en-US" dirty="0"/>
              <a:t>Application Gateway Web Application Firewall (Preview)</a:t>
            </a:r>
          </a:p>
          <a:p>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674781"/>
            <a:ext cx="780290" cy="7802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3986"/>
            <a:ext cx="780290" cy="780290"/>
          </a:xfrm>
          <a:prstGeom prst="rect">
            <a:avLst/>
          </a:prstGeom>
        </p:spPr>
      </p:pic>
      <p:pic>
        <p:nvPicPr>
          <p:cNvPr id="7" name="Picture 6"/>
          <p:cNvPicPr>
            <a:picLocks noChangeAspect="1"/>
          </p:cNvPicPr>
          <p:nvPr/>
        </p:nvPicPr>
        <p:blipFill>
          <a:blip r:embed="rId5"/>
          <a:stretch>
            <a:fillRect/>
          </a:stretch>
        </p:blipFill>
        <p:spPr>
          <a:xfrm>
            <a:off x="841250" y="1642679"/>
            <a:ext cx="777240" cy="777240"/>
          </a:xfrm>
          <a:prstGeom prst="rect">
            <a:avLst/>
          </a:prstGeom>
        </p:spPr>
      </p:pic>
      <p:pic>
        <p:nvPicPr>
          <p:cNvPr id="8" name="Picture 7"/>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8200" y="4753191"/>
            <a:ext cx="780290" cy="780290"/>
          </a:xfrm>
          <a:prstGeom prst="rect">
            <a:avLst/>
          </a:prstGeom>
        </p:spPr>
      </p:pic>
    </p:spTree>
    <p:extLst>
      <p:ext uri="{BB962C8B-B14F-4D97-AF65-F5344CB8AC3E}">
        <p14:creationId xmlns:p14="http://schemas.microsoft.com/office/powerpoint/2010/main" val="2774805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On-Premises Networks</a:t>
            </a:r>
          </a:p>
        </p:txBody>
      </p:sp>
      <p:sp>
        <p:nvSpPr>
          <p:cNvPr id="3" name="Content Placeholder 2"/>
          <p:cNvSpPr>
            <a:spLocks noGrp="1"/>
          </p:cNvSpPr>
          <p:nvPr>
            <p:ph idx="1"/>
          </p:nvPr>
        </p:nvSpPr>
        <p:spPr>
          <a:xfrm>
            <a:off x="838200" y="1813434"/>
            <a:ext cx="8317992" cy="1856359"/>
          </a:xfrm>
        </p:spPr>
        <p:txBody>
          <a:bodyPr>
            <a:normAutofit fontScale="92500" lnSpcReduction="10000"/>
          </a:bodyPr>
          <a:lstStyle/>
          <a:p>
            <a:pPr marL="0" indent="0">
              <a:buNone/>
            </a:pPr>
            <a:r>
              <a:rPr lang="en-US" b="1" dirty="0"/>
              <a:t>Azure VPN Gateway</a:t>
            </a:r>
          </a:p>
          <a:p>
            <a:r>
              <a:rPr lang="en-US" dirty="0"/>
              <a:t>Connects your on-</a:t>
            </a:r>
            <a:r>
              <a:rPr lang="en-US" dirty="0" err="1"/>
              <a:t>prem</a:t>
            </a:r>
            <a:r>
              <a:rPr lang="en-US" dirty="0"/>
              <a:t> resources to Azure</a:t>
            </a:r>
          </a:p>
          <a:p>
            <a:r>
              <a:rPr lang="en-US" dirty="0"/>
              <a:t>Includes Point-to-Site and Site-to-Site connections</a:t>
            </a:r>
          </a:p>
          <a:p>
            <a:r>
              <a:rPr lang="en-US" dirty="0"/>
              <a:t>Can also be used to connect multiple VNETs in Azure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0700" y="2055813"/>
            <a:ext cx="1371600" cy="1371600"/>
          </a:xfrm>
          <a:prstGeom prst="rect">
            <a:avLst/>
          </a:prstGeom>
        </p:spPr>
      </p:pic>
      <p:sp>
        <p:nvSpPr>
          <p:cNvPr id="6" name="Content Placeholder 2"/>
          <p:cNvSpPr txBox="1">
            <a:spLocks/>
          </p:cNvSpPr>
          <p:nvPr/>
        </p:nvSpPr>
        <p:spPr>
          <a:xfrm>
            <a:off x="2606040" y="3912172"/>
            <a:ext cx="9258300" cy="26320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ExpressRoute</a:t>
            </a:r>
          </a:p>
          <a:p>
            <a:r>
              <a:rPr lang="en-US" dirty="0"/>
              <a:t>Create private connections between Azure datacenters and on-premises or partner/colocation host environments</a:t>
            </a:r>
          </a:p>
          <a:p>
            <a:r>
              <a:rPr lang="en-US" dirty="0"/>
              <a:t>Connections do *not* go over the public Internet.  </a:t>
            </a:r>
          </a:p>
          <a:p>
            <a:r>
              <a:rPr lang="en-US" dirty="0"/>
              <a:t>Connectivity is faster, more reliable, and more secure than Internet-based connections.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42409"/>
            <a:ext cx="1371600" cy="1371600"/>
          </a:xfrm>
          <a:prstGeom prst="rect">
            <a:avLst/>
          </a:prstGeom>
        </p:spPr>
      </p:pic>
    </p:spTree>
    <p:extLst>
      <p:ext uri="{BB962C8B-B14F-4D97-AF65-F5344CB8AC3E}">
        <p14:creationId xmlns:p14="http://schemas.microsoft.com/office/powerpoint/2010/main" val="1797709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Concepts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993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DevTest</a:t>
            </a:r>
            <a:r>
              <a:rPr lang="en-US" dirty="0"/>
              <a:t> Labs</a:t>
            </a:r>
          </a:p>
        </p:txBody>
      </p:sp>
      <p:sp>
        <p:nvSpPr>
          <p:cNvPr id="3" name="Content Placeholder 2"/>
          <p:cNvSpPr>
            <a:spLocks noGrp="1"/>
          </p:cNvSpPr>
          <p:nvPr>
            <p:ph idx="1"/>
          </p:nvPr>
        </p:nvSpPr>
        <p:spPr>
          <a:xfrm>
            <a:off x="827183" y="1825625"/>
            <a:ext cx="7695025" cy="4611752"/>
          </a:xfrm>
        </p:spPr>
        <p:txBody>
          <a:bodyPr>
            <a:normAutofit/>
          </a:bodyPr>
          <a:lstStyle/>
          <a:p>
            <a:r>
              <a:rPr lang="en-US" dirty="0"/>
              <a:t>Manage a set of VM’s or provide worry-free self-service for dev-test lab environments.</a:t>
            </a:r>
          </a:p>
          <a:p>
            <a:r>
              <a:rPr lang="en-US" dirty="0"/>
              <a:t>Use “Formulas” to create reusable VM configurations</a:t>
            </a:r>
          </a:p>
          <a:p>
            <a:r>
              <a:rPr lang="en-US" dirty="0"/>
              <a:t>Use “Artifacts” to create reusable VM configuration elements</a:t>
            </a:r>
          </a:p>
          <a:p>
            <a:r>
              <a:rPr lang="en-US" dirty="0"/>
              <a:t>Configure policies for auto-shutdown, </a:t>
            </a:r>
            <a:br>
              <a:rPr lang="en-US" dirty="0"/>
            </a:br>
            <a:r>
              <a:rPr lang="en-US" dirty="0"/>
              <a:t>auto-start</a:t>
            </a:r>
          </a:p>
          <a:p>
            <a:r>
              <a:rPr lang="en-US" dirty="0"/>
              <a:t>Role-based access for Owners, Contributors, Lab Users</a:t>
            </a:r>
          </a:p>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55326" y="2641572"/>
            <a:ext cx="1600200" cy="1600200"/>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5361161"/>
            <a:ext cx="685800" cy="642696"/>
          </a:xfrm>
          <a:prstGeom prst="rect">
            <a:avLst/>
          </a:prstGeom>
        </p:spPr>
      </p:pic>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5361161"/>
            <a:ext cx="685800" cy="642696"/>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5361161"/>
            <a:ext cx="685800" cy="642696"/>
          </a:xfrm>
          <a:prstGeom prst="rect">
            <a:avLst/>
          </a:prstGeom>
        </p:spPr>
      </p:pic>
      <p:sp>
        <p:nvSpPr>
          <p:cNvPr id="24" name="Arrow: Right 23"/>
          <p:cNvSpPr/>
          <p:nvPr/>
        </p:nvSpPr>
        <p:spPr>
          <a:xfrm rot="6887935">
            <a:off x="9152517" y="4644631"/>
            <a:ext cx="775561"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Arrow: Right 24"/>
          <p:cNvSpPr/>
          <p:nvPr/>
        </p:nvSpPr>
        <p:spPr>
          <a:xfrm rot="3670940">
            <a:off x="10281676" y="4655581"/>
            <a:ext cx="790236"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Arrow: Right 25"/>
          <p:cNvSpPr/>
          <p:nvPr/>
        </p:nvSpPr>
        <p:spPr>
          <a:xfrm rot="5400000">
            <a:off x="9809112" y="2124880"/>
            <a:ext cx="580545"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Arrow: Right 26"/>
          <p:cNvSpPr/>
          <p:nvPr/>
        </p:nvSpPr>
        <p:spPr>
          <a:xfrm rot="5400000">
            <a:off x="9731028" y="4637874"/>
            <a:ext cx="721692"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6116029"/>
            <a:ext cx="685800" cy="642696"/>
          </a:xfrm>
          <a:prstGeom prst="rect">
            <a:avLst/>
          </a:prstGeom>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6116029"/>
            <a:ext cx="685800" cy="642696"/>
          </a:xfrm>
          <a:prstGeom prst="rect">
            <a:avLst/>
          </a:prstGeom>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6116029"/>
            <a:ext cx="685800" cy="642696"/>
          </a:xfrm>
          <a:prstGeom prst="rect">
            <a:avLst/>
          </a:prstGeom>
        </p:spPr>
      </p:pic>
      <p:grpSp>
        <p:nvGrpSpPr>
          <p:cNvPr id="33" name="Group 32"/>
          <p:cNvGrpSpPr/>
          <p:nvPr/>
        </p:nvGrpSpPr>
        <p:grpSpPr>
          <a:xfrm>
            <a:off x="9268985" y="258212"/>
            <a:ext cx="1663941" cy="1663982"/>
            <a:chOff x="9268985" y="258212"/>
            <a:chExt cx="1663941" cy="1663982"/>
          </a:xfrm>
        </p:grpSpPr>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251816">
              <a:off x="9874969" y="1464994"/>
              <a:ext cx="457200" cy="4572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426047">
              <a:off x="10255426" y="941860"/>
              <a:ext cx="457200" cy="45720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487610">
              <a:off x="9923954" y="381528"/>
              <a:ext cx="457200" cy="457200"/>
            </a:xfrm>
            <a:prstGeom prst="rect">
              <a:avLst/>
            </a:prstGeom>
          </p:spPr>
        </p:pic>
        <p:pic>
          <p:nvPicPr>
            <p:cNvPr id="15" name="Picture 14"/>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875055">
              <a:off x="9268985" y="301141"/>
              <a:ext cx="457200" cy="45720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47332">
              <a:off x="10475726" y="258212"/>
              <a:ext cx="457200" cy="457200"/>
            </a:xfrm>
            <a:prstGeom prst="rect">
              <a:avLst/>
            </a:prstGeom>
          </p:spPr>
        </p:pic>
        <p:pic>
          <p:nvPicPr>
            <p:cNvPr id="32" name="Picture 31"/>
            <p:cNvPicPr>
              <a:picLocks noChangeAspect="1"/>
            </p:cNvPicPr>
            <p:nvPr/>
          </p:nvPicPr>
          <p:blipFill rotWithShape="1">
            <a:blip r:embed="rId10">
              <a:extLst>
                <a:ext uri="{28A0092B-C50C-407E-A947-70E740481C1C}">
                  <a14:useLocalDpi xmlns:a14="http://schemas.microsoft.com/office/drawing/2010/main" val="0"/>
                </a:ext>
              </a:extLst>
            </a:blip>
            <a:srcRect l="880" r="81697" b="16671"/>
            <a:stretch/>
          </p:blipFill>
          <p:spPr>
            <a:xfrm rot="1271406">
              <a:off x="9522984" y="830608"/>
              <a:ext cx="455038" cy="457200"/>
            </a:xfrm>
            <a:prstGeom prst="rect">
              <a:avLst/>
            </a:prstGeom>
          </p:spPr>
        </p:pic>
      </p:grpSp>
    </p:spTree>
    <p:extLst>
      <p:ext uri="{BB962C8B-B14F-4D97-AF65-F5344CB8AC3E}">
        <p14:creationId xmlns:p14="http://schemas.microsoft.com/office/powerpoint/2010/main" val="1221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Machine Benefits</a:t>
            </a:r>
          </a:p>
        </p:txBody>
      </p:sp>
      <p:sp>
        <p:nvSpPr>
          <p:cNvPr id="3" name="Content Placeholder 2"/>
          <p:cNvSpPr>
            <a:spLocks noGrp="1"/>
          </p:cNvSpPr>
          <p:nvPr>
            <p:ph idx="1"/>
          </p:nvPr>
        </p:nvSpPr>
        <p:spPr/>
        <p:txBody>
          <a:bodyPr>
            <a:normAutofit fontScale="92500"/>
          </a:bodyPr>
          <a:lstStyle/>
          <a:p>
            <a:r>
              <a:rPr lang="en-US" dirty="0"/>
              <a:t>Choice</a:t>
            </a:r>
          </a:p>
          <a:p>
            <a:pPr lvl="1"/>
            <a:r>
              <a:rPr lang="en-US" dirty="0"/>
              <a:t>Choose from thousands of pre-configured VM images or configure, capture, and upload your own custom images</a:t>
            </a:r>
          </a:p>
          <a:p>
            <a:pPr lvl="1"/>
            <a:r>
              <a:rPr lang="en-US" dirty="0"/>
              <a:t>Leverage VM Extensions to do custom post-deployment configuration</a:t>
            </a:r>
          </a:p>
          <a:p>
            <a:r>
              <a:rPr lang="en-US" dirty="0"/>
              <a:t>Scalability &amp; Reliability</a:t>
            </a:r>
          </a:p>
          <a:p>
            <a:pPr lvl="1"/>
            <a:r>
              <a:rPr lang="en-US" dirty="0"/>
              <a:t>Select system profiles to best match your workload</a:t>
            </a:r>
          </a:p>
          <a:p>
            <a:pPr lvl="1"/>
            <a:r>
              <a:rPr lang="en-US" dirty="0"/>
              <a:t>Configure drives for size and performance</a:t>
            </a:r>
          </a:p>
          <a:p>
            <a:pPr lvl="1"/>
            <a:r>
              <a:rPr lang="en-US" dirty="0"/>
              <a:t>Leverage VM Scale Sets to scale from one to thousands of VM instances</a:t>
            </a:r>
          </a:p>
          <a:p>
            <a:r>
              <a:rPr lang="en-US" dirty="0"/>
              <a:t>Access &amp; Security</a:t>
            </a:r>
          </a:p>
          <a:p>
            <a:pPr lvl="1"/>
            <a:r>
              <a:rPr lang="en-US" dirty="0"/>
              <a:t>Configure Azure networking to the topology you require</a:t>
            </a:r>
          </a:p>
          <a:p>
            <a:pPr lvl="1"/>
            <a:r>
              <a:rPr lang="en-US" dirty="0"/>
              <a:t>Extend your on-premises infrastructure into the Cloud</a:t>
            </a:r>
          </a:p>
          <a:p>
            <a:endParaRPr lang="en-US" dirty="0"/>
          </a:p>
        </p:txBody>
      </p:sp>
    </p:spTree>
    <p:extLst>
      <p:ext uri="{BB962C8B-B14F-4D97-AF65-F5344CB8AC3E}">
        <p14:creationId xmlns:p14="http://schemas.microsoft.com/office/powerpoint/2010/main" val="27493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Steps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9826615"/>
              </p:ext>
            </p:extLst>
          </p:nvPr>
        </p:nvGraphicFramePr>
        <p:xfrm>
          <a:off x="838200" y="1825625"/>
          <a:ext cx="10515600" cy="389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38200" y="5852985"/>
            <a:ext cx="10515599" cy="707886"/>
          </a:xfrm>
          <a:prstGeom prst="rect">
            <a:avLst/>
          </a:prstGeom>
          <a:noFill/>
        </p:spPr>
        <p:txBody>
          <a:bodyPr wrap="square" rtlCol="0">
            <a:spAutoFit/>
          </a:bodyPr>
          <a:lstStyle/>
          <a:p>
            <a:pPr algn="ctr"/>
            <a:r>
              <a:rPr lang="en-US" sz="4000" i="1" dirty="0">
                <a:latin typeface="Segoe UI" panose="020B0502040204020203" pitchFamily="34" charset="0"/>
                <a:cs typeface="Segoe UI" panose="020B0502040204020203" pitchFamily="34" charset="0"/>
              </a:rPr>
              <a:t>Easy as 1-2-3!</a:t>
            </a:r>
          </a:p>
        </p:txBody>
      </p:sp>
    </p:spTree>
    <p:extLst>
      <p:ext uri="{BB962C8B-B14F-4D97-AF65-F5344CB8AC3E}">
        <p14:creationId xmlns:p14="http://schemas.microsoft.com/office/powerpoint/2010/main" val="25571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Gallery Images</a:t>
            </a:r>
          </a:p>
        </p:txBody>
      </p:sp>
      <p:grpSp>
        <p:nvGrpSpPr>
          <p:cNvPr id="4" name="Group 3"/>
          <p:cNvGrpSpPr/>
          <p:nvPr/>
        </p:nvGrpSpPr>
        <p:grpSpPr>
          <a:xfrm>
            <a:off x="1689897" y="1786284"/>
            <a:ext cx="1600956" cy="1318108"/>
            <a:chOff x="1689897" y="1786284"/>
            <a:chExt cx="1600956" cy="1318108"/>
          </a:xfrm>
        </p:grpSpPr>
        <p:pic>
          <p:nvPicPr>
            <p:cNvPr id="5" name="Picture 4"/>
            <p:cNvPicPr>
              <a:picLocks noChangeAspect="1"/>
            </p:cNvPicPr>
            <p:nvPr/>
          </p:nvPicPr>
          <p:blipFill>
            <a:blip r:embed="rId3"/>
            <a:stretch>
              <a:fillRect/>
            </a:stretch>
          </p:blipFill>
          <p:spPr>
            <a:xfrm>
              <a:off x="1831321" y="1786284"/>
              <a:ext cx="1318108" cy="1318108"/>
            </a:xfrm>
            <a:prstGeom prst="rect">
              <a:avLst/>
            </a:prstGeom>
          </p:spPr>
        </p:pic>
        <p:sp>
          <p:nvSpPr>
            <p:cNvPr id="6" name="Rectangle 5"/>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Server 2012 R2</a:t>
              </a:r>
              <a:endParaRPr lang="en-US" sz="900" dirty="0">
                <a:solidFill>
                  <a:schemeClr val="bg1"/>
                </a:solidFill>
                <a:latin typeface="+mj-lt"/>
              </a:endParaRPr>
            </a:p>
          </p:txBody>
        </p:sp>
      </p:grpSp>
      <p:grpSp>
        <p:nvGrpSpPr>
          <p:cNvPr id="7" name="Group 6"/>
          <p:cNvGrpSpPr/>
          <p:nvPr/>
        </p:nvGrpSpPr>
        <p:grpSpPr>
          <a:xfrm>
            <a:off x="3220141" y="1786284"/>
            <a:ext cx="1459532" cy="1318108"/>
            <a:chOff x="3220141" y="1786284"/>
            <a:chExt cx="1459532" cy="1318108"/>
          </a:xfrm>
        </p:grpSpPr>
        <p:pic>
          <p:nvPicPr>
            <p:cNvPr id="8" name="Picture 7"/>
            <p:cNvPicPr>
              <a:picLocks noChangeAspect="1"/>
            </p:cNvPicPr>
            <p:nvPr/>
          </p:nvPicPr>
          <p:blipFill>
            <a:blip r:embed="rId4"/>
            <a:stretch>
              <a:fillRect/>
            </a:stretch>
          </p:blipFill>
          <p:spPr>
            <a:xfrm>
              <a:off x="3282866" y="1786284"/>
              <a:ext cx="1318108" cy="1318108"/>
            </a:xfrm>
            <a:prstGeom prst="rect">
              <a:avLst/>
            </a:prstGeom>
          </p:spPr>
        </p:pic>
        <p:sp>
          <p:nvSpPr>
            <p:cNvPr id="9" name="Rectangle 8"/>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10" name="Group 9"/>
          <p:cNvGrpSpPr/>
          <p:nvPr/>
        </p:nvGrpSpPr>
        <p:grpSpPr>
          <a:xfrm>
            <a:off x="4708625" y="1786284"/>
            <a:ext cx="1459532" cy="1318109"/>
            <a:chOff x="4708625" y="1786284"/>
            <a:chExt cx="1459532" cy="1318109"/>
          </a:xfrm>
        </p:grpSpPr>
        <p:pic>
          <p:nvPicPr>
            <p:cNvPr id="11" name="Picture 10"/>
            <p:cNvPicPr>
              <a:picLocks noChangeAspect="1"/>
            </p:cNvPicPr>
            <p:nvPr/>
          </p:nvPicPr>
          <p:blipFill>
            <a:blip r:embed="rId5"/>
            <a:stretch>
              <a:fillRect/>
            </a:stretch>
          </p:blipFill>
          <p:spPr>
            <a:xfrm>
              <a:off x="4734411" y="1786284"/>
              <a:ext cx="1318109" cy="1318109"/>
            </a:xfrm>
            <a:prstGeom prst="rect">
              <a:avLst/>
            </a:prstGeom>
          </p:spPr>
        </p:pic>
        <p:sp>
          <p:nvSpPr>
            <p:cNvPr id="12" name="Rectangle 11"/>
            <p:cNvSpPr/>
            <p:nvPr/>
          </p:nvSpPr>
          <p:spPr>
            <a:xfrm>
              <a:off x="4708625" y="2852657"/>
              <a:ext cx="1459532" cy="230832"/>
            </a:xfrm>
            <a:prstGeom prst="rect">
              <a:avLst/>
            </a:prstGeom>
          </p:spPr>
          <p:txBody>
            <a:bodyPr wrap="square">
              <a:spAutoFit/>
            </a:bodyPr>
            <a:lstStyle/>
            <a:p>
              <a:pPr algn="ctr"/>
              <a:r>
                <a:rPr lang="en-US" sz="900" dirty="0" err="1">
                  <a:solidFill>
                    <a:schemeClr val="bg1"/>
                  </a:solidFill>
                  <a:latin typeface="+mj-lt"/>
                </a:rPr>
                <a:t>CentOS</a:t>
              </a:r>
              <a:r>
                <a:rPr lang="en-US" sz="900" dirty="0">
                  <a:solidFill>
                    <a:schemeClr val="bg1"/>
                  </a:solidFill>
                  <a:latin typeface="+mj-lt"/>
                </a:rPr>
                <a:t> 6.5</a:t>
              </a:r>
            </a:p>
          </p:txBody>
        </p:sp>
      </p:grpSp>
      <p:grpSp>
        <p:nvGrpSpPr>
          <p:cNvPr id="13" name="Group 12"/>
          <p:cNvGrpSpPr/>
          <p:nvPr/>
        </p:nvGrpSpPr>
        <p:grpSpPr>
          <a:xfrm>
            <a:off x="6110254" y="1786284"/>
            <a:ext cx="1559195" cy="1325430"/>
            <a:chOff x="6110254" y="1786284"/>
            <a:chExt cx="1559195" cy="1325430"/>
          </a:xfrm>
        </p:grpSpPr>
        <p:pic>
          <p:nvPicPr>
            <p:cNvPr id="14" name="Picture 13"/>
            <p:cNvPicPr>
              <a:picLocks noChangeAspect="1"/>
            </p:cNvPicPr>
            <p:nvPr/>
          </p:nvPicPr>
          <p:blipFill>
            <a:blip r:embed="rId6"/>
            <a:stretch>
              <a:fillRect/>
            </a:stretch>
          </p:blipFill>
          <p:spPr>
            <a:xfrm>
              <a:off x="6185957" y="1786284"/>
              <a:ext cx="1318109" cy="1318109"/>
            </a:xfrm>
            <a:prstGeom prst="rect">
              <a:avLst/>
            </a:prstGeom>
          </p:spPr>
        </p:pic>
        <p:sp>
          <p:nvSpPr>
            <p:cNvPr id="15" name="Rectangle 14"/>
            <p:cNvSpPr/>
            <p:nvPr/>
          </p:nvSpPr>
          <p:spPr>
            <a:xfrm>
              <a:off x="6110254" y="2742382"/>
              <a:ext cx="1559195" cy="369332"/>
            </a:xfrm>
            <a:prstGeom prst="rect">
              <a:avLst/>
            </a:prstGeom>
          </p:spPr>
          <p:txBody>
            <a:bodyPr wrap="square">
              <a:spAutoFit/>
            </a:bodyPr>
            <a:lstStyle/>
            <a:p>
              <a:pPr algn="ctr"/>
              <a:r>
                <a:rPr lang="en-US" sz="900" dirty="0">
                  <a:solidFill>
                    <a:schemeClr val="bg1"/>
                  </a:solidFill>
                  <a:latin typeface="+mj-lt"/>
                </a:rPr>
                <a:t>SUSE Linux </a:t>
              </a:r>
            </a:p>
            <a:p>
              <a:pPr algn="ctr"/>
              <a:r>
                <a:rPr lang="en-US" altLang="zh-CN" sz="900" dirty="0">
                  <a:solidFill>
                    <a:schemeClr val="bg1"/>
                  </a:solidFill>
                  <a:latin typeface="+mj-lt"/>
                </a:rPr>
                <a:t>Enterprise Server</a:t>
              </a:r>
              <a:endParaRPr lang="en-US" sz="900" dirty="0">
                <a:solidFill>
                  <a:schemeClr val="bg1"/>
                </a:solidFill>
                <a:latin typeface="+mj-lt"/>
              </a:endParaRPr>
            </a:p>
          </p:txBody>
        </p:sp>
      </p:grpSp>
      <p:grpSp>
        <p:nvGrpSpPr>
          <p:cNvPr id="16" name="Group 15"/>
          <p:cNvGrpSpPr/>
          <p:nvPr/>
        </p:nvGrpSpPr>
        <p:grpSpPr>
          <a:xfrm>
            <a:off x="8958953" y="1807643"/>
            <a:ext cx="1559195" cy="1318109"/>
            <a:chOff x="7518855" y="1786284"/>
            <a:chExt cx="1559195" cy="1318109"/>
          </a:xfrm>
        </p:grpSpPr>
        <p:pic>
          <p:nvPicPr>
            <p:cNvPr id="17" name="Picture 16"/>
            <p:cNvPicPr>
              <a:picLocks noChangeAspect="1"/>
            </p:cNvPicPr>
            <p:nvPr/>
          </p:nvPicPr>
          <p:blipFill>
            <a:blip r:embed="rId7"/>
            <a:stretch>
              <a:fillRect/>
            </a:stretch>
          </p:blipFill>
          <p:spPr>
            <a:xfrm>
              <a:off x="7637503" y="1786284"/>
              <a:ext cx="1318109" cy="1318109"/>
            </a:xfrm>
            <a:prstGeom prst="rect">
              <a:avLst/>
            </a:prstGeom>
          </p:spPr>
        </p:pic>
        <p:sp>
          <p:nvSpPr>
            <p:cNvPr id="18" name="Rectangle 17"/>
            <p:cNvSpPr/>
            <p:nvPr/>
          </p:nvSpPr>
          <p:spPr>
            <a:xfrm>
              <a:off x="7518855" y="2843662"/>
              <a:ext cx="1559195" cy="230832"/>
            </a:xfrm>
            <a:prstGeom prst="rect">
              <a:avLst/>
            </a:prstGeom>
          </p:spPr>
          <p:txBody>
            <a:bodyPr wrap="square">
              <a:spAutoFit/>
            </a:bodyPr>
            <a:lstStyle/>
            <a:p>
              <a:pPr algn="ctr"/>
              <a:r>
                <a:rPr lang="en-US" sz="900" dirty="0">
                  <a:solidFill>
                    <a:schemeClr val="bg1"/>
                  </a:solidFill>
                  <a:latin typeface="+mj-lt"/>
                </a:rPr>
                <a:t>Oracle Linux 6.4.0.0.0</a:t>
              </a:r>
            </a:p>
          </p:txBody>
        </p:sp>
      </p:grpSp>
      <p:grpSp>
        <p:nvGrpSpPr>
          <p:cNvPr id="19" name="Group 18"/>
          <p:cNvGrpSpPr/>
          <p:nvPr/>
        </p:nvGrpSpPr>
        <p:grpSpPr>
          <a:xfrm>
            <a:off x="8958953" y="4660076"/>
            <a:ext cx="1559195" cy="1321875"/>
            <a:chOff x="8958953" y="4660076"/>
            <a:chExt cx="1559195" cy="1321875"/>
          </a:xfrm>
        </p:grpSpPr>
        <p:pic>
          <p:nvPicPr>
            <p:cNvPr id="20" name="Picture 19"/>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1" name="Rectangle 20"/>
            <p:cNvSpPr/>
            <p:nvPr/>
          </p:nvSpPr>
          <p:spPr>
            <a:xfrm>
              <a:off x="8958953" y="5751119"/>
              <a:ext cx="1559195" cy="230832"/>
            </a:xfrm>
            <a:prstGeom prst="rect">
              <a:avLst/>
            </a:prstGeom>
          </p:spPr>
          <p:txBody>
            <a:bodyPr wrap="square">
              <a:spAutoFit/>
            </a:bodyPr>
            <a:lstStyle/>
            <a:p>
              <a:pPr algn="ctr"/>
              <a:r>
                <a:rPr lang="en-US" altLang="zh-CN" sz="900" dirty="0">
                  <a:solidFill>
                    <a:schemeClr val="bg1"/>
                  </a:solidFill>
                  <a:latin typeface="+mj-lt"/>
                </a:rPr>
                <a:t>Windows 8.1 Enterprise</a:t>
              </a:r>
              <a:endParaRPr lang="en-US" sz="900" dirty="0">
                <a:solidFill>
                  <a:schemeClr val="bg1"/>
                </a:solidFill>
                <a:latin typeface="+mj-lt"/>
              </a:endParaRPr>
            </a:p>
          </p:txBody>
        </p:sp>
      </p:grpSp>
      <p:grpSp>
        <p:nvGrpSpPr>
          <p:cNvPr id="22" name="Group 21"/>
          <p:cNvGrpSpPr/>
          <p:nvPr/>
        </p:nvGrpSpPr>
        <p:grpSpPr>
          <a:xfrm>
            <a:off x="1674726" y="3224402"/>
            <a:ext cx="1600956" cy="1318109"/>
            <a:chOff x="1674726" y="3224402"/>
            <a:chExt cx="1600956" cy="1318109"/>
          </a:xfrm>
        </p:grpSpPr>
        <p:pic>
          <p:nvPicPr>
            <p:cNvPr id="23" name="Picture 22"/>
            <p:cNvPicPr>
              <a:picLocks noChangeAspect="1"/>
            </p:cNvPicPr>
            <p:nvPr/>
          </p:nvPicPr>
          <p:blipFill>
            <a:blip r:embed="rId8"/>
            <a:stretch>
              <a:fillRect/>
            </a:stretch>
          </p:blipFill>
          <p:spPr>
            <a:xfrm>
              <a:off x="1831321" y="3224402"/>
              <a:ext cx="1318109" cy="1318109"/>
            </a:xfrm>
            <a:prstGeom prst="rect">
              <a:avLst/>
            </a:prstGeom>
          </p:spPr>
        </p:pic>
        <p:sp>
          <p:nvSpPr>
            <p:cNvPr id="24" name="Rectangle 23"/>
            <p:cNvSpPr/>
            <p:nvPr/>
          </p:nvSpPr>
          <p:spPr>
            <a:xfrm>
              <a:off x="1674726" y="4308137"/>
              <a:ext cx="1600956" cy="230832"/>
            </a:xfrm>
            <a:prstGeom prst="rect">
              <a:avLst/>
            </a:prstGeom>
          </p:spPr>
          <p:txBody>
            <a:bodyPr wrap="square">
              <a:spAutoFit/>
            </a:bodyPr>
            <a:lstStyle/>
            <a:p>
              <a:pPr algn="ctr"/>
              <a:r>
                <a:rPr lang="pt-BR" sz="900" dirty="0">
                  <a:solidFill>
                    <a:schemeClr val="bg1"/>
                  </a:solidFill>
                  <a:latin typeface="+mj-lt"/>
                </a:rPr>
                <a:t>SQL </a:t>
              </a:r>
              <a:r>
                <a:rPr lang="en-US" altLang="zh-CN" sz="900" dirty="0">
                  <a:solidFill>
                    <a:schemeClr val="bg1"/>
                  </a:solidFill>
                  <a:latin typeface="+mj-lt"/>
                </a:rPr>
                <a:t>Server 2014 Standard</a:t>
              </a:r>
              <a:endParaRPr lang="en-US" sz="900" dirty="0">
                <a:solidFill>
                  <a:schemeClr val="bg1"/>
                </a:solidFill>
                <a:latin typeface="+mj-lt"/>
              </a:endParaRPr>
            </a:p>
          </p:txBody>
        </p:sp>
      </p:grpSp>
      <p:grpSp>
        <p:nvGrpSpPr>
          <p:cNvPr id="25" name="Group 24"/>
          <p:cNvGrpSpPr/>
          <p:nvPr/>
        </p:nvGrpSpPr>
        <p:grpSpPr>
          <a:xfrm>
            <a:off x="3149429" y="3224402"/>
            <a:ext cx="1600956" cy="1320942"/>
            <a:chOff x="3149429" y="3224402"/>
            <a:chExt cx="1600956" cy="1320942"/>
          </a:xfrm>
        </p:grpSpPr>
        <p:pic>
          <p:nvPicPr>
            <p:cNvPr id="26" name="Picture 25"/>
            <p:cNvPicPr>
              <a:picLocks noChangeAspect="1"/>
            </p:cNvPicPr>
            <p:nvPr/>
          </p:nvPicPr>
          <p:blipFill>
            <a:blip r:embed="rId9"/>
            <a:stretch>
              <a:fillRect/>
            </a:stretch>
          </p:blipFill>
          <p:spPr>
            <a:xfrm>
              <a:off x="3282866" y="3224402"/>
              <a:ext cx="1320942" cy="1320942"/>
            </a:xfrm>
            <a:prstGeom prst="rect">
              <a:avLst/>
            </a:prstGeom>
          </p:spPr>
        </p:pic>
        <p:sp>
          <p:nvSpPr>
            <p:cNvPr id="27" name="Rectangle 26"/>
            <p:cNvSpPr/>
            <p:nvPr/>
          </p:nvSpPr>
          <p:spPr>
            <a:xfrm>
              <a:off x="3149429" y="4298873"/>
              <a:ext cx="1600956" cy="230832"/>
            </a:xfrm>
            <a:prstGeom prst="rect">
              <a:avLst/>
            </a:prstGeom>
          </p:spPr>
          <p:txBody>
            <a:bodyPr wrap="square">
              <a:spAutoFit/>
            </a:bodyPr>
            <a:lstStyle/>
            <a:p>
              <a:pPr algn="ctr"/>
              <a:r>
                <a:rPr lang="en-US" altLang="zh-CN" sz="900" dirty="0">
                  <a:solidFill>
                    <a:schemeClr val="bg1"/>
                  </a:solidFill>
                  <a:latin typeface="+mj-lt"/>
                </a:rPr>
                <a:t>Oracle Database 11g R2</a:t>
              </a:r>
              <a:endParaRPr lang="en-US" sz="900" dirty="0">
                <a:solidFill>
                  <a:schemeClr val="bg1"/>
                </a:solidFill>
                <a:latin typeface="+mj-lt"/>
              </a:endParaRPr>
            </a:p>
          </p:txBody>
        </p:sp>
      </p:grpSp>
      <p:grpSp>
        <p:nvGrpSpPr>
          <p:cNvPr id="28" name="Group 27"/>
          <p:cNvGrpSpPr/>
          <p:nvPr/>
        </p:nvGrpSpPr>
        <p:grpSpPr>
          <a:xfrm>
            <a:off x="4584482" y="3224402"/>
            <a:ext cx="1600956" cy="1321217"/>
            <a:chOff x="4584482" y="3224402"/>
            <a:chExt cx="1600956" cy="1321217"/>
          </a:xfrm>
        </p:grpSpPr>
        <p:pic>
          <p:nvPicPr>
            <p:cNvPr id="29" name="Picture 28"/>
            <p:cNvPicPr>
              <a:picLocks noChangeAspect="1"/>
            </p:cNvPicPr>
            <p:nvPr/>
          </p:nvPicPr>
          <p:blipFill>
            <a:blip r:embed="rId10"/>
            <a:stretch>
              <a:fillRect/>
            </a:stretch>
          </p:blipFill>
          <p:spPr>
            <a:xfrm>
              <a:off x="4734411" y="3224402"/>
              <a:ext cx="1318109" cy="1318109"/>
            </a:xfrm>
            <a:prstGeom prst="rect">
              <a:avLst/>
            </a:prstGeom>
          </p:spPr>
        </p:pic>
        <p:sp>
          <p:nvSpPr>
            <p:cNvPr id="30" name="Rectangle 29"/>
            <p:cNvSpPr/>
            <p:nvPr/>
          </p:nvSpPr>
          <p:spPr>
            <a:xfrm>
              <a:off x="4584482" y="4314787"/>
              <a:ext cx="1600956" cy="230832"/>
            </a:xfrm>
            <a:prstGeom prst="rect">
              <a:avLst/>
            </a:prstGeom>
          </p:spPr>
          <p:txBody>
            <a:bodyPr wrap="square">
              <a:spAutoFit/>
            </a:bodyPr>
            <a:lstStyle/>
            <a:p>
              <a:pPr algn="ctr"/>
              <a:r>
                <a:rPr lang="en-US" altLang="zh-CN" sz="900" dirty="0">
                  <a:solidFill>
                    <a:schemeClr val="bg1"/>
                  </a:solidFill>
                  <a:latin typeface="+mj-lt"/>
                </a:rPr>
                <a:t>BizTalk Server 2013</a:t>
              </a:r>
              <a:endParaRPr lang="en-US" sz="900" dirty="0">
                <a:solidFill>
                  <a:schemeClr val="bg1"/>
                </a:solidFill>
                <a:latin typeface="+mj-lt"/>
              </a:endParaRPr>
            </a:p>
          </p:txBody>
        </p:sp>
      </p:grpSp>
      <p:grpSp>
        <p:nvGrpSpPr>
          <p:cNvPr id="31" name="Group 30"/>
          <p:cNvGrpSpPr/>
          <p:nvPr/>
        </p:nvGrpSpPr>
        <p:grpSpPr>
          <a:xfrm>
            <a:off x="6061936" y="3226447"/>
            <a:ext cx="1600956" cy="1318897"/>
            <a:chOff x="6061936" y="3226447"/>
            <a:chExt cx="1600956" cy="1318897"/>
          </a:xfrm>
        </p:grpSpPr>
        <p:pic>
          <p:nvPicPr>
            <p:cNvPr id="32" name="Picture 31"/>
            <p:cNvPicPr>
              <a:picLocks noChangeAspect="1"/>
            </p:cNvPicPr>
            <p:nvPr/>
          </p:nvPicPr>
          <p:blipFill>
            <a:blip r:embed="rId11"/>
            <a:stretch>
              <a:fillRect/>
            </a:stretch>
          </p:blipFill>
          <p:spPr>
            <a:xfrm>
              <a:off x="6183123" y="3226447"/>
              <a:ext cx="1318897" cy="1318897"/>
            </a:xfrm>
            <a:prstGeom prst="rect">
              <a:avLst/>
            </a:prstGeom>
          </p:spPr>
        </p:pic>
        <p:sp>
          <p:nvSpPr>
            <p:cNvPr id="33" name="Rectangle 32"/>
            <p:cNvSpPr/>
            <p:nvPr/>
          </p:nvSpPr>
          <p:spPr>
            <a:xfrm>
              <a:off x="6061936" y="4308137"/>
              <a:ext cx="1600956" cy="230832"/>
            </a:xfrm>
            <a:prstGeom prst="rect">
              <a:avLst/>
            </a:prstGeom>
          </p:spPr>
          <p:txBody>
            <a:bodyPr wrap="square">
              <a:spAutoFit/>
            </a:bodyPr>
            <a:lstStyle/>
            <a:p>
              <a:pPr algn="ctr"/>
              <a:r>
                <a:rPr lang="en-US" altLang="zh-CN" sz="900" dirty="0">
                  <a:solidFill>
                    <a:schemeClr val="bg1"/>
                  </a:solidFill>
                  <a:latin typeface="+mj-lt"/>
                </a:rPr>
                <a:t>SharePoint Server Farm</a:t>
              </a:r>
              <a:endParaRPr lang="en-US" sz="900" dirty="0">
                <a:solidFill>
                  <a:schemeClr val="bg1"/>
                </a:solidFill>
                <a:latin typeface="+mj-lt"/>
              </a:endParaRPr>
            </a:p>
          </p:txBody>
        </p:sp>
      </p:grpSp>
      <p:grpSp>
        <p:nvGrpSpPr>
          <p:cNvPr id="34" name="Group 33"/>
          <p:cNvGrpSpPr/>
          <p:nvPr/>
        </p:nvGrpSpPr>
        <p:grpSpPr>
          <a:xfrm>
            <a:off x="7509168" y="3226447"/>
            <a:ext cx="1600956" cy="1320101"/>
            <a:chOff x="7509168" y="3226447"/>
            <a:chExt cx="1600956" cy="1320101"/>
          </a:xfrm>
        </p:grpSpPr>
        <p:pic>
          <p:nvPicPr>
            <p:cNvPr id="35" name="Picture 34"/>
            <p:cNvPicPr>
              <a:picLocks noChangeAspect="1"/>
            </p:cNvPicPr>
            <p:nvPr/>
          </p:nvPicPr>
          <p:blipFill>
            <a:blip r:embed="rId12"/>
            <a:stretch>
              <a:fillRect/>
            </a:stretch>
          </p:blipFill>
          <p:spPr>
            <a:xfrm>
              <a:off x="7637503" y="3226447"/>
              <a:ext cx="1318897" cy="1318897"/>
            </a:xfrm>
            <a:prstGeom prst="rect">
              <a:avLst/>
            </a:prstGeom>
          </p:spPr>
        </p:pic>
        <p:sp>
          <p:nvSpPr>
            <p:cNvPr id="36" name="Rectangle 35"/>
            <p:cNvSpPr/>
            <p:nvPr/>
          </p:nvSpPr>
          <p:spPr>
            <a:xfrm>
              <a:off x="7509168" y="4177216"/>
              <a:ext cx="1600956" cy="369332"/>
            </a:xfrm>
            <a:prstGeom prst="rect">
              <a:avLst/>
            </a:prstGeom>
          </p:spPr>
          <p:txBody>
            <a:bodyPr wrap="square">
              <a:spAutoFit/>
            </a:bodyPr>
            <a:lstStyle/>
            <a:p>
              <a:pPr algn="ctr"/>
              <a:r>
                <a:rPr lang="en-US" altLang="zh-CN" sz="900" dirty="0">
                  <a:solidFill>
                    <a:schemeClr val="bg1"/>
                  </a:solidFill>
                  <a:latin typeface="+mj-lt"/>
                </a:rPr>
                <a:t>Microsoft Dynamics </a:t>
              </a:r>
            </a:p>
            <a:p>
              <a:pPr algn="ctr"/>
              <a:r>
                <a:rPr lang="en-US" altLang="zh-CN" sz="900" dirty="0">
                  <a:solidFill>
                    <a:schemeClr val="bg1"/>
                  </a:solidFill>
                  <a:latin typeface="+mj-lt"/>
                </a:rPr>
                <a:t>GP 2013</a:t>
              </a:r>
              <a:endParaRPr lang="en-US" sz="900" dirty="0">
                <a:solidFill>
                  <a:schemeClr val="bg1"/>
                </a:solidFill>
                <a:latin typeface="+mj-lt"/>
              </a:endParaRPr>
            </a:p>
          </p:txBody>
        </p:sp>
      </p:grpSp>
      <p:grpSp>
        <p:nvGrpSpPr>
          <p:cNvPr id="37" name="Group 36"/>
          <p:cNvGrpSpPr/>
          <p:nvPr/>
        </p:nvGrpSpPr>
        <p:grpSpPr>
          <a:xfrm>
            <a:off x="9078050" y="3228608"/>
            <a:ext cx="1316736" cy="1316736"/>
            <a:chOff x="9078050" y="3228608"/>
            <a:chExt cx="1316736" cy="1316736"/>
          </a:xfrm>
        </p:grpSpPr>
        <p:pic>
          <p:nvPicPr>
            <p:cNvPr id="38" name="Picture 37"/>
            <p:cNvPicPr>
              <a:picLocks noChangeAspect="1"/>
            </p:cNvPicPr>
            <p:nvPr/>
          </p:nvPicPr>
          <p:blipFill>
            <a:blip r:embed="rId13"/>
            <a:stretch>
              <a:fillRect/>
            </a:stretch>
          </p:blipFill>
          <p:spPr>
            <a:xfrm>
              <a:off x="9078050" y="3228608"/>
              <a:ext cx="1316736" cy="1316736"/>
            </a:xfrm>
            <a:prstGeom prst="rect">
              <a:avLst/>
            </a:prstGeom>
          </p:spPr>
        </p:pic>
        <p:sp>
          <p:nvSpPr>
            <p:cNvPr id="39" name="Rectangle 38"/>
            <p:cNvSpPr/>
            <p:nvPr/>
          </p:nvSpPr>
          <p:spPr>
            <a:xfrm>
              <a:off x="9110123" y="4255933"/>
              <a:ext cx="1231732" cy="230832"/>
            </a:xfrm>
            <a:prstGeom prst="rect">
              <a:avLst/>
            </a:prstGeom>
          </p:spPr>
          <p:txBody>
            <a:bodyPr wrap="square">
              <a:spAutoFit/>
            </a:bodyPr>
            <a:lstStyle/>
            <a:p>
              <a:pPr algn="ctr"/>
              <a:r>
                <a:rPr lang="en-US" altLang="zh-CN" sz="900" dirty="0">
                  <a:solidFill>
                    <a:schemeClr val="bg1"/>
                  </a:solidFill>
                  <a:latin typeface="+mj-lt"/>
                </a:rPr>
                <a:t>Zulu 8</a:t>
              </a:r>
              <a:endParaRPr lang="en-US" sz="900" dirty="0">
                <a:solidFill>
                  <a:schemeClr val="bg1"/>
                </a:solidFill>
                <a:latin typeface="+mj-lt"/>
              </a:endParaRPr>
            </a:p>
          </p:txBody>
        </p:sp>
      </p:grpSp>
      <p:grpSp>
        <p:nvGrpSpPr>
          <p:cNvPr id="40" name="Group 39"/>
          <p:cNvGrpSpPr/>
          <p:nvPr/>
        </p:nvGrpSpPr>
        <p:grpSpPr>
          <a:xfrm>
            <a:off x="1689897" y="4662521"/>
            <a:ext cx="1600956" cy="1334769"/>
            <a:chOff x="1689897" y="4662521"/>
            <a:chExt cx="1600956" cy="1334769"/>
          </a:xfrm>
        </p:grpSpPr>
        <p:pic>
          <p:nvPicPr>
            <p:cNvPr id="41" name="Picture 40"/>
            <p:cNvPicPr>
              <a:picLocks noChangeAspect="1"/>
            </p:cNvPicPr>
            <p:nvPr/>
          </p:nvPicPr>
          <p:blipFill>
            <a:blip r:embed="rId14"/>
            <a:stretch>
              <a:fillRect/>
            </a:stretch>
          </p:blipFill>
          <p:spPr>
            <a:xfrm>
              <a:off x="1831321" y="4662521"/>
              <a:ext cx="1316736" cy="1316736"/>
            </a:xfrm>
            <a:prstGeom prst="rect">
              <a:avLst/>
            </a:prstGeom>
          </p:spPr>
        </p:pic>
        <p:sp>
          <p:nvSpPr>
            <p:cNvPr id="42" name="Rectangle 41"/>
            <p:cNvSpPr/>
            <p:nvPr/>
          </p:nvSpPr>
          <p:spPr>
            <a:xfrm>
              <a:off x="1689897" y="5627958"/>
              <a:ext cx="1600956" cy="369332"/>
            </a:xfrm>
            <a:prstGeom prst="rect">
              <a:avLst/>
            </a:prstGeom>
          </p:spPr>
          <p:txBody>
            <a:bodyPr wrap="square">
              <a:spAutoFit/>
            </a:bodyPr>
            <a:lstStyle/>
            <a:p>
              <a:pPr algn="ctr"/>
              <a:r>
                <a:rPr lang="en-US" sz="900" dirty="0">
                  <a:solidFill>
                    <a:schemeClr val="bg1"/>
                  </a:solidFill>
                  <a:latin typeface="+mj-lt"/>
                </a:rPr>
                <a:t>SAP HA</a:t>
              </a:r>
              <a:r>
                <a:rPr lang="en-US" altLang="zh-CN" sz="900" dirty="0">
                  <a:solidFill>
                    <a:schemeClr val="bg1"/>
                  </a:solidFill>
                  <a:latin typeface="+mj-lt"/>
                </a:rPr>
                <a:t>NA </a:t>
              </a:r>
            </a:p>
            <a:p>
              <a:pPr algn="ctr"/>
              <a:r>
                <a:rPr lang="en-US" altLang="zh-CN" sz="900" dirty="0">
                  <a:solidFill>
                    <a:schemeClr val="bg1"/>
                  </a:solidFill>
                  <a:latin typeface="+mj-lt"/>
                </a:rPr>
                <a:t>Developer Edition</a:t>
              </a:r>
              <a:endParaRPr lang="en-US" sz="900" dirty="0">
                <a:solidFill>
                  <a:schemeClr val="bg1"/>
                </a:solidFill>
                <a:latin typeface="+mj-lt"/>
              </a:endParaRPr>
            </a:p>
          </p:txBody>
        </p:sp>
      </p:grpSp>
      <p:grpSp>
        <p:nvGrpSpPr>
          <p:cNvPr id="43" name="Group 42"/>
          <p:cNvGrpSpPr/>
          <p:nvPr/>
        </p:nvGrpSpPr>
        <p:grpSpPr>
          <a:xfrm>
            <a:off x="3167323" y="4662519"/>
            <a:ext cx="1600956" cy="1316736"/>
            <a:chOff x="3167323" y="4662519"/>
            <a:chExt cx="1600956" cy="1316736"/>
          </a:xfrm>
        </p:grpSpPr>
        <p:pic>
          <p:nvPicPr>
            <p:cNvPr id="44" name="Picture 43"/>
            <p:cNvPicPr>
              <a:picLocks noChangeAspect="1"/>
            </p:cNvPicPr>
            <p:nvPr/>
          </p:nvPicPr>
          <p:blipFill>
            <a:blip r:embed="rId15"/>
            <a:stretch>
              <a:fillRect/>
            </a:stretch>
          </p:blipFill>
          <p:spPr>
            <a:xfrm>
              <a:off x="3281577" y="4662519"/>
              <a:ext cx="1316736" cy="1316736"/>
            </a:xfrm>
            <a:prstGeom prst="rect">
              <a:avLst/>
            </a:prstGeom>
          </p:spPr>
        </p:pic>
        <p:sp>
          <p:nvSpPr>
            <p:cNvPr id="45" name="Rectangle 44"/>
            <p:cNvSpPr/>
            <p:nvPr/>
          </p:nvSpPr>
          <p:spPr>
            <a:xfrm>
              <a:off x="3167323" y="5724185"/>
              <a:ext cx="1600956" cy="230832"/>
            </a:xfrm>
            <a:prstGeom prst="rect">
              <a:avLst/>
            </a:prstGeom>
          </p:spPr>
          <p:txBody>
            <a:bodyPr wrap="square">
              <a:spAutoFit/>
            </a:bodyPr>
            <a:lstStyle/>
            <a:p>
              <a:pPr algn="ctr"/>
              <a:r>
                <a:rPr lang="en-US" altLang="zh-CN" sz="900" dirty="0">
                  <a:solidFill>
                    <a:schemeClr val="bg1"/>
                  </a:solidFill>
                  <a:latin typeface="+mj-lt"/>
                </a:rPr>
                <a:t>Puppet Enterprise 3.2.3</a:t>
              </a:r>
              <a:endParaRPr lang="en-US" sz="900" dirty="0">
                <a:solidFill>
                  <a:schemeClr val="bg1"/>
                </a:solidFill>
                <a:latin typeface="+mj-lt"/>
              </a:endParaRPr>
            </a:p>
          </p:txBody>
        </p:sp>
      </p:grpSp>
      <p:grpSp>
        <p:nvGrpSpPr>
          <p:cNvPr id="46" name="Group 45"/>
          <p:cNvGrpSpPr/>
          <p:nvPr/>
        </p:nvGrpSpPr>
        <p:grpSpPr>
          <a:xfrm>
            <a:off x="4598313" y="4662519"/>
            <a:ext cx="1600956" cy="1316736"/>
            <a:chOff x="4598313" y="4662519"/>
            <a:chExt cx="1600956" cy="1316736"/>
          </a:xfrm>
        </p:grpSpPr>
        <p:pic>
          <p:nvPicPr>
            <p:cNvPr id="47" name="Picture 46"/>
            <p:cNvPicPr>
              <a:picLocks noChangeAspect="1"/>
            </p:cNvPicPr>
            <p:nvPr/>
          </p:nvPicPr>
          <p:blipFill>
            <a:blip r:embed="rId16"/>
            <a:stretch>
              <a:fillRect/>
            </a:stretch>
          </p:blipFill>
          <p:spPr>
            <a:xfrm>
              <a:off x="4731832" y="4662519"/>
              <a:ext cx="1316736" cy="1316736"/>
            </a:xfrm>
            <a:prstGeom prst="rect">
              <a:avLst/>
            </a:prstGeom>
          </p:spPr>
        </p:pic>
        <p:sp>
          <p:nvSpPr>
            <p:cNvPr id="48" name="Rectangle 47"/>
            <p:cNvSpPr/>
            <p:nvPr/>
          </p:nvSpPr>
          <p:spPr>
            <a:xfrm>
              <a:off x="4598313" y="5748423"/>
              <a:ext cx="1600956" cy="230832"/>
            </a:xfrm>
            <a:prstGeom prst="rect">
              <a:avLst/>
            </a:prstGeom>
          </p:spPr>
          <p:txBody>
            <a:bodyPr wrap="square">
              <a:spAutoFit/>
            </a:bodyPr>
            <a:lstStyle/>
            <a:p>
              <a:pPr algn="ctr"/>
              <a:r>
                <a:rPr lang="en-US" altLang="zh-CN" sz="900" dirty="0">
                  <a:solidFill>
                    <a:schemeClr val="bg1"/>
                  </a:solidFill>
                  <a:latin typeface="+mj-lt"/>
                </a:rPr>
                <a:t>Barracuda Web Application</a:t>
              </a:r>
              <a:endParaRPr lang="en-US" sz="900" dirty="0">
                <a:solidFill>
                  <a:schemeClr val="bg1"/>
                </a:solidFill>
                <a:latin typeface="+mj-lt"/>
              </a:endParaRPr>
            </a:p>
          </p:txBody>
        </p:sp>
      </p:grpSp>
      <p:grpSp>
        <p:nvGrpSpPr>
          <p:cNvPr id="49" name="Group 48"/>
          <p:cNvGrpSpPr/>
          <p:nvPr/>
        </p:nvGrpSpPr>
        <p:grpSpPr>
          <a:xfrm>
            <a:off x="6041013" y="4660076"/>
            <a:ext cx="1600956" cy="1350790"/>
            <a:chOff x="6041013" y="4660076"/>
            <a:chExt cx="1600956" cy="1350790"/>
          </a:xfrm>
        </p:grpSpPr>
        <p:pic>
          <p:nvPicPr>
            <p:cNvPr id="50" name="Picture 49"/>
            <p:cNvPicPr>
              <a:picLocks noChangeAspect="1"/>
            </p:cNvPicPr>
            <p:nvPr/>
          </p:nvPicPr>
          <p:blipFill>
            <a:blip r:embed="rId17"/>
            <a:stretch>
              <a:fillRect/>
            </a:stretch>
          </p:blipFill>
          <p:spPr>
            <a:xfrm>
              <a:off x="6183123" y="4660076"/>
              <a:ext cx="1316736" cy="1316736"/>
            </a:xfrm>
            <a:prstGeom prst="rect">
              <a:avLst/>
            </a:prstGeom>
          </p:spPr>
        </p:pic>
        <p:sp>
          <p:nvSpPr>
            <p:cNvPr id="51" name="Rectangle 50"/>
            <p:cNvSpPr/>
            <p:nvPr/>
          </p:nvSpPr>
          <p:spPr>
            <a:xfrm>
              <a:off x="6041013" y="5641534"/>
              <a:ext cx="1600956" cy="369332"/>
            </a:xfrm>
            <a:prstGeom prst="rect">
              <a:avLst/>
            </a:prstGeom>
          </p:spPr>
          <p:txBody>
            <a:bodyPr wrap="square">
              <a:spAutoFit/>
            </a:bodyPr>
            <a:lstStyle/>
            <a:p>
              <a:pPr algn="ctr"/>
              <a:r>
                <a:rPr lang="en-US" altLang="zh-CN" sz="900" dirty="0">
                  <a:solidFill>
                    <a:schemeClr val="bg1"/>
                  </a:solidFill>
                  <a:latin typeface="+mj-lt"/>
                </a:rPr>
                <a:t>Oracle WebLogic</a:t>
              </a:r>
            </a:p>
            <a:p>
              <a:pPr algn="ctr"/>
              <a:r>
                <a:rPr lang="en-US" altLang="zh-CN" sz="900" dirty="0">
                  <a:solidFill>
                    <a:schemeClr val="bg1"/>
                  </a:solidFill>
                  <a:latin typeface="+mj-lt"/>
                </a:rPr>
                <a:t>Server 12.1.2</a:t>
              </a:r>
              <a:endParaRPr lang="en-US" sz="900" dirty="0">
                <a:solidFill>
                  <a:schemeClr val="bg1"/>
                </a:solidFill>
                <a:latin typeface="+mj-lt"/>
              </a:endParaRPr>
            </a:p>
          </p:txBody>
        </p:sp>
      </p:grpSp>
      <p:grpSp>
        <p:nvGrpSpPr>
          <p:cNvPr id="52" name="Group 51"/>
          <p:cNvGrpSpPr/>
          <p:nvPr/>
        </p:nvGrpSpPr>
        <p:grpSpPr>
          <a:xfrm>
            <a:off x="7495480" y="4660076"/>
            <a:ext cx="1600956" cy="1316736"/>
            <a:chOff x="7495480" y="4660076"/>
            <a:chExt cx="1600956" cy="1316736"/>
          </a:xfrm>
        </p:grpSpPr>
        <p:pic>
          <p:nvPicPr>
            <p:cNvPr id="53" name="Picture 52"/>
            <p:cNvPicPr>
              <a:picLocks noChangeAspect="1"/>
            </p:cNvPicPr>
            <p:nvPr/>
          </p:nvPicPr>
          <p:blipFill>
            <a:blip r:embed="rId18"/>
            <a:stretch>
              <a:fillRect/>
            </a:stretch>
          </p:blipFill>
          <p:spPr>
            <a:xfrm>
              <a:off x="7637503" y="4660076"/>
              <a:ext cx="1316736" cy="1316736"/>
            </a:xfrm>
            <a:prstGeom prst="rect">
              <a:avLst/>
            </a:prstGeom>
          </p:spPr>
        </p:pic>
        <p:sp>
          <p:nvSpPr>
            <p:cNvPr id="54" name="Rectangle 53"/>
            <p:cNvSpPr/>
            <p:nvPr/>
          </p:nvSpPr>
          <p:spPr>
            <a:xfrm>
              <a:off x="7495480" y="5681645"/>
              <a:ext cx="1600956" cy="230832"/>
            </a:xfrm>
            <a:prstGeom prst="rect">
              <a:avLst/>
            </a:prstGeom>
          </p:spPr>
          <p:txBody>
            <a:bodyPr wrap="square">
              <a:spAutoFit/>
            </a:bodyPr>
            <a:lstStyle/>
            <a:p>
              <a:pPr algn="ctr"/>
              <a:r>
                <a:rPr lang="en-US" altLang="zh-CN" sz="900" dirty="0">
                  <a:solidFill>
                    <a:schemeClr val="bg1"/>
                  </a:solidFill>
                  <a:latin typeface="+mj-lt"/>
                </a:rPr>
                <a:t>Visual Studio Ultimate 2013</a:t>
              </a:r>
              <a:endParaRPr lang="en-US" sz="900" dirty="0">
                <a:solidFill>
                  <a:schemeClr val="bg1"/>
                </a:solidFill>
                <a:latin typeface="+mj-lt"/>
              </a:endParaRPr>
            </a:p>
          </p:txBody>
        </p:sp>
      </p:grpSp>
      <p:grpSp>
        <p:nvGrpSpPr>
          <p:cNvPr id="55" name="Group 54"/>
          <p:cNvGrpSpPr/>
          <p:nvPr/>
        </p:nvGrpSpPr>
        <p:grpSpPr>
          <a:xfrm>
            <a:off x="7520557" y="1794291"/>
            <a:ext cx="1559195" cy="1316736"/>
            <a:chOff x="7520557" y="1794291"/>
            <a:chExt cx="1559195" cy="1316736"/>
          </a:xfrm>
        </p:grpSpPr>
        <p:pic>
          <p:nvPicPr>
            <p:cNvPr id="56" name="Picture 55"/>
            <p:cNvPicPr>
              <a:picLocks noChangeAspect="1"/>
            </p:cNvPicPr>
            <p:nvPr/>
          </p:nvPicPr>
          <p:blipFill>
            <a:blip r:embed="rId19"/>
            <a:stretch>
              <a:fillRect/>
            </a:stretch>
          </p:blipFill>
          <p:spPr>
            <a:xfrm>
              <a:off x="7637503" y="1794291"/>
              <a:ext cx="1316736" cy="1316736"/>
            </a:xfrm>
            <a:prstGeom prst="rect">
              <a:avLst/>
            </a:prstGeom>
          </p:spPr>
        </p:pic>
        <p:sp>
          <p:nvSpPr>
            <p:cNvPr id="57" name="Rectangle 56"/>
            <p:cNvSpPr/>
            <p:nvPr/>
          </p:nvSpPr>
          <p:spPr>
            <a:xfrm>
              <a:off x="7520557" y="2851398"/>
              <a:ext cx="1559195" cy="230832"/>
            </a:xfrm>
            <a:prstGeom prst="rect">
              <a:avLst/>
            </a:prstGeom>
          </p:spPr>
          <p:txBody>
            <a:bodyPr wrap="square">
              <a:spAutoFit/>
            </a:bodyPr>
            <a:lstStyle/>
            <a:p>
              <a:pPr algn="ctr"/>
              <a:r>
                <a:rPr lang="en-US" altLang="zh-CN" sz="900" dirty="0" err="1">
                  <a:solidFill>
                    <a:schemeClr val="bg1"/>
                  </a:solidFill>
                  <a:latin typeface="+mj-lt"/>
                </a:rPr>
                <a:t>openSUSE</a:t>
              </a:r>
              <a:r>
                <a:rPr lang="en-US" altLang="zh-CN" sz="900" dirty="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0379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decel="100000"/>
                                        <p:tgtEl>
                                          <p:spTgt spid="4"/>
                                        </p:tgtEl>
                                      </p:cBhvr>
                                    </p:animEffect>
                                    <p:anim calcmode="lin" valueType="num">
                                      <p:cBhvr>
                                        <p:cTn id="8" dur="200" decel="100000" fill="hold"/>
                                        <p:tgtEl>
                                          <p:spTgt spid="4"/>
                                        </p:tgtEl>
                                        <p:attrNameLst>
                                          <p:attrName>style.rotation</p:attrName>
                                        </p:attrNameLst>
                                      </p:cBhvr>
                                      <p:tavLst>
                                        <p:tav tm="0">
                                          <p:val>
                                            <p:fltVal val="-90"/>
                                          </p:val>
                                        </p:tav>
                                        <p:tav tm="100000">
                                          <p:val>
                                            <p:fltVal val="0"/>
                                          </p:val>
                                        </p:tav>
                                      </p:tavLst>
                                    </p:anim>
                                    <p:anim calcmode="lin" valueType="num">
                                      <p:cBhvr>
                                        <p:cTn id="9" dur="200" decel="100000" fill="hold"/>
                                        <p:tgtEl>
                                          <p:spTgt spid="4"/>
                                        </p:tgtEl>
                                        <p:attrNameLst>
                                          <p:attrName>ppt_x</p:attrName>
                                        </p:attrNameLst>
                                      </p:cBhvr>
                                      <p:tavLst>
                                        <p:tav tm="0">
                                          <p:val>
                                            <p:strVal val="#ppt_x+0.4"/>
                                          </p:val>
                                        </p:tav>
                                        <p:tav tm="100000">
                                          <p:val>
                                            <p:strVal val="#ppt_x-0.05"/>
                                          </p:val>
                                        </p:tav>
                                      </p:tavLst>
                                    </p:anim>
                                    <p:anim calcmode="lin" valueType="num">
                                      <p:cBhvr>
                                        <p:cTn id="10" dur="200" decel="100000" fill="hold"/>
                                        <p:tgtEl>
                                          <p:spTgt spid="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 decel="100000"/>
                                        <p:tgtEl>
                                          <p:spTgt spid="7"/>
                                        </p:tgtEl>
                                      </p:cBhvr>
                                    </p:animEffect>
                                    <p:anim calcmode="lin" valueType="num">
                                      <p:cBhvr>
                                        <p:cTn id="17" dur="200" decel="100000" fill="hold"/>
                                        <p:tgtEl>
                                          <p:spTgt spid="7"/>
                                        </p:tgtEl>
                                        <p:attrNameLst>
                                          <p:attrName>style.rotation</p:attrName>
                                        </p:attrNameLst>
                                      </p:cBhvr>
                                      <p:tavLst>
                                        <p:tav tm="0">
                                          <p:val>
                                            <p:fltVal val="-90"/>
                                          </p:val>
                                        </p:tav>
                                        <p:tav tm="100000">
                                          <p:val>
                                            <p:fltVal val="0"/>
                                          </p:val>
                                        </p:tav>
                                      </p:tavLst>
                                    </p:anim>
                                    <p:anim calcmode="lin" valueType="num">
                                      <p:cBhvr>
                                        <p:cTn id="18" dur="200" decel="100000" fill="hold"/>
                                        <p:tgtEl>
                                          <p:spTgt spid="7"/>
                                        </p:tgtEl>
                                        <p:attrNameLst>
                                          <p:attrName>ppt_x</p:attrName>
                                        </p:attrNameLst>
                                      </p:cBhvr>
                                      <p:tavLst>
                                        <p:tav tm="0">
                                          <p:val>
                                            <p:strVal val="#ppt_x+0.4"/>
                                          </p:val>
                                        </p:tav>
                                        <p:tav tm="100000">
                                          <p:val>
                                            <p:strVal val="#ppt_x-0.05"/>
                                          </p:val>
                                        </p:tav>
                                      </p:tavLst>
                                    </p:anim>
                                    <p:anim calcmode="lin" valueType="num">
                                      <p:cBhvr>
                                        <p:cTn id="19" dur="200" decel="100000" fill="hold"/>
                                        <p:tgtEl>
                                          <p:spTgt spid="7"/>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7"/>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7"/>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 decel="100000"/>
                                        <p:tgtEl>
                                          <p:spTgt spid="10"/>
                                        </p:tgtEl>
                                      </p:cBhvr>
                                    </p:animEffect>
                                    <p:anim calcmode="lin" valueType="num">
                                      <p:cBhvr>
                                        <p:cTn id="26" dur="200" decel="100000" fill="hold"/>
                                        <p:tgtEl>
                                          <p:spTgt spid="10"/>
                                        </p:tgtEl>
                                        <p:attrNameLst>
                                          <p:attrName>style.rotation</p:attrName>
                                        </p:attrNameLst>
                                      </p:cBhvr>
                                      <p:tavLst>
                                        <p:tav tm="0">
                                          <p:val>
                                            <p:fltVal val="-90"/>
                                          </p:val>
                                        </p:tav>
                                        <p:tav tm="100000">
                                          <p:val>
                                            <p:fltVal val="0"/>
                                          </p:val>
                                        </p:tav>
                                      </p:tavLst>
                                    </p:anim>
                                    <p:anim calcmode="lin" valueType="num">
                                      <p:cBhvr>
                                        <p:cTn id="27" dur="200" decel="100000" fill="hold"/>
                                        <p:tgtEl>
                                          <p:spTgt spid="10"/>
                                        </p:tgtEl>
                                        <p:attrNameLst>
                                          <p:attrName>ppt_x</p:attrName>
                                        </p:attrNameLst>
                                      </p:cBhvr>
                                      <p:tavLst>
                                        <p:tav tm="0">
                                          <p:val>
                                            <p:strVal val="#ppt_x+0.4"/>
                                          </p:val>
                                        </p:tav>
                                        <p:tav tm="100000">
                                          <p:val>
                                            <p:strVal val="#ppt_x-0.05"/>
                                          </p:val>
                                        </p:tav>
                                      </p:tavLst>
                                    </p:anim>
                                    <p:anim calcmode="lin" valueType="num">
                                      <p:cBhvr>
                                        <p:cTn id="28" dur="200" decel="100000" fill="hold"/>
                                        <p:tgtEl>
                                          <p:spTgt spid="10"/>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10"/>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10"/>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00" decel="100000"/>
                                        <p:tgtEl>
                                          <p:spTgt spid="13"/>
                                        </p:tgtEl>
                                      </p:cBhvr>
                                    </p:animEffect>
                                    <p:anim calcmode="lin" valueType="num">
                                      <p:cBhvr>
                                        <p:cTn id="35" dur="200" decel="100000" fill="hold"/>
                                        <p:tgtEl>
                                          <p:spTgt spid="13"/>
                                        </p:tgtEl>
                                        <p:attrNameLst>
                                          <p:attrName>style.rotation</p:attrName>
                                        </p:attrNameLst>
                                      </p:cBhvr>
                                      <p:tavLst>
                                        <p:tav tm="0">
                                          <p:val>
                                            <p:fltVal val="-90"/>
                                          </p:val>
                                        </p:tav>
                                        <p:tav tm="100000">
                                          <p:val>
                                            <p:fltVal val="0"/>
                                          </p:val>
                                        </p:tav>
                                      </p:tavLst>
                                    </p:anim>
                                    <p:anim calcmode="lin" valueType="num">
                                      <p:cBhvr>
                                        <p:cTn id="36" dur="200" decel="100000" fill="hold"/>
                                        <p:tgtEl>
                                          <p:spTgt spid="13"/>
                                        </p:tgtEl>
                                        <p:attrNameLst>
                                          <p:attrName>ppt_x</p:attrName>
                                        </p:attrNameLst>
                                      </p:cBhvr>
                                      <p:tavLst>
                                        <p:tav tm="0">
                                          <p:val>
                                            <p:strVal val="#ppt_x+0.4"/>
                                          </p:val>
                                        </p:tav>
                                        <p:tav tm="100000">
                                          <p:val>
                                            <p:strVal val="#ppt_x-0.05"/>
                                          </p:val>
                                        </p:tav>
                                      </p:tavLst>
                                    </p:anim>
                                    <p:anim calcmode="lin" valueType="num">
                                      <p:cBhvr>
                                        <p:cTn id="37" dur="200" decel="100000" fill="hold"/>
                                        <p:tgtEl>
                                          <p:spTgt spid="13"/>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13"/>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13"/>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200" decel="100000"/>
                                        <p:tgtEl>
                                          <p:spTgt spid="55"/>
                                        </p:tgtEl>
                                      </p:cBhvr>
                                    </p:animEffect>
                                    <p:anim calcmode="lin" valueType="num">
                                      <p:cBhvr>
                                        <p:cTn id="44" dur="200" decel="100000" fill="hold"/>
                                        <p:tgtEl>
                                          <p:spTgt spid="55"/>
                                        </p:tgtEl>
                                        <p:attrNameLst>
                                          <p:attrName>style.rotation</p:attrName>
                                        </p:attrNameLst>
                                      </p:cBhvr>
                                      <p:tavLst>
                                        <p:tav tm="0">
                                          <p:val>
                                            <p:fltVal val="-90"/>
                                          </p:val>
                                        </p:tav>
                                        <p:tav tm="100000">
                                          <p:val>
                                            <p:fltVal val="0"/>
                                          </p:val>
                                        </p:tav>
                                      </p:tavLst>
                                    </p:anim>
                                    <p:anim calcmode="lin" valueType="num">
                                      <p:cBhvr>
                                        <p:cTn id="45" dur="200" decel="100000" fill="hold"/>
                                        <p:tgtEl>
                                          <p:spTgt spid="55"/>
                                        </p:tgtEl>
                                        <p:attrNameLst>
                                          <p:attrName>ppt_x</p:attrName>
                                        </p:attrNameLst>
                                      </p:cBhvr>
                                      <p:tavLst>
                                        <p:tav tm="0">
                                          <p:val>
                                            <p:strVal val="#ppt_x+0.4"/>
                                          </p:val>
                                        </p:tav>
                                        <p:tav tm="100000">
                                          <p:val>
                                            <p:strVal val="#ppt_x-0.05"/>
                                          </p:val>
                                        </p:tav>
                                      </p:tavLst>
                                    </p:anim>
                                    <p:anim calcmode="lin" valueType="num">
                                      <p:cBhvr>
                                        <p:cTn id="46" dur="200" decel="100000" fill="hold"/>
                                        <p:tgtEl>
                                          <p:spTgt spid="55"/>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 decel="100000"/>
                                        <p:tgtEl>
                                          <p:spTgt spid="16"/>
                                        </p:tgtEl>
                                      </p:cBhvr>
                                    </p:animEffect>
                                    <p:anim calcmode="lin" valueType="num">
                                      <p:cBhvr>
                                        <p:cTn id="53" dur="200" decel="100000" fill="hold"/>
                                        <p:tgtEl>
                                          <p:spTgt spid="16"/>
                                        </p:tgtEl>
                                        <p:attrNameLst>
                                          <p:attrName>style.rotation</p:attrName>
                                        </p:attrNameLst>
                                      </p:cBhvr>
                                      <p:tavLst>
                                        <p:tav tm="0">
                                          <p:val>
                                            <p:fltVal val="-90"/>
                                          </p:val>
                                        </p:tav>
                                        <p:tav tm="100000">
                                          <p:val>
                                            <p:fltVal val="0"/>
                                          </p:val>
                                        </p:tav>
                                      </p:tavLst>
                                    </p:anim>
                                    <p:anim calcmode="lin" valueType="num">
                                      <p:cBhvr>
                                        <p:cTn id="54" dur="200" decel="100000" fill="hold"/>
                                        <p:tgtEl>
                                          <p:spTgt spid="16"/>
                                        </p:tgtEl>
                                        <p:attrNameLst>
                                          <p:attrName>ppt_x</p:attrName>
                                        </p:attrNameLst>
                                      </p:cBhvr>
                                      <p:tavLst>
                                        <p:tav tm="0">
                                          <p:val>
                                            <p:strVal val="#ppt_x+0.4"/>
                                          </p:val>
                                        </p:tav>
                                        <p:tav tm="100000">
                                          <p:val>
                                            <p:strVal val="#ppt_x-0.05"/>
                                          </p:val>
                                        </p:tav>
                                      </p:tavLst>
                                    </p:anim>
                                    <p:anim calcmode="lin" valueType="num">
                                      <p:cBhvr>
                                        <p:cTn id="55" dur="200" decel="100000" fill="hold"/>
                                        <p:tgtEl>
                                          <p:spTgt spid="16"/>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16"/>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00" decel="100000"/>
                                        <p:tgtEl>
                                          <p:spTgt spid="22"/>
                                        </p:tgtEl>
                                      </p:cBhvr>
                                    </p:animEffect>
                                    <p:anim calcmode="lin" valueType="num">
                                      <p:cBhvr>
                                        <p:cTn id="63" dur="200" decel="100000" fill="hold"/>
                                        <p:tgtEl>
                                          <p:spTgt spid="22"/>
                                        </p:tgtEl>
                                        <p:attrNameLst>
                                          <p:attrName>style.rotation</p:attrName>
                                        </p:attrNameLst>
                                      </p:cBhvr>
                                      <p:tavLst>
                                        <p:tav tm="0">
                                          <p:val>
                                            <p:fltVal val="-90"/>
                                          </p:val>
                                        </p:tav>
                                        <p:tav tm="100000">
                                          <p:val>
                                            <p:fltVal val="0"/>
                                          </p:val>
                                        </p:tav>
                                      </p:tavLst>
                                    </p:anim>
                                    <p:anim calcmode="lin" valueType="num">
                                      <p:cBhvr>
                                        <p:cTn id="64" dur="200" decel="100000" fill="hold"/>
                                        <p:tgtEl>
                                          <p:spTgt spid="22"/>
                                        </p:tgtEl>
                                        <p:attrNameLst>
                                          <p:attrName>ppt_x</p:attrName>
                                        </p:attrNameLst>
                                      </p:cBhvr>
                                      <p:tavLst>
                                        <p:tav tm="0">
                                          <p:val>
                                            <p:strVal val="#ppt_x+0.4"/>
                                          </p:val>
                                        </p:tav>
                                        <p:tav tm="100000">
                                          <p:val>
                                            <p:strVal val="#ppt_x-0.05"/>
                                          </p:val>
                                        </p:tav>
                                      </p:tavLst>
                                    </p:anim>
                                    <p:anim calcmode="lin" valueType="num">
                                      <p:cBhvr>
                                        <p:cTn id="65" dur="200" decel="100000" fill="hold"/>
                                        <p:tgtEl>
                                          <p:spTgt spid="22"/>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22"/>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22"/>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200" decel="100000"/>
                                        <p:tgtEl>
                                          <p:spTgt spid="25"/>
                                        </p:tgtEl>
                                      </p:cBhvr>
                                    </p:animEffect>
                                    <p:anim calcmode="lin" valueType="num">
                                      <p:cBhvr>
                                        <p:cTn id="72" dur="200" decel="100000" fill="hold"/>
                                        <p:tgtEl>
                                          <p:spTgt spid="25"/>
                                        </p:tgtEl>
                                        <p:attrNameLst>
                                          <p:attrName>style.rotation</p:attrName>
                                        </p:attrNameLst>
                                      </p:cBhvr>
                                      <p:tavLst>
                                        <p:tav tm="0">
                                          <p:val>
                                            <p:fltVal val="-90"/>
                                          </p:val>
                                        </p:tav>
                                        <p:tav tm="100000">
                                          <p:val>
                                            <p:fltVal val="0"/>
                                          </p:val>
                                        </p:tav>
                                      </p:tavLst>
                                    </p:anim>
                                    <p:anim calcmode="lin" valueType="num">
                                      <p:cBhvr>
                                        <p:cTn id="73" dur="200" decel="100000" fill="hold"/>
                                        <p:tgtEl>
                                          <p:spTgt spid="25"/>
                                        </p:tgtEl>
                                        <p:attrNameLst>
                                          <p:attrName>ppt_x</p:attrName>
                                        </p:attrNameLst>
                                      </p:cBhvr>
                                      <p:tavLst>
                                        <p:tav tm="0">
                                          <p:val>
                                            <p:strVal val="#ppt_x+0.4"/>
                                          </p:val>
                                        </p:tav>
                                        <p:tav tm="100000">
                                          <p:val>
                                            <p:strVal val="#ppt_x-0.05"/>
                                          </p:val>
                                        </p:tav>
                                      </p:tavLst>
                                    </p:anim>
                                    <p:anim calcmode="lin" valueType="num">
                                      <p:cBhvr>
                                        <p:cTn id="74" dur="200" decel="100000" fill="hold"/>
                                        <p:tgtEl>
                                          <p:spTgt spid="25"/>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25"/>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200" decel="100000"/>
                                        <p:tgtEl>
                                          <p:spTgt spid="28"/>
                                        </p:tgtEl>
                                      </p:cBhvr>
                                    </p:animEffect>
                                    <p:anim calcmode="lin" valueType="num">
                                      <p:cBhvr>
                                        <p:cTn id="82" dur="200" decel="100000" fill="hold"/>
                                        <p:tgtEl>
                                          <p:spTgt spid="28"/>
                                        </p:tgtEl>
                                        <p:attrNameLst>
                                          <p:attrName>style.rotation</p:attrName>
                                        </p:attrNameLst>
                                      </p:cBhvr>
                                      <p:tavLst>
                                        <p:tav tm="0">
                                          <p:val>
                                            <p:fltVal val="-90"/>
                                          </p:val>
                                        </p:tav>
                                        <p:tav tm="100000">
                                          <p:val>
                                            <p:fltVal val="0"/>
                                          </p:val>
                                        </p:tav>
                                      </p:tavLst>
                                    </p:anim>
                                    <p:anim calcmode="lin" valueType="num">
                                      <p:cBhvr>
                                        <p:cTn id="83" dur="200" decel="100000" fill="hold"/>
                                        <p:tgtEl>
                                          <p:spTgt spid="28"/>
                                        </p:tgtEl>
                                        <p:attrNameLst>
                                          <p:attrName>ppt_x</p:attrName>
                                        </p:attrNameLst>
                                      </p:cBhvr>
                                      <p:tavLst>
                                        <p:tav tm="0">
                                          <p:val>
                                            <p:strVal val="#ppt_x+0.4"/>
                                          </p:val>
                                        </p:tav>
                                        <p:tav tm="100000">
                                          <p:val>
                                            <p:strVal val="#ppt_x-0.05"/>
                                          </p:val>
                                        </p:tav>
                                      </p:tavLst>
                                    </p:anim>
                                    <p:anim calcmode="lin" valueType="num">
                                      <p:cBhvr>
                                        <p:cTn id="84" dur="200" decel="100000" fill="hold"/>
                                        <p:tgtEl>
                                          <p:spTgt spid="28"/>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28"/>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28"/>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200" decel="100000"/>
                                        <p:tgtEl>
                                          <p:spTgt spid="31"/>
                                        </p:tgtEl>
                                      </p:cBhvr>
                                    </p:animEffect>
                                    <p:anim calcmode="lin" valueType="num">
                                      <p:cBhvr>
                                        <p:cTn id="91" dur="200" decel="100000" fill="hold"/>
                                        <p:tgtEl>
                                          <p:spTgt spid="31"/>
                                        </p:tgtEl>
                                        <p:attrNameLst>
                                          <p:attrName>style.rotation</p:attrName>
                                        </p:attrNameLst>
                                      </p:cBhvr>
                                      <p:tavLst>
                                        <p:tav tm="0">
                                          <p:val>
                                            <p:fltVal val="-90"/>
                                          </p:val>
                                        </p:tav>
                                        <p:tav tm="100000">
                                          <p:val>
                                            <p:fltVal val="0"/>
                                          </p:val>
                                        </p:tav>
                                      </p:tavLst>
                                    </p:anim>
                                    <p:anim calcmode="lin" valueType="num">
                                      <p:cBhvr>
                                        <p:cTn id="92" dur="200" decel="100000" fill="hold"/>
                                        <p:tgtEl>
                                          <p:spTgt spid="31"/>
                                        </p:tgtEl>
                                        <p:attrNameLst>
                                          <p:attrName>ppt_x</p:attrName>
                                        </p:attrNameLst>
                                      </p:cBhvr>
                                      <p:tavLst>
                                        <p:tav tm="0">
                                          <p:val>
                                            <p:strVal val="#ppt_x+0.4"/>
                                          </p:val>
                                        </p:tav>
                                        <p:tav tm="100000">
                                          <p:val>
                                            <p:strVal val="#ppt_x-0.05"/>
                                          </p:val>
                                        </p:tav>
                                      </p:tavLst>
                                    </p:anim>
                                    <p:anim calcmode="lin" valueType="num">
                                      <p:cBhvr>
                                        <p:cTn id="93" dur="200" decel="100000" fill="hold"/>
                                        <p:tgtEl>
                                          <p:spTgt spid="31"/>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31"/>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31"/>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200" decel="100000"/>
                                        <p:tgtEl>
                                          <p:spTgt spid="34"/>
                                        </p:tgtEl>
                                      </p:cBhvr>
                                    </p:animEffect>
                                    <p:anim calcmode="lin" valueType="num">
                                      <p:cBhvr>
                                        <p:cTn id="100" dur="200" decel="100000" fill="hold"/>
                                        <p:tgtEl>
                                          <p:spTgt spid="34"/>
                                        </p:tgtEl>
                                        <p:attrNameLst>
                                          <p:attrName>style.rotation</p:attrName>
                                        </p:attrNameLst>
                                      </p:cBhvr>
                                      <p:tavLst>
                                        <p:tav tm="0">
                                          <p:val>
                                            <p:fltVal val="-90"/>
                                          </p:val>
                                        </p:tav>
                                        <p:tav tm="100000">
                                          <p:val>
                                            <p:fltVal val="0"/>
                                          </p:val>
                                        </p:tav>
                                      </p:tavLst>
                                    </p:anim>
                                    <p:anim calcmode="lin" valueType="num">
                                      <p:cBhvr>
                                        <p:cTn id="101" dur="200" decel="100000" fill="hold"/>
                                        <p:tgtEl>
                                          <p:spTgt spid="34"/>
                                        </p:tgtEl>
                                        <p:attrNameLst>
                                          <p:attrName>ppt_x</p:attrName>
                                        </p:attrNameLst>
                                      </p:cBhvr>
                                      <p:tavLst>
                                        <p:tav tm="0">
                                          <p:val>
                                            <p:strVal val="#ppt_x+0.4"/>
                                          </p:val>
                                        </p:tav>
                                        <p:tav tm="100000">
                                          <p:val>
                                            <p:strVal val="#ppt_x-0.05"/>
                                          </p:val>
                                        </p:tav>
                                      </p:tavLst>
                                    </p:anim>
                                    <p:anim calcmode="lin" valueType="num">
                                      <p:cBhvr>
                                        <p:cTn id="102" dur="200" decel="100000" fill="hold"/>
                                        <p:tgtEl>
                                          <p:spTgt spid="34"/>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34"/>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34"/>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200" decel="100000"/>
                                        <p:tgtEl>
                                          <p:spTgt spid="37"/>
                                        </p:tgtEl>
                                      </p:cBhvr>
                                    </p:animEffect>
                                    <p:anim calcmode="lin" valueType="num">
                                      <p:cBhvr>
                                        <p:cTn id="109" dur="200" decel="100000" fill="hold"/>
                                        <p:tgtEl>
                                          <p:spTgt spid="37"/>
                                        </p:tgtEl>
                                        <p:attrNameLst>
                                          <p:attrName>style.rotation</p:attrName>
                                        </p:attrNameLst>
                                      </p:cBhvr>
                                      <p:tavLst>
                                        <p:tav tm="0">
                                          <p:val>
                                            <p:fltVal val="-90"/>
                                          </p:val>
                                        </p:tav>
                                        <p:tav tm="100000">
                                          <p:val>
                                            <p:fltVal val="0"/>
                                          </p:val>
                                        </p:tav>
                                      </p:tavLst>
                                    </p:anim>
                                    <p:anim calcmode="lin" valueType="num">
                                      <p:cBhvr>
                                        <p:cTn id="110" dur="200" decel="100000" fill="hold"/>
                                        <p:tgtEl>
                                          <p:spTgt spid="37"/>
                                        </p:tgtEl>
                                        <p:attrNameLst>
                                          <p:attrName>ppt_x</p:attrName>
                                        </p:attrNameLst>
                                      </p:cBhvr>
                                      <p:tavLst>
                                        <p:tav tm="0">
                                          <p:val>
                                            <p:strVal val="#ppt_x+0.4"/>
                                          </p:val>
                                        </p:tav>
                                        <p:tav tm="100000">
                                          <p:val>
                                            <p:strVal val="#ppt_x-0.05"/>
                                          </p:val>
                                        </p:tav>
                                      </p:tavLst>
                                    </p:anim>
                                    <p:anim calcmode="lin" valueType="num">
                                      <p:cBhvr>
                                        <p:cTn id="111" dur="200" decel="100000" fill="hold"/>
                                        <p:tgtEl>
                                          <p:spTgt spid="37"/>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37"/>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37"/>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200" decel="100000"/>
                                        <p:tgtEl>
                                          <p:spTgt spid="40"/>
                                        </p:tgtEl>
                                      </p:cBhvr>
                                    </p:animEffect>
                                    <p:anim calcmode="lin" valueType="num">
                                      <p:cBhvr>
                                        <p:cTn id="118" dur="200" decel="100000" fill="hold"/>
                                        <p:tgtEl>
                                          <p:spTgt spid="40"/>
                                        </p:tgtEl>
                                        <p:attrNameLst>
                                          <p:attrName>style.rotation</p:attrName>
                                        </p:attrNameLst>
                                      </p:cBhvr>
                                      <p:tavLst>
                                        <p:tav tm="0">
                                          <p:val>
                                            <p:fltVal val="-90"/>
                                          </p:val>
                                        </p:tav>
                                        <p:tav tm="100000">
                                          <p:val>
                                            <p:fltVal val="0"/>
                                          </p:val>
                                        </p:tav>
                                      </p:tavLst>
                                    </p:anim>
                                    <p:anim calcmode="lin" valueType="num">
                                      <p:cBhvr>
                                        <p:cTn id="119" dur="200" decel="100000" fill="hold"/>
                                        <p:tgtEl>
                                          <p:spTgt spid="40"/>
                                        </p:tgtEl>
                                        <p:attrNameLst>
                                          <p:attrName>ppt_x</p:attrName>
                                        </p:attrNameLst>
                                      </p:cBhvr>
                                      <p:tavLst>
                                        <p:tav tm="0">
                                          <p:val>
                                            <p:strVal val="#ppt_x+0.4"/>
                                          </p:val>
                                        </p:tav>
                                        <p:tav tm="100000">
                                          <p:val>
                                            <p:strVal val="#ppt_x-0.05"/>
                                          </p:val>
                                        </p:tav>
                                      </p:tavLst>
                                    </p:anim>
                                    <p:anim calcmode="lin" valueType="num">
                                      <p:cBhvr>
                                        <p:cTn id="120" dur="200" decel="100000" fill="hold"/>
                                        <p:tgtEl>
                                          <p:spTgt spid="40"/>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40"/>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40"/>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200" decel="100000"/>
                                        <p:tgtEl>
                                          <p:spTgt spid="43"/>
                                        </p:tgtEl>
                                      </p:cBhvr>
                                    </p:animEffect>
                                    <p:anim calcmode="lin" valueType="num">
                                      <p:cBhvr>
                                        <p:cTn id="127" dur="200" decel="100000" fill="hold"/>
                                        <p:tgtEl>
                                          <p:spTgt spid="43"/>
                                        </p:tgtEl>
                                        <p:attrNameLst>
                                          <p:attrName>style.rotation</p:attrName>
                                        </p:attrNameLst>
                                      </p:cBhvr>
                                      <p:tavLst>
                                        <p:tav tm="0">
                                          <p:val>
                                            <p:fltVal val="-90"/>
                                          </p:val>
                                        </p:tav>
                                        <p:tav tm="100000">
                                          <p:val>
                                            <p:fltVal val="0"/>
                                          </p:val>
                                        </p:tav>
                                      </p:tavLst>
                                    </p:anim>
                                    <p:anim calcmode="lin" valueType="num">
                                      <p:cBhvr>
                                        <p:cTn id="128" dur="200" decel="100000" fill="hold"/>
                                        <p:tgtEl>
                                          <p:spTgt spid="43"/>
                                        </p:tgtEl>
                                        <p:attrNameLst>
                                          <p:attrName>ppt_x</p:attrName>
                                        </p:attrNameLst>
                                      </p:cBhvr>
                                      <p:tavLst>
                                        <p:tav tm="0">
                                          <p:val>
                                            <p:strVal val="#ppt_x+0.4"/>
                                          </p:val>
                                        </p:tav>
                                        <p:tav tm="100000">
                                          <p:val>
                                            <p:strVal val="#ppt_x-0.05"/>
                                          </p:val>
                                        </p:tav>
                                      </p:tavLst>
                                    </p:anim>
                                    <p:anim calcmode="lin" valueType="num">
                                      <p:cBhvr>
                                        <p:cTn id="129" dur="200" decel="100000" fill="hold"/>
                                        <p:tgtEl>
                                          <p:spTgt spid="43"/>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43"/>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43"/>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200" decel="100000"/>
                                        <p:tgtEl>
                                          <p:spTgt spid="46"/>
                                        </p:tgtEl>
                                      </p:cBhvr>
                                    </p:animEffect>
                                    <p:anim calcmode="lin" valueType="num">
                                      <p:cBhvr>
                                        <p:cTn id="136" dur="200" decel="100000" fill="hold"/>
                                        <p:tgtEl>
                                          <p:spTgt spid="46"/>
                                        </p:tgtEl>
                                        <p:attrNameLst>
                                          <p:attrName>style.rotation</p:attrName>
                                        </p:attrNameLst>
                                      </p:cBhvr>
                                      <p:tavLst>
                                        <p:tav tm="0">
                                          <p:val>
                                            <p:fltVal val="-90"/>
                                          </p:val>
                                        </p:tav>
                                        <p:tav tm="100000">
                                          <p:val>
                                            <p:fltVal val="0"/>
                                          </p:val>
                                        </p:tav>
                                      </p:tavLst>
                                    </p:anim>
                                    <p:anim calcmode="lin" valueType="num">
                                      <p:cBhvr>
                                        <p:cTn id="137" dur="200" decel="100000" fill="hold"/>
                                        <p:tgtEl>
                                          <p:spTgt spid="46"/>
                                        </p:tgtEl>
                                        <p:attrNameLst>
                                          <p:attrName>ppt_x</p:attrName>
                                        </p:attrNameLst>
                                      </p:cBhvr>
                                      <p:tavLst>
                                        <p:tav tm="0">
                                          <p:val>
                                            <p:strVal val="#ppt_x+0.4"/>
                                          </p:val>
                                        </p:tav>
                                        <p:tav tm="100000">
                                          <p:val>
                                            <p:strVal val="#ppt_x-0.05"/>
                                          </p:val>
                                        </p:tav>
                                      </p:tavLst>
                                    </p:anim>
                                    <p:anim calcmode="lin" valueType="num">
                                      <p:cBhvr>
                                        <p:cTn id="138" dur="200" decel="100000" fill="hold"/>
                                        <p:tgtEl>
                                          <p:spTgt spid="46"/>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200" decel="100000"/>
                                        <p:tgtEl>
                                          <p:spTgt spid="49"/>
                                        </p:tgtEl>
                                      </p:cBhvr>
                                    </p:animEffect>
                                    <p:anim calcmode="lin" valueType="num">
                                      <p:cBhvr>
                                        <p:cTn id="145" dur="200" decel="100000" fill="hold"/>
                                        <p:tgtEl>
                                          <p:spTgt spid="49"/>
                                        </p:tgtEl>
                                        <p:attrNameLst>
                                          <p:attrName>style.rotation</p:attrName>
                                        </p:attrNameLst>
                                      </p:cBhvr>
                                      <p:tavLst>
                                        <p:tav tm="0">
                                          <p:val>
                                            <p:fltVal val="-90"/>
                                          </p:val>
                                        </p:tav>
                                        <p:tav tm="100000">
                                          <p:val>
                                            <p:fltVal val="0"/>
                                          </p:val>
                                        </p:tav>
                                      </p:tavLst>
                                    </p:anim>
                                    <p:anim calcmode="lin" valueType="num">
                                      <p:cBhvr>
                                        <p:cTn id="146" dur="200" decel="100000" fill="hold"/>
                                        <p:tgtEl>
                                          <p:spTgt spid="49"/>
                                        </p:tgtEl>
                                        <p:attrNameLst>
                                          <p:attrName>ppt_x</p:attrName>
                                        </p:attrNameLst>
                                      </p:cBhvr>
                                      <p:tavLst>
                                        <p:tav tm="0">
                                          <p:val>
                                            <p:strVal val="#ppt_x+0.4"/>
                                          </p:val>
                                        </p:tav>
                                        <p:tav tm="100000">
                                          <p:val>
                                            <p:strVal val="#ppt_x-0.05"/>
                                          </p:val>
                                        </p:tav>
                                      </p:tavLst>
                                    </p:anim>
                                    <p:anim calcmode="lin" valueType="num">
                                      <p:cBhvr>
                                        <p:cTn id="147" dur="200" decel="100000" fill="hold"/>
                                        <p:tgtEl>
                                          <p:spTgt spid="49"/>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200" decel="100000"/>
                                        <p:tgtEl>
                                          <p:spTgt spid="52"/>
                                        </p:tgtEl>
                                      </p:cBhvr>
                                    </p:animEffect>
                                    <p:anim calcmode="lin" valueType="num">
                                      <p:cBhvr>
                                        <p:cTn id="155" dur="200" decel="100000" fill="hold"/>
                                        <p:tgtEl>
                                          <p:spTgt spid="52"/>
                                        </p:tgtEl>
                                        <p:attrNameLst>
                                          <p:attrName>style.rotation</p:attrName>
                                        </p:attrNameLst>
                                      </p:cBhvr>
                                      <p:tavLst>
                                        <p:tav tm="0">
                                          <p:val>
                                            <p:fltVal val="-90"/>
                                          </p:val>
                                        </p:tav>
                                        <p:tav tm="100000">
                                          <p:val>
                                            <p:fltVal val="0"/>
                                          </p:val>
                                        </p:tav>
                                      </p:tavLst>
                                    </p:anim>
                                    <p:anim calcmode="lin" valueType="num">
                                      <p:cBhvr>
                                        <p:cTn id="156" dur="200" decel="100000" fill="hold"/>
                                        <p:tgtEl>
                                          <p:spTgt spid="52"/>
                                        </p:tgtEl>
                                        <p:attrNameLst>
                                          <p:attrName>ppt_x</p:attrName>
                                        </p:attrNameLst>
                                      </p:cBhvr>
                                      <p:tavLst>
                                        <p:tav tm="0">
                                          <p:val>
                                            <p:strVal val="#ppt_x+0.4"/>
                                          </p:val>
                                        </p:tav>
                                        <p:tav tm="100000">
                                          <p:val>
                                            <p:strVal val="#ppt_x-0.05"/>
                                          </p:val>
                                        </p:tav>
                                      </p:tavLst>
                                    </p:anim>
                                    <p:anim calcmode="lin" valueType="num">
                                      <p:cBhvr>
                                        <p:cTn id="157" dur="200" decel="100000" fill="hold"/>
                                        <p:tgtEl>
                                          <p:spTgt spid="52"/>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19"/>
                                        </p:tgtEl>
                                        <p:attrNameLst>
                                          <p:attrName>style.visibility</p:attrName>
                                        </p:attrNameLst>
                                      </p:cBhvr>
                                      <p:to>
                                        <p:strVal val="visible"/>
                                      </p:to>
                                    </p:set>
                                    <p:animEffect transition="in" filter="fade">
                                      <p:cBhvr>
                                        <p:cTn id="163" dur="200" decel="100000"/>
                                        <p:tgtEl>
                                          <p:spTgt spid="19"/>
                                        </p:tgtEl>
                                      </p:cBhvr>
                                    </p:animEffect>
                                    <p:anim calcmode="lin" valueType="num">
                                      <p:cBhvr>
                                        <p:cTn id="164" dur="200" decel="100000" fill="hold"/>
                                        <p:tgtEl>
                                          <p:spTgt spid="19"/>
                                        </p:tgtEl>
                                        <p:attrNameLst>
                                          <p:attrName>style.rotation</p:attrName>
                                        </p:attrNameLst>
                                      </p:cBhvr>
                                      <p:tavLst>
                                        <p:tav tm="0">
                                          <p:val>
                                            <p:fltVal val="-90"/>
                                          </p:val>
                                        </p:tav>
                                        <p:tav tm="100000">
                                          <p:val>
                                            <p:fltVal val="0"/>
                                          </p:val>
                                        </p:tav>
                                      </p:tavLst>
                                    </p:anim>
                                    <p:anim calcmode="lin" valueType="num">
                                      <p:cBhvr>
                                        <p:cTn id="165" dur="200" decel="100000" fill="hold"/>
                                        <p:tgtEl>
                                          <p:spTgt spid="19"/>
                                        </p:tgtEl>
                                        <p:attrNameLst>
                                          <p:attrName>ppt_x</p:attrName>
                                        </p:attrNameLst>
                                      </p:cBhvr>
                                      <p:tavLst>
                                        <p:tav tm="0">
                                          <p:val>
                                            <p:strVal val="#ppt_x+0.4"/>
                                          </p:val>
                                        </p:tav>
                                        <p:tav tm="100000">
                                          <p:val>
                                            <p:strVal val="#ppt_x-0.05"/>
                                          </p:val>
                                        </p:tav>
                                      </p:tavLst>
                                    </p:anim>
                                    <p:anim calcmode="lin" valueType="num">
                                      <p:cBhvr>
                                        <p:cTn id="166" dur="200" decel="100000" fill="hold"/>
                                        <p:tgtEl>
                                          <p:spTgt spid="19"/>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19"/>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p:cNvSpPr txBox="1"/>
          <p:nvPr/>
        </p:nvSpPr>
        <p:spPr>
          <a:xfrm>
            <a:off x="269240" y="2632443"/>
            <a:ext cx="11653522" cy="1593115"/>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411"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Microsoft   		Linux</a:t>
            </a:r>
          </a:p>
        </p:txBody>
      </p:sp>
      <p:sp>
        <p:nvSpPr>
          <p:cNvPr id="3" name="Heart 2"/>
          <p:cNvSpPr/>
          <p:nvPr/>
        </p:nvSpPr>
        <p:spPr bwMode="auto">
          <a:xfrm>
            <a:off x="6394808" y="2756682"/>
            <a:ext cx="1568743" cy="1344637"/>
          </a:xfrm>
          <a:prstGeom prst="hear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03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422269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67034" y="4425696"/>
            <a:ext cx="4645152" cy="2090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dirty="0">
                <a:solidFill>
                  <a:schemeClr val="tx1"/>
                </a:solidFill>
              </a:rPr>
              <a:t>Cloud</a:t>
            </a:r>
          </a:p>
        </p:txBody>
      </p:sp>
      <p:sp>
        <p:nvSpPr>
          <p:cNvPr id="13" name="Rectangle 12"/>
          <p:cNvSpPr/>
          <p:nvPr/>
        </p:nvSpPr>
        <p:spPr>
          <a:xfrm>
            <a:off x="1450848" y="4425696"/>
            <a:ext cx="4645152" cy="209092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On-Premises</a:t>
            </a:r>
          </a:p>
        </p:txBody>
      </p:sp>
      <p:sp>
        <p:nvSpPr>
          <p:cNvPr id="2" name="Title 1"/>
          <p:cNvSpPr>
            <a:spLocks noGrp="1"/>
          </p:cNvSpPr>
          <p:nvPr>
            <p:ph type="title"/>
          </p:nvPr>
        </p:nvSpPr>
        <p:spPr/>
        <p:txBody>
          <a:bodyPr/>
          <a:lstStyle/>
          <a:p>
            <a:r>
              <a:rPr lang="en-US" dirty="0"/>
              <a:t>Custom Image Upload</a:t>
            </a:r>
          </a:p>
        </p:txBody>
      </p:sp>
      <p:sp>
        <p:nvSpPr>
          <p:cNvPr id="3" name="Content Placeholder 2"/>
          <p:cNvSpPr>
            <a:spLocks noGrp="1"/>
          </p:cNvSpPr>
          <p:nvPr>
            <p:ph idx="1"/>
          </p:nvPr>
        </p:nvSpPr>
        <p:spPr/>
        <p:txBody>
          <a:bodyPr/>
          <a:lstStyle/>
          <a:p>
            <a:r>
              <a:rPr lang="en-US" dirty="0"/>
              <a:t>Prepare the VHD</a:t>
            </a:r>
          </a:p>
          <a:p>
            <a:r>
              <a:rPr lang="en-US" dirty="0"/>
              <a:t>Optional – generalize the VHD by using </a:t>
            </a:r>
            <a:r>
              <a:rPr lang="en-US" dirty="0" err="1"/>
              <a:t>SysPrep</a:t>
            </a:r>
            <a:r>
              <a:rPr lang="en-US" dirty="0"/>
              <a:t>/</a:t>
            </a:r>
            <a:r>
              <a:rPr lang="en-US" dirty="0" err="1"/>
              <a:t>waagent</a:t>
            </a:r>
            <a:endParaRPr lang="en-US" dirty="0"/>
          </a:p>
          <a:p>
            <a:r>
              <a:rPr lang="en-US" dirty="0"/>
              <a:t>Upload the VHD to Azure Storage</a:t>
            </a:r>
          </a:p>
          <a:p>
            <a:r>
              <a:rPr lang="en-US" dirty="0"/>
              <a:t>Prepare networking resources</a:t>
            </a:r>
          </a:p>
          <a:p>
            <a:r>
              <a:rPr lang="en-US" dirty="0"/>
              <a:t>Create the VM from uploaded generalized or specialized image</a:t>
            </a:r>
          </a:p>
        </p:txBody>
      </p:sp>
      <p:pic>
        <p:nvPicPr>
          <p:cNvPr id="4" name="Picture 3"/>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1863849" y="5055297"/>
            <a:ext cx="914400" cy="914400"/>
          </a:xfrm>
          <a:prstGeom prst="rect">
            <a:avLst/>
          </a:prstGeom>
        </p:spPr>
      </p:pic>
      <p:pic>
        <p:nvPicPr>
          <p:cNvPr id="8" name="Picture 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024107" y="4158328"/>
            <a:ext cx="2596897" cy="2596897"/>
          </a:xfrm>
          <a:prstGeom prst="rect">
            <a:avLst/>
          </a:prstGeom>
        </p:spPr>
      </p:pic>
      <p:pic>
        <p:nvPicPr>
          <p:cNvPr id="9" name="Picture 8"/>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4443978" y="5055297"/>
            <a:ext cx="914400" cy="914400"/>
          </a:xfrm>
          <a:prstGeom prst="rect">
            <a:avLst/>
          </a:prstGeom>
        </p:spPr>
      </p:pic>
      <p:pic>
        <p:nvPicPr>
          <p:cNvPr id="10" name="Picture 9"/>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7965926" y="5056155"/>
            <a:ext cx="914400" cy="914400"/>
          </a:xfrm>
          <a:prstGeom prst="rect">
            <a:avLst/>
          </a:prstGeom>
        </p:spPr>
      </p:pic>
      <p:sp>
        <p:nvSpPr>
          <p:cNvPr id="11" name="Arrow: Right 10"/>
          <p:cNvSpPr/>
          <p:nvPr/>
        </p:nvSpPr>
        <p:spPr>
          <a:xfrm>
            <a:off x="2967225" y="5166802"/>
            <a:ext cx="1438653" cy="59213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Arrow: Right 11"/>
          <p:cNvSpPr/>
          <p:nvPr/>
        </p:nvSpPr>
        <p:spPr>
          <a:xfrm>
            <a:off x="5375149" y="5160709"/>
            <a:ext cx="1648958" cy="59213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4733535" y="5677862"/>
            <a:ext cx="560159" cy="307777"/>
          </a:xfrm>
          <a:prstGeom prst="rect">
            <a:avLst/>
          </a:prstGeom>
          <a:noFill/>
        </p:spPr>
        <p:txBody>
          <a:bodyPr wrap="square" rtlCol="0">
            <a:spAutoFit/>
          </a:bodyPr>
          <a:lstStyle/>
          <a:p>
            <a:r>
              <a:rPr lang="en-US" sz="1400" dirty="0"/>
              <a:t>VHD</a:t>
            </a:r>
          </a:p>
        </p:txBody>
      </p:sp>
    </p:spTree>
    <p:extLst>
      <p:ext uri="{BB962C8B-B14F-4D97-AF65-F5344CB8AC3E}">
        <p14:creationId xmlns:p14="http://schemas.microsoft.com/office/powerpoint/2010/main" val="191624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 with ARM Templates</a:t>
            </a:r>
          </a:p>
        </p:txBody>
      </p:sp>
      <p:sp>
        <p:nvSpPr>
          <p:cNvPr id="3" name="Content Placeholder 2"/>
          <p:cNvSpPr>
            <a:spLocks noGrp="1"/>
          </p:cNvSpPr>
          <p:nvPr>
            <p:ph sz="half" idx="1"/>
          </p:nvPr>
        </p:nvSpPr>
        <p:spPr/>
        <p:txBody>
          <a:bodyPr/>
          <a:lstStyle/>
          <a:p>
            <a:r>
              <a:rPr lang="en-US" dirty="0"/>
              <a:t>Declarative deployment</a:t>
            </a:r>
          </a:p>
          <a:p>
            <a:r>
              <a:rPr lang="en-US" dirty="0"/>
              <a:t>Maintain resources with the same lifecycle within a resource group</a:t>
            </a:r>
          </a:p>
          <a:p>
            <a:r>
              <a:rPr lang="en-US" dirty="0"/>
              <a:t>Configure parameters for input/output</a:t>
            </a:r>
          </a:p>
          <a:p>
            <a:r>
              <a:rPr lang="en-US" dirty="0"/>
              <a:t>Specify resources &amp; dependencies</a:t>
            </a:r>
          </a:p>
          <a:p>
            <a:r>
              <a:rPr lang="en-US" dirty="0"/>
              <a:t>Leverage </a:t>
            </a:r>
            <a:r>
              <a:rPr lang="en-US" dirty="0" err="1"/>
              <a:t>Quickstart</a:t>
            </a:r>
            <a:r>
              <a:rPr lang="en-US" dirty="0"/>
              <a:t> Templates or export existing resources</a:t>
            </a:r>
          </a:p>
        </p:txBody>
      </p:sp>
      <p:pic>
        <p:nvPicPr>
          <p:cNvPr id="7" name="Content Placeholder 6"/>
          <p:cNvPicPr>
            <a:picLocks noGrp="1" noChangeAspect="1"/>
          </p:cNvPicPr>
          <p:nvPr>
            <p:ph idx="13"/>
          </p:nvPr>
        </p:nvPicPr>
        <p:blipFill rotWithShape="1">
          <a:blip r:embed="rId3"/>
          <a:srcRect r="24325" b="20305"/>
          <a:stretch/>
        </p:blipFill>
        <p:spPr>
          <a:xfrm>
            <a:off x="4462732" y="1167442"/>
            <a:ext cx="7462046" cy="5492149"/>
          </a:xfrm>
          <a:prstGeom prst="rect">
            <a:avLst/>
          </a:prstGeom>
        </p:spPr>
      </p:pic>
    </p:spTree>
    <p:extLst>
      <p:ext uri="{BB962C8B-B14F-4D97-AF65-F5344CB8AC3E}">
        <p14:creationId xmlns:p14="http://schemas.microsoft.com/office/powerpoint/2010/main" val="3902774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11111</TotalTime>
  <Words>4162</Words>
  <Application>Microsoft Office PowerPoint</Application>
  <PresentationFormat>Widescreen</PresentationFormat>
  <Paragraphs>635</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Fira Code</vt:lpstr>
      <vt:lpstr>Lucida Console</vt:lpstr>
      <vt:lpstr>Segoe UI</vt:lpstr>
      <vt:lpstr>Segoe UI Light</vt:lpstr>
      <vt:lpstr>Office Theme</vt:lpstr>
      <vt:lpstr>Azure Virtual Machines</vt:lpstr>
      <vt:lpstr>Topics</vt:lpstr>
      <vt:lpstr>Azure Virtual Machine Benefits</vt:lpstr>
      <vt:lpstr>Provisioning a VM</vt:lpstr>
      <vt:lpstr>Provisioning Steps</vt:lpstr>
      <vt:lpstr>VM Gallery Images</vt:lpstr>
      <vt:lpstr>PowerPoint Presentation</vt:lpstr>
      <vt:lpstr>Custom Image Upload</vt:lpstr>
      <vt:lpstr>Deployment with ARM Templates</vt:lpstr>
      <vt:lpstr>PowerPoint Presentation</vt:lpstr>
      <vt:lpstr>ARM Template Format</vt:lpstr>
      <vt:lpstr>VM Extensions</vt:lpstr>
      <vt:lpstr>Scalability &amp; Reliability</vt:lpstr>
      <vt:lpstr>Choosing a VM Size</vt:lpstr>
      <vt:lpstr>Disks vs Images</vt:lpstr>
      <vt:lpstr>Storage Disks</vt:lpstr>
      <vt:lpstr>Azure Fault and Update Domains</vt:lpstr>
      <vt:lpstr>Availability Sets</vt:lpstr>
      <vt:lpstr>Availability Sets – Rack Failure</vt:lpstr>
      <vt:lpstr>Availability Sets - Maintenance</vt:lpstr>
      <vt:lpstr>Knowing Your 9’s</vt:lpstr>
      <vt:lpstr>Azure VM Service Level Agreement</vt:lpstr>
      <vt:lpstr>VM Scale Sets</vt:lpstr>
      <vt:lpstr>Networking</vt:lpstr>
      <vt:lpstr>Virtual Networks</vt:lpstr>
      <vt:lpstr>Other Network Resources</vt:lpstr>
      <vt:lpstr>Connecting to On-Premises Networks</vt:lpstr>
      <vt:lpstr>Additional Concepts</vt:lpstr>
      <vt:lpstr>Azure DevTest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jmg@avidgator.com</dc:creator>
  <cp:lastModifiedBy>Jeff Prosise</cp:lastModifiedBy>
  <cp:revision>271</cp:revision>
  <dcterms:created xsi:type="dcterms:W3CDTF">2016-04-21T18:51:19Z</dcterms:created>
  <dcterms:modified xsi:type="dcterms:W3CDTF">2016-12-12T19:22:00Z</dcterms:modified>
</cp:coreProperties>
</file>