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301" r:id="rId4"/>
    <p:sldId id="302" r:id="rId5"/>
    <p:sldId id="303" r:id="rId6"/>
    <p:sldId id="304" r:id="rId7"/>
    <p:sldId id="330" r:id="rId8"/>
    <p:sldId id="327" r:id="rId9"/>
    <p:sldId id="326" r:id="rId10"/>
    <p:sldId id="329" r:id="rId11"/>
    <p:sldId id="328" r:id="rId12"/>
    <p:sldId id="331" r:id="rId13"/>
    <p:sldId id="318" r:id="rId14"/>
    <p:sldId id="319" r:id="rId15"/>
    <p:sldId id="295"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5BC"/>
    <a:srgbClr val="00AEEF"/>
    <a:srgbClr val="1E76BC"/>
    <a:srgbClr val="212121"/>
    <a:srgbClr val="D2E4F4"/>
    <a:srgbClr val="8CBAE2"/>
    <a:srgbClr val="F2C811"/>
    <a:srgbClr val="FF5757"/>
    <a:srgbClr val="E2F0D9"/>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4002" autoAdjust="0"/>
    <p:restoredTop sz="82780" autoAdjust="0"/>
  </p:normalViewPr>
  <p:slideViewPr>
    <p:cSldViewPr snapToGrid="0">
      <p:cViewPr varScale="1">
        <p:scale>
          <a:sx n="86" d="100"/>
          <a:sy n="86" d="100"/>
        </p:scale>
        <p:origin x="324" y="96"/>
      </p:cViewPr>
      <p:guideLst>
        <p:guide orient="horz" pos="2160"/>
        <p:guide pos="3840"/>
      </p:guideLst>
    </p:cSldViewPr>
  </p:slideViewPr>
  <p:notesTextViewPr>
    <p:cViewPr>
      <p:scale>
        <a:sx n="1" d="1"/>
        <a:sy n="1" d="1"/>
      </p:scale>
      <p:origin x="0" y="0"/>
    </p:cViewPr>
  </p:notesTextViewPr>
  <p:sorterViewPr>
    <p:cViewPr varScale="1">
      <p:scale>
        <a:sx n="1" d="1"/>
        <a:sy n="1" d="1"/>
      </p:scale>
      <p:origin x="0" y="-8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the</a:t>
            </a:r>
            <a:r>
              <a:rPr lang="en-US" baseline="0" dirty="0"/>
              <a:t> Database Advisor can make recommendations it</a:t>
            </a:r>
            <a:r>
              <a:rPr lang="en-US" dirty="0"/>
              <a:t> needs to have about a day of usage with reasonable.</a:t>
            </a:r>
            <a:r>
              <a:rPr lang="en-US" baseline="0" dirty="0"/>
              <a:t> If recommendations cannot be made, the Performance Recommendations page will typically provide a message to administrators with an explanation.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421633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Query Store for SQL Database can</a:t>
            </a:r>
            <a:r>
              <a:rPr lang="en-US" baseline="0" dirty="0"/>
              <a:t> </a:t>
            </a:r>
            <a:r>
              <a:rPr lang="en-US" dirty="0"/>
              <a:t>provide insights performance insights it needs about two hours of data. If the database has no activity or Query Store was not active during a certain time period, the charts will be empty when displaying that time period. You may enable Query Store at any time if it is not running</a:t>
            </a:r>
            <a:r>
              <a:rPr lang="en-US" baseline="0" dirty="0"/>
              <a:t> via the Azure Portal, code, or scripts.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650870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a:t>
            </a:r>
            <a:r>
              <a:rPr lang="en-US" baseline="0" dirty="0"/>
              <a:t> </a:t>
            </a:r>
            <a:r>
              <a:rPr lang="en-US" dirty="0"/>
              <a:t>logical connection between different data sources</a:t>
            </a:r>
            <a:r>
              <a:rPr lang="en-US" baseline="0" dirty="0"/>
              <a:t> leverages the concept of relationships</a:t>
            </a:r>
            <a:r>
              <a:rPr lang="en-US" dirty="0"/>
              <a:t>. A relationship enables Power BI to comprehend how tables and data structures relate to each another to ultimately design</a:t>
            </a:r>
            <a:r>
              <a:rPr lang="en-US" baseline="0" dirty="0"/>
              <a:t> and </a:t>
            </a:r>
            <a:r>
              <a:rPr lang="en-US" dirty="0"/>
              <a:t>create compelling visuals and reports. The processes of managing</a:t>
            </a:r>
            <a:r>
              <a:rPr lang="en-US" baseline="0" dirty="0"/>
              <a:t> and adjusting these relationships across data sources is referred to as </a:t>
            </a:r>
            <a:r>
              <a:rPr lang="en-US" b="0" baseline="0" dirty="0"/>
              <a:t>modeling, and uses the concepts of Measures, Calculated Columns, and even Calculated Tables (similar to the old fashioned notion of views.)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118324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 data masking helps prevent unauthorized access to sensitive data by enabling customers to designate how much of the sensitive data to reveal with minimal impact on the application layer. DDM is a policy-based security feature that hides the sensitive data in the result set of a query over designated database fields, while the data in the database is not changed. For example, a service representative at a call center may identify callers by a few digits of their social security number or credit card number, but those data items should not be fully exposed to the service representative. Masking rules can be defined that masks all but the last four digits of any social security number or credit card number in the result set of any query.  </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407769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SQL delivers predictable performance, scalability with no downtime, business continuity and data protection—all with near-zero administration. Developers can focus on rapid app development and getting their apps and solutions into production instead of managing VMs and infrastructures. Since Azure SQL</a:t>
            </a:r>
            <a:r>
              <a:rPr lang="en-US" baseline="0" dirty="0"/>
              <a:t> is</a:t>
            </a:r>
            <a:r>
              <a:rPr lang="en-US" dirty="0"/>
              <a:t> based on the Microsoft</a:t>
            </a:r>
            <a:r>
              <a:rPr lang="en-US" baseline="0" dirty="0"/>
              <a:t> </a:t>
            </a:r>
            <a:r>
              <a:rPr lang="en-US" dirty="0"/>
              <a:t>SQL Server engine, it supports existing SQL Server tools, libraries and APIs, which makes it easy for developers and organizations to</a:t>
            </a:r>
            <a:r>
              <a:rPr lang="en-US" baseline="0" dirty="0"/>
              <a:t> </a:t>
            </a:r>
            <a:r>
              <a:rPr lang="en-US" dirty="0"/>
              <a:t>extend to the cloud.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there are a number</a:t>
            </a:r>
            <a:r>
              <a:rPr lang="en-US" sz="1200" kern="1200" baseline="0" dirty="0">
                <a:solidFill>
                  <a:schemeClr val="tx1"/>
                </a:solidFill>
                <a:effectLst/>
                <a:latin typeface="+mn-lt"/>
                <a:ea typeface="+mn-ea"/>
                <a:cs typeface="+mn-cs"/>
              </a:rPr>
              <a:t> of differences between Azure SQL and SQL Server, the primary differences have more to do with scale and resources than actual features. For developers there are minor differences in development, mostly around T-SQL variations,</a:t>
            </a:r>
            <a:r>
              <a:rPr lang="en-US" sz="1200" kern="1200" dirty="0">
                <a:solidFill>
                  <a:schemeClr val="tx1"/>
                </a:solidFill>
                <a:effectLst/>
                <a:latin typeface="+mn-lt"/>
                <a:ea typeface="+mn-ea"/>
                <a:cs typeface="+mn-cs"/>
              </a:rPr>
              <a:t> Most of the Transact-SQL features that applications depend on are supported in both Microsoft SQL Server and Azure SQL. Some</a:t>
            </a:r>
            <a:r>
              <a:rPr lang="en-US" sz="1200" kern="1200" baseline="0" dirty="0">
                <a:solidFill>
                  <a:schemeClr val="tx1"/>
                </a:solidFill>
                <a:effectLst/>
                <a:latin typeface="+mn-lt"/>
                <a:ea typeface="+mn-ea"/>
                <a:cs typeface="+mn-cs"/>
              </a:rPr>
              <a:t> unsupported features are d</a:t>
            </a:r>
            <a:r>
              <a:rPr lang="en-US" sz="1200" kern="1200" dirty="0">
                <a:solidFill>
                  <a:schemeClr val="tx1"/>
                </a:solidFill>
                <a:effectLst/>
                <a:latin typeface="+mn-lt"/>
                <a:ea typeface="+mn-ea"/>
                <a:cs typeface="+mn-cs"/>
              </a:rPr>
              <a:t>ata types,</a:t>
            </a:r>
            <a:r>
              <a:rPr lang="en-US" sz="1200" kern="1200" baseline="0" dirty="0">
                <a:solidFill>
                  <a:schemeClr val="tx1"/>
                </a:solidFill>
                <a:effectLst/>
                <a:latin typeface="+mn-lt"/>
                <a:ea typeface="+mn-ea"/>
                <a:cs typeface="+mn-cs"/>
              </a:rPr>
              <a:t> o</a:t>
            </a:r>
            <a:r>
              <a:rPr lang="en-US" sz="1200" kern="1200" dirty="0">
                <a:solidFill>
                  <a:schemeClr val="tx1"/>
                </a:solidFill>
                <a:effectLst/>
                <a:latin typeface="+mn-lt"/>
                <a:ea typeface="+mn-ea"/>
                <a:cs typeface="+mn-cs"/>
              </a:rPr>
              <a:t>perators,</a:t>
            </a:r>
            <a:r>
              <a:rPr lang="en-US" sz="1200" kern="1200" baseline="0" dirty="0">
                <a:solidFill>
                  <a:schemeClr val="tx1"/>
                </a:solidFill>
                <a:effectLst/>
                <a:latin typeface="+mn-lt"/>
                <a:ea typeface="+mn-ea"/>
                <a:cs typeface="+mn-cs"/>
              </a:rPr>
              <a:t> a</a:t>
            </a:r>
            <a:r>
              <a:rPr lang="en-US" sz="1200" kern="1200" dirty="0">
                <a:solidFill>
                  <a:schemeClr val="tx1"/>
                </a:solidFill>
                <a:effectLst/>
                <a:latin typeface="+mn-lt"/>
                <a:ea typeface="+mn-ea"/>
                <a:cs typeface="+mn-cs"/>
              </a:rPr>
              <a:t>s well as string, arithmetic, logical, and cursor functions.</a:t>
            </a:r>
            <a:r>
              <a:rPr lang="en-US" sz="1200" kern="1200" baseline="0" dirty="0">
                <a:solidFill>
                  <a:schemeClr val="tx1"/>
                </a:solidFill>
                <a:effectLst/>
                <a:latin typeface="+mn-lt"/>
                <a:ea typeface="+mn-ea"/>
                <a:cs typeface="+mn-cs"/>
              </a:rPr>
              <a:t> Another important difference is that </a:t>
            </a:r>
            <a:r>
              <a:rPr lang="en-US" sz="1200" kern="1200" dirty="0">
                <a:solidFill>
                  <a:schemeClr val="tx1"/>
                </a:solidFill>
                <a:effectLst/>
                <a:latin typeface="+mn-lt"/>
                <a:ea typeface="+mn-ea"/>
                <a:cs typeface="+mn-cs"/>
              </a:rPr>
              <a:t>Azure SQL is designed to isolate features from any dependency on the master database, and so some server-level activities are unsupported. NOTE: Features that are deprecated in SQL Server are generally not supported in Azure SQL.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don't have to learn a whole new set of tools to get started with Azure SQL. You can leverage open source tools like cheetah, </a:t>
            </a:r>
            <a:r>
              <a:rPr lang="en-US" sz="1200" kern="1200" dirty="0" err="1">
                <a:solidFill>
                  <a:schemeClr val="tx1"/>
                </a:solidFill>
                <a:effectLst/>
                <a:latin typeface="+mn-lt"/>
                <a:ea typeface="+mn-ea"/>
                <a:cs typeface="+mn-cs"/>
              </a:rPr>
              <a:t>sql</a:t>
            </a:r>
            <a:r>
              <a:rPr lang="en-US" sz="1200" kern="1200" dirty="0">
                <a:solidFill>
                  <a:schemeClr val="tx1"/>
                </a:solidFill>
                <a:effectLst/>
                <a:latin typeface="+mn-lt"/>
                <a:ea typeface="+mn-ea"/>
                <a:cs typeface="+mn-cs"/>
              </a:rPr>
              <a:t>-cli, VS Code. Additionally, Azure SQL works with Microsoft tools like Visual Studio and SQL Server Management Studio. You can also use the Azure Management Portal, PowerShell, and REST APIs help you gain additional productivity.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you’re new to relational</a:t>
            </a:r>
            <a:r>
              <a:rPr lang="en-US" sz="1200" kern="1200" baseline="0" dirty="0">
                <a:solidFill>
                  <a:schemeClr val="tx1"/>
                </a:solidFill>
                <a:effectLst/>
                <a:latin typeface="+mn-lt"/>
                <a:ea typeface="+mn-ea"/>
                <a:cs typeface="+mn-cs"/>
              </a:rPr>
              <a:t> database development, tools are in place, including robust graphical experiences, to make sure your able to do what you need to do without learning deep-level scripting. If you're a database development pro, you’ll be right at home working in the environments of your choice, including SQL Server Management Studio and Visual Studio 2105.</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JavaScript Object Notation, or JSON, is a popular data format used for exchanging data in modern web and mobile applications as well as storing semi-structured data in log files or in NoSQL databases like Azure DocumentDB. Azure SQL lets you work with JSON data easily and integrate your database with modern services, including support for full relational data export. </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472609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Every Azure SQL task, script, method, function and process can be created and managed in Visual Studio 2015 using SQL Server Data Tools for Visual Studio 2015. This includes managing permissions, masks, and encryption. Azure SQL is a perfect scenario for leveraging standard development concepts found</a:t>
            </a:r>
            <a:r>
              <a:rPr lang="en-US" baseline="0" dirty="0"/>
              <a:t> in the Entity Framework as well as newer paradigms like “code first” database design and deployment.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537248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Always Encrypted is a new data encryption technology in Azure SQL Database and SQL Server that helps protect sensitive data “at rest” on the server, during movement between client and server, and while the data is in use. Always Encrypted ensures that sensitive data never appears as plaintext inside the database system. After you configure data encryption, only client applications or app servers that have access to the keys can access plaintext data. </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133680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Integration of temporal tables can be totally managed via the portal</a:t>
            </a:r>
            <a:r>
              <a:rPr lang="en-US" dirty="0"/>
              <a:t> without writing any code,</a:t>
            </a:r>
            <a:r>
              <a:rPr lang="en-US" baseline="0" dirty="0"/>
              <a:t> or enhanced and integrated via scripts and code.</a:t>
            </a:r>
            <a:r>
              <a:rPr lang="en-US" dirty="0"/>
              <a:t> Temporal Tables makes it easy to connect data to a “time context” so that stored records can be evaluated within specific time period.</a:t>
            </a:r>
            <a:r>
              <a:rPr lang="en-US" baseline="0" dirty="0"/>
              <a:t> This makes it easier to manage “moving” and constantly updated records, epically data aggregations, where a query can be run to show information since or “between. Since temporal tables are “</a:t>
            </a:r>
            <a:r>
              <a:rPr lang="en-US" dirty="0"/>
              <a:t>system-versioned “, the system history table is typically larger than regular tables. A large history table can</a:t>
            </a:r>
            <a:r>
              <a:rPr lang="en-US" baseline="0" dirty="0"/>
              <a:t> pose issues to cost and performance over time, so Azure SQL also exposes retention policy features, just like in a document management system to clear out history based on specific criteria. Creation and management of Temporal Tables is even integrated into Visual Studio via SQL Server Data Tools.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215607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2/1/2017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Azure </a:t>
            </a:r>
            <a:r>
              <a:rPr lang="en-US" dirty="0" smtClean="0"/>
              <a:t>SQL Database</a:t>
            </a:r>
            <a:endParaRPr lang="en-US" dirty="0"/>
          </a:p>
        </p:txBody>
      </p:sp>
      <p:sp>
        <p:nvSpPr>
          <p:cNvPr id="3" name="Subtitle 2"/>
          <p:cNvSpPr>
            <a:spLocks noGrp="1"/>
          </p:cNvSpPr>
          <p:nvPr>
            <p:ph type="subTitle" idx="1"/>
          </p:nvPr>
        </p:nvSpPr>
        <p:spPr/>
        <p:txBody>
          <a:bodyPr/>
          <a:lstStyle/>
          <a:p>
            <a:r>
              <a:rPr lang="en-US" dirty="0">
                <a:solidFill>
                  <a:srgbClr val="FFFF00"/>
                </a:solidFill>
              </a:rPr>
              <a:t>[ Instructor Name ]</a:t>
            </a:r>
          </a:p>
          <a:p>
            <a:r>
              <a:rPr lang="en-US" dirty="0">
                <a:solidFill>
                  <a:srgbClr val="FFFF00"/>
                </a:solidFill>
              </a:rPr>
              <a:t>[ Instructor E-mail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Advisor</a:t>
            </a:r>
          </a:p>
        </p:txBody>
      </p:sp>
      <p:sp>
        <p:nvSpPr>
          <p:cNvPr id="4" name="Content Placeholder 2"/>
          <p:cNvSpPr>
            <a:spLocks noGrp="1"/>
          </p:cNvSpPr>
          <p:nvPr>
            <p:ph idx="1"/>
          </p:nvPr>
        </p:nvSpPr>
        <p:spPr>
          <a:xfrm>
            <a:off x="1105924" y="2875885"/>
            <a:ext cx="9987456" cy="3273472"/>
          </a:xfrm>
        </p:spPr>
        <p:txBody>
          <a:bodyPr>
            <a:normAutofit/>
          </a:bodyPr>
          <a:lstStyle/>
          <a:p>
            <a:pPr marL="687388" indent="-342900"/>
            <a:r>
              <a:rPr lang="en-US" b="1" dirty="0"/>
              <a:t>High</a:t>
            </a:r>
            <a:r>
              <a:rPr lang="en-US" dirty="0"/>
              <a:t> impact recommendations should provide the most significant performance impact.</a:t>
            </a:r>
          </a:p>
          <a:p>
            <a:pPr marL="687388" indent="-342900"/>
            <a:r>
              <a:rPr lang="en-US" b="1" dirty="0"/>
              <a:t>Medium</a:t>
            </a:r>
            <a:r>
              <a:rPr lang="en-US" dirty="0"/>
              <a:t> impact recommendations should improve performance, but not substantially.</a:t>
            </a:r>
          </a:p>
          <a:p>
            <a:pPr marL="687388" indent="-342900"/>
            <a:r>
              <a:rPr lang="en-US" b="1" dirty="0"/>
              <a:t>Low</a:t>
            </a:r>
            <a:r>
              <a:rPr lang="en-US" dirty="0"/>
              <a:t> impact recommendations should provide better performance than without, but improvements might not be significant.</a:t>
            </a:r>
          </a:p>
        </p:txBody>
      </p:sp>
      <p:sp>
        <p:nvSpPr>
          <p:cNvPr id="5" name="Content Placeholder 2"/>
          <p:cNvSpPr txBox="1">
            <a:spLocks/>
          </p:cNvSpPr>
          <p:nvPr/>
        </p:nvSpPr>
        <p:spPr>
          <a:xfrm>
            <a:off x="838200" y="1550322"/>
            <a:ext cx="1051560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Database Advisor provides recommendations </a:t>
            </a:r>
            <a:r>
              <a:rPr lang="en-US" dirty="0" smtClean="0"/>
              <a:t>that </a:t>
            </a:r>
            <a:r>
              <a:rPr lang="en-US" dirty="0"/>
              <a:t>can improve query performance based on impact levels.</a:t>
            </a:r>
          </a:p>
        </p:txBody>
      </p:sp>
    </p:spTree>
    <p:extLst>
      <p:ext uri="{BB962C8B-B14F-4D97-AF65-F5344CB8AC3E}">
        <p14:creationId xmlns:p14="http://schemas.microsoft.com/office/powerpoint/2010/main" val="1685231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Performance Insight</a:t>
            </a:r>
          </a:p>
        </p:txBody>
      </p:sp>
      <p:sp>
        <p:nvSpPr>
          <p:cNvPr id="4" name="Content Placeholder 2"/>
          <p:cNvSpPr>
            <a:spLocks noGrp="1"/>
          </p:cNvSpPr>
          <p:nvPr>
            <p:ph idx="1"/>
          </p:nvPr>
        </p:nvSpPr>
        <p:spPr>
          <a:xfrm>
            <a:off x="838199" y="2875885"/>
            <a:ext cx="10255181" cy="3273472"/>
          </a:xfrm>
        </p:spPr>
        <p:txBody>
          <a:bodyPr>
            <a:normAutofit/>
          </a:bodyPr>
          <a:lstStyle/>
          <a:p>
            <a:pPr marL="687388" indent="-342900"/>
            <a:r>
              <a:rPr lang="en-US" dirty="0"/>
              <a:t>Deeper insight into your databases resource consumption </a:t>
            </a:r>
          </a:p>
          <a:p>
            <a:pPr marL="687388" indent="-342900"/>
            <a:r>
              <a:rPr lang="en-US" dirty="0"/>
              <a:t>The ability to drill down into the details of a query, view its text and history of resource utilization</a:t>
            </a:r>
          </a:p>
          <a:p>
            <a:pPr marL="687388" indent="-342900"/>
            <a:r>
              <a:rPr lang="en-US" dirty="0"/>
              <a:t>Performance tuning annotations that show actions performed by SQL Azure Database Advisor</a:t>
            </a:r>
          </a:p>
        </p:txBody>
      </p:sp>
      <p:sp>
        <p:nvSpPr>
          <p:cNvPr id="5" name="Content Placeholder 2"/>
          <p:cNvSpPr txBox="1">
            <a:spLocks/>
          </p:cNvSpPr>
          <p:nvPr/>
        </p:nvSpPr>
        <p:spPr>
          <a:xfrm>
            <a:off x="838200" y="1550322"/>
            <a:ext cx="10255180" cy="9875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Query Performance Insight makes it easy to troubleshoot Azure SQL </a:t>
            </a:r>
            <a:r>
              <a:rPr lang="en-US" dirty="0" smtClean="0"/>
              <a:t>Database performance </a:t>
            </a:r>
            <a:r>
              <a:rPr lang="en-US" dirty="0"/>
              <a:t>by providing </a:t>
            </a:r>
            <a:r>
              <a:rPr lang="en-US" dirty="0" smtClean="0"/>
              <a:t>query </a:t>
            </a:r>
            <a:r>
              <a:rPr lang="en-US" dirty="0"/>
              <a:t>analysis information.</a:t>
            </a:r>
          </a:p>
        </p:txBody>
      </p:sp>
    </p:spTree>
    <p:extLst>
      <p:ext uri="{BB962C8B-B14F-4D97-AF65-F5344CB8AC3E}">
        <p14:creationId xmlns:p14="http://schemas.microsoft.com/office/powerpoint/2010/main" val="492506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a:xfrm>
            <a:off x="838200" y="2875884"/>
            <a:ext cx="5261149" cy="3332921"/>
          </a:xfrm>
        </p:spPr>
        <p:txBody>
          <a:bodyPr>
            <a:normAutofit lnSpcReduction="10000"/>
          </a:bodyPr>
          <a:lstStyle/>
          <a:p>
            <a:pPr marL="687388" indent="-342900"/>
            <a:r>
              <a:rPr lang="en-US" dirty="0"/>
              <a:t>Based on group membership or execution context</a:t>
            </a:r>
          </a:p>
          <a:p>
            <a:pPr marL="687388" indent="-342900"/>
            <a:r>
              <a:rPr lang="en-US" dirty="0"/>
              <a:t>Simplifies the design and coding of security in your application</a:t>
            </a:r>
          </a:p>
          <a:p>
            <a:pPr marL="687388" indent="-342900"/>
            <a:r>
              <a:rPr lang="en-US" dirty="0"/>
              <a:t>Logic is located in the database tier</a:t>
            </a:r>
          </a:p>
        </p:txBody>
      </p:sp>
      <p:sp>
        <p:nvSpPr>
          <p:cNvPr id="4" name="Content Placeholder 2"/>
          <p:cNvSpPr txBox="1">
            <a:spLocks/>
          </p:cNvSpPr>
          <p:nvPr/>
        </p:nvSpPr>
        <p:spPr>
          <a:xfrm>
            <a:off x="838200" y="1550322"/>
            <a:ext cx="10515600" cy="9875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Azure SQL </a:t>
            </a:r>
            <a:r>
              <a:rPr lang="en-US" dirty="0" smtClean="0"/>
              <a:t>Database ships </a:t>
            </a:r>
            <a:r>
              <a:rPr lang="en-US" dirty="0"/>
              <a:t>with </a:t>
            </a:r>
            <a:r>
              <a:rPr lang="en-US" b="1" dirty="0"/>
              <a:t>row-level security</a:t>
            </a:r>
            <a:r>
              <a:rPr lang="en-US" dirty="0"/>
              <a:t>, or RLS, making it easy to partition query results based on user permissions and roles.</a:t>
            </a:r>
          </a:p>
        </p:txBody>
      </p:sp>
      <p:pic>
        <p:nvPicPr>
          <p:cNvPr id="8" name="Picture 7"/>
          <p:cNvPicPr>
            <a:picLocks noChangeAspect="1"/>
          </p:cNvPicPr>
          <p:nvPr/>
        </p:nvPicPr>
        <p:blipFill>
          <a:blip r:embed="rId3"/>
          <a:stretch>
            <a:fillRect/>
          </a:stretch>
        </p:blipFill>
        <p:spPr>
          <a:xfrm>
            <a:off x="6887056" y="3287866"/>
            <a:ext cx="3368984" cy="1501604"/>
          </a:xfrm>
          <a:prstGeom prst="rect">
            <a:avLst/>
          </a:prstGeom>
        </p:spPr>
      </p:pic>
    </p:spTree>
    <p:extLst>
      <p:ext uri="{BB962C8B-B14F-4D97-AF65-F5344CB8AC3E}">
        <p14:creationId xmlns:p14="http://schemas.microsoft.com/office/powerpoint/2010/main" val="872393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Masking</a:t>
            </a:r>
          </a:p>
        </p:txBody>
      </p:sp>
      <p:sp>
        <p:nvSpPr>
          <p:cNvPr id="3" name="Content Placeholder 2"/>
          <p:cNvSpPr>
            <a:spLocks noGrp="1"/>
          </p:cNvSpPr>
          <p:nvPr>
            <p:ph idx="1"/>
          </p:nvPr>
        </p:nvSpPr>
        <p:spPr>
          <a:xfrm>
            <a:off x="838199" y="2875885"/>
            <a:ext cx="4989845" cy="3273472"/>
          </a:xfrm>
        </p:spPr>
        <p:txBody>
          <a:bodyPr>
            <a:normAutofit/>
          </a:bodyPr>
          <a:lstStyle/>
          <a:p>
            <a:pPr marL="687388" indent="-342900"/>
            <a:r>
              <a:rPr lang="en-US" dirty="0"/>
              <a:t>Created and managed:</a:t>
            </a:r>
          </a:p>
          <a:p>
            <a:pPr marL="1144588" lvl="1" indent="-342900"/>
            <a:r>
              <a:rPr lang="en-US" dirty="0"/>
              <a:t>In the Azure Portal</a:t>
            </a:r>
          </a:p>
          <a:p>
            <a:pPr marL="1144588" lvl="1" indent="-342900"/>
            <a:r>
              <a:rPr lang="en-US" dirty="0"/>
              <a:t>Programmatically via SDKs and services</a:t>
            </a:r>
          </a:p>
          <a:p>
            <a:pPr marL="1144588" lvl="1" indent="-342900"/>
            <a:r>
              <a:rPr lang="en-US" dirty="0"/>
              <a:t>Scripting and T-SQL commands</a:t>
            </a:r>
          </a:p>
          <a:p>
            <a:pPr marL="687388" indent="-342900"/>
            <a:r>
              <a:rPr lang="en-US" dirty="0"/>
              <a:t>Based on masking rules and masking functions</a:t>
            </a:r>
          </a:p>
        </p:txBody>
      </p:sp>
      <p:sp>
        <p:nvSpPr>
          <p:cNvPr id="5" name="Content Placeholder 2"/>
          <p:cNvSpPr txBox="1">
            <a:spLocks/>
          </p:cNvSpPr>
          <p:nvPr/>
        </p:nvSpPr>
        <p:spPr>
          <a:xfrm>
            <a:off x="838200" y="1550322"/>
            <a:ext cx="1025518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Dynamic data masking prevents unauthorized access to sensitive data by “masking” fields based on roles or permissions.</a:t>
            </a:r>
          </a:p>
        </p:txBody>
      </p:sp>
      <p:pic>
        <p:nvPicPr>
          <p:cNvPr id="8" name="Picture 7"/>
          <p:cNvPicPr>
            <a:picLocks noChangeAspect="1"/>
          </p:cNvPicPr>
          <p:nvPr/>
        </p:nvPicPr>
        <p:blipFill>
          <a:blip r:embed="rId3"/>
          <a:stretch>
            <a:fillRect/>
          </a:stretch>
        </p:blipFill>
        <p:spPr>
          <a:xfrm>
            <a:off x="6918113" y="2795549"/>
            <a:ext cx="3230889" cy="2911916"/>
          </a:xfrm>
          <a:prstGeom prst="rect">
            <a:avLst/>
          </a:prstGeom>
          <a:ln>
            <a:solidFill>
              <a:srgbClr val="212121"/>
            </a:solidFill>
          </a:ln>
        </p:spPr>
      </p:pic>
    </p:spTree>
    <p:extLst>
      <p:ext uri="{BB962C8B-B14F-4D97-AF65-F5344CB8AC3E}">
        <p14:creationId xmlns:p14="http://schemas.microsoft.com/office/powerpoint/2010/main" val="244223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Lab</a:t>
            </a:r>
          </a:p>
        </p:txBody>
      </p:sp>
      <p:sp>
        <p:nvSpPr>
          <p:cNvPr id="5" name="Text Placeholder 4"/>
          <p:cNvSpPr>
            <a:spLocks noGrp="1"/>
          </p:cNvSpPr>
          <p:nvPr>
            <p:ph type="body" idx="1"/>
          </p:nvPr>
        </p:nvSpPr>
        <p:spPr/>
        <p:txBody>
          <a:bodyPr/>
          <a:lstStyle/>
          <a:p>
            <a:r>
              <a:rPr lang="en-US" dirty="0"/>
              <a:t>Azure SQL HOL.html</a:t>
            </a:r>
          </a:p>
        </p:txBody>
      </p:sp>
    </p:spTree>
    <p:extLst>
      <p:ext uri="{BB962C8B-B14F-4D97-AF65-F5344CB8AC3E}">
        <p14:creationId xmlns:p14="http://schemas.microsoft.com/office/powerpoint/2010/main" val="333518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Notched Right Arrow 17"/>
          <p:cNvSpPr/>
          <p:nvPr/>
        </p:nvSpPr>
        <p:spPr>
          <a:xfrm>
            <a:off x="7942526" y="3292064"/>
            <a:ext cx="1225899" cy="934497"/>
          </a:xfrm>
          <a:prstGeom prst="notchedRightArrow">
            <a:avLst/>
          </a:prstGeom>
          <a:solidFill>
            <a:srgbClr val="1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Azure </a:t>
            </a:r>
            <a:r>
              <a:rPr lang="en-US" dirty="0" smtClean="0"/>
              <a:t>SQL Database</a:t>
            </a:r>
            <a:endParaRPr lang="en-US" dirty="0"/>
          </a:p>
        </p:txBody>
      </p:sp>
      <p:sp>
        <p:nvSpPr>
          <p:cNvPr id="3" name="Content Placeholder 2"/>
          <p:cNvSpPr>
            <a:spLocks noGrp="1"/>
          </p:cNvSpPr>
          <p:nvPr>
            <p:ph idx="1"/>
          </p:nvPr>
        </p:nvSpPr>
        <p:spPr>
          <a:xfrm>
            <a:off x="838200" y="1825625"/>
            <a:ext cx="3673510" cy="4200826"/>
          </a:xfrm>
        </p:spPr>
        <p:txBody>
          <a:bodyPr>
            <a:normAutofit lnSpcReduction="10000"/>
          </a:bodyPr>
          <a:lstStyle/>
          <a:p>
            <a:pPr marL="0" indent="0">
              <a:buNone/>
            </a:pPr>
            <a:r>
              <a:rPr lang="en-US" dirty="0"/>
              <a:t>Azure SQL </a:t>
            </a:r>
            <a:r>
              <a:rPr lang="en-US" dirty="0" smtClean="0"/>
              <a:t>Database is </a:t>
            </a:r>
            <a:r>
              <a:rPr lang="en-US" dirty="0"/>
              <a:t>a </a:t>
            </a:r>
            <a:r>
              <a:rPr lang="en-US" dirty="0" smtClean="0"/>
              <a:t>cloud-based relational </a:t>
            </a:r>
            <a:r>
              <a:rPr lang="en-US" dirty="0"/>
              <a:t>database service, built on the  Microsoft SQL Server engine designed to deliver predictable performance and scalability, with </a:t>
            </a:r>
            <a:r>
              <a:rPr lang="en-US" dirty="0" smtClean="0"/>
              <a:t>virtually no </a:t>
            </a:r>
            <a:r>
              <a:rPr lang="en-US" dirty="0"/>
              <a:t>downtime and near-zero administration.</a:t>
            </a:r>
          </a:p>
        </p:txBody>
      </p:sp>
      <p:pic>
        <p:nvPicPr>
          <p:cNvPr id="20" name="Picture 19"/>
          <p:cNvPicPr>
            <a:picLocks noChangeAspect="1"/>
          </p:cNvPicPr>
          <p:nvPr/>
        </p:nvPicPr>
        <p:blipFill>
          <a:blip r:embed="rId3"/>
          <a:stretch>
            <a:fillRect/>
          </a:stretch>
        </p:blipFill>
        <p:spPr>
          <a:xfrm>
            <a:off x="8332610" y="1825625"/>
            <a:ext cx="2515173" cy="2654905"/>
          </a:xfrm>
          <a:prstGeom prst="rect">
            <a:avLst/>
          </a:prstGeom>
        </p:spPr>
      </p:pic>
      <p:pic>
        <p:nvPicPr>
          <p:cNvPr id="22" name="Picture 21"/>
          <p:cNvPicPr>
            <a:picLocks noChangeAspect="1"/>
          </p:cNvPicPr>
          <p:nvPr/>
        </p:nvPicPr>
        <p:blipFill>
          <a:blip r:embed="rId4"/>
          <a:stretch>
            <a:fillRect/>
          </a:stretch>
        </p:blipFill>
        <p:spPr>
          <a:xfrm>
            <a:off x="5741348" y="2704658"/>
            <a:ext cx="2527876" cy="2324630"/>
          </a:xfrm>
          <a:prstGeom prst="rect">
            <a:avLst/>
          </a:prstGeom>
        </p:spPr>
      </p:pic>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Business Differentiators</a:t>
            </a:r>
          </a:p>
        </p:txBody>
      </p:sp>
      <p:sp>
        <p:nvSpPr>
          <p:cNvPr id="9" name="Rectangle 8"/>
          <p:cNvSpPr/>
          <p:nvPr/>
        </p:nvSpPr>
        <p:spPr bwMode="auto">
          <a:xfrm>
            <a:off x="683727" y="1864096"/>
            <a:ext cx="5197223" cy="790489"/>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rPr>
              <a:t>Azure </a:t>
            </a:r>
            <a:r>
              <a:rPr lang="en-US" sz="2800" dirty="0" smtClean="0">
                <a:solidFill>
                  <a:schemeClr val="bg1"/>
                </a:solidFill>
              </a:rPr>
              <a:t>SQL Database</a:t>
            </a:r>
            <a:endParaRPr lang="en-US" sz="2800" dirty="0">
              <a:solidFill>
                <a:schemeClr val="bg1"/>
              </a:solidFill>
            </a:endParaRPr>
          </a:p>
        </p:txBody>
      </p:sp>
      <p:cxnSp>
        <p:nvCxnSpPr>
          <p:cNvPr id="10" name="Straight Connector 9"/>
          <p:cNvCxnSpPr/>
          <p:nvPr/>
        </p:nvCxnSpPr>
        <p:spPr>
          <a:xfrm flipH="1">
            <a:off x="5986138"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99932" y="2807021"/>
            <a:ext cx="5087919" cy="3250121"/>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400" dirty="0"/>
              <a:t>You’re building new cloud-based applications to take advantage of </a:t>
            </a:r>
            <a:r>
              <a:rPr lang="en-US" sz="2400" dirty="0" smtClean="0"/>
              <a:t>cost </a:t>
            </a:r>
            <a:r>
              <a:rPr lang="en-US" sz="2400" dirty="0"/>
              <a:t>savings and performance</a:t>
            </a:r>
            <a:r>
              <a:rPr lang="en-US" sz="2400" dirty="0" smtClean="0"/>
              <a:t>.</a:t>
            </a:r>
          </a:p>
          <a:p>
            <a:pPr marL="231775" indent="-231775">
              <a:lnSpc>
                <a:spcPct val="95000"/>
              </a:lnSpc>
              <a:buSzPct val="90000"/>
              <a:buFont typeface="Arial" panose="020B0604020202020204" pitchFamily="34" charset="0"/>
              <a:buChar char="•"/>
            </a:pPr>
            <a:r>
              <a:rPr lang="en-US" sz="2400" dirty="0" smtClean="0"/>
              <a:t>You need instant scalability.</a:t>
            </a:r>
          </a:p>
          <a:p>
            <a:pPr marL="231775" indent="-231775">
              <a:lnSpc>
                <a:spcPct val="95000"/>
              </a:lnSpc>
              <a:buSzPct val="90000"/>
              <a:buFont typeface="Arial" panose="020B0604020202020204" pitchFamily="34" charset="0"/>
              <a:buChar char="•"/>
            </a:pPr>
            <a:r>
              <a:rPr lang="en-US" sz="2400" dirty="0" smtClean="0"/>
              <a:t>You want databases replicated in different regions of the world for backup.</a:t>
            </a:r>
            <a:endParaRPr lang="en-US" sz="2400" dirty="0"/>
          </a:p>
          <a:p>
            <a:pPr marL="231775" indent="-231775">
              <a:lnSpc>
                <a:spcPct val="95000"/>
              </a:lnSpc>
              <a:buSzPct val="90000"/>
              <a:buFont typeface="Arial" panose="020B0604020202020204" pitchFamily="34" charset="0"/>
              <a:buChar char="•"/>
            </a:pPr>
            <a:r>
              <a:rPr lang="en-US" sz="2400" dirty="0"/>
              <a:t>You want Microsoft to handle common management </a:t>
            </a:r>
            <a:r>
              <a:rPr lang="en-US" sz="2400" dirty="0" smtClean="0"/>
              <a:t>operations.</a:t>
            </a:r>
            <a:endParaRPr lang="en-US" sz="2400" spc="-200" dirty="0">
              <a:solidFill>
                <a:srgbClr val="235888"/>
              </a:solidFill>
              <a:latin typeface="Segoe UI Light" panose="020B0502040204020203" pitchFamily="34" charset="0"/>
              <a:cs typeface="Segoe UI Light" panose="020B0502040204020203" pitchFamily="34" charset="0"/>
            </a:endParaRPr>
          </a:p>
        </p:txBody>
      </p:sp>
      <p:sp>
        <p:nvSpPr>
          <p:cNvPr id="19" name="Rectangle 18"/>
          <p:cNvSpPr/>
          <p:nvPr/>
        </p:nvSpPr>
        <p:spPr bwMode="auto">
          <a:xfrm>
            <a:off x="6096000" y="1864096"/>
            <a:ext cx="5257800" cy="790489"/>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rPr>
              <a:t>SQL Server</a:t>
            </a:r>
          </a:p>
        </p:txBody>
      </p:sp>
      <p:sp>
        <p:nvSpPr>
          <p:cNvPr id="20" name="Rectangle 19"/>
          <p:cNvSpPr/>
          <p:nvPr/>
        </p:nvSpPr>
        <p:spPr>
          <a:xfrm>
            <a:off x="6229980" y="2827993"/>
            <a:ext cx="4903698" cy="2197525"/>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400" dirty="0"/>
              <a:t>You want to build enterprise applications larger than 1 TB.  </a:t>
            </a:r>
          </a:p>
          <a:p>
            <a:pPr marL="231775" indent="-231775">
              <a:lnSpc>
                <a:spcPct val="95000"/>
              </a:lnSpc>
              <a:buSzPct val="90000"/>
              <a:buFont typeface="Arial" panose="020B0604020202020204" pitchFamily="34" charset="0"/>
              <a:buChar char="•"/>
            </a:pPr>
            <a:r>
              <a:rPr lang="en-US" sz="2400" dirty="0"/>
              <a:t>You have existing IT resources and can maintain stewardship over backups and database high availability.</a:t>
            </a:r>
            <a:endParaRPr lang="en-US" sz="2400" spc="-200" dirty="0">
              <a:solidFill>
                <a:srgbClr val="235888"/>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5"/>
            <a:ext cx="5381625" cy="1762125"/>
          </a:xfrm>
          <a:prstGeom prst="rect">
            <a:avLst/>
          </a:prstGeom>
        </p:spPr>
      </p:pic>
      <p:sp>
        <p:nvSpPr>
          <p:cNvPr id="2" name="Title 1"/>
          <p:cNvSpPr>
            <a:spLocks noGrp="1"/>
          </p:cNvSpPr>
          <p:nvPr>
            <p:ph type="title"/>
          </p:nvPr>
        </p:nvSpPr>
        <p:spPr/>
        <p:txBody>
          <a:bodyPr/>
          <a:lstStyle/>
          <a:p>
            <a:r>
              <a:rPr lang="en-US" dirty="0"/>
              <a:t>Azure SQL </a:t>
            </a:r>
            <a:r>
              <a:rPr lang="en-US" dirty="0" smtClean="0"/>
              <a:t>Database Development</a:t>
            </a:r>
            <a:endParaRPr lang="en-US" dirty="0"/>
          </a:p>
        </p:txBody>
      </p:sp>
      <p:sp>
        <p:nvSpPr>
          <p:cNvPr id="40" name="Content Placeholder 2"/>
          <p:cNvSpPr>
            <a:spLocks noGrp="1"/>
          </p:cNvSpPr>
          <p:nvPr>
            <p:ph idx="1"/>
          </p:nvPr>
        </p:nvSpPr>
        <p:spPr>
          <a:xfrm>
            <a:off x="838199" y="1825625"/>
            <a:ext cx="5894197" cy="4313918"/>
          </a:xfrm>
        </p:spPr>
        <p:txBody>
          <a:bodyPr>
            <a:normAutofit lnSpcReduction="10000"/>
          </a:bodyPr>
          <a:lstStyle/>
          <a:p>
            <a:pPr marL="461963" indent="-461963"/>
            <a:r>
              <a:rPr lang="en-US" sz="4400" dirty="0"/>
              <a:t>ADO.NET </a:t>
            </a:r>
          </a:p>
          <a:p>
            <a:pPr marL="461963" indent="-461963"/>
            <a:r>
              <a:rPr lang="en-US" sz="4400" dirty="0"/>
              <a:t>Java </a:t>
            </a:r>
          </a:p>
          <a:p>
            <a:pPr marL="461963" indent="-461963"/>
            <a:r>
              <a:rPr lang="en-US" sz="4400" dirty="0"/>
              <a:t>PHP (Windows only)</a:t>
            </a:r>
          </a:p>
          <a:p>
            <a:pPr marL="461963" indent="-461963"/>
            <a:r>
              <a:rPr lang="en-US" sz="4400" dirty="0"/>
              <a:t>Node.js </a:t>
            </a:r>
          </a:p>
          <a:p>
            <a:pPr marL="461963" indent="-461963"/>
            <a:r>
              <a:rPr lang="en-US" sz="4400" dirty="0"/>
              <a:t>Python </a:t>
            </a:r>
          </a:p>
          <a:p>
            <a:pPr marL="461963" indent="-461963"/>
            <a:r>
              <a:rPr lang="en-US" sz="4400" dirty="0"/>
              <a:t>Ruby</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197" y="4377418"/>
            <a:ext cx="5381625" cy="1762125"/>
          </a:xfrm>
          <a:prstGeom prst="rect">
            <a:avLst/>
          </a:prstGeom>
        </p:spPr>
      </p:pic>
      <p:sp>
        <p:nvSpPr>
          <p:cNvPr id="7" name="Cross 6"/>
          <p:cNvSpPr/>
          <p:nvPr/>
        </p:nvSpPr>
        <p:spPr>
          <a:xfrm>
            <a:off x="8502108" y="3672447"/>
            <a:ext cx="602902" cy="572268"/>
          </a:xfrm>
          <a:prstGeom prst="plus">
            <a:avLst>
              <a:gd name="adj" fmla="val 39047"/>
            </a:avLst>
          </a:prstGeom>
          <a:solidFill>
            <a:srgbClr val="1C7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a:t>
            </a:r>
          </a:p>
        </p:txBody>
      </p:sp>
      <p:sp>
        <p:nvSpPr>
          <p:cNvPr id="3" name="Content Placeholder 2"/>
          <p:cNvSpPr>
            <a:spLocks noGrp="1"/>
          </p:cNvSpPr>
          <p:nvPr>
            <p:ph idx="1"/>
          </p:nvPr>
        </p:nvSpPr>
        <p:spPr>
          <a:xfrm>
            <a:off x="838199" y="1550322"/>
            <a:ext cx="10248993" cy="921573"/>
          </a:xfrm>
        </p:spPr>
        <p:txBody>
          <a:bodyPr>
            <a:normAutofit/>
          </a:bodyPr>
          <a:lstStyle/>
          <a:p>
            <a:pPr marL="0" indent="0">
              <a:buNone/>
            </a:pPr>
            <a:r>
              <a:rPr lang="en-US" dirty="0"/>
              <a:t>In almost every case, working with Azure SQL </a:t>
            </a:r>
            <a:r>
              <a:rPr lang="en-US" dirty="0" smtClean="0"/>
              <a:t>Database data </a:t>
            </a:r>
            <a:r>
              <a:rPr lang="en-US" dirty="0"/>
              <a:t>is exactly the same </a:t>
            </a:r>
            <a:r>
              <a:rPr lang="en-US" dirty="0" smtClean="0"/>
              <a:t>as </a:t>
            </a:r>
            <a:r>
              <a:rPr lang="en-US" dirty="0"/>
              <a:t>working with SQL Server data.</a:t>
            </a:r>
          </a:p>
        </p:txBody>
      </p:sp>
      <p:sp>
        <p:nvSpPr>
          <p:cNvPr id="7" name="Content Placeholder 2"/>
          <p:cNvSpPr txBox="1">
            <a:spLocks/>
          </p:cNvSpPr>
          <p:nvPr/>
        </p:nvSpPr>
        <p:spPr>
          <a:xfrm>
            <a:off x="838199" y="2875885"/>
            <a:ext cx="4989845" cy="327347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a:t>Rich and up-to-date transact-SQL (T-SQL) support</a:t>
            </a:r>
          </a:p>
          <a:p>
            <a:pPr marL="687388" indent="-342900"/>
            <a:r>
              <a:rPr lang="en-US" dirty="0"/>
              <a:t>Stored procedures, user-defined functions, triggers, and views</a:t>
            </a:r>
          </a:p>
          <a:p>
            <a:pPr marL="687388" indent="-342900"/>
            <a:r>
              <a:rPr lang="en-US" dirty="0"/>
              <a:t>Newest features from SQL Server 2016</a:t>
            </a:r>
          </a:p>
        </p:txBody>
      </p:sp>
      <p:pic>
        <p:nvPicPr>
          <p:cNvPr id="12" name="Picture 11"/>
          <p:cNvPicPr>
            <a:picLocks noChangeAspect="1"/>
          </p:cNvPicPr>
          <p:nvPr/>
        </p:nvPicPr>
        <p:blipFill>
          <a:blip r:embed="rId3"/>
          <a:stretch>
            <a:fillRect/>
          </a:stretch>
        </p:blipFill>
        <p:spPr>
          <a:xfrm>
            <a:off x="6675871" y="2774090"/>
            <a:ext cx="4071298" cy="3375267"/>
          </a:xfrm>
          <a:prstGeom prst="rect">
            <a:avLst/>
          </a:prstGeom>
        </p:spPr>
      </p:pic>
    </p:spTree>
    <p:extLst>
      <p:ext uri="{BB962C8B-B14F-4D97-AF65-F5344CB8AC3E}">
        <p14:creationId xmlns:p14="http://schemas.microsoft.com/office/powerpoint/2010/main" val="25218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JSON Support</a:t>
            </a:r>
          </a:p>
        </p:txBody>
      </p:sp>
      <p:sp>
        <p:nvSpPr>
          <p:cNvPr id="3" name="Content Placeholder 2"/>
          <p:cNvSpPr>
            <a:spLocks noGrp="1"/>
          </p:cNvSpPr>
          <p:nvPr>
            <p:ph idx="1"/>
          </p:nvPr>
        </p:nvSpPr>
        <p:spPr>
          <a:xfrm>
            <a:off x="838199" y="1550322"/>
            <a:ext cx="10248993" cy="921573"/>
          </a:xfrm>
        </p:spPr>
        <p:txBody>
          <a:bodyPr>
            <a:normAutofit fontScale="85000" lnSpcReduction="10000"/>
          </a:bodyPr>
          <a:lstStyle/>
          <a:p>
            <a:pPr marL="0" indent="0">
              <a:buNone/>
            </a:pPr>
            <a:r>
              <a:rPr lang="en-US" dirty="0"/>
              <a:t>Just like other Azure services, such as Azure Search and Azure Storage, Azure SQL </a:t>
            </a:r>
            <a:r>
              <a:rPr lang="en-US" dirty="0" smtClean="0"/>
              <a:t>Database has </a:t>
            </a:r>
            <a:r>
              <a:rPr lang="en-US" dirty="0"/>
              <a:t>REST endpoints that return or consume JSON.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0794" y="2641852"/>
            <a:ext cx="6710412" cy="2795608"/>
          </a:xfrm>
          <a:prstGeom prst="rect">
            <a:avLst/>
          </a:prstGeom>
        </p:spPr>
      </p:pic>
    </p:spTree>
    <p:extLst>
      <p:ext uri="{BB962C8B-B14F-4D97-AF65-F5344CB8AC3E}">
        <p14:creationId xmlns:p14="http://schemas.microsoft.com/office/powerpoint/2010/main" val="72483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Solutions</a:t>
            </a:r>
          </a:p>
        </p:txBody>
      </p:sp>
      <p:sp>
        <p:nvSpPr>
          <p:cNvPr id="3" name="Content Placeholder 2"/>
          <p:cNvSpPr>
            <a:spLocks noGrp="1"/>
          </p:cNvSpPr>
          <p:nvPr>
            <p:ph idx="1"/>
          </p:nvPr>
        </p:nvSpPr>
        <p:spPr>
          <a:xfrm>
            <a:off x="838200" y="1550322"/>
            <a:ext cx="4347984" cy="4579173"/>
          </a:xfrm>
        </p:spPr>
        <p:txBody>
          <a:bodyPr>
            <a:normAutofit/>
          </a:bodyPr>
          <a:lstStyle/>
          <a:p>
            <a:pPr marL="0" indent="0">
              <a:buNone/>
            </a:pPr>
            <a:r>
              <a:rPr lang="en-US" dirty="0"/>
              <a:t>Every Azure SQL </a:t>
            </a:r>
            <a:r>
              <a:rPr lang="en-US" dirty="0" smtClean="0"/>
              <a:t>Database task</a:t>
            </a:r>
            <a:r>
              <a:rPr lang="en-US" dirty="0"/>
              <a:t>, script, method, function and process can be created and managed in Visual Studio 2015 using SQL Server Data Tools for Visual Studio 2015. This includes managing permissions, masks, and encryption.</a:t>
            </a:r>
          </a:p>
        </p:txBody>
      </p:sp>
      <p:pic>
        <p:nvPicPr>
          <p:cNvPr id="4" name="Picture 3"/>
          <p:cNvPicPr>
            <a:picLocks noChangeAspect="1"/>
          </p:cNvPicPr>
          <p:nvPr/>
        </p:nvPicPr>
        <p:blipFill>
          <a:blip r:embed="rId3"/>
          <a:stretch>
            <a:fillRect/>
          </a:stretch>
        </p:blipFill>
        <p:spPr>
          <a:xfrm>
            <a:off x="6019207" y="1550322"/>
            <a:ext cx="4712433" cy="3998428"/>
          </a:xfrm>
          <a:prstGeom prst="rect">
            <a:avLst/>
          </a:prstGeom>
        </p:spPr>
      </p:pic>
    </p:spTree>
    <p:extLst>
      <p:ext uri="{BB962C8B-B14F-4D97-AF65-F5344CB8AC3E}">
        <p14:creationId xmlns:p14="http://schemas.microsoft.com/office/powerpoint/2010/main" val="3198522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a:t>
            </a:r>
          </a:p>
        </p:txBody>
      </p:sp>
      <p:sp>
        <p:nvSpPr>
          <p:cNvPr id="3" name="Content Placeholder 2"/>
          <p:cNvSpPr>
            <a:spLocks noGrp="1"/>
          </p:cNvSpPr>
          <p:nvPr>
            <p:ph idx="1"/>
          </p:nvPr>
        </p:nvSpPr>
        <p:spPr>
          <a:xfrm>
            <a:off x="838200" y="1825624"/>
            <a:ext cx="4738635" cy="4408027"/>
          </a:xfrm>
        </p:spPr>
        <p:txBody>
          <a:bodyPr>
            <a:normAutofit/>
          </a:bodyPr>
          <a:lstStyle/>
          <a:p>
            <a:pPr marL="0" indent="0">
              <a:buNone/>
            </a:pPr>
            <a:r>
              <a:rPr lang="en-US" dirty="0"/>
              <a:t>Azure SQL </a:t>
            </a:r>
            <a:r>
              <a:rPr lang="en-US" dirty="0" smtClean="0"/>
              <a:t>Database supports </a:t>
            </a:r>
            <a:r>
              <a:rPr lang="en-US" dirty="0"/>
              <a:t>“always encrypted” as well as “transparent” encryption </a:t>
            </a:r>
            <a:r>
              <a:rPr lang="en-US" dirty="0" smtClean="0"/>
              <a:t>to secure your data </a:t>
            </a:r>
            <a:r>
              <a:rPr lang="en-US" dirty="0"/>
              <a:t>by performing real-time encryption and decryption of the database, associated backups, and transaction log files at rest without requiring changes to the application.</a:t>
            </a:r>
          </a:p>
        </p:txBody>
      </p:sp>
      <p:pic>
        <p:nvPicPr>
          <p:cNvPr id="8" name="Picture 7"/>
          <p:cNvPicPr>
            <a:picLocks noChangeAspect="1"/>
          </p:cNvPicPr>
          <p:nvPr/>
        </p:nvPicPr>
        <p:blipFill>
          <a:blip r:embed="rId3"/>
          <a:stretch>
            <a:fillRect/>
          </a:stretch>
        </p:blipFill>
        <p:spPr>
          <a:xfrm>
            <a:off x="6888802" y="1825624"/>
            <a:ext cx="3089211" cy="3089211"/>
          </a:xfrm>
          <a:prstGeom prst="rect">
            <a:avLst/>
          </a:prstGeom>
        </p:spPr>
      </p:pic>
    </p:spTree>
    <p:extLst>
      <p:ext uri="{BB962C8B-B14F-4D97-AF65-F5344CB8AC3E}">
        <p14:creationId xmlns:p14="http://schemas.microsoft.com/office/powerpoint/2010/main" val="3574836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sp>
        <p:nvSpPr>
          <p:cNvPr id="3" name="Content Placeholder 2"/>
          <p:cNvSpPr>
            <a:spLocks noGrp="1"/>
          </p:cNvSpPr>
          <p:nvPr>
            <p:ph idx="1"/>
          </p:nvPr>
        </p:nvSpPr>
        <p:spPr>
          <a:xfrm>
            <a:off x="838200" y="1825624"/>
            <a:ext cx="4738635" cy="4408027"/>
          </a:xfrm>
        </p:spPr>
        <p:txBody>
          <a:bodyPr>
            <a:normAutofit/>
          </a:bodyPr>
          <a:lstStyle/>
          <a:p>
            <a:pPr marL="0" indent="0">
              <a:buNone/>
            </a:pPr>
            <a:r>
              <a:rPr lang="en-US" dirty="0"/>
              <a:t>Temporal Tables provide administrators and developers the ability to track and analyze historical changes in data, similar to concepts of versioning, and even allow retention polices, similar to a document management system.</a:t>
            </a:r>
          </a:p>
        </p:txBody>
      </p:sp>
      <p:pic>
        <p:nvPicPr>
          <p:cNvPr id="6" name="Picture 5"/>
          <p:cNvPicPr>
            <a:picLocks noChangeAspect="1"/>
          </p:cNvPicPr>
          <p:nvPr/>
        </p:nvPicPr>
        <p:blipFill>
          <a:blip r:embed="rId3"/>
          <a:stretch>
            <a:fillRect/>
          </a:stretch>
        </p:blipFill>
        <p:spPr>
          <a:xfrm>
            <a:off x="6112863" y="1825624"/>
            <a:ext cx="4292379" cy="3501461"/>
          </a:xfrm>
          <a:prstGeom prst="rect">
            <a:avLst/>
          </a:prstGeom>
          <a:ln>
            <a:solidFill>
              <a:schemeClr val="accent1"/>
            </a:solidFill>
          </a:ln>
        </p:spPr>
      </p:pic>
    </p:spTree>
    <p:extLst>
      <p:ext uri="{BB962C8B-B14F-4D97-AF65-F5344CB8AC3E}">
        <p14:creationId xmlns:p14="http://schemas.microsoft.com/office/powerpoint/2010/main" val="317281221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9771</TotalTime>
  <Words>1616</Words>
  <Application>Microsoft Office PowerPoint</Application>
  <PresentationFormat>Widescreen</PresentationFormat>
  <Paragraphs>83</Paragraphs>
  <Slides>15</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SQL Database</vt:lpstr>
      <vt:lpstr>Azure SQL Database</vt:lpstr>
      <vt:lpstr>Common Business Differentiators</vt:lpstr>
      <vt:lpstr>Azure SQL Database Development</vt:lpstr>
      <vt:lpstr>Getting Data</vt:lpstr>
      <vt:lpstr>Full JSON Support</vt:lpstr>
      <vt:lpstr>Developing Solutions</vt:lpstr>
      <vt:lpstr>Encryption</vt:lpstr>
      <vt:lpstr>Temporal Tables</vt:lpstr>
      <vt:lpstr>Database Advisor</vt:lpstr>
      <vt:lpstr>Query Performance Insight</vt:lpstr>
      <vt:lpstr>Security</vt:lpstr>
      <vt:lpstr>Dynamic Data Masking</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SQL</dc:title>
  <dc:creator>scott@liquiddaffodil.com</dc:creator>
  <cp:lastModifiedBy>Jeff Prosise</cp:lastModifiedBy>
  <cp:revision>417</cp:revision>
  <dcterms:created xsi:type="dcterms:W3CDTF">2016-04-21T18:51:19Z</dcterms:created>
  <dcterms:modified xsi:type="dcterms:W3CDTF">2017-02-01T13:16:36Z</dcterms:modified>
</cp:coreProperties>
</file>