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2"/>
  </p:notesMasterIdLst>
  <p:sldIdLst>
    <p:sldId id="256" r:id="rId3"/>
    <p:sldId id="295" r:id="rId4"/>
    <p:sldId id="302" r:id="rId5"/>
    <p:sldId id="304" r:id="rId6"/>
    <p:sldId id="307" r:id="rId7"/>
    <p:sldId id="306" r:id="rId8"/>
    <p:sldId id="303" r:id="rId9"/>
    <p:sldId id="305" r:id="rId10"/>
    <p:sldId id="29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09" autoAdjust="0"/>
    <p:restoredTop sz="69959" autoAdjust="0"/>
  </p:normalViewPr>
  <p:slideViewPr>
    <p:cSldViewPr snapToGrid="0">
      <p:cViewPr>
        <p:scale>
          <a:sx n="75" d="100"/>
          <a:sy n="75" d="100"/>
        </p:scale>
        <p:origin x="534" y="34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10/16/2016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just</a:t>
            </a:r>
            <a:r>
              <a:rPr lang="en-US" baseline="0" dirty="0"/>
              <a:t> not enough time to go over Configuration Management in 5-6 minutes here, it asks for several machines to be created and configured.</a:t>
            </a:r>
          </a:p>
          <a:p>
            <a:endParaRPr lang="en-US" baseline="0" dirty="0"/>
          </a:p>
          <a:p>
            <a:r>
              <a:rPr lang="en-US" baseline="0" dirty="0"/>
              <a:t>There are existing HOL around Parts Unlimited MRP that you can try if you want. </a:t>
            </a:r>
          </a:p>
          <a:p>
            <a:endParaRPr lang="en-US" baseline="0" dirty="0"/>
          </a:p>
          <a:p>
            <a:r>
              <a:rPr lang="en-US" baseline="0" dirty="0"/>
              <a:t>2 HOL of are of interest for Configuration Management, one is using Chef and the other one is using Puppet.</a:t>
            </a:r>
          </a:p>
          <a:p>
            <a:endParaRPr lang="en-US" baseline="0" dirty="0"/>
          </a:p>
          <a:p>
            <a:r>
              <a:rPr lang="en-US" baseline="0" dirty="0"/>
              <a:t>Links to the HOL will be shown later in the slides and </a:t>
            </a:r>
            <a:r>
              <a:rPr lang="en-US" baseline="0" dirty="0"/>
              <a:t>I strongly invite you to complete them.</a:t>
            </a:r>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656942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auto" latinLnBrk="0" hangingPunct="1"/>
            <a:r>
              <a:rPr lang="en-US" sz="1200" kern="1200" dirty="0">
                <a:solidFill>
                  <a:schemeClr val="tx1"/>
                </a:solidFill>
                <a:effectLst/>
                <a:latin typeface="+mn-lt"/>
                <a:ea typeface="+mn-ea"/>
                <a:cs typeface="+mn-cs"/>
              </a:rPr>
              <a:t>AA DSC Pull Server = Azure Automation DSC Pull Server</a:t>
            </a:r>
            <a:endParaRPr lang="en-US" dirty="0">
              <a:effectLst/>
            </a:endParaRPr>
          </a:p>
          <a:p>
            <a:pPr rtl="0" eaLnBrk="1" fontAlgn="auto" latinLnBrk="0" hangingPunct="1"/>
            <a:r>
              <a:rPr lang="en-US" sz="1200" kern="1200" dirty="0">
                <a:solidFill>
                  <a:schemeClr val="tx1"/>
                </a:solidFill>
                <a:effectLst/>
                <a:latin typeface="+mn-lt"/>
                <a:ea typeface="+mn-ea"/>
                <a:cs typeface="+mn-cs"/>
              </a:rPr>
              <a:t>PES = Puppet Enterprise Server</a:t>
            </a:r>
          </a:p>
          <a:p>
            <a:pPr rtl="0" eaLnBrk="1" fontAlgn="auto" latinLnBrk="0" hangingPunct="1"/>
            <a:endParaRPr lang="en-US" dirty="0">
              <a:effectLst/>
            </a:endParaRPr>
          </a:p>
          <a:p>
            <a:pPr rtl="0" eaLnBrk="1" fontAlgn="auto" latinLnBrk="0" hangingPunct="1"/>
            <a:r>
              <a:rPr lang="en-US" sz="1200" kern="1200" dirty="0">
                <a:solidFill>
                  <a:schemeClr val="tx1"/>
                </a:solidFill>
                <a:effectLst/>
                <a:latin typeface="+mn-lt"/>
                <a:ea typeface="+mn-ea"/>
                <a:cs typeface="+mn-cs"/>
              </a:rPr>
              <a:t>Whatever the CM</a:t>
            </a:r>
            <a:r>
              <a:rPr lang="en-US" sz="1200" kern="1200" baseline="0" dirty="0">
                <a:solidFill>
                  <a:schemeClr val="tx1"/>
                </a:solidFill>
                <a:effectLst/>
                <a:latin typeface="+mn-lt"/>
                <a:ea typeface="+mn-ea"/>
                <a:cs typeface="+mn-cs"/>
              </a:rPr>
              <a:t> system you want to use, PowerShell DSC, Puppet or Chef, you do the same thing. You express a desired state and they (CM) take care of the applying that configuration for you. They can also detect and compensate configuration drifting. </a:t>
            </a:r>
            <a:br>
              <a:rPr lang="en-US" sz="1200" kern="1200" baseline="0" dirty="0">
                <a:solidFill>
                  <a:schemeClr val="tx1"/>
                </a:solidFill>
                <a:effectLst/>
                <a:latin typeface="+mn-lt"/>
                <a:ea typeface="+mn-ea"/>
                <a:cs typeface="+mn-cs"/>
              </a:rPr>
            </a:br>
            <a:br>
              <a:rPr lang="en-US" sz="1200" kern="1200" baseline="0" dirty="0">
                <a:solidFill>
                  <a:schemeClr val="tx1"/>
                </a:solidFill>
                <a:effectLst/>
                <a:latin typeface="+mn-lt"/>
                <a:ea typeface="+mn-ea"/>
                <a:cs typeface="+mn-cs"/>
              </a:rPr>
            </a:br>
            <a:r>
              <a:rPr lang="en-US" sz="1200" kern="1200" baseline="0" dirty="0">
                <a:solidFill>
                  <a:schemeClr val="tx1"/>
                </a:solidFill>
                <a:effectLst/>
                <a:latin typeface="+mn-lt"/>
                <a:ea typeface="+mn-ea"/>
                <a:cs typeface="+mn-cs"/>
              </a:rPr>
              <a:t>As an example: In Parts Unlimited MRP we use tomcat. Being backed with configuration drifting is a synonym of peace of mind. If a user </a:t>
            </a:r>
            <a:r>
              <a:rPr lang="en-US" sz="1200" kern="1200" baseline="0" dirty="0" err="1">
                <a:solidFill>
                  <a:schemeClr val="tx1"/>
                </a:solidFill>
                <a:effectLst/>
                <a:latin typeface="+mn-lt"/>
                <a:ea typeface="+mn-ea"/>
                <a:cs typeface="+mn-cs"/>
              </a:rPr>
              <a:t>ssh</a:t>
            </a:r>
            <a:r>
              <a:rPr lang="en-US" sz="1200" kern="1200" baseline="0" dirty="0">
                <a:solidFill>
                  <a:schemeClr val="tx1"/>
                </a:solidFill>
                <a:effectLst/>
                <a:latin typeface="+mn-lt"/>
                <a:ea typeface="+mn-ea"/>
                <a:cs typeface="+mn-cs"/>
              </a:rPr>
              <a:t> into our machine and stop the tomcat service for example, Chef or the other systems will be able to detect that kind of drift at their next interval check and remediate at the situation by starting the tomcat service without our intervention.</a:t>
            </a:r>
          </a:p>
          <a:p>
            <a:pPr rtl="0" eaLnBrk="1" fontAlgn="auto" latinLnBrk="0" hangingPunct="1"/>
            <a:endParaRPr lang="en-US" dirty="0">
              <a:effectLst/>
            </a:endParaRPr>
          </a:p>
          <a:p>
            <a:pPr rtl="0" eaLnBrk="1" fontAlgn="auto" latinLnBrk="0" hangingPunct="1"/>
            <a:r>
              <a:rPr lang="en-US" sz="1200" b="0" i="0" kern="1200" dirty="0">
                <a:solidFill>
                  <a:schemeClr val="tx1"/>
                </a:solidFill>
                <a:effectLst/>
                <a:latin typeface="+mn-lt"/>
                <a:ea typeface="+mn-ea"/>
                <a:cs typeface="+mn-cs"/>
              </a:rPr>
              <a:t>What is Chef??</a:t>
            </a:r>
            <a:endParaRPr lang="en-US" dirty="0">
              <a:effectLst/>
            </a:endParaRPr>
          </a:p>
          <a:p>
            <a:pPr rtl="0" eaLnBrk="1" fontAlgn="auto" latinLnBrk="0" hangingPunct="1"/>
            <a:r>
              <a:rPr lang="en-US" sz="1200" b="1" i="0" kern="1200" dirty="0">
                <a:solidFill>
                  <a:schemeClr val="tx1"/>
                </a:solidFill>
                <a:effectLst/>
                <a:latin typeface="+mn-lt"/>
                <a:ea typeface="+mn-ea"/>
                <a:cs typeface="+mn-cs"/>
              </a:rPr>
              <a:t>Chef is a powerful automation platform that transforms infrastructure into code. Whether you’re operating in the cloud, on-premises, or in a hybrid environment, Chef automates how infrastructure is configured, deployed, and managed across your network, no matter its size.</a:t>
            </a:r>
            <a:endParaRPr lang="en-US" dirty="0">
              <a:effectLst/>
            </a:endParaRPr>
          </a:p>
        </p:txBody>
      </p:sp>
      <p:sp>
        <p:nvSpPr>
          <p:cNvPr id="6" name="Slide Number Placeholder 5"/>
          <p:cNvSpPr>
            <a:spLocks noGrp="1"/>
          </p:cNvSpPr>
          <p:nvPr>
            <p:ph type="sldNum" sz="quarter" idx="12"/>
          </p:nvPr>
        </p:nvSpPr>
        <p:spPr/>
        <p:txBody>
          <a:bodyPr/>
          <a:lstStyle/>
          <a:p>
            <a:pPr>
              <a:defRPr/>
            </a:pPr>
            <a:fld id="{B4008EB6-D09E-4580-8CD6-DDB14511944F}" type="slidenum">
              <a:rPr lang="en-US" sz="1800" kern="0" smtClean="0">
                <a:solidFill>
                  <a:sysClr val="windowText" lastClr="000000"/>
                </a:solidFill>
              </a:rPr>
              <a:pPr>
                <a:defRPr/>
              </a:pPr>
              <a:t>3</a:t>
            </a:fld>
            <a:endParaRPr lang="en-US" sz="1800" kern="0" dirty="0">
              <a:solidFill>
                <a:sysClr val="windowText" lastClr="000000"/>
              </a:solidFill>
            </a:endParaRPr>
          </a:p>
        </p:txBody>
      </p:sp>
      <p:sp>
        <p:nvSpPr>
          <p:cNvPr id="10" name="Date Placeholder 9"/>
          <p:cNvSpPr>
            <a:spLocks noGrp="1"/>
          </p:cNvSpPr>
          <p:nvPr>
            <p:ph type="dt" idx="13"/>
          </p:nvPr>
        </p:nvSpPr>
        <p:spPr/>
        <p:txBody>
          <a:bodyPr/>
          <a:lstStyle/>
          <a:p>
            <a:pPr>
              <a:defRPr/>
            </a:pPr>
            <a:fld id="{F6D0C1E9-C76A-461C-8E91-17FFC972AC04}" type="datetime1">
              <a:rPr lang="en-US" sz="1800" kern="0" smtClean="0">
                <a:solidFill>
                  <a:sysClr val="windowText" lastClr="000000"/>
                </a:solidFill>
              </a:rPr>
              <a:pPr>
                <a:defRPr/>
              </a:pPr>
              <a:t>10/16/2016</a:t>
            </a:fld>
            <a:endParaRPr lang="en-US" sz="1800" kern="0" dirty="0">
              <a:solidFill>
                <a:sysClr val="windowText" lastClr="000000"/>
              </a:solidFill>
            </a:endParaRPr>
          </a:p>
        </p:txBody>
      </p:sp>
      <p:sp>
        <p:nvSpPr>
          <p:cNvPr id="7" name="Footer Placeholder 6"/>
          <p:cNvSpPr>
            <a:spLocks noGrp="1"/>
          </p:cNvSpPr>
          <p:nvPr>
            <p:ph type="ftr" sz="quarter" idx="14"/>
          </p:nvPr>
        </p:nvSpPr>
        <p:spPr/>
        <p:txBody>
          <a:bodyPr/>
          <a:lstStyle/>
          <a:p>
            <a:pPr defTabSz="914099" eaLnBrk="0" hangingPunct="0">
              <a:defRPr/>
            </a:pPr>
            <a:r>
              <a:rPr lang="en-US" sz="400" ker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68537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 has</a:t>
            </a:r>
            <a:r>
              <a:rPr lang="en-US" baseline="0" dirty="0"/>
              <a:t> its own vocabulary and you</a:t>
            </a:r>
            <a:r>
              <a:rPr lang="fr-CA" baseline="0" dirty="0"/>
              <a:t>’</a:t>
            </a:r>
            <a:r>
              <a:rPr lang="fr-CA" baseline="0" dirty="0" err="1"/>
              <a:t>ll</a:t>
            </a:r>
            <a:r>
              <a:rPr lang="fr-CA" baseline="0" dirty="0"/>
              <a:t> </a:t>
            </a:r>
            <a:r>
              <a:rPr lang="fr-CA" baseline="0" dirty="0" err="1"/>
              <a:t>be</a:t>
            </a:r>
            <a:r>
              <a:rPr lang="fr-CA" baseline="0" dirty="0"/>
              <a:t> </a:t>
            </a:r>
            <a:r>
              <a:rPr lang="fr-CA" baseline="0" dirty="0" err="1"/>
              <a:t>hearing</a:t>
            </a:r>
            <a:r>
              <a:rPr lang="fr-CA" baseline="0" dirty="0"/>
              <a:t> </a:t>
            </a:r>
            <a:r>
              <a:rPr lang="fr-CA" baseline="0" dirty="0" err="1"/>
              <a:t>things</a:t>
            </a:r>
            <a:r>
              <a:rPr lang="fr-CA" baseline="0" dirty="0"/>
              <a:t> </a:t>
            </a:r>
            <a:r>
              <a:rPr lang="fr-CA" baseline="0" dirty="0" err="1"/>
              <a:t>like</a:t>
            </a:r>
            <a:r>
              <a:rPr lang="fr-CA" baseline="0" dirty="0"/>
              <a:t> </a:t>
            </a:r>
            <a:r>
              <a:rPr lang="en-US" b="1" baseline="0" dirty="0"/>
              <a:t>“</a:t>
            </a:r>
            <a:r>
              <a:rPr lang="en-US" b="1" baseline="0" dirty="0"/>
              <a:t>cookbooks</a:t>
            </a:r>
            <a:r>
              <a:rPr lang="en-US" b="1" baseline="0" dirty="0"/>
              <a:t>”</a:t>
            </a:r>
            <a:r>
              <a:rPr lang="en-US" baseline="0" dirty="0"/>
              <a:t>, </a:t>
            </a:r>
            <a:r>
              <a:rPr lang="en-US" b="1" baseline="0" dirty="0"/>
              <a:t>“recipes”</a:t>
            </a:r>
            <a:r>
              <a:rPr lang="en-US" b="0" baseline="0" dirty="0"/>
              <a:t> &amp; </a:t>
            </a:r>
            <a:r>
              <a:rPr lang="en-US" b="1" baseline="0" dirty="0"/>
              <a:t>“knife”</a:t>
            </a:r>
            <a:r>
              <a:rPr lang="en-US" b="0" baseline="0" dirty="0"/>
              <a:t> when dealing with Chef. </a:t>
            </a:r>
          </a:p>
          <a:p>
            <a:endParaRPr lang="en-US" b="0" baseline="0" dirty="0"/>
          </a:p>
          <a:p>
            <a:r>
              <a:rPr lang="fr-CA" b="0" baseline="0" dirty="0"/>
              <a:t>You </a:t>
            </a:r>
            <a:r>
              <a:rPr lang="fr-CA" b="0" baseline="0" dirty="0" err="1"/>
              <a:t>can</a:t>
            </a:r>
            <a:r>
              <a:rPr lang="fr-CA" b="0" baseline="0" dirty="0"/>
              <a:t> </a:t>
            </a:r>
            <a:r>
              <a:rPr lang="fr-CA" b="0" baseline="0" dirty="0" err="1"/>
              <a:t>think</a:t>
            </a:r>
            <a:r>
              <a:rPr lang="fr-CA" b="0" baseline="0" dirty="0"/>
              <a:t> of a Chef </a:t>
            </a:r>
            <a:r>
              <a:rPr lang="fr-CA" b="0" baseline="0" dirty="0" err="1"/>
              <a:t>cookbook</a:t>
            </a:r>
            <a:r>
              <a:rPr lang="fr-CA" b="0" baseline="0" dirty="0"/>
              <a:t> as </a:t>
            </a:r>
            <a:r>
              <a:rPr lang="fr-CA" b="1" baseline="0" dirty="0"/>
              <a:t>a set of </a:t>
            </a:r>
            <a:r>
              <a:rPr lang="fr-CA" b="1" baseline="0" dirty="0" err="1"/>
              <a:t>tasks</a:t>
            </a:r>
            <a:r>
              <a:rPr lang="fr-CA" b="1" baseline="0" dirty="0"/>
              <a:t> to configure an application</a:t>
            </a:r>
            <a:r>
              <a:rPr lang="fr-CA" b="0" baseline="0" dirty="0"/>
              <a:t>, in </a:t>
            </a:r>
            <a:r>
              <a:rPr lang="fr-CA" b="0" baseline="0" dirty="0" err="1"/>
              <a:t>our</a:t>
            </a:r>
            <a:r>
              <a:rPr lang="fr-CA" b="0" baseline="0" dirty="0"/>
              <a:t> case, </a:t>
            </a:r>
            <a:r>
              <a:rPr lang="fr-CA" b="0" baseline="0" dirty="0" err="1"/>
              <a:t>it’s</a:t>
            </a:r>
            <a:r>
              <a:rPr lang="fr-CA" b="0" baseline="0" dirty="0"/>
              <a:t> the Parts </a:t>
            </a:r>
            <a:r>
              <a:rPr lang="fr-CA" b="0" baseline="0" dirty="0" err="1"/>
              <a:t>Unlimited</a:t>
            </a:r>
            <a:r>
              <a:rPr lang="fr-CA" b="0" baseline="0" dirty="0"/>
              <a:t> MRP application. In a </a:t>
            </a:r>
            <a:r>
              <a:rPr lang="fr-CA" b="0" baseline="0" dirty="0" err="1"/>
              <a:t>cookbook</a:t>
            </a:r>
            <a:r>
              <a:rPr lang="fr-CA" b="0" baseline="0" dirty="0"/>
              <a:t> </a:t>
            </a:r>
            <a:r>
              <a:rPr lang="fr-CA" b="0" baseline="0" dirty="0" err="1"/>
              <a:t>you</a:t>
            </a:r>
            <a:r>
              <a:rPr lang="fr-CA" b="0" baseline="0" dirty="0"/>
              <a:t> </a:t>
            </a:r>
            <a:r>
              <a:rPr lang="fr-CA" b="0" baseline="0" dirty="0" err="1"/>
              <a:t>define</a:t>
            </a:r>
            <a:r>
              <a:rPr lang="fr-CA" b="0" baseline="0" dirty="0"/>
              <a:t> WHAT </a:t>
            </a:r>
            <a:r>
              <a:rPr lang="fr-CA" b="0" baseline="0" dirty="0" err="1"/>
              <a:t>should</a:t>
            </a:r>
            <a:r>
              <a:rPr lang="fr-CA" b="0" baseline="0" dirty="0"/>
              <a:t> </a:t>
            </a:r>
            <a:r>
              <a:rPr lang="fr-CA" b="0" baseline="0" dirty="0" err="1"/>
              <a:t>be</a:t>
            </a:r>
            <a:r>
              <a:rPr lang="fr-CA" b="0" baseline="0" dirty="0"/>
              <a:t> </a:t>
            </a:r>
            <a:r>
              <a:rPr lang="fr-CA" b="0" baseline="0" dirty="0" err="1"/>
              <a:t>installed</a:t>
            </a:r>
            <a:r>
              <a:rPr lang="fr-CA" b="0" baseline="0" dirty="0"/>
              <a:t> and HOW </a:t>
            </a:r>
            <a:r>
              <a:rPr lang="fr-CA" b="0" baseline="0" dirty="0" err="1"/>
              <a:t>it</a:t>
            </a:r>
            <a:r>
              <a:rPr lang="fr-CA" b="0" baseline="0" dirty="0"/>
              <a:t> </a:t>
            </a:r>
            <a:r>
              <a:rPr lang="fr-CA" b="0" baseline="0" dirty="0" err="1"/>
              <a:t>should</a:t>
            </a:r>
            <a:r>
              <a:rPr lang="fr-CA" b="0" baseline="0" dirty="0"/>
              <a:t> </a:t>
            </a:r>
            <a:r>
              <a:rPr lang="fr-CA" b="0" baseline="0" dirty="0" err="1"/>
              <a:t>be</a:t>
            </a:r>
            <a:r>
              <a:rPr lang="fr-CA" b="0" baseline="0" dirty="0"/>
              <a:t> </a:t>
            </a:r>
            <a:r>
              <a:rPr lang="fr-CA" b="0" baseline="0" dirty="0" err="1"/>
              <a:t>installed</a:t>
            </a:r>
            <a:r>
              <a:rPr lang="fr-CA" b="0" baseline="0" dirty="0"/>
              <a:t>.</a:t>
            </a:r>
          </a:p>
          <a:p>
            <a:endParaRPr lang="fr-CA" b="0" baseline="0" dirty="0"/>
          </a:p>
          <a:p>
            <a:r>
              <a:rPr lang="fr-CA" b="0" baseline="0" dirty="0"/>
              <a:t>A </a:t>
            </a:r>
            <a:r>
              <a:rPr lang="fr-CA" b="0" baseline="0" dirty="0" err="1"/>
              <a:t>cookbook</a:t>
            </a:r>
            <a:r>
              <a:rPr lang="fr-CA" b="0" baseline="0" dirty="0"/>
              <a:t> </a:t>
            </a:r>
            <a:r>
              <a:rPr lang="fr-CA" b="0" baseline="0" dirty="0" err="1"/>
              <a:t>contains</a:t>
            </a:r>
            <a:r>
              <a:rPr lang="fr-CA" b="0" baseline="0" dirty="0"/>
              <a:t> </a:t>
            </a:r>
            <a:r>
              <a:rPr lang="fr-CA" b="0" baseline="0" dirty="0" err="1"/>
              <a:t>recipes</a:t>
            </a:r>
            <a:r>
              <a:rPr lang="fr-CA" b="0" baseline="0" dirty="0"/>
              <a:t> </a:t>
            </a:r>
            <a:r>
              <a:rPr lang="fr-CA" b="0" baseline="0" dirty="0" err="1"/>
              <a:t>which</a:t>
            </a:r>
            <a:r>
              <a:rPr lang="fr-CA" b="0" baseline="0" dirty="0"/>
              <a:t> in </a:t>
            </a:r>
            <a:r>
              <a:rPr lang="fr-CA" b="0" baseline="0" dirty="0" err="1"/>
              <a:t>turn</a:t>
            </a:r>
            <a:r>
              <a:rPr lang="fr-CA" b="0" baseline="0" dirty="0"/>
              <a:t> are </a:t>
            </a:r>
            <a:r>
              <a:rPr lang="fr-CA" b="0" baseline="0" dirty="0" err="1"/>
              <a:t>using</a:t>
            </a:r>
            <a:r>
              <a:rPr lang="fr-CA" b="0" baseline="0" dirty="0"/>
              <a:t> </a:t>
            </a:r>
            <a:r>
              <a:rPr lang="fr-CA" b="0" baseline="0" dirty="0" err="1"/>
              <a:t>resources</a:t>
            </a:r>
            <a:r>
              <a:rPr lang="fr-CA" b="0" baseline="0" dirty="0"/>
              <a:t>. A </a:t>
            </a:r>
            <a:r>
              <a:rPr lang="fr-CA" b="1" baseline="0" dirty="0"/>
              <a:t>Resource</a:t>
            </a:r>
            <a:r>
              <a:rPr lang="fr-CA" b="0" baseline="0" dirty="0"/>
              <a:t> if </a:t>
            </a:r>
            <a:r>
              <a:rPr lang="fr-CA" b="0" baseline="0" dirty="0" err="1"/>
              <a:t>backed</a:t>
            </a:r>
            <a:r>
              <a:rPr lang="fr-CA" b="0" baseline="0" dirty="0"/>
              <a:t> by a </a:t>
            </a:r>
            <a:r>
              <a:rPr lang="fr-CA" b="1" baseline="0" dirty="0"/>
              <a:t>Provider</a:t>
            </a:r>
            <a:r>
              <a:rPr lang="fr-CA" b="0" baseline="0" dirty="0"/>
              <a:t> </a:t>
            </a:r>
            <a:r>
              <a:rPr lang="fr-CA" b="0" baseline="0" dirty="0" err="1"/>
              <a:t>that</a:t>
            </a:r>
            <a:r>
              <a:rPr lang="fr-CA" b="0" baseline="0" dirty="0"/>
              <a:t> do the </a:t>
            </a:r>
            <a:r>
              <a:rPr lang="fr-CA" b="0" baseline="0" dirty="0" err="1"/>
              <a:t>actual</a:t>
            </a:r>
            <a:r>
              <a:rPr lang="fr-CA" b="0" baseline="0" dirty="0"/>
              <a:t> </a:t>
            </a:r>
            <a:r>
              <a:rPr lang="fr-CA" b="0" baseline="0" dirty="0" err="1"/>
              <a:t>work</a:t>
            </a:r>
            <a:r>
              <a:rPr lang="fr-CA" b="0" baseline="0" dirty="0"/>
              <a:t>. It </a:t>
            </a:r>
            <a:r>
              <a:rPr lang="fr-CA" b="0" baseline="0" dirty="0" err="1"/>
              <a:t>is</a:t>
            </a:r>
            <a:r>
              <a:rPr lang="fr-CA" b="0" baseline="0" dirty="0"/>
              <a:t> not Chef </a:t>
            </a:r>
            <a:r>
              <a:rPr lang="fr-CA" b="0" baseline="0" dirty="0" err="1"/>
              <a:t>itself</a:t>
            </a:r>
            <a:r>
              <a:rPr lang="fr-CA" b="0" baseline="0" dirty="0"/>
              <a:t> </a:t>
            </a:r>
            <a:r>
              <a:rPr lang="fr-CA" b="0" baseline="0" dirty="0" err="1"/>
              <a:t>that</a:t>
            </a:r>
            <a:r>
              <a:rPr lang="fr-CA" b="0" baseline="0" dirty="0"/>
              <a:t> </a:t>
            </a:r>
            <a:r>
              <a:rPr lang="fr-CA" b="0" baseline="0" dirty="0" err="1"/>
              <a:t>does</a:t>
            </a:r>
            <a:r>
              <a:rPr lang="fr-CA" b="0" baseline="0" dirty="0"/>
              <a:t> all the configuration </a:t>
            </a:r>
            <a:r>
              <a:rPr lang="fr-CA" b="0" baseline="0" dirty="0" err="1"/>
              <a:t>operations</a:t>
            </a:r>
            <a:r>
              <a:rPr lang="fr-CA" b="0" baseline="0" dirty="0"/>
              <a:t> but the </a:t>
            </a:r>
            <a:r>
              <a:rPr lang="fr-CA" b="0" baseline="0" dirty="0" err="1"/>
              <a:t>Resource’s</a:t>
            </a:r>
            <a:r>
              <a:rPr lang="fr-CA" b="0" baseline="0" dirty="0"/>
              <a:t> providers</a:t>
            </a:r>
            <a:endParaRPr lang="fr-CA" b="1" baseline="0" dirty="0"/>
          </a:p>
          <a:p>
            <a:endParaRPr lang="fr-CA"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Chef is using the </a:t>
            </a:r>
            <a:r>
              <a:rPr lang="en-US" b="1" baseline="0" dirty="0"/>
              <a:t>Ruby </a:t>
            </a:r>
            <a:r>
              <a:rPr lang="en-US" b="0" baseline="0" dirty="0"/>
              <a:t>language.</a:t>
            </a:r>
          </a:p>
          <a:p>
            <a:endParaRPr lang="fr-CA" b="0" baseline="0" dirty="0"/>
          </a:p>
          <a:p>
            <a:r>
              <a:rPr lang="fr-CA" b="0" baseline="0" dirty="0"/>
              <a:t>Let </a:t>
            </a:r>
            <a:r>
              <a:rPr lang="fr-CA" b="0" baseline="0" dirty="0" err="1"/>
              <a:t>take</a:t>
            </a:r>
            <a:r>
              <a:rPr lang="fr-CA" b="0" baseline="0" dirty="0"/>
              <a:t> a look at the </a:t>
            </a:r>
            <a:r>
              <a:rPr lang="fr-CA" b="0" baseline="0" dirty="0" err="1"/>
              <a:t>steps</a:t>
            </a:r>
            <a:r>
              <a:rPr lang="fr-CA" b="0" baseline="0" dirty="0"/>
              <a:t> in the Parts </a:t>
            </a:r>
            <a:r>
              <a:rPr lang="fr-CA" b="0" baseline="0" dirty="0" err="1"/>
              <a:t>Unlimited</a:t>
            </a:r>
            <a:r>
              <a:rPr lang="fr-CA" b="0" baseline="0" dirty="0"/>
              <a:t> MRP </a:t>
            </a:r>
            <a:r>
              <a:rPr lang="fr-CA" b="0" baseline="0" dirty="0" err="1"/>
              <a:t>recipe</a:t>
            </a:r>
            <a:endParaRPr lang="en-US" b="1" baseline="0" dirty="0"/>
          </a:p>
          <a:p>
            <a:endParaRPr lang="fr-CA" b="0" baseline="0" dirty="0"/>
          </a:p>
          <a:p>
            <a:endParaRPr lang="en-US" b="0" dirty="0"/>
          </a:p>
        </p:txBody>
      </p:sp>
      <p:sp>
        <p:nvSpPr>
          <p:cNvPr id="6" name="Slide Number Placeholder 5"/>
          <p:cNvSpPr>
            <a:spLocks noGrp="1"/>
          </p:cNvSpPr>
          <p:nvPr>
            <p:ph type="sldNum" sz="quarter" idx="12"/>
          </p:nvPr>
        </p:nvSpPr>
        <p:spPr/>
        <p:txBody>
          <a:bodyPr/>
          <a:lstStyle/>
          <a:p>
            <a:pPr>
              <a:defRPr/>
            </a:pPr>
            <a:fld id="{B4008EB6-D09E-4580-8CD6-DDB14511944F}" type="slidenum">
              <a:rPr lang="en-US" sz="1800" kern="0" smtClean="0">
                <a:solidFill>
                  <a:sysClr val="windowText" lastClr="000000"/>
                </a:solidFill>
              </a:rPr>
              <a:pPr>
                <a:defRPr/>
              </a:pPr>
              <a:t>4</a:t>
            </a:fld>
            <a:endParaRPr lang="en-US" sz="1800" kern="0" dirty="0">
              <a:solidFill>
                <a:sysClr val="windowText" lastClr="000000"/>
              </a:solidFill>
            </a:endParaRPr>
          </a:p>
        </p:txBody>
      </p:sp>
      <p:sp>
        <p:nvSpPr>
          <p:cNvPr id="10" name="Date Placeholder 9"/>
          <p:cNvSpPr>
            <a:spLocks noGrp="1"/>
          </p:cNvSpPr>
          <p:nvPr>
            <p:ph type="dt" idx="13"/>
          </p:nvPr>
        </p:nvSpPr>
        <p:spPr/>
        <p:txBody>
          <a:bodyPr/>
          <a:lstStyle/>
          <a:p>
            <a:pPr>
              <a:defRPr/>
            </a:pPr>
            <a:fld id="{F6D0C1E9-C76A-461C-8E91-17FFC972AC04}" type="datetime1">
              <a:rPr lang="en-US" sz="1800" kern="0" smtClean="0">
                <a:solidFill>
                  <a:sysClr val="windowText" lastClr="000000"/>
                </a:solidFill>
              </a:rPr>
              <a:pPr>
                <a:defRPr/>
              </a:pPr>
              <a:t>10/16/2016</a:t>
            </a:fld>
            <a:endParaRPr lang="en-US" sz="1800" kern="0" dirty="0">
              <a:solidFill>
                <a:sysClr val="windowText" lastClr="000000"/>
              </a:solidFill>
            </a:endParaRPr>
          </a:p>
        </p:txBody>
      </p:sp>
      <p:sp>
        <p:nvSpPr>
          <p:cNvPr id="7" name="Footer Placeholder 6"/>
          <p:cNvSpPr>
            <a:spLocks noGrp="1"/>
          </p:cNvSpPr>
          <p:nvPr>
            <p:ph type="ftr" sz="quarter" idx="14"/>
          </p:nvPr>
        </p:nvSpPr>
        <p:spPr/>
        <p:txBody>
          <a:bodyPr/>
          <a:lstStyle/>
          <a:p>
            <a:pPr defTabSz="914099" eaLnBrk="0" hangingPunct="0">
              <a:defRPr/>
            </a:pPr>
            <a:r>
              <a:rPr lang="en-US" sz="400" ker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65187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some of the</a:t>
            </a:r>
            <a:r>
              <a:rPr lang="en-US" baseline="0" dirty="0"/>
              <a:t> content of the Ruby  MRP recipe in Chef</a:t>
            </a:r>
          </a:p>
          <a:p>
            <a:endParaRPr lang="en-US" baseline="0" dirty="0"/>
          </a:p>
          <a:p>
            <a:r>
              <a:rPr lang="en-US" baseline="0" dirty="0"/>
              <a:t>You can see that we have package installation through </a:t>
            </a:r>
            <a:r>
              <a:rPr lang="en-US" b="1" baseline="0" dirty="0" err="1"/>
              <a:t>apt_package</a:t>
            </a:r>
            <a:r>
              <a:rPr lang="en-US" baseline="0" dirty="0"/>
              <a:t> for JDK, JRE, MongoDB &amp; Tomcat</a:t>
            </a:r>
          </a:p>
          <a:p>
            <a:endParaRPr lang="en-US" baseline="0" dirty="0"/>
          </a:p>
          <a:p>
            <a:r>
              <a:rPr lang="en-US" dirty="0"/>
              <a:t>You can</a:t>
            </a:r>
            <a:r>
              <a:rPr lang="en-US" baseline="0" dirty="0"/>
              <a:t> also see that we import data into mongo in the lower right of the slide.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first part the of recipe is doing more the configuration of the machine, let’s see how the application is being deployed.</a:t>
            </a: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895887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that the </a:t>
            </a:r>
            <a:r>
              <a:rPr lang="en-US" b="1" dirty="0"/>
              <a:t>ordering service jar</a:t>
            </a:r>
            <a:r>
              <a:rPr lang="en-US" dirty="0"/>
              <a:t> &amp; the </a:t>
            </a:r>
            <a:r>
              <a:rPr lang="en-US" b="1" dirty="0" err="1"/>
              <a:t>mrp</a:t>
            </a:r>
            <a:r>
              <a:rPr lang="en-US" b="1" dirty="0"/>
              <a:t> war</a:t>
            </a:r>
            <a:r>
              <a:rPr lang="en-US" baseline="0" dirty="0"/>
              <a:t> </a:t>
            </a:r>
            <a:r>
              <a:rPr lang="en-US" dirty="0"/>
              <a:t>files are copied from a </a:t>
            </a:r>
            <a:r>
              <a:rPr lang="en-US" dirty="0" err="1"/>
              <a:t>git</a:t>
            </a:r>
            <a:r>
              <a:rPr lang="en-US" baseline="0" dirty="0"/>
              <a:t> repository to a local directory on the machine using </a:t>
            </a:r>
            <a:r>
              <a:rPr lang="en-US" b="1" baseline="0" dirty="0" err="1"/>
              <a:t>remote_file</a:t>
            </a:r>
            <a:r>
              <a:rPr lang="en-US" baseline="0" dirty="0"/>
              <a:t> resources</a:t>
            </a:r>
          </a:p>
          <a:p>
            <a:endParaRPr lang="en-US" baseline="0" dirty="0"/>
          </a:p>
          <a:p>
            <a:r>
              <a:rPr lang="en-US" baseline="0" dirty="0"/>
              <a:t>The other resources instruct the system we want them running and to stop/restart the tomcat </a:t>
            </a:r>
            <a:r>
              <a:rPr lang="en-US" baseline="0" dirty="0" err="1"/>
              <a:t>serice</a:t>
            </a:r>
            <a:r>
              <a:rPr lang="en-US" baseline="0" dirty="0"/>
              <a:t> when a new package is copied over.</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273505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At high </a:t>
            </a:r>
            <a:r>
              <a:rPr lang="fr-CA" dirty="0" err="1"/>
              <a:t>level</a:t>
            </a:r>
            <a:r>
              <a:rPr lang="fr-CA" dirty="0"/>
              <a:t>, </a:t>
            </a:r>
            <a:r>
              <a:rPr lang="fr-CA" dirty="0" err="1"/>
              <a:t>this</a:t>
            </a:r>
            <a:r>
              <a:rPr lang="fr-CA" dirty="0"/>
              <a:t> </a:t>
            </a:r>
            <a:r>
              <a:rPr lang="fr-CA" dirty="0" err="1"/>
              <a:t>is</a:t>
            </a:r>
            <a:r>
              <a:rPr lang="fr-CA" dirty="0"/>
              <a:t> </a:t>
            </a:r>
            <a:r>
              <a:rPr lang="fr-CA" dirty="0" err="1"/>
              <a:t>what</a:t>
            </a:r>
            <a:r>
              <a:rPr lang="fr-CA" dirty="0"/>
              <a:t> </a:t>
            </a:r>
            <a:r>
              <a:rPr lang="fr-CA" dirty="0" err="1"/>
              <a:t>you’ll</a:t>
            </a:r>
            <a:r>
              <a:rPr lang="fr-CA" dirty="0"/>
              <a:t> have to do in </a:t>
            </a:r>
            <a:r>
              <a:rPr lang="fr-CA" dirty="0" err="1"/>
              <a:t>order</a:t>
            </a:r>
            <a:r>
              <a:rPr lang="fr-CA" baseline="0" dirty="0"/>
              <a:t> to have Parts </a:t>
            </a:r>
            <a:r>
              <a:rPr lang="fr-CA" baseline="0" dirty="0" err="1"/>
              <a:t>Unlimited</a:t>
            </a:r>
            <a:r>
              <a:rPr lang="fr-CA" baseline="0" dirty="0"/>
              <a:t> MRP </a:t>
            </a:r>
            <a:r>
              <a:rPr lang="fr-CA" baseline="0" dirty="0" err="1"/>
              <a:t>attached</a:t>
            </a:r>
            <a:r>
              <a:rPr lang="fr-CA" baseline="0" dirty="0"/>
              <a:t> to Chef</a:t>
            </a:r>
          </a:p>
          <a:p>
            <a:endParaRPr lang="fr-CA" baseline="0" dirty="0"/>
          </a:p>
          <a:p>
            <a:r>
              <a:rPr lang="fr-CA" baseline="0" dirty="0"/>
              <a:t>The </a:t>
            </a:r>
            <a:r>
              <a:rPr lang="fr-CA" baseline="0" dirty="0" err="1"/>
              <a:t>interval</a:t>
            </a:r>
            <a:r>
              <a:rPr lang="fr-CA" baseline="0" dirty="0"/>
              <a:t> in </a:t>
            </a:r>
            <a:r>
              <a:rPr lang="fr-CA" baseline="0" dirty="0" err="1"/>
              <a:t>which</a:t>
            </a:r>
            <a:r>
              <a:rPr lang="fr-CA" baseline="0" dirty="0"/>
              <a:t> the configuration </a:t>
            </a:r>
            <a:r>
              <a:rPr lang="fr-CA" baseline="0" dirty="0" err="1"/>
              <a:t>will</a:t>
            </a:r>
            <a:r>
              <a:rPr lang="fr-CA" baseline="0" dirty="0"/>
              <a:t> </a:t>
            </a:r>
            <a:r>
              <a:rPr lang="fr-CA" baseline="0" dirty="0" err="1"/>
              <a:t>be</a:t>
            </a:r>
            <a:r>
              <a:rPr lang="fr-CA" baseline="0" dirty="0"/>
              <a:t> </a:t>
            </a:r>
            <a:r>
              <a:rPr lang="fr-CA" baseline="0" dirty="0" err="1"/>
              <a:t>checked</a:t>
            </a:r>
            <a:r>
              <a:rPr lang="fr-CA" baseline="0" dirty="0"/>
              <a:t> in the HOL </a:t>
            </a:r>
            <a:r>
              <a:rPr lang="fr-CA" baseline="0" dirty="0" err="1"/>
              <a:t>is</a:t>
            </a:r>
            <a:r>
              <a:rPr lang="fr-CA" baseline="0" dirty="0"/>
              <a:t> set at 60 sec, </a:t>
            </a:r>
            <a:r>
              <a:rPr lang="fr-CA" baseline="0" dirty="0" err="1"/>
              <a:t>which</a:t>
            </a:r>
            <a:r>
              <a:rPr lang="fr-CA" baseline="0" dirty="0"/>
              <a:t> </a:t>
            </a:r>
            <a:r>
              <a:rPr lang="fr-CA" baseline="0" dirty="0" err="1"/>
              <a:t>is</a:t>
            </a:r>
            <a:r>
              <a:rPr lang="fr-CA" baseline="0" dirty="0"/>
              <a:t> </a:t>
            </a:r>
            <a:r>
              <a:rPr lang="fr-CA" baseline="0" dirty="0" err="1"/>
              <a:t>very</a:t>
            </a:r>
            <a:r>
              <a:rPr lang="fr-CA" baseline="0" dirty="0"/>
              <a:t> </a:t>
            </a:r>
            <a:r>
              <a:rPr lang="fr-CA" baseline="0" dirty="0" err="1"/>
              <a:t>low</a:t>
            </a:r>
            <a:r>
              <a:rPr lang="fr-CA" baseline="0" dirty="0"/>
              <a:t>. </a:t>
            </a:r>
            <a:r>
              <a:rPr lang="fr-CA" baseline="0" dirty="0" err="1"/>
              <a:t>Low</a:t>
            </a:r>
            <a:r>
              <a:rPr lang="fr-CA" baseline="0" dirty="0"/>
              <a:t> </a:t>
            </a:r>
            <a:r>
              <a:rPr lang="fr-CA" baseline="0" dirty="0" err="1"/>
              <a:t>intervals</a:t>
            </a:r>
            <a:r>
              <a:rPr lang="fr-CA" baseline="0" dirty="0"/>
              <a:t> </a:t>
            </a:r>
            <a:r>
              <a:rPr lang="fr-CA" baseline="0" dirty="0" err="1"/>
              <a:t>like</a:t>
            </a:r>
            <a:r>
              <a:rPr lang="fr-CA" baseline="0" dirty="0"/>
              <a:t> </a:t>
            </a:r>
            <a:r>
              <a:rPr lang="fr-CA" baseline="0" dirty="0" err="1"/>
              <a:t>that</a:t>
            </a:r>
            <a:r>
              <a:rPr lang="fr-CA" baseline="0" dirty="0"/>
              <a:t> are more for </a:t>
            </a:r>
            <a:r>
              <a:rPr lang="fr-CA" baseline="0" dirty="0" err="1"/>
              <a:t>demo</a:t>
            </a:r>
            <a:r>
              <a:rPr lang="fr-CA" baseline="0" dirty="0"/>
              <a:t> </a:t>
            </a:r>
            <a:r>
              <a:rPr lang="fr-CA" baseline="0" dirty="0" err="1"/>
              <a:t>purposes</a:t>
            </a:r>
            <a:r>
              <a:rPr lang="fr-CA" baseline="0" dirty="0"/>
              <a:t> </a:t>
            </a:r>
            <a:r>
              <a:rPr lang="fr-CA" baseline="0" dirty="0" err="1"/>
              <a:t>than</a:t>
            </a:r>
            <a:r>
              <a:rPr lang="fr-CA" baseline="0" dirty="0"/>
              <a:t> real life.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830068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10/16/2016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6"/>
            <a:ext cx="11653522" cy="2089751"/>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34497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10/16/2016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10/16/2016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10/16/2016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10/16/2016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hyperlink" Target="https://microsoft.github.io/PartsUnlimitedMRP/fundoth/fund-13-Oth-puppet.html" TargetMode="External"/><Relationship Id="rId2" Type="http://schemas.openxmlformats.org/officeDocument/2006/relationships/hyperlink" Target="https://microsoft.github.io/PartsUnlimitedMRP/fundoth/fund-14-Oth-chef.html" TargetMode="Externa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Configuration Management with Parts Unlimited MRP</a:t>
            </a:r>
          </a:p>
        </p:txBody>
      </p:sp>
      <p:sp>
        <p:nvSpPr>
          <p:cNvPr id="3" name="Subtitle 2"/>
          <p:cNvSpPr>
            <a:spLocks noGrp="1"/>
          </p:cNvSpPr>
          <p:nvPr>
            <p:ph type="subTitle" idx="1"/>
          </p:nvPr>
        </p:nvSpPr>
        <p:spPr/>
        <p:txBody>
          <a:bodyPr/>
          <a:lstStyle/>
          <a:p>
            <a:r>
              <a:rPr lang="en-US" dirty="0">
                <a:solidFill>
                  <a:srgbClr val="FFFF00"/>
                </a:solidFill>
              </a:rPr>
              <a:t>[ speaker name]</a:t>
            </a:r>
          </a:p>
          <a:p>
            <a:r>
              <a:rPr lang="en-US" dirty="0">
                <a:solidFill>
                  <a:srgbClr val="FFFF00"/>
                </a:solidFill>
              </a:rPr>
              <a:t>[ speaker E-mail ]</a:t>
            </a:r>
          </a:p>
        </p:txBody>
      </p:sp>
    </p:spTree>
    <p:extLst>
      <p:ext uri="{BB962C8B-B14F-4D97-AF65-F5344CB8AC3E}">
        <p14:creationId xmlns:p14="http://schemas.microsoft.com/office/powerpoint/2010/main" val="244850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 Hands on lab</a:t>
            </a:r>
          </a:p>
        </p:txBody>
      </p:sp>
      <p:sp>
        <p:nvSpPr>
          <p:cNvPr id="5" name="Text Placeholder 4"/>
          <p:cNvSpPr>
            <a:spLocks noGrp="1"/>
          </p:cNvSpPr>
          <p:nvPr>
            <p:ph type="body" idx="1"/>
          </p:nvPr>
        </p:nvSpPr>
        <p:spPr/>
        <p:txBody>
          <a:bodyPr/>
          <a:lstStyle/>
          <a:p>
            <a:r>
              <a:rPr lang="en-US" dirty="0" err="1"/>
              <a:t>HOL_Deploying</a:t>
            </a:r>
            <a:r>
              <a:rPr lang="en-US" dirty="0"/>
              <a:t>-Using-Chef</a:t>
            </a:r>
          </a:p>
          <a:p>
            <a:r>
              <a:rPr lang="en-US" dirty="0" err="1"/>
              <a:t>HOL_Deploying</a:t>
            </a:r>
            <a:r>
              <a:rPr lang="en-US" dirty="0"/>
              <a:t>-Using-Puppet</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Confirmation Management examples</a:t>
            </a:r>
          </a:p>
        </p:txBody>
      </p:sp>
      <p:pic>
        <p:nvPicPr>
          <p:cNvPr id="3" name="Picture 2"/>
          <p:cNvPicPr>
            <a:picLocks noChangeAspect="1"/>
          </p:cNvPicPr>
          <p:nvPr/>
        </p:nvPicPr>
        <p:blipFill>
          <a:blip r:embed="rId3"/>
          <a:stretch>
            <a:fillRect/>
          </a:stretch>
        </p:blipFill>
        <p:spPr>
          <a:xfrm>
            <a:off x="6902660" y="1590578"/>
            <a:ext cx="985917" cy="985917"/>
          </a:xfrm>
          <a:prstGeom prst="rect">
            <a:avLst/>
          </a:prstGeom>
        </p:spPr>
      </p:pic>
      <p:sp>
        <p:nvSpPr>
          <p:cNvPr id="6" name="TextBox 5"/>
          <p:cNvSpPr txBox="1"/>
          <p:nvPr/>
        </p:nvSpPr>
        <p:spPr>
          <a:xfrm>
            <a:off x="6181283" y="2535695"/>
            <a:ext cx="2423481" cy="561164"/>
          </a:xfrm>
          <a:prstGeom prst="rect">
            <a:avLst/>
          </a:prstGeom>
          <a:noFill/>
        </p:spPr>
        <p:txBody>
          <a:bodyPr wrap="none" lIns="179259" tIns="143407" rIns="179259" bIns="143407" rtlCol="0">
            <a:spAutoFit/>
          </a:bodyPr>
          <a:lstStyle/>
          <a:p>
            <a:pPr defTabSz="896214">
              <a:lnSpc>
                <a:spcPct val="90000"/>
              </a:lnSpc>
              <a:spcAft>
                <a:spcPts val="588"/>
              </a:spcAft>
            </a:pPr>
            <a:r>
              <a:rPr lang="en-US" sz="1961" kern="0" dirty="0">
                <a:solidFill>
                  <a:srgbClr val="505050"/>
                </a:solidFill>
              </a:rPr>
              <a:t>DSC Configuration</a:t>
            </a:r>
          </a:p>
        </p:txBody>
      </p:sp>
      <p:pic>
        <p:nvPicPr>
          <p:cNvPr id="7" name="Picture 6"/>
          <p:cNvPicPr>
            <a:picLocks noChangeAspect="1"/>
          </p:cNvPicPr>
          <p:nvPr/>
        </p:nvPicPr>
        <p:blipFill>
          <a:blip r:embed="rId3"/>
          <a:stretch>
            <a:fillRect/>
          </a:stretch>
        </p:blipFill>
        <p:spPr>
          <a:xfrm>
            <a:off x="6902660" y="3191928"/>
            <a:ext cx="985917" cy="985917"/>
          </a:xfrm>
          <a:prstGeom prst="rect">
            <a:avLst/>
          </a:prstGeom>
        </p:spPr>
      </p:pic>
      <p:sp>
        <p:nvSpPr>
          <p:cNvPr id="8" name="TextBox 7"/>
          <p:cNvSpPr txBox="1"/>
          <p:nvPr/>
        </p:nvSpPr>
        <p:spPr>
          <a:xfrm>
            <a:off x="6020745" y="4132765"/>
            <a:ext cx="2753700" cy="561164"/>
          </a:xfrm>
          <a:prstGeom prst="rect">
            <a:avLst/>
          </a:prstGeom>
          <a:noFill/>
        </p:spPr>
        <p:txBody>
          <a:bodyPr wrap="none" lIns="179259" tIns="143407" rIns="179259" bIns="143407" rtlCol="0">
            <a:spAutoFit/>
          </a:bodyPr>
          <a:lstStyle/>
          <a:p>
            <a:pPr algn="ctr" defTabSz="896214">
              <a:lnSpc>
                <a:spcPct val="90000"/>
              </a:lnSpc>
              <a:spcAft>
                <a:spcPts val="588"/>
              </a:spcAft>
            </a:pPr>
            <a:r>
              <a:rPr lang="en-US" sz="1961" kern="0" dirty="0">
                <a:solidFill>
                  <a:srgbClr val="505050"/>
                </a:solidFill>
              </a:rPr>
              <a:t>Puppet Configuration</a:t>
            </a:r>
          </a:p>
        </p:txBody>
      </p:sp>
      <p:pic>
        <p:nvPicPr>
          <p:cNvPr id="9" name="Picture 8"/>
          <p:cNvPicPr>
            <a:picLocks noChangeAspect="1"/>
          </p:cNvPicPr>
          <p:nvPr/>
        </p:nvPicPr>
        <p:blipFill>
          <a:blip r:embed="rId3"/>
          <a:stretch>
            <a:fillRect/>
          </a:stretch>
        </p:blipFill>
        <p:spPr>
          <a:xfrm>
            <a:off x="6902660" y="4793280"/>
            <a:ext cx="985917" cy="985917"/>
          </a:xfrm>
          <a:prstGeom prst="rect">
            <a:avLst/>
          </a:prstGeom>
        </p:spPr>
      </p:pic>
      <p:sp>
        <p:nvSpPr>
          <p:cNvPr id="10" name="TextBox 9"/>
          <p:cNvSpPr txBox="1"/>
          <p:nvPr/>
        </p:nvSpPr>
        <p:spPr>
          <a:xfrm>
            <a:off x="6160452" y="5729834"/>
            <a:ext cx="2466763" cy="561164"/>
          </a:xfrm>
          <a:prstGeom prst="rect">
            <a:avLst/>
          </a:prstGeom>
          <a:noFill/>
        </p:spPr>
        <p:txBody>
          <a:bodyPr wrap="none" lIns="179259" tIns="143407" rIns="179259" bIns="143407" rtlCol="0">
            <a:spAutoFit/>
          </a:bodyPr>
          <a:lstStyle/>
          <a:p>
            <a:pPr algn="ctr" defTabSz="896214">
              <a:lnSpc>
                <a:spcPct val="90000"/>
              </a:lnSpc>
              <a:spcAft>
                <a:spcPts val="588"/>
              </a:spcAft>
            </a:pPr>
            <a:r>
              <a:rPr lang="en-US" sz="1961" kern="0" dirty="0">
                <a:solidFill>
                  <a:srgbClr val="505050"/>
                </a:solidFill>
              </a:rPr>
              <a:t>Chef Configuration</a:t>
            </a:r>
          </a:p>
        </p:txBody>
      </p:sp>
      <p:pic>
        <p:nvPicPr>
          <p:cNvPr id="11" name="Picture 10"/>
          <p:cNvPicPr>
            <a:picLocks noChangeAspect="1"/>
          </p:cNvPicPr>
          <p:nvPr/>
        </p:nvPicPr>
        <p:blipFill>
          <a:blip r:embed="rId4"/>
          <a:stretch>
            <a:fillRect/>
          </a:stretch>
        </p:blipFill>
        <p:spPr>
          <a:xfrm>
            <a:off x="2749267" y="3293805"/>
            <a:ext cx="764842" cy="764842"/>
          </a:xfrm>
          <a:prstGeom prst="rect">
            <a:avLst/>
          </a:prstGeom>
        </p:spPr>
      </p:pic>
      <p:pic>
        <p:nvPicPr>
          <p:cNvPr id="12" name="Picture 11"/>
          <p:cNvPicPr>
            <a:picLocks noChangeAspect="1"/>
          </p:cNvPicPr>
          <p:nvPr/>
        </p:nvPicPr>
        <p:blipFill>
          <a:blip r:embed="rId5"/>
          <a:stretch>
            <a:fillRect/>
          </a:stretch>
        </p:blipFill>
        <p:spPr>
          <a:xfrm>
            <a:off x="508547" y="3293805"/>
            <a:ext cx="764842" cy="764842"/>
          </a:xfrm>
          <a:prstGeom prst="rect">
            <a:avLst/>
          </a:prstGeom>
        </p:spPr>
      </p:pic>
      <p:sp>
        <p:nvSpPr>
          <p:cNvPr id="13" name="TextBox 12"/>
          <p:cNvSpPr txBox="1"/>
          <p:nvPr/>
        </p:nvSpPr>
        <p:spPr>
          <a:xfrm>
            <a:off x="125663" y="4067306"/>
            <a:ext cx="1530609" cy="561164"/>
          </a:xfrm>
          <a:prstGeom prst="rect">
            <a:avLst/>
          </a:prstGeom>
          <a:noFill/>
        </p:spPr>
        <p:txBody>
          <a:bodyPr wrap="none" lIns="179259" tIns="143407" rIns="179259" bIns="143407" rtlCol="0">
            <a:spAutoFit/>
          </a:bodyPr>
          <a:lstStyle/>
          <a:p>
            <a:pPr algn="ctr" defTabSz="896214">
              <a:lnSpc>
                <a:spcPct val="90000"/>
              </a:lnSpc>
              <a:spcAft>
                <a:spcPts val="588"/>
              </a:spcAft>
            </a:pPr>
            <a:r>
              <a:rPr lang="en-US" sz="1961" kern="0" dirty="0">
                <a:solidFill>
                  <a:srgbClr val="505050"/>
                </a:solidFill>
              </a:rPr>
              <a:t>Your Code</a:t>
            </a:r>
          </a:p>
        </p:txBody>
      </p:sp>
      <p:pic>
        <p:nvPicPr>
          <p:cNvPr id="15" name="Picture 14"/>
          <p:cNvPicPr>
            <a:picLocks noChangeAspect="1"/>
          </p:cNvPicPr>
          <p:nvPr/>
        </p:nvPicPr>
        <p:blipFill>
          <a:blip r:embed="rId6"/>
          <a:stretch>
            <a:fillRect/>
          </a:stretch>
        </p:blipFill>
        <p:spPr>
          <a:xfrm>
            <a:off x="10129297" y="1701114"/>
            <a:ext cx="764842" cy="764842"/>
          </a:xfrm>
          <a:prstGeom prst="rect">
            <a:avLst/>
          </a:prstGeom>
        </p:spPr>
      </p:pic>
      <p:sp>
        <p:nvSpPr>
          <p:cNvPr id="16" name="TextBox 15"/>
          <p:cNvSpPr txBox="1"/>
          <p:nvPr/>
        </p:nvSpPr>
        <p:spPr>
          <a:xfrm>
            <a:off x="9283947" y="2541605"/>
            <a:ext cx="2455542" cy="561164"/>
          </a:xfrm>
          <a:prstGeom prst="rect">
            <a:avLst/>
          </a:prstGeom>
          <a:noFill/>
        </p:spPr>
        <p:txBody>
          <a:bodyPr wrap="none" lIns="179259" tIns="143407" rIns="179259" bIns="143407" rtlCol="0">
            <a:spAutoFit/>
          </a:bodyPr>
          <a:lstStyle/>
          <a:p>
            <a:pPr algn="ctr" defTabSz="896214">
              <a:lnSpc>
                <a:spcPct val="90000"/>
              </a:lnSpc>
              <a:spcAft>
                <a:spcPts val="588"/>
              </a:spcAft>
            </a:pPr>
            <a:r>
              <a:rPr lang="en-US" sz="1961" kern="0" dirty="0">
                <a:solidFill>
                  <a:srgbClr val="505050"/>
                </a:solidFill>
              </a:rPr>
              <a:t>AA DSC Pull Server</a:t>
            </a:r>
          </a:p>
        </p:txBody>
      </p:sp>
      <p:pic>
        <p:nvPicPr>
          <p:cNvPr id="18" name="Picture 17"/>
          <p:cNvPicPr>
            <a:picLocks noChangeAspect="1"/>
          </p:cNvPicPr>
          <p:nvPr/>
        </p:nvPicPr>
        <p:blipFill>
          <a:blip r:embed="rId7"/>
          <a:stretch>
            <a:fillRect/>
          </a:stretch>
        </p:blipFill>
        <p:spPr>
          <a:xfrm>
            <a:off x="10129297" y="3302465"/>
            <a:ext cx="764842" cy="764842"/>
          </a:xfrm>
          <a:prstGeom prst="rect">
            <a:avLst/>
          </a:prstGeom>
        </p:spPr>
      </p:pic>
      <p:sp>
        <p:nvSpPr>
          <p:cNvPr id="19" name="TextBox 18"/>
          <p:cNvSpPr txBox="1"/>
          <p:nvPr/>
        </p:nvSpPr>
        <p:spPr>
          <a:xfrm>
            <a:off x="10130332" y="4143404"/>
            <a:ext cx="762770" cy="561164"/>
          </a:xfrm>
          <a:prstGeom prst="rect">
            <a:avLst/>
          </a:prstGeom>
          <a:noFill/>
        </p:spPr>
        <p:txBody>
          <a:bodyPr wrap="none" lIns="179259" tIns="143407" rIns="179259" bIns="143407" rtlCol="0">
            <a:spAutoFit/>
          </a:bodyPr>
          <a:lstStyle/>
          <a:p>
            <a:pPr algn="ctr" defTabSz="896214">
              <a:lnSpc>
                <a:spcPct val="90000"/>
              </a:lnSpc>
              <a:spcAft>
                <a:spcPts val="588"/>
              </a:spcAft>
            </a:pPr>
            <a:r>
              <a:rPr lang="en-US" sz="1961" kern="0" dirty="0">
                <a:solidFill>
                  <a:srgbClr val="505050"/>
                </a:solidFill>
              </a:rPr>
              <a:t>PES</a:t>
            </a:r>
          </a:p>
        </p:txBody>
      </p:sp>
      <p:pic>
        <p:nvPicPr>
          <p:cNvPr id="20" name="Picture 19"/>
          <p:cNvPicPr>
            <a:picLocks noChangeAspect="1"/>
          </p:cNvPicPr>
          <p:nvPr/>
        </p:nvPicPr>
        <p:blipFill>
          <a:blip r:embed="rId7"/>
          <a:stretch>
            <a:fillRect/>
          </a:stretch>
        </p:blipFill>
        <p:spPr>
          <a:xfrm>
            <a:off x="10126994" y="4793280"/>
            <a:ext cx="764842" cy="764842"/>
          </a:xfrm>
          <a:prstGeom prst="rect">
            <a:avLst/>
          </a:prstGeom>
        </p:spPr>
      </p:pic>
      <p:sp>
        <p:nvSpPr>
          <p:cNvPr id="21" name="TextBox 20"/>
          <p:cNvSpPr txBox="1"/>
          <p:nvPr/>
        </p:nvSpPr>
        <p:spPr>
          <a:xfrm>
            <a:off x="9693615" y="5634218"/>
            <a:ext cx="1631598" cy="561164"/>
          </a:xfrm>
          <a:prstGeom prst="rect">
            <a:avLst/>
          </a:prstGeom>
          <a:noFill/>
        </p:spPr>
        <p:txBody>
          <a:bodyPr wrap="none" lIns="179259" tIns="143407" rIns="179259" bIns="143407" rtlCol="0">
            <a:spAutoFit/>
          </a:bodyPr>
          <a:lstStyle/>
          <a:p>
            <a:pPr algn="ctr" defTabSz="896214">
              <a:lnSpc>
                <a:spcPct val="90000"/>
              </a:lnSpc>
              <a:spcAft>
                <a:spcPts val="588"/>
              </a:spcAft>
            </a:pPr>
            <a:r>
              <a:rPr lang="en-US" sz="1961" kern="0" dirty="0">
                <a:solidFill>
                  <a:srgbClr val="505050"/>
                </a:solidFill>
              </a:rPr>
              <a:t>Chef Server</a:t>
            </a:r>
          </a:p>
        </p:txBody>
      </p:sp>
      <p:sp>
        <p:nvSpPr>
          <p:cNvPr id="22" name="TextBox 21"/>
          <p:cNvSpPr txBox="1"/>
          <p:nvPr/>
        </p:nvSpPr>
        <p:spPr>
          <a:xfrm>
            <a:off x="8695235" y="3404320"/>
            <a:ext cx="924535" cy="561131"/>
          </a:xfrm>
          <a:prstGeom prst="rect">
            <a:avLst/>
          </a:prstGeom>
          <a:noFill/>
        </p:spPr>
        <p:txBody>
          <a:bodyPr wrap="none" lIns="179259" tIns="143407" rIns="179259" bIns="143407" rtlCol="0">
            <a:spAutoFit/>
          </a:bodyPr>
          <a:lstStyle/>
          <a:p>
            <a:pPr algn="ctr" defTabSz="896214">
              <a:lnSpc>
                <a:spcPct val="90000"/>
              </a:lnSpc>
              <a:spcAft>
                <a:spcPts val="588"/>
              </a:spcAft>
            </a:pPr>
            <a:r>
              <a:rPr lang="en-US" sz="1961" kern="0" dirty="0">
                <a:solidFill>
                  <a:srgbClr val="505050"/>
                </a:solidFill>
                <a:sym typeface="Wingdings" panose="05000000000000000000" pitchFamily="2" charset="2"/>
              </a:rPr>
              <a:t> </a:t>
            </a:r>
            <a:endParaRPr lang="en-US" sz="1961" kern="0" dirty="0">
              <a:solidFill>
                <a:srgbClr val="505050"/>
              </a:solidFill>
            </a:endParaRPr>
          </a:p>
        </p:txBody>
      </p:sp>
      <p:sp>
        <p:nvSpPr>
          <p:cNvPr id="23" name="TextBox 22"/>
          <p:cNvSpPr txBox="1"/>
          <p:nvPr/>
        </p:nvSpPr>
        <p:spPr>
          <a:xfrm>
            <a:off x="8695234" y="1802970"/>
            <a:ext cx="924535" cy="561131"/>
          </a:xfrm>
          <a:prstGeom prst="rect">
            <a:avLst/>
          </a:prstGeom>
          <a:noFill/>
        </p:spPr>
        <p:txBody>
          <a:bodyPr wrap="none" lIns="179259" tIns="143407" rIns="179259" bIns="143407" rtlCol="0">
            <a:spAutoFit/>
          </a:bodyPr>
          <a:lstStyle/>
          <a:p>
            <a:pPr algn="ctr" defTabSz="896214">
              <a:lnSpc>
                <a:spcPct val="90000"/>
              </a:lnSpc>
              <a:spcAft>
                <a:spcPts val="588"/>
              </a:spcAft>
            </a:pPr>
            <a:r>
              <a:rPr lang="en-US" sz="1961" kern="0" dirty="0">
                <a:solidFill>
                  <a:srgbClr val="505050"/>
                </a:solidFill>
                <a:sym typeface="Wingdings" panose="05000000000000000000" pitchFamily="2" charset="2"/>
              </a:rPr>
              <a:t> </a:t>
            </a:r>
            <a:endParaRPr lang="en-US" sz="1961" kern="0" dirty="0">
              <a:solidFill>
                <a:srgbClr val="505050"/>
              </a:solidFill>
            </a:endParaRPr>
          </a:p>
        </p:txBody>
      </p:sp>
      <p:sp>
        <p:nvSpPr>
          <p:cNvPr id="24" name="TextBox 23"/>
          <p:cNvSpPr txBox="1"/>
          <p:nvPr/>
        </p:nvSpPr>
        <p:spPr>
          <a:xfrm>
            <a:off x="8695233" y="5005672"/>
            <a:ext cx="924535" cy="561131"/>
          </a:xfrm>
          <a:prstGeom prst="rect">
            <a:avLst/>
          </a:prstGeom>
          <a:noFill/>
        </p:spPr>
        <p:txBody>
          <a:bodyPr wrap="none" lIns="179259" tIns="143407" rIns="179259" bIns="143407" rtlCol="0">
            <a:spAutoFit/>
          </a:bodyPr>
          <a:lstStyle/>
          <a:p>
            <a:pPr algn="ctr" defTabSz="896214">
              <a:lnSpc>
                <a:spcPct val="90000"/>
              </a:lnSpc>
              <a:spcAft>
                <a:spcPts val="588"/>
              </a:spcAft>
            </a:pPr>
            <a:r>
              <a:rPr lang="en-US" sz="1961" kern="0" dirty="0">
                <a:solidFill>
                  <a:srgbClr val="505050"/>
                </a:solidFill>
                <a:sym typeface="Wingdings" panose="05000000000000000000" pitchFamily="2" charset="2"/>
              </a:rPr>
              <a:t> </a:t>
            </a:r>
            <a:endParaRPr lang="en-US" sz="1961" kern="0" dirty="0">
              <a:solidFill>
                <a:srgbClr val="505050"/>
              </a:solidFill>
            </a:endParaRPr>
          </a:p>
        </p:txBody>
      </p:sp>
      <p:pic>
        <p:nvPicPr>
          <p:cNvPr id="25" name="Picture 24"/>
          <p:cNvPicPr>
            <a:picLocks noChangeAspect="1"/>
          </p:cNvPicPr>
          <p:nvPr/>
        </p:nvPicPr>
        <p:blipFill>
          <a:blip r:embed="rId8"/>
          <a:stretch>
            <a:fillRect/>
          </a:stretch>
        </p:blipFill>
        <p:spPr>
          <a:xfrm>
            <a:off x="4810729" y="3302486"/>
            <a:ext cx="764842" cy="764842"/>
          </a:xfrm>
          <a:prstGeom prst="rect">
            <a:avLst/>
          </a:prstGeom>
        </p:spPr>
      </p:pic>
      <p:sp>
        <p:nvSpPr>
          <p:cNvPr id="26" name="TextBox 25"/>
          <p:cNvSpPr txBox="1"/>
          <p:nvPr/>
        </p:nvSpPr>
        <p:spPr>
          <a:xfrm>
            <a:off x="1706974" y="3395681"/>
            <a:ext cx="608709" cy="561131"/>
          </a:xfrm>
          <a:prstGeom prst="rect">
            <a:avLst/>
          </a:prstGeom>
          <a:noFill/>
        </p:spPr>
        <p:txBody>
          <a:bodyPr wrap="none" lIns="179259" tIns="143407" rIns="179259" bIns="143407" rtlCol="0">
            <a:spAutoFit/>
          </a:bodyPr>
          <a:lstStyle/>
          <a:p>
            <a:pPr algn="ctr" defTabSz="896214">
              <a:lnSpc>
                <a:spcPct val="90000"/>
              </a:lnSpc>
              <a:spcAft>
                <a:spcPts val="588"/>
              </a:spcAft>
            </a:pPr>
            <a:r>
              <a:rPr lang="en-US" sz="1961" kern="0" dirty="0">
                <a:solidFill>
                  <a:srgbClr val="505050"/>
                </a:solidFill>
                <a:sym typeface="Wingdings" panose="05000000000000000000" pitchFamily="2" charset="2"/>
              </a:rPr>
              <a:t></a:t>
            </a:r>
            <a:endParaRPr lang="en-US" sz="1961" kern="0" dirty="0">
              <a:solidFill>
                <a:srgbClr val="505050"/>
              </a:solidFill>
            </a:endParaRPr>
          </a:p>
        </p:txBody>
      </p:sp>
      <p:sp>
        <p:nvSpPr>
          <p:cNvPr id="27" name="TextBox 26"/>
          <p:cNvSpPr txBox="1"/>
          <p:nvPr/>
        </p:nvSpPr>
        <p:spPr>
          <a:xfrm>
            <a:off x="3858064" y="3395681"/>
            <a:ext cx="608709" cy="561131"/>
          </a:xfrm>
          <a:prstGeom prst="rect">
            <a:avLst/>
          </a:prstGeom>
          <a:noFill/>
        </p:spPr>
        <p:txBody>
          <a:bodyPr wrap="none" lIns="179259" tIns="143407" rIns="179259" bIns="143407" rtlCol="0">
            <a:spAutoFit/>
          </a:bodyPr>
          <a:lstStyle/>
          <a:p>
            <a:pPr algn="ctr" defTabSz="896214">
              <a:lnSpc>
                <a:spcPct val="90000"/>
              </a:lnSpc>
              <a:spcAft>
                <a:spcPts val="588"/>
              </a:spcAft>
            </a:pPr>
            <a:r>
              <a:rPr lang="en-US" sz="1961" kern="0" dirty="0">
                <a:solidFill>
                  <a:srgbClr val="505050"/>
                </a:solidFill>
                <a:sym typeface="Wingdings" panose="05000000000000000000" pitchFamily="2" charset="2"/>
              </a:rPr>
              <a:t></a:t>
            </a:r>
            <a:endParaRPr lang="en-US" sz="1961" kern="0" dirty="0">
              <a:solidFill>
                <a:srgbClr val="505050"/>
              </a:solidFill>
            </a:endParaRPr>
          </a:p>
        </p:txBody>
      </p:sp>
      <p:sp>
        <p:nvSpPr>
          <p:cNvPr id="28" name="TextBox 27"/>
          <p:cNvSpPr txBox="1"/>
          <p:nvPr/>
        </p:nvSpPr>
        <p:spPr>
          <a:xfrm rot="19205935">
            <a:off x="5684453" y="2980997"/>
            <a:ext cx="608709" cy="561131"/>
          </a:xfrm>
          <a:prstGeom prst="rect">
            <a:avLst/>
          </a:prstGeom>
          <a:noFill/>
        </p:spPr>
        <p:txBody>
          <a:bodyPr wrap="none" lIns="179259" tIns="143407" rIns="179259" bIns="143407" rtlCol="0">
            <a:spAutoFit/>
          </a:bodyPr>
          <a:lstStyle/>
          <a:p>
            <a:pPr algn="ctr" defTabSz="896214">
              <a:lnSpc>
                <a:spcPct val="90000"/>
              </a:lnSpc>
              <a:spcAft>
                <a:spcPts val="588"/>
              </a:spcAft>
            </a:pPr>
            <a:r>
              <a:rPr lang="en-US" sz="1961" kern="0" dirty="0">
                <a:solidFill>
                  <a:srgbClr val="505050"/>
                </a:solidFill>
                <a:sym typeface="Wingdings" panose="05000000000000000000" pitchFamily="2" charset="2"/>
              </a:rPr>
              <a:t></a:t>
            </a:r>
            <a:endParaRPr lang="en-US" sz="1961" kern="0" dirty="0">
              <a:solidFill>
                <a:srgbClr val="505050"/>
              </a:solidFill>
            </a:endParaRPr>
          </a:p>
        </p:txBody>
      </p:sp>
      <p:sp>
        <p:nvSpPr>
          <p:cNvPr id="29" name="TextBox 28"/>
          <p:cNvSpPr txBox="1"/>
          <p:nvPr/>
        </p:nvSpPr>
        <p:spPr>
          <a:xfrm>
            <a:off x="5661352" y="3395681"/>
            <a:ext cx="608709" cy="561131"/>
          </a:xfrm>
          <a:prstGeom prst="rect">
            <a:avLst/>
          </a:prstGeom>
          <a:noFill/>
        </p:spPr>
        <p:txBody>
          <a:bodyPr wrap="none" lIns="179259" tIns="143407" rIns="179259" bIns="143407" rtlCol="0">
            <a:spAutoFit/>
          </a:bodyPr>
          <a:lstStyle/>
          <a:p>
            <a:pPr algn="ctr" defTabSz="896214">
              <a:lnSpc>
                <a:spcPct val="90000"/>
              </a:lnSpc>
              <a:spcAft>
                <a:spcPts val="588"/>
              </a:spcAft>
            </a:pPr>
            <a:r>
              <a:rPr lang="en-US" sz="1961" kern="0" dirty="0">
                <a:solidFill>
                  <a:srgbClr val="505050"/>
                </a:solidFill>
                <a:sym typeface="Wingdings" panose="05000000000000000000" pitchFamily="2" charset="2"/>
              </a:rPr>
              <a:t></a:t>
            </a:r>
            <a:endParaRPr lang="en-US" sz="1961" kern="0" dirty="0">
              <a:solidFill>
                <a:srgbClr val="505050"/>
              </a:solidFill>
            </a:endParaRPr>
          </a:p>
        </p:txBody>
      </p:sp>
      <p:sp>
        <p:nvSpPr>
          <p:cNvPr id="30" name="TextBox 29"/>
          <p:cNvSpPr txBox="1"/>
          <p:nvPr/>
        </p:nvSpPr>
        <p:spPr>
          <a:xfrm rot="2133345">
            <a:off x="5661351" y="3783373"/>
            <a:ext cx="608709" cy="561131"/>
          </a:xfrm>
          <a:prstGeom prst="rect">
            <a:avLst/>
          </a:prstGeom>
          <a:noFill/>
        </p:spPr>
        <p:txBody>
          <a:bodyPr wrap="none" lIns="179259" tIns="143407" rIns="179259" bIns="143407" rtlCol="0">
            <a:spAutoFit/>
          </a:bodyPr>
          <a:lstStyle/>
          <a:p>
            <a:pPr algn="ctr" defTabSz="896214">
              <a:lnSpc>
                <a:spcPct val="90000"/>
              </a:lnSpc>
              <a:spcAft>
                <a:spcPts val="588"/>
              </a:spcAft>
            </a:pPr>
            <a:r>
              <a:rPr lang="en-US" sz="1961" kern="0" dirty="0">
                <a:solidFill>
                  <a:srgbClr val="505050"/>
                </a:solidFill>
                <a:sym typeface="Wingdings" panose="05000000000000000000" pitchFamily="2" charset="2"/>
              </a:rPr>
              <a:t></a:t>
            </a:r>
            <a:endParaRPr lang="en-US" sz="1961" kern="0" dirty="0">
              <a:solidFill>
                <a:srgbClr val="505050"/>
              </a:solidFill>
            </a:endParaRPr>
          </a:p>
        </p:txBody>
      </p:sp>
    </p:spTree>
    <p:extLst>
      <p:ext uri="{BB962C8B-B14F-4D97-AF65-F5344CB8AC3E}">
        <p14:creationId xmlns:p14="http://schemas.microsoft.com/office/powerpoint/2010/main" val="396013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Cookbooks and recipes</a:t>
            </a:r>
          </a:p>
        </p:txBody>
      </p:sp>
      <p:pic>
        <p:nvPicPr>
          <p:cNvPr id="1026" name="Picture 2" descr="https://camo.githubusercontent.com/393cbbfef404d285b651147076a19b496a3a4099/687474703a2f2f646c2d7765622e64726f70626f782e636f6d2f752f32393434303334322f73637265656e73686f74732f4150544941482d323031332e322e32322d31362e3531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852" y="1549400"/>
            <a:ext cx="10551948"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2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err="1"/>
              <a:t>Overview</a:t>
            </a:r>
            <a:r>
              <a:rPr lang="fr-CA" dirty="0"/>
              <a:t> of the </a:t>
            </a:r>
            <a:r>
              <a:rPr lang="fr-CA" dirty="0" err="1"/>
              <a:t>mrp</a:t>
            </a:r>
            <a:r>
              <a:rPr lang="fr-CA" dirty="0"/>
              <a:t> </a:t>
            </a:r>
            <a:r>
              <a:rPr lang="fr-CA" dirty="0" err="1"/>
              <a:t>recipe</a:t>
            </a:r>
            <a:endParaRPr lang="en-US" dirty="0"/>
          </a:p>
        </p:txBody>
      </p:sp>
      <p:sp>
        <p:nvSpPr>
          <p:cNvPr id="3" name="Text Placeholder 2"/>
          <p:cNvSpPr>
            <a:spLocks noGrp="1"/>
          </p:cNvSpPr>
          <p:nvPr>
            <p:ph type="body" sz="quarter" idx="10"/>
          </p:nvPr>
        </p:nvSpPr>
        <p:spPr>
          <a:xfrm>
            <a:off x="218439" y="1538288"/>
            <a:ext cx="4556761" cy="5665584"/>
          </a:xfrm>
        </p:spPr>
        <p:txBody>
          <a:bodyPr>
            <a:noAutofit/>
          </a:bodyPr>
          <a:lstStyle/>
          <a:p>
            <a:r>
              <a:rPr lang="en-US" sz="1000" dirty="0"/>
              <a:t>#</a:t>
            </a:r>
          </a:p>
          <a:p>
            <a:r>
              <a:rPr lang="en-US" sz="1000" dirty="0"/>
              <a:t># Cookbook Name:: mrpapp-2</a:t>
            </a:r>
          </a:p>
          <a:p>
            <a:r>
              <a:rPr lang="en-US" sz="1000" dirty="0"/>
              <a:t># Recipe:: default</a:t>
            </a:r>
          </a:p>
          <a:p>
            <a:r>
              <a:rPr lang="en-US" sz="1000" dirty="0"/>
              <a:t># Copyright (c) 2015 The Authors, All Rights Reserved.</a:t>
            </a:r>
          </a:p>
          <a:p>
            <a:endParaRPr lang="en-US" sz="1000" dirty="0"/>
          </a:p>
          <a:p>
            <a:r>
              <a:rPr lang="en-US" sz="1000" dirty="0"/>
              <a:t># Runs apt-get update</a:t>
            </a:r>
          </a:p>
          <a:p>
            <a:r>
              <a:rPr lang="en-US" sz="1000" dirty="0" err="1"/>
              <a:t>include_recipe</a:t>
            </a:r>
            <a:r>
              <a:rPr lang="en-US" sz="1000" dirty="0"/>
              <a:t> "apt"</a:t>
            </a:r>
          </a:p>
          <a:p>
            <a:endParaRPr lang="en-US" sz="1000" dirty="0"/>
          </a:p>
          <a:p>
            <a:r>
              <a:rPr lang="en-US" sz="1000" dirty="0"/>
              <a:t># Add the Open JDK apt repo</a:t>
            </a:r>
          </a:p>
          <a:p>
            <a:r>
              <a:rPr lang="en-US" sz="1000" b="1" dirty="0" err="1"/>
              <a:t>apt_repository</a:t>
            </a:r>
            <a:r>
              <a:rPr lang="en-US" sz="1000" dirty="0"/>
              <a:t> '</a:t>
            </a:r>
            <a:r>
              <a:rPr lang="en-US" sz="1000" dirty="0" err="1"/>
              <a:t>openJDK</a:t>
            </a:r>
            <a:r>
              <a:rPr lang="en-US" sz="1000" dirty="0"/>
              <a:t>' do</a:t>
            </a:r>
          </a:p>
          <a:p>
            <a:r>
              <a:rPr lang="en-US" sz="1000" dirty="0"/>
              <a:t>    </a:t>
            </a:r>
            <a:r>
              <a:rPr lang="en-US" sz="1000" dirty="0" err="1"/>
              <a:t>uri</a:t>
            </a:r>
            <a:r>
              <a:rPr lang="en-US" sz="1000" dirty="0"/>
              <a:t> '</a:t>
            </a:r>
            <a:r>
              <a:rPr lang="en-US" sz="1000" dirty="0" err="1"/>
              <a:t>ppa:openjdk-r</a:t>
            </a:r>
            <a:r>
              <a:rPr lang="en-US" sz="1000" dirty="0"/>
              <a:t>/</a:t>
            </a:r>
            <a:r>
              <a:rPr lang="en-US" sz="1000" dirty="0" err="1"/>
              <a:t>ppa</a:t>
            </a:r>
            <a:r>
              <a:rPr lang="en-US" sz="1000" dirty="0"/>
              <a:t>'</a:t>
            </a:r>
          </a:p>
          <a:p>
            <a:r>
              <a:rPr lang="en-US" sz="1000" dirty="0"/>
              <a:t>    distribution 'trusty'</a:t>
            </a:r>
          </a:p>
          <a:p>
            <a:r>
              <a:rPr lang="en-US" sz="1000" dirty="0"/>
              <a:t>end</a:t>
            </a:r>
          </a:p>
          <a:p>
            <a:r>
              <a:rPr lang="en-US" sz="1000" dirty="0"/>
              <a:t># Install JDK and JRE</a:t>
            </a:r>
          </a:p>
          <a:p>
            <a:r>
              <a:rPr lang="en-US" sz="1000" b="1" dirty="0" err="1"/>
              <a:t>apt_package</a:t>
            </a:r>
            <a:r>
              <a:rPr lang="en-US" sz="1000" dirty="0"/>
              <a:t> 'openjdk-8-jdk' do</a:t>
            </a:r>
          </a:p>
          <a:p>
            <a:r>
              <a:rPr lang="en-US" sz="1000" dirty="0"/>
              <a:t>    action :install</a:t>
            </a:r>
          </a:p>
          <a:p>
            <a:r>
              <a:rPr lang="en-US" sz="1000" dirty="0"/>
              <a:t>end</a:t>
            </a:r>
          </a:p>
          <a:p>
            <a:r>
              <a:rPr lang="en-US" sz="1000" b="1" dirty="0" err="1"/>
              <a:t>apt_package</a:t>
            </a:r>
            <a:r>
              <a:rPr lang="en-US" sz="1000" dirty="0"/>
              <a:t> 'openjdk-8-jre' do</a:t>
            </a:r>
          </a:p>
          <a:p>
            <a:r>
              <a:rPr lang="en-US" sz="1000" dirty="0"/>
              <a:t>    action :install</a:t>
            </a:r>
          </a:p>
          <a:p>
            <a:r>
              <a:rPr lang="en-US" sz="1000" dirty="0"/>
              <a:t>end</a:t>
            </a:r>
          </a:p>
          <a:p>
            <a:endParaRPr lang="en-US" sz="1000" dirty="0"/>
          </a:p>
        </p:txBody>
      </p:sp>
      <p:sp>
        <p:nvSpPr>
          <p:cNvPr id="4" name="Text Placeholder 2"/>
          <p:cNvSpPr txBox="1">
            <a:spLocks/>
          </p:cNvSpPr>
          <p:nvPr/>
        </p:nvSpPr>
        <p:spPr>
          <a:xfrm>
            <a:off x="5394961" y="1539876"/>
            <a:ext cx="7647939" cy="566558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34" kern="120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39661" indent="0" algn="l" defTabSz="914400" rtl="0" eaLnBrk="1" latinLnBrk="0" hangingPunct="1">
              <a:lnSpc>
                <a:spcPct val="90000"/>
              </a:lnSpc>
              <a:spcBef>
                <a:spcPts val="500"/>
              </a:spcBef>
              <a:buFont typeface="Arial" panose="020B0604020202020204" pitchFamily="34" charset="0"/>
              <a:buNone/>
              <a:defRPr sz="2400" kern="120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72979" indent="0" algn="l" defTabSz="914400" rtl="0" eaLnBrk="1" latinLnBrk="0" hangingPunct="1">
              <a:lnSpc>
                <a:spcPct val="90000"/>
              </a:lnSpc>
              <a:spcBef>
                <a:spcPts val="500"/>
              </a:spcBef>
              <a:buFont typeface="Arial" panose="020B0604020202020204" pitchFamily="34" charset="0"/>
              <a:buNone/>
              <a:defRPr sz="2000" kern="120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798362" indent="0" algn="l" defTabSz="914400" rtl="0" eaLnBrk="1" latinLnBrk="0" hangingPunct="1">
              <a:lnSpc>
                <a:spcPct val="90000"/>
              </a:lnSpc>
              <a:spcBef>
                <a:spcPts val="500"/>
              </a:spcBef>
              <a:buFont typeface="Arial" panose="020B0604020202020204" pitchFamily="34" charset="0"/>
              <a:buNone/>
              <a:defRPr sz="1800" kern="120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30094" indent="0" algn="l" defTabSz="914400" rtl="0" eaLnBrk="1" latinLnBrk="0" hangingPunct="1">
              <a:lnSpc>
                <a:spcPct val="90000"/>
              </a:lnSpc>
              <a:spcBef>
                <a:spcPts val="500"/>
              </a:spcBef>
              <a:buFont typeface="Arial" panose="020B0604020202020204" pitchFamily="34" charset="0"/>
              <a:buNone/>
              <a:defRPr sz="1800" kern="120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50" dirty="0"/>
              <a:t># Set Java environment variables</a:t>
            </a:r>
          </a:p>
          <a:p>
            <a:r>
              <a:rPr lang="en-US" sz="1050" dirty="0"/>
              <a:t>ENV['JAVA_HOME'] = "/</a:t>
            </a:r>
            <a:r>
              <a:rPr lang="en-US" sz="1050" dirty="0" err="1"/>
              <a:t>usr</a:t>
            </a:r>
            <a:r>
              <a:rPr lang="en-US" sz="1050" dirty="0"/>
              <a:t>/lib/</a:t>
            </a:r>
            <a:r>
              <a:rPr lang="en-US" sz="1050" dirty="0" err="1"/>
              <a:t>jvm</a:t>
            </a:r>
            <a:r>
              <a:rPr lang="en-US" sz="1050" dirty="0"/>
              <a:t>/java-8-openjdk-amd64"</a:t>
            </a:r>
          </a:p>
          <a:p>
            <a:r>
              <a:rPr lang="en-US" sz="1050" dirty="0"/>
              <a:t>ENV['PATH'] = "#{ENV['PATH']}:/</a:t>
            </a:r>
            <a:r>
              <a:rPr lang="en-US" sz="1050" dirty="0" err="1"/>
              <a:t>usr</a:t>
            </a:r>
            <a:r>
              <a:rPr lang="en-US" sz="1050" dirty="0"/>
              <a:t>/lib/</a:t>
            </a:r>
            <a:r>
              <a:rPr lang="en-US" sz="1050" dirty="0" err="1"/>
              <a:t>jvm</a:t>
            </a:r>
            <a:r>
              <a:rPr lang="en-US" sz="1050" dirty="0"/>
              <a:t>/java-8-openjdk-amd64/bin"</a:t>
            </a:r>
          </a:p>
          <a:p>
            <a:endParaRPr lang="en-US" sz="1050" dirty="0"/>
          </a:p>
          <a:p>
            <a:r>
              <a:rPr lang="en-US" sz="1050" dirty="0"/>
              <a:t># Install MongoDB</a:t>
            </a:r>
          </a:p>
          <a:p>
            <a:r>
              <a:rPr lang="en-US" sz="1050" b="1" dirty="0" err="1"/>
              <a:t>apt_package</a:t>
            </a:r>
            <a:r>
              <a:rPr lang="en-US" sz="1050" dirty="0"/>
              <a:t> '</a:t>
            </a:r>
            <a:r>
              <a:rPr lang="en-US" sz="1050" dirty="0" err="1"/>
              <a:t>mongodb</a:t>
            </a:r>
            <a:r>
              <a:rPr lang="en-US" sz="1050" dirty="0"/>
              <a:t>' do</a:t>
            </a:r>
          </a:p>
          <a:p>
            <a:r>
              <a:rPr lang="en-US" sz="1050" dirty="0"/>
              <a:t>    action :install</a:t>
            </a:r>
          </a:p>
          <a:p>
            <a:r>
              <a:rPr lang="en-US" sz="1050" dirty="0"/>
              <a:t>end</a:t>
            </a:r>
          </a:p>
          <a:p>
            <a:r>
              <a:rPr lang="en-US" sz="1050" dirty="0"/>
              <a:t># Install Tomcat 7</a:t>
            </a:r>
          </a:p>
          <a:p>
            <a:r>
              <a:rPr lang="en-US" sz="1050" b="1" dirty="0" err="1"/>
              <a:t>apt_package</a:t>
            </a:r>
            <a:r>
              <a:rPr lang="en-US" sz="1050" dirty="0"/>
              <a:t> 'tomcat7' do</a:t>
            </a:r>
          </a:p>
          <a:p>
            <a:r>
              <a:rPr lang="en-US" sz="1050" dirty="0"/>
              <a:t>    action :install</a:t>
            </a:r>
          </a:p>
          <a:p>
            <a:r>
              <a:rPr lang="en-US" sz="1050" dirty="0"/>
              <a:t>end</a:t>
            </a:r>
          </a:p>
          <a:p>
            <a:r>
              <a:rPr lang="en-US" sz="1050" dirty="0"/>
              <a:t># Load MongoDB data </a:t>
            </a:r>
          </a:p>
          <a:p>
            <a:r>
              <a:rPr lang="en-US" sz="1050" b="1" dirty="0" err="1"/>
              <a:t>remote_file</a:t>
            </a:r>
            <a:r>
              <a:rPr lang="en-US" sz="1050" dirty="0"/>
              <a:t> '</a:t>
            </a:r>
            <a:r>
              <a:rPr lang="en-US" sz="1050" dirty="0" err="1"/>
              <a:t>mongodb_data</a:t>
            </a:r>
            <a:r>
              <a:rPr lang="en-US" sz="1050" dirty="0"/>
              <a:t>' do</a:t>
            </a:r>
          </a:p>
          <a:p>
            <a:r>
              <a:rPr lang="en-US" sz="1050" dirty="0"/>
              <a:t>    source 'https://&lt;</a:t>
            </a:r>
            <a:r>
              <a:rPr lang="en-US" sz="1050" dirty="0" err="1"/>
              <a:t>git</a:t>
            </a:r>
            <a:r>
              <a:rPr lang="en-US" sz="1050" dirty="0"/>
              <a:t>-repository&gt;/raw/master/deploy/MongoRecords.js'</a:t>
            </a:r>
          </a:p>
          <a:p>
            <a:r>
              <a:rPr lang="en-US" sz="1050" dirty="0"/>
              <a:t>    path './MongoRecords.js'</a:t>
            </a:r>
          </a:p>
          <a:p>
            <a:r>
              <a:rPr lang="en-US" sz="1050" dirty="0"/>
              <a:t>    action :create</a:t>
            </a:r>
          </a:p>
          <a:p>
            <a:r>
              <a:rPr lang="en-US" sz="1050" dirty="0"/>
              <a:t>    notifies :run, "script[</a:t>
            </a:r>
            <a:r>
              <a:rPr lang="en-US" sz="1050" dirty="0" err="1"/>
              <a:t>mongodb_import</a:t>
            </a:r>
            <a:r>
              <a:rPr lang="en-US" sz="1050" dirty="0"/>
              <a:t>]", :immediately</a:t>
            </a:r>
          </a:p>
          <a:p>
            <a:r>
              <a:rPr lang="en-US" sz="1050" dirty="0"/>
              <a:t>end</a:t>
            </a:r>
          </a:p>
        </p:txBody>
      </p:sp>
    </p:spTree>
    <p:extLst>
      <p:ext uri="{BB962C8B-B14F-4D97-AF65-F5344CB8AC3E}">
        <p14:creationId xmlns:p14="http://schemas.microsoft.com/office/powerpoint/2010/main" val="2387497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err="1"/>
              <a:t>Overview</a:t>
            </a:r>
            <a:r>
              <a:rPr lang="fr-CA" dirty="0"/>
              <a:t> of the </a:t>
            </a:r>
            <a:r>
              <a:rPr lang="fr-CA" dirty="0" err="1"/>
              <a:t>mrp</a:t>
            </a:r>
            <a:r>
              <a:rPr lang="fr-CA" dirty="0"/>
              <a:t> </a:t>
            </a:r>
            <a:r>
              <a:rPr lang="fr-CA" dirty="0" err="1"/>
              <a:t>recipe</a:t>
            </a:r>
            <a:endParaRPr lang="en-US" dirty="0"/>
          </a:p>
        </p:txBody>
      </p:sp>
      <p:sp>
        <p:nvSpPr>
          <p:cNvPr id="5" name="Text Placeholder 2"/>
          <p:cNvSpPr txBox="1">
            <a:spLocks/>
          </p:cNvSpPr>
          <p:nvPr/>
        </p:nvSpPr>
        <p:spPr>
          <a:xfrm>
            <a:off x="218439" y="1538288"/>
            <a:ext cx="5064761" cy="566558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34" kern="120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39661" indent="0" algn="l" defTabSz="914400" rtl="0" eaLnBrk="1" latinLnBrk="0" hangingPunct="1">
              <a:lnSpc>
                <a:spcPct val="90000"/>
              </a:lnSpc>
              <a:spcBef>
                <a:spcPts val="500"/>
              </a:spcBef>
              <a:buFont typeface="Arial" panose="020B0604020202020204" pitchFamily="34" charset="0"/>
              <a:buNone/>
              <a:defRPr sz="2400" kern="120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72979" indent="0" algn="l" defTabSz="914400" rtl="0" eaLnBrk="1" latinLnBrk="0" hangingPunct="1">
              <a:lnSpc>
                <a:spcPct val="90000"/>
              </a:lnSpc>
              <a:spcBef>
                <a:spcPts val="500"/>
              </a:spcBef>
              <a:buFont typeface="Arial" panose="020B0604020202020204" pitchFamily="34" charset="0"/>
              <a:buNone/>
              <a:defRPr sz="2000" kern="120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798362" indent="0" algn="l" defTabSz="914400" rtl="0" eaLnBrk="1" latinLnBrk="0" hangingPunct="1">
              <a:lnSpc>
                <a:spcPct val="90000"/>
              </a:lnSpc>
              <a:spcBef>
                <a:spcPts val="500"/>
              </a:spcBef>
              <a:buFont typeface="Arial" panose="020B0604020202020204" pitchFamily="34" charset="0"/>
              <a:buNone/>
              <a:defRPr sz="1800" kern="120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30094" indent="0" algn="l" defTabSz="914400" rtl="0" eaLnBrk="1" latinLnBrk="0" hangingPunct="1">
              <a:lnSpc>
                <a:spcPct val="90000"/>
              </a:lnSpc>
              <a:spcBef>
                <a:spcPts val="500"/>
              </a:spcBef>
              <a:buFont typeface="Arial" panose="020B0604020202020204" pitchFamily="34" charset="0"/>
              <a:buNone/>
              <a:defRPr sz="1800" kern="120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t># Install the MRP app, restart the Tomcat service if necessary</a:t>
            </a:r>
          </a:p>
          <a:p>
            <a:r>
              <a:rPr lang="en-US" sz="1000" b="1" dirty="0" err="1"/>
              <a:t>remote_file</a:t>
            </a:r>
            <a:r>
              <a:rPr lang="en-US" sz="1000" dirty="0"/>
              <a:t> '</a:t>
            </a:r>
            <a:r>
              <a:rPr lang="en-US" sz="1000" dirty="0" err="1"/>
              <a:t>mrp_app</a:t>
            </a:r>
            <a:r>
              <a:rPr lang="en-US" sz="1000" dirty="0"/>
              <a:t>' do</a:t>
            </a:r>
          </a:p>
          <a:p>
            <a:r>
              <a:rPr lang="en-US" sz="1000" dirty="0"/>
              <a:t>    source 'https://&lt;</a:t>
            </a:r>
            <a:r>
              <a:rPr lang="en-US" sz="1000" dirty="0" err="1"/>
              <a:t>git</a:t>
            </a:r>
            <a:r>
              <a:rPr lang="en-US" sz="1000" dirty="0"/>
              <a:t>-repository&gt;/raw/master/builds/</a:t>
            </a:r>
            <a:r>
              <a:rPr lang="en-US" sz="1000" dirty="0" err="1"/>
              <a:t>mrp.war</a:t>
            </a:r>
            <a:r>
              <a:rPr lang="en-US" sz="1000" dirty="0"/>
              <a:t>'</a:t>
            </a:r>
          </a:p>
          <a:p>
            <a:r>
              <a:rPr lang="en-US" sz="1000" dirty="0"/>
              <a:t>    path '/</a:t>
            </a:r>
            <a:r>
              <a:rPr lang="en-US" sz="1000" dirty="0" err="1"/>
              <a:t>var</a:t>
            </a:r>
            <a:r>
              <a:rPr lang="en-US" sz="1000" dirty="0"/>
              <a:t>/lib/tomcat7/</a:t>
            </a:r>
            <a:r>
              <a:rPr lang="en-US" sz="1000" dirty="0" err="1"/>
              <a:t>webapps</a:t>
            </a:r>
            <a:r>
              <a:rPr lang="en-US" sz="1000" dirty="0"/>
              <a:t>/</a:t>
            </a:r>
            <a:r>
              <a:rPr lang="en-US" sz="1000" dirty="0" err="1"/>
              <a:t>mrp.war</a:t>
            </a:r>
            <a:r>
              <a:rPr lang="en-US" sz="1000" dirty="0"/>
              <a:t>'</a:t>
            </a:r>
          </a:p>
          <a:p>
            <a:r>
              <a:rPr lang="en-US" sz="1000" dirty="0"/>
              <a:t>    action :create</a:t>
            </a:r>
          </a:p>
          <a:p>
            <a:r>
              <a:rPr lang="en-US" sz="1000" dirty="0"/>
              <a:t>    notifies :restart, "service[tomcat7]", :immediately</a:t>
            </a:r>
          </a:p>
          <a:p>
            <a:r>
              <a:rPr lang="en-US" sz="1000" dirty="0"/>
              <a:t>end</a:t>
            </a:r>
          </a:p>
          <a:p>
            <a:endParaRPr lang="en-US" sz="1000" dirty="0"/>
          </a:p>
          <a:p>
            <a:r>
              <a:rPr lang="en-US" sz="1000" dirty="0"/>
              <a:t># Ensure Tomcat is running</a:t>
            </a:r>
          </a:p>
          <a:p>
            <a:r>
              <a:rPr lang="en-US" sz="1000" b="1" dirty="0"/>
              <a:t>service</a:t>
            </a:r>
            <a:r>
              <a:rPr lang="en-US" sz="1000" dirty="0"/>
              <a:t> 'tomcat7' do</a:t>
            </a:r>
          </a:p>
          <a:p>
            <a:r>
              <a:rPr lang="en-US" sz="1000" dirty="0"/>
              <a:t>    action :start</a:t>
            </a:r>
          </a:p>
          <a:p>
            <a:r>
              <a:rPr lang="en-US" sz="1000" dirty="0"/>
              <a:t>end</a:t>
            </a:r>
          </a:p>
          <a:p>
            <a:endParaRPr lang="en-US" sz="1000" dirty="0"/>
          </a:p>
          <a:p>
            <a:r>
              <a:rPr lang="en-US" sz="1000" b="1" dirty="0" err="1"/>
              <a:t>remote_file</a:t>
            </a:r>
            <a:r>
              <a:rPr lang="en-US" sz="1000" dirty="0"/>
              <a:t> '</a:t>
            </a:r>
            <a:r>
              <a:rPr lang="en-US" sz="1000" dirty="0" err="1"/>
              <a:t>ordering_service</a:t>
            </a:r>
            <a:r>
              <a:rPr lang="en-US" sz="1000" dirty="0"/>
              <a:t>' do</a:t>
            </a:r>
          </a:p>
          <a:p>
            <a:r>
              <a:rPr lang="en-US" sz="1000" dirty="0"/>
              <a:t>    source 'https://&lt;</a:t>
            </a:r>
            <a:r>
              <a:rPr lang="en-US" sz="1000" dirty="0" err="1"/>
              <a:t>git</a:t>
            </a:r>
            <a:r>
              <a:rPr lang="en-US" sz="1000" dirty="0"/>
              <a:t>-repository&gt;/raw/master/builds/ordering-service-0.1.0.jar'</a:t>
            </a:r>
          </a:p>
          <a:p>
            <a:r>
              <a:rPr lang="en-US" sz="1000" dirty="0"/>
              <a:t>    path './ordering-service-0.1.0.jar'</a:t>
            </a:r>
          </a:p>
          <a:p>
            <a:r>
              <a:rPr lang="en-US" sz="1000" dirty="0"/>
              <a:t>    action :create</a:t>
            </a:r>
          </a:p>
          <a:p>
            <a:r>
              <a:rPr lang="en-US" sz="1000" dirty="0"/>
              <a:t>    notifies :run, "script[</a:t>
            </a:r>
            <a:r>
              <a:rPr lang="en-US" sz="1000" dirty="0" err="1"/>
              <a:t>stop_ordering_service</a:t>
            </a:r>
            <a:r>
              <a:rPr lang="en-US" sz="1000" dirty="0"/>
              <a:t>]", :immediately</a:t>
            </a:r>
          </a:p>
          <a:p>
            <a:r>
              <a:rPr lang="en-US" sz="1000" dirty="0"/>
              <a:t>end</a:t>
            </a:r>
          </a:p>
        </p:txBody>
      </p:sp>
      <p:sp>
        <p:nvSpPr>
          <p:cNvPr id="6" name="Text Placeholder 2"/>
          <p:cNvSpPr txBox="1">
            <a:spLocks/>
          </p:cNvSpPr>
          <p:nvPr/>
        </p:nvSpPr>
        <p:spPr>
          <a:xfrm>
            <a:off x="5394961" y="1539876"/>
            <a:ext cx="7647939" cy="566558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34" kern="120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39661" indent="0" algn="l" defTabSz="914400" rtl="0" eaLnBrk="1" latinLnBrk="0" hangingPunct="1">
              <a:lnSpc>
                <a:spcPct val="90000"/>
              </a:lnSpc>
              <a:spcBef>
                <a:spcPts val="500"/>
              </a:spcBef>
              <a:buFont typeface="Arial" panose="020B0604020202020204" pitchFamily="34" charset="0"/>
              <a:buNone/>
              <a:defRPr sz="2400" kern="120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72979" indent="0" algn="l" defTabSz="914400" rtl="0" eaLnBrk="1" latinLnBrk="0" hangingPunct="1">
              <a:lnSpc>
                <a:spcPct val="90000"/>
              </a:lnSpc>
              <a:spcBef>
                <a:spcPts val="500"/>
              </a:spcBef>
              <a:buFont typeface="Arial" panose="020B0604020202020204" pitchFamily="34" charset="0"/>
              <a:buNone/>
              <a:defRPr sz="2000" kern="120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798362" indent="0" algn="l" defTabSz="914400" rtl="0" eaLnBrk="1" latinLnBrk="0" hangingPunct="1">
              <a:lnSpc>
                <a:spcPct val="90000"/>
              </a:lnSpc>
              <a:spcBef>
                <a:spcPts val="500"/>
              </a:spcBef>
              <a:buFont typeface="Arial" panose="020B0604020202020204" pitchFamily="34" charset="0"/>
              <a:buNone/>
              <a:defRPr sz="1800" kern="120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30094" indent="0" algn="l" defTabSz="914400" rtl="0" eaLnBrk="1" latinLnBrk="0" hangingPunct="1">
              <a:lnSpc>
                <a:spcPct val="90000"/>
              </a:lnSpc>
              <a:spcBef>
                <a:spcPts val="500"/>
              </a:spcBef>
              <a:buFont typeface="Arial" panose="020B0604020202020204" pitchFamily="34" charset="0"/>
              <a:buNone/>
              <a:defRPr sz="1800" kern="120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050" dirty="0"/>
          </a:p>
          <a:p>
            <a:r>
              <a:rPr lang="en-US" sz="1050" dirty="0"/>
              <a:t># Kill the ordering service</a:t>
            </a:r>
          </a:p>
          <a:p>
            <a:r>
              <a:rPr lang="en-US" sz="1050" b="1" dirty="0"/>
              <a:t>script</a:t>
            </a:r>
            <a:r>
              <a:rPr lang="en-US" sz="1050" dirty="0"/>
              <a:t> '</a:t>
            </a:r>
            <a:r>
              <a:rPr lang="en-US" sz="1050" dirty="0" err="1"/>
              <a:t>stop_ordering_service</a:t>
            </a:r>
            <a:r>
              <a:rPr lang="en-US" sz="1050" dirty="0"/>
              <a:t>' do</a:t>
            </a:r>
          </a:p>
          <a:p>
            <a:r>
              <a:rPr lang="en-US" sz="1050" dirty="0"/>
              <a:t>    interpreter "bash"</a:t>
            </a:r>
          </a:p>
          <a:p>
            <a:r>
              <a:rPr lang="en-US" sz="1050" dirty="0"/>
              <a:t>    # Only run when </a:t>
            </a:r>
            <a:r>
              <a:rPr lang="en-US" sz="1050" dirty="0" err="1"/>
              <a:t>notifed</a:t>
            </a:r>
            <a:endParaRPr lang="en-US" sz="1050" dirty="0"/>
          </a:p>
          <a:p>
            <a:r>
              <a:rPr lang="en-US" sz="1050" dirty="0"/>
              <a:t>    action :nothing</a:t>
            </a:r>
          </a:p>
          <a:p>
            <a:r>
              <a:rPr lang="en-US" sz="1050" dirty="0"/>
              <a:t>    code "</a:t>
            </a:r>
            <a:r>
              <a:rPr lang="en-US" sz="1050" dirty="0" err="1"/>
              <a:t>pkill</a:t>
            </a:r>
            <a:r>
              <a:rPr lang="en-US" sz="1050" dirty="0"/>
              <a:t> -f ordering-service"</a:t>
            </a:r>
          </a:p>
          <a:p>
            <a:r>
              <a:rPr lang="en-US" sz="1050" dirty="0"/>
              <a:t>    </a:t>
            </a:r>
            <a:r>
              <a:rPr lang="en-US" sz="1050" dirty="0" err="1"/>
              <a:t>only_if</a:t>
            </a:r>
            <a:r>
              <a:rPr lang="en-US" sz="1050" dirty="0"/>
              <a:t> "</a:t>
            </a:r>
            <a:r>
              <a:rPr lang="en-US" sz="1050" dirty="0" err="1"/>
              <a:t>pgrep</a:t>
            </a:r>
            <a:r>
              <a:rPr lang="en-US" sz="1050" dirty="0"/>
              <a:t> -f ordering-service"</a:t>
            </a:r>
          </a:p>
          <a:p>
            <a:r>
              <a:rPr lang="en-US" sz="1050" dirty="0"/>
              <a:t>end</a:t>
            </a:r>
          </a:p>
          <a:p>
            <a:endParaRPr lang="en-US" sz="1050" dirty="0"/>
          </a:p>
          <a:p>
            <a:r>
              <a:rPr lang="en-US" sz="1050" dirty="0"/>
              <a:t># Start the ordering service. </a:t>
            </a:r>
          </a:p>
          <a:p>
            <a:r>
              <a:rPr lang="en-US" sz="1050" b="1" dirty="0"/>
              <a:t>script</a:t>
            </a:r>
            <a:r>
              <a:rPr lang="en-US" sz="1050" dirty="0"/>
              <a:t> '</a:t>
            </a:r>
            <a:r>
              <a:rPr lang="en-US" sz="1050" dirty="0" err="1"/>
              <a:t>start_ordering_service</a:t>
            </a:r>
            <a:r>
              <a:rPr lang="en-US" sz="1050" dirty="0"/>
              <a:t>' do</a:t>
            </a:r>
          </a:p>
          <a:p>
            <a:r>
              <a:rPr lang="en-US" sz="1050" dirty="0"/>
              <a:t>    interpreter "bash"</a:t>
            </a:r>
          </a:p>
          <a:p>
            <a:r>
              <a:rPr lang="en-US" sz="1050" dirty="0"/>
              <a:t>    code "/</a:t>
            </a:r>
            <a:r>
              <a:rPr lang="en-US" sz="1050" dirty="0" err="1"/>
              <a:t>usr</a:t>
            </a:r>
            <a:r>
              <a:rPr lang="en-US" sz="1050" dirty="0"/>
              <a:t>/lib/</a:t>
            </a:r>
            <a:r>
              <a:rPr lang="en-US" sz="1050" dirty="0" err="1"/>
              <a:t>jvm</a:t>
            </a:r>
            <a:r>
              <a:rPr lang="en-US" sz="1050" dirty="0"/>
              <a:t>/java-8-openjdk-amd64/bin/java -jar ordering-service-0.1.0.jar &amp;"</a:t>
            </a:r>
          </a:p>
          <a:p>
            <a:r>
              <a:rPr lang="en-US" sz="1050" dirty="0"/>
              <a:t>    </a:t>
            </a:r>
            <a:r>
              <a:rPr lang="en-US" sz="1050" dirty="0" err="1"/>
              <a:t>not_if</a:t>
            </a:r>
            <a:r>
              <a:rPr lang="en-US" sz="1050" dirty="0"/>
              <a:t> "</a:t>
            </a:r>
            <a:r>
              <a:rPr lang="en-US" sz="1050" dirty="0" err="1"/>
              <a:t>pgrep</a:t>
            </a:r>
            <a:r>
              <a:rPr lang="en-US" sz="1050" dirty="0"/>
              <a:t> -f ordering-service"</a:t>
            </a:r>
          </a:p>
          <a:p>
            <a:r>
              <a:rPr lang="en-US" sz="1050" dirty="0"/>
              <a:t>end</a:t>
            </a:r>
          </a:p>
        </p:txBody>
      </p:sp>
    </p:spTree>
    <p:extLst>
      <p:ext uri="{BB962C8B-B14F-4D97-AF65-F5344CB8AC3E}">
        <p14:creationId xmlns:p14="http://schemas.microsoft.com/office/powerpoint/2010/main" val="27142661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overview of steps</a:t>
            </a:r>
          </a:p>
        </p:txBody>
      </p:sp>
      <p:sp>
        <p:nvSpPr>
          <p:cNvPr id="3" name="Text Placeholder 2"/>
          <p:cNvSpPr>
            <a:spLocks noGrp="1"/>
          </p:cNvSpPr>
          <p:nvPr>
            <p:ph type="body" sz="quarter" idx="10"/>
          </p:nvPr>
        </p:nvSpPr>
        <p:spPr>
          <a:xfrm>
            <a:off x="269239" y="1598816"/>
            <a:ext cx="11653522" cy="4776584"/>
          </a:xfrm>
        </p:spPr>
        <p:txBody>
          <a:bodyPr>
            <a:normAutofit lnSpcReduction="10000"/>
          </a:bodyPr>
          <a:lstStyle/>
          <a:p>
            <a:pPr marL="457200" indent="-457200">
              <a:buFont typeface="Arial" panose="020B0604020202020204" pitchFamily="34" charset="0"/>
              <a:buChar char="•"/>
            </a:pPr>
            <a:r>
              <a:rPr lang="en-US" dirty="0"/>
              <a:t>Create the Chef Server, Chef Workstation and MRP virtual machines using ARM template</a:t>
            </a:r>
          </a:p>
          <a:p>
            <a:pPr marL="457200" indent="-457200">
              <a:buFont typeface="Arial" panose="020B0604020202020204" pitchFamily="34" charset="0"/>
              <a:buChar char="•"/>
            </a:pPr>
            <a:r>
              <a:rPr lang="en-US" dirty="0"/>
              <a:t>Configure Chef workstation using </a:t>
            </a:r>
            <a:r>
              <a:rPr lang="en-US" b="1" i="1" dirty="0"/>
              <a:t>chef verify</a:t>
            </a:r>
          </a:p>
          <a:p>
            <a:pPr marL="457200" indent="-457200">
              <a:buFont typeface="Arial" panose="020B0604020202020204" pitchFamily="34" charset="0"/>
              <a:buChar char="•"/>
            </a:pPr>
            <a:r>
              <a:rPr lang="en-US" dirty="0"/>
              <a:t>Download Starter Kit</a:t>
            </a:r>
          </a:p>
          <a:p>
            <a:pPr marL="457200" indent="-457200">
              <a:buFont typeface="Arial" panose="020B0604020202020204" pitchFamily="34" charset="0"/>
              <a:buChar char="•"/>
            </a:pPr>
            <a:r>
              <a:rPr lang="en-US" dirty="0"/>
              <a:t>Install requirements in local </a:t>
            </a:r>
            <a:r>
              <a:rPr lang="en-US" dirty="0" err="1"/>
              <a:t>git</a:t>
            </a:r>
            <a:r>
              <a:rPr lang="en-US" dirty="0"/>
              <a:t> repo</a:t>
            </a:r>
            <a:br>
              <a:rPr lang="en-US" dirty="0"/>
            </a:br>
            <a:r>
              <a:rPr lang="en-US" dirty="0"/>
              <a:t>(apt, windows, chef-client)</a:t>
            </a:r>
          </a:p>
          <a:p>
            <a:pPr marL="457200" indent="-457200">
              <a:buFont typeface="Arial" panose="020B0604020202020204" pitchFamily="34" charset="0"/>
              <a:buChar char="•"/>
            </a:pPr>
            <a:r>
              <a:rPr lang="en-US" dirty="0"/>
              <a:t>Create the recipe for MRP app</a:t>
            </a:r>
          </a:p>
          <a:p>
            <a:pPr marL="457200" indent="-457200">
              <a:buFont typeface="Arial" panose="020B0604020202020204" pitchFamily="34" charset="0"/>
              <a:buChar char="•"/>
            </a:pPr>
            <a:r>
              <a:rPr lang="en-US" dirty="0"/>
              <a:t>Create a Role that target the MRP app VM</a:t>
            </a:r>
          </a:p>
          <a:p>
            <a:pPr marL="457200" indent="-457200">
              <a:buFont typeface="Arial" panose="020B0604020202020204" pitchFamily="34" charset="0"/>
              <a:buChar char="•"/>
            </a:pPr>
            <a:r>
              <a:rPr lang="fr-CA" dirty="0"/>
              <a:t>Force /or </a:t>
            </a:r>
            <a:r>
              <a:rPr lang="fr-CA" dirty="0" err="1"/>
              <a:t>wait</a:t>
            </a:r>
            <a:r>
              <a:rPr lang="fr-CA" dirty="0"/>
              <a:t> the </a:t>
            </a:r>
            <a:r>
              <a:rPr lang="fr-CA" dirty="0" err="1"/>
              <a:t>next</a:t>
            </a:r>
            <a:r>
              <a:rPr lang="fr-CA" dirty="0"/>
              <a:t> </a:t>
            </a:r>
            <a:r>
              <a:rPr lang="fr-CA" dirty="0" err="1"/>
              <a:t>interval</a:t>
            </a:r>
            <a:r>
              <a:rPr lang="fr-CA" dirty="0"/>
              <a:t> for </a:t>
            </a:r>
            <a:r>
              <a:rPr lang="fr-CA" dirty="0" err="1"/>
              <a:t>deployment</a:t>
            </a:r>
            <a:endParaRPr lang="en-US" dirty="0"/>
          </a:p>
        </p:txBody>
      </p:sp>
    </p:spTree>
    <p:extLst>
      <p:ext uri="{BB962C8B-B14F-4D97-AF65-F5344CB8AC3E}">
        <p14:creationId xmlns:p14="http://schemas.microsoft.com/office/powerpoint/2010/main" val="38912697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Text Placeholder 2"/>
          <p:cNvSpPr>
            <a:spLocks noGrp="1"/>
          </p:cNvSpPr>
          <p:nvPr>
            <p:ph type="body" sz="quarter" idx="10"/>
          </p:nvPr>
        </p:nvSpPr>
        <p:spPr>
          <a:xfrm>
            <a:off x="269239" y="1690688"/>
            <a:ext cx="11653522" cy="2089751"/>
          </a:xfrm>
        </p:spPr>
        <p:txBody>
          <a:bodyPr>
            <a:normAutofit fontScale="70000" lnSpcReduction="20000"/>
          </a:bodyPr>
          <a:lstStyle/>
          <a:p>
            <a:r>
              <a:rPr lang="en-US" sz="3600" dirty="0"/>
              <a:t>Parts Unlimited MRP - Continuous Deployment with Chef</a:t>
            </a:r>
            <a:br>
              <a:rPr lang="en-US" sz="2800" dirty="0">
                <a:hlinkClick r:id="rId2"/>
              </a:rPr>
            </a:br>
            <a:r>
              <a:rPr lang="en-US" sz="2800" dirty="0">
                <a:hlinkClick r:id="rId2"/>
              </a:rPr>
              <a:t>https://microsoft.github.io/PartsUnlimitedMRP/fundoth/fund-14-Oth-chef.html</a:t>
            </a:r>
            <a:endParaRPr lang="en-US" sz="2800" dirty="0"/>
          </a:p>
          <a:p>
            <a:br>
              <a:rPr lang="en-US" sz="2800" dirty="0"/>
            </a:br>
            <a:r>
              <a:rPr lang="en-US" sz="3600" dirty="0"/>
              <a:t>Parts Unlimited MRP - Continuous Deployment with Puppet</a:t>
            </a:r>
          </a:p>
          <a:p>
            <a:r>
              <a:rPr lang="en-US" sz="2800" dirty="0">
                <a:hlinkClick r:id="rId3"/>
              </a:rPr>
              <a:t>https://microsoft.github.io/PartsUnlimitedMRP/fundoth/fund-13-Oth-puppet.html</a:t>
            </a:r>
            <a:endParaRPr lang="en-US" sz="2800" dirty="0"/>
          </a:p>
        </p:txBody>
      </p:sp>
    </p:spTree>
    <p:extLst>
      <p:ext uri="{BB962C8B-B14F-4D97-AF65-F5344CB8AC3E}">
        <p14:creationId xmlns:p14="http://schemas.microsoft.com/office/powerpoint/2010/main" val="69256665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7889</TotalTime>
  <Words>1137</Words>
  <Application>Microsoft Office PowerPoint</Application>
  <PresentationFormat>Widescreen</PresentationFormat>
  <Paragraphs>158</Paragraphs>
  <Slides>9</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Configuration Management with Parts Unlimited MRP</vt:lpstr>
      <vt:lpstr>Demo / Hands on lab</vt:lpstr>
      <vt:lpstr>Confirmation Management examples</vt:lpstr>
      <vt:lpstr>Cookbooks and recipes</vt:lpstr>
      <vt:lpstr>Overview of the mrp recipe</vt:lpstr>
      <vt:lpstr>Overview of the mrp recipe</vt:lpstr>
      <vt:lpstr>High level overview of steps</vt:lpstr>
      <vt:lpstr>Additional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Stéphane Lapointe</cp:lastModifiedBy>
  <cp:revision>194</cp:revision>
  <dcterms:created xsi:type="dcterms:W3CDTF">2016-04-21T18:51:19Z</dcterms:created>
  <dcterms:modified xsi:type="dcterms:W3CDTF">2016-10-16T21:22:45Z</dcterms:modified>
</cp:coreProperties>
</file>