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3"/>
  </p:notesMasterIdLst>
  <p:sldIdLst>
    <p:sldId id="256" r:id="rId3"/>
    <p:sldId id="317" r:id="rId4"/>
    <p:sldId id="301" r:id="rId5"/>
    <p:sldId id="295" r:id="rId6"/>
    <p:sldId id="306" r:id="rId7"/>
    <p:sldId id="319" r:id="rId8"/>
    <p:sldId id="305" r:id="rId9"/>
    <p:sldId id="318" r:id="rId10"/>
    <p:sldId id="320" r:id="rId11"/>
    <p:sldId id="307" r:id="rId12"/>
    <p:sldId id="311" r:id="rId13"/>
    <p:sldId id="312" r:id="rId14"/>
    <p:sldId id="310" r:id="rId15"/>
    <p:sldId id="302" r:id="rId16"/>
    <p:sldId id="313" r:id="rId17"/>
    <p:sldId id="315" r:id="rId18"/>
    <p:sldId id="316" r:id="rId19"/>
    <p:sldId id="303" r:id="rId20"/>
    <p:sldId id="314" r:id="rId21"/>
    <p:sldId id="32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286498"/>
    <a:srgbClr val="A6A6A6"/>
    <a:srgbClr val="235888"/>
    <a:srgbClr val="7F7F7F"/>
    <a:srgbClr val="4D9CD7"/>
    <a:srgbClr val="2AB7FF"/>
    <a:srgbClr val="5095D1"/>
    <a:srgbClr val="8D8787"/>
    <a:srgbClr val="9791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5" autoAdjust="0"/>
    <p:restoredTop sz="36807" autoAdjust="0"/>
  </p:normalViewPr>
  <p:slideViewPr>
    <p:cSldViewPr snapToGrid="0">
      <p:cViewPr>
        <p:scale>
          <a:sx n="66" d="100"/>
          <a:sy n="66" d="100"/>
        </p:scale>
        <p:origin x="24" y="2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734A3B-78D4-48EC-BD61-D795A3AB54CF}" type="doc">
      <dgm:prSet loTypeId="urn:microsoft.com/office/officeart/2005/8/layout/chevron1" loCatId="process" qsTypeId="urn:microsoft.com/office/officeart/2005/8/quickstyle/simple1" qsCatId="simple" csTypeId="urn:microsoft.com/office/officeart/2005/8/colors/accent1_2" csCatId="accent1" phldr="1"/>
      <dgm:spPr/>
    </dgm:pt>
    <dgm:pt modelId="{7CC863D9-C40A-481B-BE9A-8943B068AEFD}">
      <dgm:prSet phldrT="[Text]"/>
      <dgm:spPr>
        <a:solidFill>
          <a:srgbClr val="4472C4"/>
        </a:solidFill>
      </dgm:spPr>
      <dgm:t>
        <a:bodyPr/>
        <a:lstStyle/>
        <a:p>
          <a:r>
            <a:rPr lang="en-US" dirty="0"/>
            <a:t>Prior Real Data</a:t>
          </a:r>
        </a:p>
      </dgm:t>
    </dgm:pt>
    <dgm:pt modelId="{19DB3EFD-CB62-4EC5-9B20-36C6EA791EF9}" type="parTrans" cxnId="{6D12B254-8232-44CA-AAA9-8A7C56EAA414}">
      <dgm:prSet/>
      <dgm:spPr/>
      <dgm:t>
        <a:bodyPr/>
        <a:lstStyle/>
        <a:p>
          <a:endParaRPr lang="en-US"/>
        </a:p>
      </dgm:t>
    </dgm:pt>
    <dgm:pt modelId="{4A83E17A-5445-4AE0-8033-B06D70DE01E1}" type="sibTrans" cxnId="{6D12B254-8232-44CA-AAA9-8A7C56EAA414}">
      <dgm:prSet/>
      <dgm:spPr/>
      <dgm:t>
        <a:bodyPr/>
        <a:lstStyle/>
        <a:p>
          <a:endParaRPr lang="en-US"/>
        </a:p>
      </dgm:t>
    </dgm:pt>
    <dgm:pt modelId="{6B962AA2-EFEC-4FFF-8DF9-EE77A3B6FA62}">
      <dgm:prSet phldrT="[Text]"/>
      <dgm:spPr>
        <a:solidFill>
          <a:srgbClr val="4472C4"/>
        </a:solidFill>
      </dgm:spPr>
      <dgm:t>
        <a:bodyPr/>
        <a:lstStyle/>
        <a:p>
          <a:r>
            <a:rPr lang="en-US" dirty="0"/>
            <a:t>Training</a:t>
          </a:r>
        </a:p>
        <a:p>
          <a:r>
            <a:rPr lang="en-US" dirty="0"/>
            <a:t>Algorithm</a:t>
          </a:r>
        </a:p>
      </dgm:t>
    </dgm:pt>
    <dgm:pt modelId="{CA484F1E-B59A-4B0D-BE61-1A2FB68ED798}" type="parTrans" cxnId="{3980B935-A675-4A42-BB40-4E2579820C9C}">
      <dgm:prSet/>
      <dgm:spPr/>
      <dgm:t>
        <a:bodyPr/>
        <a:lstStyle/>
        <a:p>
          <a:endParaRPr lang="en-US"/>
        </a:p>
      </dgm:t>
    </dgm:pt>
    <dgm:pt modelId="{8D2C6A76-855D-4D26-9037-2AA7F95FFA23}" type="sibTrans" cxnId="{3980B935-A675-4A42-BB40-4E2579820C9C}">
      <dgm:prSet/>
      <dgm:spPr/>
      <dgm:t>
        <a:bodyPr/>
        <a:lstStyle/>
        <a:p>
          <a:endParaRPr lang="en-US"/>
        </a:p>
      </dgm:t>
    </dgm:pt>
    <dgm:pt modelId="{A588D6E1-52E5-4238-B914-3B4B5DC5D0E0}">
      <dgm:prSet phldrT="[Text]"/>
      <dgm:spPr>
        <a:solidFill>
          <a:schemeClr val="tx1"/>
        </a:solidFill>
      </dgm:spPr>
      <dgm:t>
        <a:bodyPr/>
        <a:lstStyle/>
        <a:p>
          <a:r>
            <a:rPr lang="en-US" dirty="0"/>
            <a:t>Trained</a:t>
          </a:r>
        </a:p>
        <a:p>
          <a:r>
            <a:rPr lang="en-US" dirty="0"/>
            <a:t>Model</a:t>
          </a:r>
        </a:p>
      </dgm:t>
    </dgm:pt>
    <dgm:pt modelId="{9C5AD279-C42F-4FE6-AA01-93E3FB6B25D0}" type="parTrans" cxnId="{48F486EB-C32F-4FFA-A13C-3244FCAAEE36}">
      <dgm:prSet/>
      <dgm:spPr/>
      <dgm:t>
        <a:bodyPr/>
        <a:lstStyle/>
        <a:p>
          <a:endParaRPr lang="en-US"/>
        </a:p>
      </dgm:t>
    </dgm:pt>
    <dgm:pt modelId="{A0FE42D8-94C1-49CF-BCB8-0BF13FA02AC6}" type="sibTrans" cxnId="{48F486EB-C32F-4FFA-A13C-3244FCAAEE36}">
      <dgm:prSet/>
      <dgm:spPr/>
      <dgm:t>
        <a:bodyPr/>
        <a:lstStyle/>
        <a:p>
          <a:endParaRPr lang="en-US"/>
        </a:p>
      </dgm:t>
    </dgm:pt>
    <dgm:pt modelId="{78539979-99E9-48DE-BF4D-967ADBE9FEC0}" type="pres">
      <dgm:prSet presAssocID="{13734A3B-78D4-48EC-BD61-D795A3AB54CF}" presName="Name0" presStyleCnt="0">
        <dgm:presLayoutVars>
          <dgm:dir/>
          <dgm:animLvl val="lvl"/>
          <dgm:resizeHandles val="exact"/>
        </dgm:presLayoutVars>
      </dgm:prSet>
      <dgm:spPr/>
    </dgm:pt>
    <dgm:pt modelId="{A0F72586-D9C3-4E38-BFC3-8D6D1A0B2903}" type="pres">
      <dgm:prSet presAssocID="{7CC863D9-C40A-481B-BE9A-8943B068AEFD}" presName="parTxOnly" presStyleLbl="node1" presStyleIdx="0" presStyleCnt="3">
        <dgm:presLayoutVars>
          <dgm:chMax val="0"/>
          <dgm:chPref val="0"/>
          <dgm:bulletEnabled val="1"/>
        </dgm:presLayoutVars>
      </dgm:prSet>
      <dgm:spPr/>
    </dgm:pt>
    <dgm:pt modelId="{B95D5858-6A0D-4508-B681-9388D72258C4}" type="pres">
      <dgm:prSet presAssocID="{4A83E17A-5445-4AE0-8033-B06D70DE01E1}" presName="parTxOnlySpace" presStyleCnt="0"/>
      <dgm:spPr/>
    </dgm:pt>
    <dgm:pt modelId="{8F0EF122-0B35-495A-9A8F-385FE5CB8CE9}" type="pres">
      <dgm:prSet presAssocID="{6B962AA2-EFEC-4FFF-8DF9-EE77A3B6FA62}" presName="parTxOnly" presStyleLbl="node1" presStyleIdx="1" presStyleCnt="3">
        <dgm:presLayoutVars>
          <dgm:chMax val="0"/>
          <dgm:chPref val="0"/>
          <dgm:bulletEnabled val="1"/>
        </dgm:presLayoutVars>
      </dgm:prSet>
      <dgm:spPr/>
    </dgm:pt>
    <dgm:pt modelId="{EC7001D9-05EC-42E2-A8EE-0DC1F08447E8}" type="pres">
      <dgm:prSet presAssocID="{8D2C6A76-855D-4D26-9037-2AA7F95FFA23}" presName="parTxOnlySpace" presStyleCnt="0"/>
      <dgm:spPr/>
    </dgm:pt>
    <dgm:pt modelId="{FAB2B1A5-BFF5-4149-B1CF-A8CFAF463F0B}" type="pres">
      <dgm:prSet presAssocID="{A588D6E1-52E5-4238-B914-3B4B5DC5D0E0}" presName="parTxOnly" presStyleLbl="node1" presStyleIdx="2" presStyleCnt="3">
        <dgm:presLayoutVars>
          <dgm:chMax val="0"/>
          <dgm:chPref val="0"/>
          <dgm:bulletEnabled val="1"/>
        </dgm:presLayoutVars>
      </dgm:prSet>
      <dgm:spPr/>
    </dgm:pt>
  </dgm:ptLst>
  <dgm:cxnLst>
    <dgm:cxn modelId="{48F486EB-C32F-4FFA-A13C-3244FCAAEE36}" srcId="{13734A3B-78D4-48EC-BD61-D795A3AB54CF}" destId="{A588D6E1-52E5-4238-B914-3B4B5DC5D0E0}" srcOrd="2" destOrd="0" parTransId="{9C5AD279-C42F-4FE6-AA01-93E3FB6B25D0}" sibTransId="{A0FE42D8-94C1-49CF-BCB8-0BF13FA02AC6}"/>
    <dgm:cxn modelId="{83229232-8FD6-4064-8C68-8BD8C1A90D27}" type="presOf" srcId="{7CC863D9-C40A-481B-BE9A-8943B068AEFD}" destId="{A0F72586-D9C3-4E38-BFC3-8D6D1A0B2903}" srcOrd="0" destOrd="0" presId="urn:microsoft.com/office/officeart/2005/8/layout/chevron1"/>
    <dgm:cxn modelId="{DD8E39BA-AD2C-475B-860F-2F44C17695B1}" type="presOf" srcId="{A588D6E1-52E5-4238-B914-3B4B5DC5D0E0}" destId="{FAB2B1A5-BFF5-4149-B1CF-A8CFAF463F0B}" srcOrd="0" destOrd="0" presId="urn:microsoft.com/office/officeart/2005/8/layout/chevron1"/>
    <dgm:cxn modelId="{3980B935-A675-4A42-BB40-4E2579820C9C}" srcId="{13734A3B-78D4-48EC-BD61-D795A3AB54CF}" destId="{6B962AA2-EFEC-4FFF-8DF9-EE77A3B6FA62}" srcOrd="1" destOrd="0" parTransId="{CA484F1E-B59A-4B0D-BE61-1A2FB68ED798}" sibTransId="{8D2C6A76-855D-4D26-9037-2AA7F95FFA23}"/>
    <dgm:cxn modelId="{C73B99B2-4D4B-4E68-9270-72F8F9D67D81}" type="presOf" srcId="{6B962AA2-EFEC-4FFF-8DF9-EE77A3B6FA62}" destId="{8F0EF122-0B35-495A-9A8F-385FE5CB8CE9}" srcOrd="0" destOrd="0" presId="urn:microsoft.com/office/officeart/2005/8/layout/chevron1"/>
    <dgm:cxn modelId="{6D12B254-8232-44CA-AAA9-8A7C56EAA414}" srcId="{13734A3B-78D4-48EC-BD61-D795A3AB54CF}" destId="{7CC863D9-C40A-481B-BE9A-8943B068AEFD}" srcOrd="0" destOrd="0" parTransId="{19DB3EFD-CB62-4EC5-9B20-36C6EA791EF9}" sibTransId="{4A83E17A-5445-4AE0-8033-B06D70DE01E1}"/>
    <dgm:cxn modelId="{6ADD067E-167E-448A-9D73-459C602A7E37}" type="presOf" srcId="{13734A3B-78D4-48EC-BD61-D795A3AB54CF}" destId="{78539979-99E9-48DE-BF4D-967ADBE9FEC0}" srcOrd="0" destOrd="0" presId="urn:microsoft.com/office/officeart/2005/8/layout/chevron1"/>
    <dgm:cxn modelId="{67021A6C-9BA6-42ED-AA7F-B0AC3C6FE071}" type="presParOf" srcId="{78539979-99E9-48DE-BF4D-967ADBE9FEC0}" destId="{A0F72586-D9C3-4E38-BFC3-8D6D1A0B2903}" srcOrd="0" destOrd="0" presId="urn:microsoft.com/office/officeart/2005/8/layout/chevron1"/>
    <dgm:cxn modelId="{6130BE70-5189-44C8-BE49-F0A1C970944F}" type="presParOf" srcId="{78539979-99E9-48DE-BF4D-967ADBE9FEC0}" destId="{B95D5858-6A0D-4508-B681-9388D72258C4}" srcOrd="1" destOrd="0" presId="urn:microsoft.com/office/officeart/2005/8/layout/chevron1"/>
    <dgm:cxn modelId="{D697E4B9-EBA5-434E-871B-D128486C8266}" type="presParOf" srcId="{78539979-99E9-48DE-BF4D-967ADBE9FEC0}" destId="{8F0EF122-0B35-495A-9A8F-385FE5CB8CE9}" srcOrd="2" destOrd="0" presId="urn:microsoft.com/office/officeart/2005/8/layout/chevron1"/>
    <dgm:cxn modelId="{D9BEDC3C-16B7-4928-BA86-5B070F73E846}" type="presParOf" srcId="{78539979-99E9-48DE-BF4D-967ADBE9FEC0}" destId="{EC7001D9-05EC-42E2-A8EE-0DC1F08447E8}" srcOrd="3" destOrd="0" presId="urn:microsoft.com/office/officeart/2005/8/layout/chevron1"/>
    <dgm:cxn modelId="{C2849321-1911-48DA-BD3B-3887D8B8FD8F}" type="presParOf" srcId="{78539979-99E9-48DE-BF4D-967ADBE9FEC0}" destId="{FAB2B1A5-BFF5-4149-B1CF-A8CFAF463F0B}"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734A3B-78D4-48EC-BD61-D795A3AB54CF}" type="doc">
      <dgm:prSet loTypeId="urn:microsoft.com/office/officeart/2005/8/layout/chevron1" loCatId="process" qsTypeId="urn:microsoft.com/office/officeart/2005/8/quickstyle/simple1" qsCatId="simple" csTypeId="urn:microsoft.com/office/officeart/2005/8/colors/accent1_2" csCatId="accent1" phldr="1"/>
      <dgm:spPr/>
    </dgm:pt>
    <dgm:pt modelId="{7CC863D9-C40A-481B-BE9A-8943B068AEFD}">
      <dgm:prSet phldrT="[Text]"/>
      <dgm:spPr>
        <a:solidFill>
          <a:srgbClr val="4472C4"/>
        </a:solidFill>
      </dgm:spPr>
      <dgm:t>
        <a:bodyPr/>
        <a:lstStyle/>
        <a:p>
          <a:r>
            <a:rPr lang="en-US" dirty="0"/>
            <a:t>Live Real Data</a:t>
          </a:r>
        </a:p>
      </dgm:t>
    </dgm:pt>
    <dgm:pt modelId="{19DB3EFD-CB62-4EC5-9B20-36C6EA791EF9}" type="parTrans" cxnId="{6D12B254-8232-44CA-AAA9-8A7C56EAA414}">
      <dgm:prSet/>
      <dgm:spPr/>
      <dgm:t>
        <a:bodyPr/>
        <a:lstStyle/>
        <a:p>
          <a:endParaRPr lang="en-US"/>
        </a:p>
      </dgm:t>
    </dgm:pt>
    <dgm:pt modelId="{4A83E17A-5445-4AE0-8033-B06D70DE01E1}" type="sibTrans" cxnId="{6D12B254-8232-44CA-AAA9-8A7C56EAA414}">
      <dgm:prSet/>
      <dgm:spPr/>
      <dgm:t>
        <a:bodyPr/>
        <a:lstStyle/>
        <a:p>
          <a:endParaRPr lang="en-US"/>
        </a:p>
      </dgm:t>
    </dgm:pt>
    <dgm:pt modelId="{6B962AA2-EFEC-4FFF-8DF9-EE77A3B6FA62}">
      <dgm:prSet phldrT="[Text]"/>
      <dgm:spPr>
        <a:solidFill>
          <a:schemeClr val="tx1"/>
        </a:solidFill>
      </dgm:spPr>
      <dgm:t>
        <a:bodyPr/>
        <a:lstStyle/>
        <a:p>
          <a:r>
            <a:rPr lang="en-US" dirty="0"/>
            <a:t>Training</a:t>
          </a:r>
        </a:p>
        <a:p>
          <a:r>
            <a:rPr lang="en-US" dirty="0"/>
            <a:t>Model</a:t>
          </a:r>
        </a:p>
      </dgm:t>
    </dgm:pt>
    <dgm:pt modelId="{CA484F1E-B59A-4B0D-BE61-1A2FB68ED798}" type="parTrans" cxnId="{3980B935-A675-4A42-BB40-4E2579820C9C}">
      <dgm:prSet/>
      <dgm:spPr/>
      <dgm:t>
        <a:bodyPr/>
        <a:lstStyle/>
        <a:p>
          <a:endParaRPr lang="en-US"/>
        </a:p>
      </dgm:t>
    </dgm:pt>
    <dgm:pt modelId="{8D2C6A76-855D-4D26-9037-2AA7F95FFA23}" type="sibTrans" cxnId="{3980B935-A675-4A42-BB40-4E2579820C9C}">
      <dgm:prSet/>
      <dgm:spPr/>
      <dgm:t>
        <a:bodyPr/>
        <a:lstStyle/>
        <a:p>
          <a:endParaRPr lang="en-US"/>
        </a:p>
      </dgm:t>
    </dgm:pt>
    <dgm:pt modelId="{A588D6E1-52E5-4238-B914-3B4B5DC5D0E0}">
      <dgm:prSet phldrT="[Text]"/>
      <dgm:spPr>
        <a:solidFill>
          <a:srgbClr val="4472C4"/>
        </a:solidFill>
      </dgm:spPr>
      <dgm:t>
        <a:bodyPr/>
        <a:lstStyle/>
        <a:p>
          <a:r>
            <a:rPr lang="en-US" dirty="0"/>
            <a:t>Result</a:t>
          </a:r>
        </a:p>
      </dgm:t>
    </dgm:pt>
    <dgm:pt modelId="{9C5AD279-C42F-4FE6-AA01-93E3FB6B25D0}" type="parTrans" cxnId="{48F486EB-C32F-4FFA-A13C-3244FCAAEE36}">
      <dgm:prSet/>
      <dgm:spPr/>
      <dgm:t>
        <a:bodyPr/>
        <a:lstStyle/>
        <a:p>
          <a:endParaRPr lang="en-US"/>
        </a:p>
      </dgm:t>
    </dgm:pt>
    <dgm:pt modelId="{A0FE42D8-94C1-49CF-BCB8-0BF13FA02AC6}" type="sibTrans" cxnId="{48F486EB-C32F-4FFA-A13C-3244FCAAEE36}">
      <dgm:prSet/>
      <dgm:spPr/>
      <dgm:t>
        <a:bodyPr/>
        <a:lstStyle/>
        <a:p>
          <a:endParaRPr lang="en-US"/>
        </a:p>
      </dgm:t>
    </dgm:pt>
    <dgm:pt modelId="{78539979-99E9-48DE-BF4D-967ADBE9FEC0}" type="pres">
      <dgm:prSet presAssocID="{13734A3B-78D4-48EC-BD61-D795A3AB54CF}" presName="Name0" presStyleCnt="0">
        <dgm:presLayoutVars>
          <dgm:dir/>
          <dgm:animLvl val="lvl"/>
          <dgm:resizeHandles val="exact"/>
        </dgm:presLayoutVars>
      </dgm:prSet>
      <dgm:spPr/>
    </dgm:pt>
    <dgm:pt modelId="{A0F72586-D9C3-4E38-BFC3-8D6D1A0B2903}" type="pres">
      <dgm:prSet presAssocID="{7CC863D9-C40A-481B-BE9A-8943B068AEFD}" presName="parTxOnly" presStyleLbl="node1" presStyleIdx="0" presStyleCnt="3">
        <dgm:presLayoutVars>
          <dgm:chMax val="0"/>
          <dgm:chPref val="0"/>
          <dgm:bulletEnabled val="1"/>
        </dgm:presLayoutVars>
      </dgm:prSet>
      <dgm:spPr/>
    </dgm:pt>
    <dgm:pt modelId="{B95D5858-6A0D-4508-B681-9388D72258C4}" type="pres">
      <dgm:prSet presAssocID="{4A83E17A-5445-4AE0-8033-B06D70DE01E1}" presName="parTxOnlySpace" presStyleCnt="0"/>
      <dgm:spPr/>
    </dgm:pt>
    <dgm:pt modelId="{8F0EF122-0B35-495A-9A8F-385FE5CB8CE9}" type="pres">
      <dgm:prSet presAssocID="{6B962AA2-EFEC-4FFF-8DF9-EE77A3B6FA62}" presName="parTxOnly" presStyleLbl="node1" presStyleIdx="1" presStyleCnt="3">
        <dgm:presLayoutVars>
          <dgm:chMax val="0"/>
          <dgm:chPref val="0"/>
          <dgm:bulletEnabled val="1"/>
        </dgm:presLayoutVars>
      </dgm:prSet>
      <dgm:spPr/>
    </dgm:pt>
    <dgm:pt modelId="{EC7001D9-05EC-42E2-A8EE-0DC1F08447E8}" type="pres">
      <dgm:prSet presAssocID="{8D2C6A76-855D-4D26-9037-2AA7F95FFA23}" presName="parTxOnlySpace" presStyleCnt="0"/>
      <dgm:spPr/>
    </dgm:pt>
    <dgm:pt modelId="{FAB2B1A5-BFF5-4149-B1CF-A8CFAF463F0B}" type="pres">
      <dgm:prSet presAssocID="{A588D6E1-52E5-4238-B914-3B4B5DC5D0E0}" presName="parTxOnly" presStyleLbl="node1" presStyleIdx="2" presStyleCnt="3">
        <dgm:presLayoutVars>
          <dgm:chMax val="0"/>
          <dgm:chPref val="0"/>
          <dgm:bulletEnabled val="1"/>
        </dgm:presLayoutVars>
      </dgm:prSet>
      <dgm:spPr/>
    </dgm:pt>
  </dgm:ptLst>
  <dgm:cxnLst>
    <dgm:cxn modelId="{48F486EB-C32F-4FFA-A13C-3244FCAAEE36}" srcId="{13734A3B-78D4-48EC-BD61-D795A3AB54CF}" destId="{A588D6E1-52E5-4238-B914-3B4B5DC5D0E0}" srcOrd="2" destOrd="0" parTransId="{9C5AD279-C42F-4FE6-AA01-93E3FB6B25D0}" sibTransId="{A0FE42D8-94C1-49CF-BCB8-0BF13FA02AC6}"/>
    <dgm:cxn modelId="{83229232-8FD6-4064-8C68-8BD8C1A90D27}" type="presOf" srcId="{7CC863D9-C40A-481B-BE9A-8943B068AEFD}" destId="{A0F72586-D9C3-4E38-BFC3-8D6D1A0B2903}" srcOrd="0" destOrd="0" presId="urn:microsoft.com/office/officeart/2005/8/layout/chevron1"/>
    <dgm:cxn modelId="{DD8E39BA-AD2C-475B-860F-2F44C17695B1}" type="presOf" srcId="{A588D6E1-52E5-4238-B914-3B4B5DC5D0E0}" destId="{FAB2B1A5-BFF5-4149-B1CF-A8CFAF463F0B}" srcOrd="0" destOrd="0" presId="urn:microsoft.com/office/officeart/2005/8/layout/chevron1"/>
    <dgm:cxn modelId="{3980B935-A675-4A42-BB40-4E2579820C9C}" srcId="{13734A3B-78D4-48EC-BD61-D795A3AB54CF}" destId="{6B962AA2-EFEC-4FFF-8DF9-EE77A3B6FA62}" srcOrd="1" destOrd="0" parTransId="{CA484F1E-B59A-4B0D-BE61-1A2FB68ED798}" sibTransId="{8D2C6A76-855D-4D26-9037-2AA7F95FFA23}"/>
    <dgm:cxn modelId="{C73B99B2-4D4B-4E68-9270-72F8F9D67D81}" type="presOf" srcId="{6B962AA2-EFEC-4FFF-8DF9-EE77A3B6FA62}" destId="{8F0EF122-0B35-495A-9A8F-385FE5CB8CE9}" srcOrd="0" destOrd="0" presId="urn:microsoft.com/office/officeart/2005/8/layout/chevron1"/>
    <dgm:cxn modelId="{6D12B254-8232-44CA-AAA9-8A7C56EAA414}" srcId="{13734A3B-78D4-48EC-BD61-D795A3AB54CF}" destId="{7CC863D9-C40A-481B-BE9A-8943B068AEFD}" srcOrd="0" destOrd="0" parTransId="{19DB3EFD-CB62-4EC5-9B20-36C6EA791EF9}" sibTransId="{4A83E17A-5445-4AE0-8033-B06D70DE01E1}"/>
    <dgm:cxn modelId="{6ADD067E-167E-448A-9D73-459C602A7E37}" type="presOf" srcId="{13734A3B-78D4-48EC-BD61-D795A3AB54CF}" destId="{78539979-99E9-48DE-BF4D-967ADBE9FEC0}" srcOrd="0" destOrd="0" presId="urn:microsoft.com/office/officeart/2005/8/layout/chevron1"/>
    <dgm:cxn modelId="{67021A6C-9BA6-42ED-AA7F-B0AC3C6FE071}" type="presParOf" srcId="{78539979-99E9-48DE-BF4D-967ADBE9FEC0}" destId="{A0F72586-D9C3-4E38-BFC3-8D6D1A0B2903}" srcOrd="0" destOrd="0" presId="urn:microsoft.com/office/officeart/2005/8/layout/chevron1"/>
    <dgm:cxn modelId="{6130BE70-5189-44C8-BE49-F0A1C970944F}" type="presParOf" srcId="{78539979-99E9-48DE-BF4D-967ADBE9FEC0}" destId="{B95D5858-6A0D-4508-B681-9388D72258C4}" srcOrd="1" destOrd="0" presId="urn:microsoft.com/office/officeart/2005/8/layout/chevron1"/>
    <dgm:cxn modelId="{D697E4B9-EBA5-434E-871B-D128486C8266}" type="presParOf" srcId="{78539979-99E9-48DE-BF4D-967ADBE9FEC0}" destId="{8F0EF122-0B35-495A-9A8F-385FE5CB8CE9}" srcOrd="2" destOrd="0" presId="urn:microsoft.com/office/officeart/2005/8/layout/chevron1"/>
    <dgm:cxn modelId="{D9BEDC3C-16B7-4928-BA86-5B070F73E846}" type="presParOf" srcId="{78539979-99E9-48DE-BF4D-967ADBE9FEC0}" destId="{EC7001D9-05EC-42E2-A8EE-0DC1F08447E8}" srcOrd="3" destOrd="0" presId="urn:microsoft.com/office/officeart/2005/8/layout/chevron1"/>
    <dgm:cxn modelId="{C2849321-1911-48DA-BD3B-3887D8B8FD8F}" type="presParOf" srcId="{78539979-99E9-48DE-BF4D-967ADBE9FEC0}" destId="{FAB2B1A5-BFF5-4149-B1CF-A8CFAF463F0B}"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72586-D9C3-4E38-BFC3-8D6D1A0B2903}">
      <dsp:nvSpPr>
        <dsp:cNvPr id="0" name=""/>
        <dsp:cNvSpPr/>
      </dsp:nvSpPr>
      <dsp:spPr>
        <a:xfrm>
          <a:off x="2381" y="145483"/>
          <a:ext cx="2901156" cy="1160462"/>
        </a:xfrm>
        <a:prstGeom prst="chevron">
          <a:avLst/>
        </a:prstGeom>
        <a:solidFill>
          <a:srgbClr val="4472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Prior Real Data</a:t>
          </a:r>
        </a:p>
      </dsp:txBody>
      <dsp:txXfrm>
        <a:off x="582612" y="145483"/>
        <a:ext cx="1740694" cy="1160462"/>
      </dsp:txXfrm>
    </dsp:sp>
    <dsp:sp modelId="{8F0EF122-0B35-495A-9A8F-385FE5CB8CE9}">
      <dsp:nvSpPr>
        <dsp:cNvPr id="0" name=""/>
        <dsp:cNvSpPr/>
      </dsp:nvSpPr>
      <dsp:spPr>
        <a:xfrm>
          <a:off x="2613421" y="145483"/>
          <a:ext cx="2901156" cy="1160462"/>
        </a:xfrm>
        <a:prstGeom prst="chevron">
          <a:avLst/>
        </a:prstGeom>
        <a:solidFill>
          <a:srgbClr val="4472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Training</a:t>
          </a:r>
        </a:p>
        <a:p>
          <a:pPr marL="0" lvl="0" indent="0" algn="ctr" defTabSz="1244600">
            <a:lnSpc>
              <a:spcPct val="90000"/>
            </a:lnSpc>
            <a:spcBef>
              <a:spcPct val="0"/>
            </a:spcBef>
            <a:spcAft>
              <a:spcPct val="35000"/>
            </a:spcAft>
            <a:buNone/>
          </a:pPr>
          <a:r>
            <a:rPr lang="en-US" sz="2800" kern="1200" dirty="0"/>
            <a:t>Algorithm</a:t>
          </a:r>
        </a:p>
      </dsp:txBody>
      <dsp:txXfrm>
        <a:off x="3193652" y="145483"/>
        <a:ext cx="1740694" cy="1160462"/>
      </dsp:txXfrm>
    </dsp:sp>
    <dsp:sp modelId="{FAB2B1A5-BFF5-4149-B1CF-A8CFAF463F0B}">
      <dsp:nvSpPr>
        <dsp:cNvPr id="0" name=""/>
        <dsp:cNvSpPr/>
      </dsp:nvSpPr>
      <dsp:spPr>
        <a:xfrm>
          <a:off x="5224462" y="145483"/>
          <a:ext cx="2901156" cy="1160462"/>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Trained</a:t>
          </a:r>
        </a:p>
        <a:p>
          <a:pPr marL="0" lvl="0" indent="0" algn="ctr" defTabSz="1244600">
            <a:lnSpc>
              <a:spcPct val="90000"/>
            </a:lnSpc>
            <a:spcBef>
              <a:spcPct val="0"/>
            </a:spcBef>
            <a:spcAft>
              <a:spcPct val="35000"/>
            </a:spcAft>
            <a:buNone/>
          </a:pPr>
          <a:r>
            <a:rPr lang="en-US" sz="2800" kern="1200" dirty="0"/>
            <a:t>Model</a:t>
          </a:r>
        </a:p>
      </dsp:txBody>
      <dsp:txXfrm>
        <a:off x="5804693" y="145483"/>
        <a:ext cx="1740694" cy="1160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72586-D9C3-4E38-BFC3-8D6D1A0B2903}">
      <dsp:nvSpPr>
        <dsp:cNvPr id="0" name=""/>
        <dsp:cNvSpPr/>
      </dsp:nvSpPr>
      <dsp:spPr>
        <a:xfrm>
          <a:off x="2381" y="145483"/>
          <a:ext cx="2901156" cy="1160462"/>
        </a:xfrm>
        <a:prstGeom prst="chevron">
          <a:avLst/>
        </a:prstGeom>
        <a:solidFill>
          <a:srgbClr val="4472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US" sz="2900" kern="1200" dirty="0"/>
            <a:t>Live Real Data</a:t>
          </a:r>
        </a:p>
      </dsp:txBody>
      <dsp:txXfrm>
        <a:off x="582612" y="145483"/>
        <a:ext cx="1740694" cy="1160462"/>
      </dsp:txXfrm>
    </dsp:sp>
    <dsp:sp modelId="{8F0EF122-0B35-495A-9A8F-385FE5CB8CE9}">
      <dsp:nvSpPr>
        <dsp:cNvPr id="0" name=""/>
        <dsp:cNvSpPr/>
      </dsp:nvSpPr>
      <dsp:spPr>
        <a:xfrm>
          <a:off x="2613421" y="145483"/>
          <a:ext cx="2901156" cy="1160462"/>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US" sz="2900" kern="1200" dirty="0"/>
            <a:t>Training</a:t>
          </a:r>
        </a:p>
        <a:p>
          <a:pPr marL="0" lvl="0" indent="0" algn="ctr" defTabSz="1289050">
            <a:lnSpc>
              <a:spcPct val="90000"/>
            </a:lnSpc>
            <a:spcBef>
              <a:spcPct val="0"/>
            </a:spcBef>
            <a:spcAft>
              <a:spcPct val="35000"/>
            </a:spcAft>
            <a:buNone/>
          </a:pPr>
          <a:r>
            <a:rPr lang="en-US" sz="2900" kern="1200" dirty="0"/>
            <a:t>Model</a:t>
          </a:r>
        </a:p>
      </dsp:txBody>
      <dsp:txXfrm>
        <a:off x="3193652" y="145483"/>
        <a:ext cx="1740694" cy="1160462"/>
      </dsp:txXfrm>
    </dsp:sp>
    <dsp:sp modelId="{FAB2B1A5-BFF5-4149-B1CF-A8CFAF463F0B}">
      <dsp:nvSpPr>
        <dsp:cNvPr id="0" name=""/>
        <dsp:cNvSpPr/>
      </dsp:nvSpPr>
      <dsp:spPr>
        <a:xfrm>
          <a:off x="5224462" y="145483"/>
          <a:ext cx="2901156" cy="1160462"/>
        </a:xfrm>
        <a:prstGeom prst="chevron">
          <a:avLst/>
        </a:prstGeom>
        <a:solidFill>
          <a:srgbClr val="4472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US" sz="2900" kern="1200" dirty="0"/>
            <a:t>Result</a:t>
          </a:r>
        </a:p>
      </dsp:txBody>
      <dsp:txXfrm>
        <a:off x="5804693" y="145483"/>
        <a:ext cx="1740694" cy="11604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11/11/2016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your details above.</a:t>
            </a:r>
          </a:p>
          <a:p>
            <a:endParaRPr lang="en-US" dirty="0"/>
          </a:p>
          <a:p>
            <a:r>
              <a:rPr lang="en-US" dirty="0"/>
              <a:t>Each slide contains example script in the notes.  Once confident with the content, you can use the headings in the notes as cues</a:t>
            </a:r>
            <a:r>
              <a:rPr lang="en-US" baseline="0" dirty="0"/>
              <a:t> to ad-lib the content in your own words.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 support those features at the high level we need the following broad components</a:t>
            </a:r>
          </a:p>
          <a:p>
            <a:r>
              <a:rPr lang="en-US" b="1" baseline="0" dirty="0"/>
              <a:t>CLICK – Devices/Things</a:t>
            </a:r>
          </a:p>
          <a:p>
            <a:r>
              <a:rPr lang="en-US" b="0" baseline="0" dirty="0"/>
              <a:t>So we start with a set of devices or things which may be incredibly diverse.  We’ll talk in more detail about this shortly.</a:t>
            </a:r>
          </a:p>
          <a:p>
            <a:r>
              <a:rPr lang="en-US" b="1" baseline="0" dirty="0"/>
              <a:t>CLICK – Cloud Gateway</a:t>
            </a:r>
          </a:p>
          <a:p>
            <a:r>
              <a:rPr lang="en-US" b="0" baseline="0" dirty="0"/>
              <a:t>From there we move to the cloud where we need a gateway that can receive messages from devices and provide a way to get messages back to the devices.</a:t>
            </a:r>
          </a:p>
          <a:p>
            <a:r>
              <a:rPr lang="en-US" b="1" baseline="0" dirty="0"/>
              <a:t>CLICK – Analytics, Storage &amp; Routing</a:t>
            </a:r>
          </a:p>
          <a:p>
            <a:r>
              <a:rPr lang="en-US" b="0" baseline="0" dirty="0"/>
              <a:t>We then come to the core analytics, storage and processing.  Here we perform aggregation on the incoming data, store data and results and then decide how the data will be routed for further use.</a:t>
            </a:r>
            <a:endParaRPr lang="en-US" b="1" baseline="0" dirty="0"/>
          </a:p>
          <a:p>
            <a:r>
              <a:rPr lang="en-US" b="1" baseline="0" dirty="0"/>
              <a:t>CLICK – UI</a:t>
            </a:r>
          </a:p>
          <a:p>
            <a:r>
              <a:rPr lang="en-US" b="0" baseline="0" dirty="0"/>
              <a:t>Most likely we’ll have a user interface through which we can manage device registration, view data, send commands to devices, see rolled-up views and the results of analyzing the data.</a:t>
            </a:r>
          </a:p>
          <a:p>
            <a:r>
              <a:rPr lang="en-US" b="1" baseline="0" dirty="0"/>
              <a:t>CLICK – LOB Connectivity</a:t>
            </a:r>
          </a:p>
          <a:p>
            <a:r>
              <a:rPr lang="en-US" b="0" baseline="0" dirty="0"/>
              <a:t>Based on the pattern of behavior observed there’s further value in connecting to a broad range of line of business systems, perhaps e-commerce, inventory management, resource management, etc.</a:t>
            </a:r>
          </a:p>
          <a:p>
            <a:endParaRPr lang="en-US" b="1"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837698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 - Devices</a:t>
            </a:r>
          </a:p>
          <a:p>
            <a:r>
              <a:rPr lang="en-US" b="0" baseline="0" dirty="0"/>
              <a:t>As we’ve seen with the web browser case many things can be a device, or perhaps the </a:t>
            </a:r>
            <a:r>
              <a:rPr lang="en-US" b="0" baseline="0" dirty="0" err="1"/>
              <a:t>IoT</a:t>
            </a:r>
            <a:r>
              <a:rPr lang="en-US" b="0" baseline="0" dirty="0"/>
              <a:t> device is a sub-system of, or attachment to a device. D</a:t>
            </a:r>
            <a:r>
              <a:rPr lang="en-US" b="0" baseline="0" dirty="0"/>
              <a:t>evices may be placed in a variety of locations therefore having a variety of potential size, weight and environmental constraints.  </a:t>
            </a:r>
            <a:endParaRPr lang="en-US" b="0" dirty="0"/>
          </a:p>
          <a:p>
            <a:r>
              <a:rPr lang="en-US" b="1" dirty="0"/>
              <a:t>CLICK – Operating Systems</a:t>
            </a:r>
          </a:p>
          <a:p>
            <a:r>
              <a:rPr lang="en-US" b="0" dirty="0"/>
              <a:t>Perhaps as a result of placement constraints, or</a:t>
            </a:r>
            <a:r>
              <a:rPr lang="en-US" b="0" baseline="0" dirty="0"/>
              <a:t> because of organizational or vendor knowledge, a specific operating system may be chosen for the device.  A solution therefore needs to find a way to provide the same feature or capabilities across that range of operating systems.  It’s possible that a device does not have any of these operating systems, but perhaps a very low-level SoC with limited processing.  Such a device would still need some form of communication, though it may not be full-blown TCP/IP.</a:t>
            </a:r>
            <a:endParaRPr lang="en-US" b="0" dirty="0"/>
          </a:p>
          <a:p>
            <a:r>
              <a:rPr lang="en-US" b="1" dirty="0"/>
              <a:t>CLICK – Languages</a:t>
            </a:r>
          </a:p>
          <a:p>
            <a:r>
              <a:rPr lang="en-US" b="0" dirty="0"/>
              <a:t>On any given operating system, there may</a:t>
            </a:r>
            <a:r>
              <a:rPr lang="en-US" b="0" baseline="0" dirty="0"/>
              <a:t> be a choice of framework or languages and we need to be able to support as many of these as possible.  Having SDKs for these development platforms is extremely important to enable a range of skillsets to be able to participate in </a:t>
            </a:r>
            <a:r>
              <a:rPr lang="en-US" b="0" baseline="0" dirty="0" err="1"/>
              <a:t>IoT</a:t>
            </a:r>
            <a:r>
              <a:rPr lang="en-US" b="0" baseline="0" dirty="0"/>
              <a: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491889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Turning to the part of the solution that runs in the cloud, the underlying platform needs to provide key traits.</a:t>
            </a:r>
          </a:p>
          <a:p>
            <a:r>
              <a:rPr lang="en-US" b="1" dirty="0"/>
              <a:t>Security</a:t>
            </a:r>
          </a:p>
          <a:p>
            <a:r>
              <a:rPr lang="en-US" b="0" dirty="0"/>
              <a:t>Security</a:t>
            </a:r>
            <a:r>
              <a:rPr lang="en-US" b="0" baseline="0" dirty="0"/>
              <a:t> is an important aspect of </a:t>
            </a:r>
            <a:r>
              <a:rPr lang="en-US" b="0" baseline="0" dirty="0" err="1"/>
              <a:t>IoT</a:t>
            </a:r>
            <a:r>
              <a:rPr lang="en-US" b="0" baseline="0" dirty="0"/>
              <a:t>.  As well as physically securing the devices, the data in transit and at rest needs the highest possible level of protection.  Establishing identity is equally important so we can be sure that the correct data only comes from registered devices and know exactly which devices is sending the data – we don’t want data being attributed to the wrong device.</a:t>
            </a:r>
            <a:endParaRPr lang="en-US" b="0" dirty="0"/>
          </a:p>
          <a:p>
            <a:r>
              <a:rPr lang="en-US" b="1" dirty="0"/>
              <a:t>Availability</a:t>
            </a:r>
          </a:p>
          <a:p>
            <a:r>
              <a:rPr lang="en-US" b="0" dirty="0"/>
              <a:t>The</a:t>
            </a:r>
            <a:r>
              <a:rPr lang="en-US" b="0" baseline="0" dirty="0"/>
              <a:t> cloud platform may need a high degree of availability and reliability, at least in terms of being available to receive and store messages with minimal data loss.  Ideally any data store used, possesses the standard database attributes of Atomicity, Concurrency, Isolation &amp; Durability.</a:t>
            </a:r>
            <a:endParaRPr lang="en-US" b="0" dirty="0"/>
          </a:p>
          <a:p>
            <a:r>
              <a:rPr lang="en-US" b="1" dirty="0"/>
              <a:t>Maintenance</a:t>
            </a:r>
          </a:p>
          <a:p>
            <a:r>
              <a:rPr lang="en-US" b="0" dirty="0"/>
              <a:t>The cloud</a:t>
            </a:r>
            <a:r>
              <a:rPr lang="en-US" b="0" baseline="0" dirty="0"/>
              <a:t> platform should keep records of the level of functionality available on each device and ideally have the remote ability to update the application code, and perhaps firmware code running on devices connected to the cloud.</a:t>
            </a:r>
            <a:endParaRPr lang="en-US" b="0" dirty="0"/>
          </a:p>
          <a:p>
            <a:r>
              <a:rPr lang="en-US" b="1" dirty="0"/>
              <a:t>Support for low-power &amp; legacy devices</a:t>
            </a:r>
          </a:p>
          <a:p>
            <a:r>
              <a:rPr lang="en-US" b="0" dirty="0"/>
              <a:t>Not every device or thing will have</a:t>
            </a:r>
            <a:r>
              <a:rPr lang="en-US" b="0" baseline="0" dirty="0"/>
              <a:t> TCP/IP connectivity.  For example a tiny system-on-chip device may be able to read basic sensor input, but only have Bluetooth or other low-power wireless networking.  We need a way to bridge that gap.</a:t>
            </a:r>
            <a:endParaRPr lang="en-US" b="0" dirty="0"/>
          </a:p>
          <a:p>
            <a:r>
              <a:rPr lang="en-US" b="1" dirty="0"/>
              <a:t>Support for key messaging formats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Legacy code or formats may not be readily compatible with the cloud platform.  A solution is needed in this case too.</a:t>
            </a:r>
            <a:endParaRPr lang="en-US" b="0" dirty="0"/>
          </a:p>
          <a:p>
            <a:r>
              <a:rPr lang="en-US" b="1" dirty="0"/>
              <a:t>Scale</a:t>
            </a:r>
          </a:p>
          <a:p>
            <a:r>
              <a:rPr lang="en-US" b="0" dirty="0"/>
              <a:t>A</a:t>
            </a:r>
            <a:r>
              <a:rPr lang="en-US" b="0" baseline="0" dirty="0"/>
              <a:t> platform may need to handle 10s, 100s, 1000s or perhaps millions of devices all sending many messages per second.</a:t>
            </a:r>
            <a:endParaRPr lang="en-US" b="0" dirty="0"/>
          </a:p>
          <a:p>
            <a:r>
              <a:rPr lang="en-US" b="1" dirty="0"/>
              <a:t>Additive</a:t>
            </a:r>
          </a:p>
          <a:p>
            <a:r>
              <a:rPr lang="en-US" b="0" dirty="0"/>
              <a:t>Ideally, the introduction of </a:t>
            </a:r>
            <a:r>
              <a:rPr lang="en-US" b="0" dirty="0" err="1"/>
              <a:t>IoT</a:t>
            </a:r>
            <a:r>
              <a:rPr lang="en-US" b="0" dirty="0"/>
              <a:t> should be additive,</a:t>
            </a:r>
            <a:r>
              <a:rPr lang="en-US" b="0" baseline="0" dirty="0"/>
              <a:t> in that it can be added incrementally while complementing and co-operating well with existing systems.  The initial introduction should start to reap organizational benefits which may then guide future </a:t>
            </a:r>
            <a:r>
              <a:rPr lang="en-US" b="0" baseline="0" dirty="0" err="1"/>
              <a:t>IoT</a:t>
            </a:r>
            <a:r>
              <a:rPr lang="en-US" b="0" baseline="0" dirty="0"/>
              <a:t> incorporation.</a:t>
            </a:r>
            <a:endParaRPr lang="en-US" b="0" dirty="0"/>
          </a:p>
          <a:p>
            <a:r>
              <a:rPr lang="en-US" b="1" dirty="0"/>
              <a:t>Templates &amp; Building Blocks</a:t>
            </a:r>
          </a:p>
          <a:p>
            <a:r>
              <a:rPr lang="en-US" b="0" dirty="0"/>
              <a:t>Getting started with a platform can be a learning-curve.  Having starting templates upon</a:t>
            </a:r>
            <a:r>
              <a:rPr lang="en-US" b="0" baseline="0" dirty="0"/>
              <a:t> which to build and flexible building blocks will help move along the implementation.</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735473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components </a:t>
            </a:r>
            <a:r>
              <a:rPr lang="en-US" baseline="0" dirty="0"/>
              <a:t>in a general solution for remote monitoring.</a:t>
            </a:r>
          </a:p>
          <a:p>
            <a:endParaRPr lang="en-US" baseline="0" dirty="0"/>
          </a:p>
          <a:p>
            <a:r>
              <a:rPr lang="en-US" b="1" baseline="0" dirty="0"/>
              <a:t>Devices</a:t>
            </a:r>
          </a:p>
          <a:p>
            <a:r>
              <a:rPr lang="en-US" b="0" baseline="0" dirty="0"/>
              <a:t>We start with our devices.  Each one needs to communicate with the cloud components.</a:t>
            </a:r>
          </a:p>
          <a:p>
            <a:r>
              <a:rPr lang="en-US" b="1" baseline="0" dirty="0"/>
              <a:t>Device Hub</a:t>
            </a:r>
          </a:p>
          <a:p>
            <a:r>
              <a:rPr lang="en-US" b="0" baseline="0" dirty="0"/>
              <a:t>All devices ultimately connect to this component which must be able to handle large scaling in some scenarios.  It knows the bare minimum for each device.  It can identify each device and knows how to find the connection to send messages back to individual device.</a:t>
            </a:r>
          </a:p>
          <a:p>
            <a:r>
              <a:rPr lang="en-US" b="1" baseline="0" dirty="0"/>
              <a:t>Device Gateway – field &amp; cloud</a:t>
            </a:r>
          </a:p>
          <a:p>
            <a:r>
              <a:rPr lang="en-US" b="0" baseline="0" dirty="0"/>
              <a:t>For those devices that do not have TCP/IP connectivity or cannot use compatible formats, there are Device Gateways which sit between a device and the Device Hub.  An example field-gateway is one that sits on premise with a device and converts Bluetooth to TCP/IP.  An example cloud-gateway may be one that translates messaging formats between a device that doesn’t use a compatible message format, and the Device Hub.</a:t>
            </a:r>
          </a:p>
          <a:p>
            <a:r>
              <a:rPr lang="en-US" b="1" baseline="0" dirty="0"/>
              <a:t>Live Analytics</a:t>
            </a:r>
          </a:p>
          <a:p>
            <a:r>
              <a:rPr lang="en-US" b="0" baseline="0" dirty="0"/>
              <a:t>Data is taken from the device hub (and possibly other stores) and rolled-up over a sliding window, examined, and one or more streams of data emerge.  Example streams may include: an aggregate of the live data or ‘telemetry’ sent from devices; specific metadata or notifications from a device; the results of a command running on a device or the results of comparing incoming data to alerting rules.  This component may need to scale up as more and more data comes in, but can be buffered.</a:t>
            </a:r>
          </a:p>
          <a:p>
            <a:r>
              <a:rPr lang="en-US" b="1" baseline="0" dirty="0"/>
              <a:t>Storage</a:t>
            </a:r>
          </a:p>
          <a:p>
            <a:r>
              <a:rPr lang="en-US" b="0" baseline="0" dirty="0"/>
              <a:t>Live or aggregated data may be stored for historic reporting or for use with other organizational systems.  This data in table orientated and design for rapid I/O.</a:t>
            </a:r>
          </a:p>
          <a:p>
            <a:r>
              <a:rPr lang="en-US" b="1" baseline="0" dirty="0"/>
              <a:t>Event Pub-Sub</a:t>
            </a:r>
          </a:p>
          <a:p>
            <a:r>
              <a:rPr lang="en-US" b="0" baseline="0" dirty="0"/>
              <a:t>Certain output stream of the analytics components will form events to be processed further.  These events can be published to the Event Pub-Sub component.  Multiple other components can then subscribe to perform further tasks.  </a:t>
            </a:r>
          </a:p>
          <a:p>
            <a:r>
              <a:rPr lang="en-US" b="1" baseline="0" dirty="0"/>
              <a:t>Event Routing Jobs</a:t>
            </a:r>
          </a:p>
          <a:p>
            <a:r>
              <a:rPr lang="en-US" b="0" baseline="0" dirty="0"/>
              <a:t>Processing events can subscribe to and handle various events to do things like complete a device registration or signal an alert to another system.  This component will also help buffer high-demand and can be scaled up if necessary.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along with alerts.</a:t>
            </a:r>
          </a:p>
          <a:p>
            <a:r>
              <a:rPr lang="en-US" b="1" baseline="0" dirty="0"/>
              <a:t>Device Metadata</a:t>
            </a:r>
          </a:p>
          <a:p>
            <a:r>
              <a:rPr lang="en-US" b="0" baseline="0" dirty="0"/>
              <a:t>Data about a device and command interactions with the device are stored here.  This is more of a traditional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a:t>Control &amp; Reporting UI</a:t>
            </a:r>
          </a:p>
          <a:p>
            <a:r>
              <a:rPr lang="en-US" b="0" baseline="0" dirty="0"/>
              <a:t>A web application provides UI to manage and control devices, as well as a dashboard to the show live and historical results, </a:t>
            </a:r>
            <a:r>
              <a:rPr lang="en-US" b="1" baseline="0" dirty="0"/>
              <a:t>LOB integration</a:t>
            </a:r>
          </a:p>
          <a:p>
            <a:r>
              <a:rPr lang="en-US" baseline="0" dirty="0"/>
              <a:t>The solution provide hooks to connect to other systems when certain data monitoring rules are met.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791416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1.2 - 10-15 min</a:t>
            </a:r>
          </a:p>
          <a:p>
            <a:endParaRPr lang="en-US" dirty="0"/>
          </a:p>
          <a:p>
            <a:r>
              <a:rPr lang="en-US" dirty="0"/>
              <a:t>Let’s see what the remote monitoring</a:t>
            </a:r>
            <a:r>
              <a:rPr lang="en-US" baseline="0" dirty="0"/>
              <a:t> solutions look like in reality.</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882854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two addition features that can deeply enhance</a:t>
            </a:r>
            <a:r>
              <a:rPr lang="en-US" baseline="0" dirty="0"/>
              <a:t> an </a:t>
            </a:r>
            <a:r>
              <a:rPr lang="en-US" baseline="0" dirty="0" err="1"/>
              <a:t>IoT</a:t>
            </a:r>
            <a:r>
              <a:rPr lang="en-US" baseline="0" dirty="0"/>
              <a:t> solution.</a:t>
            </a:r>
          </a:p>
          <a:p>
            <a:r>
              <a:rPr lang="en-US" b="1" baseline="0" dirty="0"/>
              <a:t>Prediction</a:t>
            </a:r>
          </a:p>
          <a:p>
            <a:r>
              <a:rPr lang="en-US" b="0" baseline="0" dirty="0"/>
              <a:t>With a remote monitoring solution we can observe issues almost in real-time.  However, it would be better to prevent those issues occurring.  One approach is to do preventative maintenance.  Based on the known age of field components we may decide to perform regular services.  For example, both cars and aircraft undergo regular scheduled maintenance to help avoid issues.  However, this is a potentially unnecessary expense in some cases, and may still not prevent earlier-than-anticipated failures.  If we can find a relationship between the data from a monitored system and the likelihood of behavior, then we can predict imminent failure or the likelihood of it within a certain window. </a:t>
            </a:r>
          </a:p>
          <a:p>
            <a:r>
              <a:rPr lang="en-US" b="1" baseline="0" dirty="0"/>
              <a:t>Cognition</a:t>
            </a:r>
          </a:p>
          <a:p>
            <a:r>
              <a:rPr lang="en-US" b="0" dirty="0"/>
              <a:t>The data from a device may be coming from or about a human,</a:t>
            </a:r>
            <a:r>
              <a:rPr lang="en-US" b="0" baseline="0" dirty="0"/>
              <a:t> or taking in data based on the behavior of a human or the objects in the world around us.  If the </a:t>
            </a:r>
            <a:r>
              <a:rPr lang="en-US" b="0" baseline="0" dirty="0" err="1"/>
              <a:t>IoT</a:t>
            </a:r>
            <a:r>
              <a:rPr lang="en-US" b="0" baseline="0" dirty="0"/>
              <a:t> solution is able to be somewhat cognizant of this type of data by deriving machine-understandable values, we can bring semantics to the data which become machine-actionable.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4090994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do predictive analytics we using machine learning to build a trained model.</a:t>
            </a:r>
          </a:p>
          <a:p>
            <a:r>
              <a:rPr lang="en-US" b="1" baseline="0" dirty="0"/>
              <a:t>CLICK</a:t>
            </a:r>
          </a:p>
          <a:p>
            <a:r>
              <a:rPr lang="en-US" baseline="0" dirty="0"/>
              <a:t>This works be taking real data in which there may be a determinable connection between some portion of the data and a specific part of the data that indicates an outcome of importance, e.g. the data set may include multiple measurements for parts of a refrigeration system as well as a indicator of when the temperature has become unusable.  Given a suitable training algorithm, we can constructed a trained model.</a:t>
            </a:r>
          </a:p>
          <a:p>
            <a:r>
              <a:rPr lang="en-US" b="1" baseline="0" dirty="0"/>
              <a:t>CLICK</a:t>
            </a:r>
          </a:p>
          <a:p>
            <a:r>
              <a:rPr lang="en-US" baseline="0" dirty="0"/>
              <a:t>We can then take live real data, asses it against the training model, and determine a useful prediction such as when the temperature will soon reach an unacceptable level, long before it does.  Different models and algorithms may be suited for different patterns of data or different results to be predicted.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2647901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set of cognitive</a:t>
            </a:r>
            <a:r>
              <a:rPr lang="en-US" baseline="0" dirty="0"/>
              <a:t> services we can determine and extend upon, machine-readable output in these areas.</a:t>
            </a:r>
          </a:p>
          <a:p>
            <a:r>
              <a:rPr lang="en-US" b="1" baseline="0" dirty="0"/>
              <a:t>Click - Vision – READ  LIST</a:t>
            </a:r>
          </a:p>
          <a:p>
            <a:r>
              <a:rPr lang="en-US" b="1" baseline="0" dirty="0"/>
              <a:t>Click – Speech – READ LIST</a:t>
            </a:r>
          </a:p>
          <a:p>
            <a:r>
              <a:rPr lang="en-US" b="1" baseline="0" dirty="0"/>
              <a:t>Click – Language – READ LIST</a:t>
            </a:r>
          </a:p>
          <a:p>
            <a:r>
              <a:rPr lang="en-US" b="1" baseline="0" dirty="0"/>
              <a:t>Click – Knowledge – READ LIST</a:t>
            </a:r>
          </a:p>
          <a:p>
            <a:r>
              <a:rPr lang="en-US" b="1" baseline="0" dirty="0"/>
              <a:t>Click – Search – READ LIST</a:t>
            </a: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642216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1.3</a:t>
            </a:r>
            <a:r>
              <a:rPr lang="en-US" baseline="0" dirty="0"/>
              <a:t> – 10 min</a:t>
            </a:r>
          </a:p>
          <a:p>
            <a:endParaRPr lang="en-US" baseline="0" dirty="0"/>
          </a:p>
          <a:p>
            <a:r>
              <a:rPr lang="en-US" baseline="0" dirty="0"/>
              <a:t>So let’s add some cognitive services to the first demo…</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2234556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Script:</a:t>
            </a:r>
          </a:p>
          <a:p>
            <a:r>
              <a:rPr lang="en-US" b="1" baseline="0" dirty="0"/>
              <a:t>Proliferation</a:t>
            </a:r>
          </a:p>
          <a:p>
            <a:r>
              <a:rPr lang="en-US" b="0" baseline="0" dirty="0"/>
              <a:t>If you’ve been to a mall, through airport security or even a public bathroom lately you may have seen a device like this for quickly giving customer service feedback.  These kinds of simple devices are showing up – and sometimes not visibly -  more and more and they provide valuable data that in some cases can produce actionable results in real-time</a:t>
            </a:r>
          </a:p>
          <a:p>
            <a:r>
              <a:rPr lang="en-US" b="1" baseline="0" dirty="0"/>
              <a:t>How it works</a:t>
            </a:r>
          </a:p>
          <a:p>
            <a:r>
              <a:rPr lang="en-US" b="0" baseline="0" dirty="0"/>
              <a:t>This device doesn’t require much compute power, and in fact a single button is likely bigger than the control board inside.  Such a device can easily collect a large volume of data and with a simple </a:t>
            </a:r>
            <a:r>
              <a:rPr lang="en-US" b="0" baseline="0" dirty="0" err="1"/>
              <a:t>wifi</a:t>
            </a:r>
            <a:r>
              <a:rPr lang="en-US" b="0" baseline="0" dirty="0"/>
              <a:t> connection, sent the data to a back end for data processing.</a:t>
            </a:r>
          </a:p>
          <a:p>
            <a:r>
              <a:rPr lang="en-US" b="1" baseline="0" dirty="0"/>
              <a:t>Where the data goes</a:t>
            </a:r>
          </a:p>
          <a:p>
            <a:r>
              <a:rPr lang="en-US" b="0" baseline="0" dirty="0"/>
              <a:t>The data may only be stored in local storage, but for real leverage, the data will go live – perhaps with an offline buffer – to a server on premise or in the cloud.  Again, not much processing power is necessary to make this happen.</a:t>
            </a:r>
          </a:p>
          <a:p>
            <a:r>
              <a:rPr lang="en-US" b="1" baseline="0" dirty="0"/>
              <a:t>Live results -&gt; actions</a:t>
            </a:r>
          </a:p>
          <a:p>
            <a:r>
              <a:rPr lang="en-US" b="0" baseline="0" dirty="0"/>
              <a:t>What if many people in a row click the angry button?  Will this be noticed?  Will someone know why this has happened or even could have anticipated it?  If the device stops sending data, will some system be automatically checking to see if the device is up and running vs. being the victim of a smash from a big angry-green guy.</a:t>
            </a:r>
          </a:p>
          <a:p>
            <a:r>
              <a:rPr lang="en-US" b="1" baseline="0" dirty="0"/>
              <a:t>Connected insights</a:t>
            </a:r>
          </a:p>
          <a:p>
            <a:r>
              <a:rPr lang="en-US" baseline="0" dirty="0"/>
              <a:t>Is there is a link between nearby resource levels (perhaps in the number of employees working) and the current stream of results coming from this device?  Can we automatically alert the resource manager once the back end system sees a string of negativity or even automatically request and re-allocate additional resources?</a:t>
            </a:r>
          </a:p>
          <a:p>
            <a:endParaRPr lang="en-US" baseline="0" dirty="0"/>
          </a:p>
          <a:p>
            <a:r>
              <a:rPr lang="en-US" baseline="0" dirty="0"/>
              <a:t>A simple thing can become part of a powerful connected thing.</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736005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Example 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Devices increasing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D</a:t>
            </a:r>
            <a:r>
              <a:rPr lang="en-US" sz="1200" b="0" kern="1200" baseline="0" dirty="0">
                <a:solidFill>
                  <a:schemeClr val="tx1"/>
                </a:solidFill>
                <a:effectLst/>
                <a:latin typeface="+mn-lt"/>
                <a:ea typeface="+mn-ea"/>
                <a:cs typeface="+mn-cs"/>
              </a:rPr>
              <a:t>evices in our world are becoming increasingly connected, and showing up in all aspects of our lives</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Retail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Stores</a:t>
            </a:r>
            <a:r>
              <a:rPr lang="en-US" sz="1200" b="0" kern="1200" baseline="0" dirty="0">
                <a:solidFill>
                  <a:schemeClr val="tx1"/>
                </a:solidFill>
                <a:effectLst/>
                <a:latin typeface="+mn-lt"/>
                <a:ea typeface="+mn-ea"/>
                <a:cs typeface="+mn-cs"/>
              </a:rPr>
              <a:t> can now use devices to for example, price check, monitor stock levels, to manage palette deliveries, and keep track of customer activities.</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Transport/Logistics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Devices</a:t>
            </a:r>
            <a:r>
              <a:rPr lang="en-US" sz="1200" b="0" kern="1200" baseline="0" dirty="0">
                <a:solidFill>
                  <a:schemeClr val="tx1"/>
                </a:solidFill>
                <a:effectLst/>
                <a:latin typeface="+mn-lt"/>
                <a:ea typeface="+mn-ea"/>
                <a:cs typeface="+mn-cs"/>
              </a:rPr>
              <a:t> on vehicles can monitor tire pressure, ensure refrigerators work, use GPS to capture and relay vehicle position or plug into the vehicle management system to relay a large amount of data that may help manage maintenance.</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Manufacturing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 manufacturing line can use connected device to ensure the efficiency, ongoing operations and quality of production.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Smart</a:t>
            </a:r>
            <a:r>
              <a:rPr lang="en-US" sz="1200" b="1" kern="1200" baseline="0" dirty="0">
                <a:solidFill>
                  <a:schemeClr val="tx1"/>
                </a:solidFill>
                <a:effectLst/>
                <a:latin typeface="+mn-lt"/>
                <a:ea typeface="+mn-ea"/>
                <a:cs typeface="+mn-cs"/>
              </a:rPr>
              <a:t> buildings/homes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The ability to lower costs, help the environment and feedback into more efficient future designs is changing the future of our cities.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Energy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From our national power grid to plug-in energy monitors in our homes, the data collected can improve the economics of supply energy and our understanding of how it’s used in different environments.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Healthcare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A fitness band can be considered part of healthcare </a:t>
            </a:r>
            <a:r>
              <a:rPr lang="en-US" sz="1200" b="0" kern="1200" baseline="0" dirty="0" err="1">
                <a:solidFill>
                  <a:schemeClr val="tx1"/>
                </a:solidFill>
                <a:effectLst/>
                <a:latin typeface="+mn-lt"/>
                <a:ea typeface="+mn-ea"/>
                <a:cs typeface="+mn-cs"/>
              </a:rPr>
              <a:t>IoT</a:t>
            </a:r>
            <a:r>
              <a:rPr lang="en-US" sz="1200" b="0" kern="1200" baseline="0" dirty="0">
                <a:solidFill>
                  <a:schemeClr val="tx1"/>
                </a:solidFill>
                <a:effectLst/>
                <a:latin typeface="+mn-lt"/>
                <a:ea typeface="+mn-ea"/>
                <a:cs typeface="+mn-cs"/>
              </a:rPr>
              <a:t>, in addition to more traditional devices now turning into connected devices in hospitals.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Vendor appliances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Grocery stores can use connected refrigerators to help ensure their produce remains fresh. Vending machine suppliers can optimize their deliveries by using connected machines.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Mobile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Clearly the mobile phone is one of the most visible connected devices, and we’re seeing more and more personal and wearable connected devices and it’s not about to slow down.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More devices than people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There are now more connected devices than people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25 billion by 2020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By 2020 Gartner predicts there will be more than 25 billion connected devices.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CLICK - </a:t>
            </a:r>
            <a:r>
              <a:rPr lang="en-US" sz="1200" b="1" kern="1200" baseline="0" dirty="0">
                <a:solidFill>
                  <a:schemeClr val="tx1"/>
                </a:solidFill>
                <a:effectLst/>
                <a:latin typeface="+mn-lt"/>
                <a:ea typeface="+mn-ea"/>
                <a:cs typeface="+mn-cs"/>
              </a:rPr>
              <a:t>$1.7 trillion by 2020</a:t>
            </a: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by</a:t>
            </a:r>
            <a:r>
              <a:rPr lang="en-US" sz="1200" kern="1200" baseline="0" dirty="0">
                <a:solidFill>
                  <a:schemeClr val="tx1"/>
                </a:solidFill>
                <a:effectLst/>
                <a:latin typeface="+mn-lt"/>
                <a:ea typeface="+mn-ea"/>
                <a:cs typeface="+mn-cs"/>
              </a:rPr>
              <a:t> the same year, according to IDC’s report, the </a:t>
            </a:r>
            <a:r>
              <a:rPr lang="en-US" sz="1200" kern="1200" baseline="0" dirty="0" err="1">
                <a:solidFill>
                  <a:schemeClr val="tx1"/>
                </a:solidFill>
                <a:effectLst/>
                <a:latin typeface="+mn-lt"/>
                <a:ea typeface="+mn-ea"/>
                <a:cs typeface="+mn-cs"/>
              </a:rPr>
              <a:t>IoT</a:t>
            </a:r>
            <a:r>
              <a:rPr lang="en-US" sz="1200" kern="1200" baseline="0" dirty="0">
                <a:solidFill>
                  <a:schemeClr val="tx1"/>
                </a:solidFill>
                <a:effectLst/>
                <a:latin typeface="+mn-lt"/>
                <a:ea typeface="+mn-ea"/>
                <a:cs typeface="+mn-cs"/>
              </a:rPr>
              <a:t> market will grow to $1.7 trillion.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min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Let’s show how you can use your</a:t>
            </a:r>
            <a:r>
              <a:rPr lang="en-US" sz="1200" b="0" kern="1200" baseline="0" dirty="0">
                <a:solidFill>
                  <a:schemeClr val="tx1"/>
                </a:solidFill>
                <a:effectLst/>
                <a:latin typeface="+mn-lt"/>
                <a:ea typeface="+mn-ea"/>
                <a:cs typeface="+mn-cs"/>
              </a:rPr>
              <a:t> browser as a device in the Internet of Things…</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4174404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script:</a:t>
            </a:r>
          </a:p>
          <a:p>
            <a:r>
              <a:rPr lang="en-US" b="1" dirty="0"/>
              <a:t>CLICK - Things</a:t>
            </a:r>
          </a:p>
          <a:p>
            <a:r>
              <a:rPr lang="en-US" b="0" baseline="0" dirty="0"/>
              <a:t>These are physical things – which may sometimes be simulated in software – that may be business assets, gadgets or perhaps just a sensor with some compute power – maybe a programmable System-on-a-Chip.  In essence that are one or more variable characteristics that we can monitor or some function we want to control.</a:t>
            </a:r>
            <a:endParaRPr lang="en-US" b="0" dirty="0"/>
          </a:p>
          <a:p>
            <a:r>
              <a:rPr lang="en-US" b="1" dirty="0"/>
              <a:t>CLICK - I/O</a:t>
            </a:r>
          </a:p>
          <a:p>
            <a:r>
              <a:rPr lang="en-US" b="0" dirty="0"/>
              <a:t>The</a:t>
            </a:r>
            <a:r>
              <a:rPr lang="en-US" b="0" baseline="0" dirty="0"/>
              <a:t> physical thing needs a connection to the Internet.  It may have it’s own TCP/IP stack or need help to make that connection.  It could also talk with other attached components like sensors, other devices or with humans.  Ultimately, it connects to an endpoint on the Internet.</a:t>
            </a:r>
            <a:endParaRPr lang="en-US" b="0" dirty="0"/>
          </a:p>
          <a:p>
            <a:r>
              <a:rPr lang="en-US" b="1" dirty="0"/>
              <a:t>CLICK - Data</a:t>
            </a:r>
          </a:p>
          <a:p>
            <a:r>
              <a:rPr lang="en-US" b="0" dirty="0"/>
              <a:t>There are various data</a:t>
            </a:r>
            <a:r>
              <a:rPr lang="en-US" b="0" baseline="0" dirty="0"/>
              <a:t> values being communicated.  While a solution within the Internet of Things may collectively capture billions of bytes of data in a short period of time from perhaps millions of sensors, individual things typically only capture and transmit small quantities of data, with the exception that a large batch may be sent when a device comes back on line.</a:t>
            </a:r>
            <a:endParaRPr lang="en-US" b="0" dirty="0"/>
          </a:p>
          <a:p>
            <a:r>
              <a:rPr lang="en-US" b="1" dirty="0"/>
              <a:t>CLICK - Analysis</a:t>
            </a:r>
          </a:p>
          <a:p>
            <a:r>
              <a:rPr lang="en-US" b="0" dirty="0"/>
              <a:t>Analysis of the data can range through various levels of sophistication: a flat list file, an aggregated report, live data monitoring, live aggregation,</a:t>
            </a:r>
            <a:r>
              <a:rPr lang="en-US" b="0" baseline="0" dirty="0"/>
              <a:t> processing by machine intelligence, or in combination with other available data to present important conclusions.  Ultimately the point of analysis is to be able to make actionable decisions.</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73485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CLICK</a:t>
            </a:r>
            <a:r>
              <a:rPr lang="en-US" sz="1200" b="1" kern="1200" baseline="0" dirty="0">
                <a:solidFill>
                  <a:schemeClr val="tx1"/>
                </a:solidFill>
                <a:effectLst/>
                <a:latin typeface="+mn-lt"/>
                <a:ea typeface="+mn-ea"/>
                <a:cs typeface="+mn-cs"/>
              </a:rPr>
              <a:t> – READ</a:t>
            </a:r>
          </a:p>
          <a:p>
            <a:r>
              <a:rPr lang="en-US" dirty="0"/>
              <a:t>New data and real-time insights &amp; analysis can lead to competitive advantage through</a:t>
            </a:r>
            <a:r>
              <a:rPr lang="en-US" sz="1200" b="0" kern="1200" baseline="0" dirty="0">
                <a:solidFill>
                  <a:schemeClr val="tx1"/>
                </a:solidFill>
                <a:effectLst/>
                <a:latin typeface="+mn-lt"/>
                <a:ea typeface="+mn-ea"/>
                <a:cs typeface="+mn-cs"/>
              </a:rPr>
              <a:t>:</a:t>
            </a:r>
          </a:p>
          <a:p>
            <a:r>
              <a:rPr lang="en-US" sz="1200" b="1" kern="1200" baseline="0" dirty="0">
                <a:solidFill>
                  <a:schemeClr val="tx1"/>
                </a:solidFill>
                <a:effectLst/>
                <a:latin typeface="+mn-lt"/>
                <a:ea typeface="+mn-ea"/>
                <a:cs typeface="+mn-cs"/>
              </a:rPr>
              <a:t>CLICK – Quick reactions</a:t>
            </a:r>
          </a:p>
          <a:p>
            <a:r>
              <a:rPr lang="en-US" sz="1200" b="0" kern="1200" baseline="0" dirty="0">
                <a:solidFill>
                  <a:schemeClr val="tx1"/>
                </a:solidFill>
                <a:effectLst/>
                <a:latin typeface="+mn-lt"/>
                <a:ea typeface="+mn-ea"/>
                <a:cs typeface="+mn-cs"/>
              </a:rPr>
              <a:t>Having additional data about your systems and optionally performing some analysis can help you react to issues as quickly as possible.  Combining the current stream of data in the context of historical data may allow you to predict potentially imminent issues.  This could apply to customer interactions in retail, items on a production line, traffic or many other scenarios.  Where you see things go well, you can work on discovering the contributing factors and amplify that.</a:t>
            </a:r>
          </a:p>
          <a:p>
            <a:r>
              <a:rPr lang="en-US" sz="1200" b="1" kern="1200" baseline="0" dirty="0">
                <a:solidFill>
                  <a:schemeClr val="tx1"/>
                </a:solidFill>
                <a:effectLst/>
                <a:latin typeface="+mn-lt"/>
                <a:ea typeface="+mn-ea"/>
                <a:cs typeface="+mn-cs"/>
              </a:rPr>
              <a:t>CLICK – Increased efficiency</a:t>
            </a:r>
          </a:p>
          <a:p>
            <a:r>
              <a:rPr lang="en-US" sz="1200" b="0" kern="1200" baseline="0" dirty="0">
                <a:solidFill>
                  <a:schemeClr val="tx1"/>
                </a:solidFill>
                <a:effectLst/>
                <a:latin typeface="+mn-lt"/>
                <a:ea typeface="+mn-ea"/>
                <a:cs typeface="+mn-cs"/>
              </a:rPr>
              <a:t>By gathering data and aggregating it, you may be able to discover areas for improvement.  This in turn may lead to lower costs and increased profits.</a:t>
            </a:r>
          </a:p>
          <a:p>
            <a:r>
              <a:rPr lang="en-US" sz="1200" b="1" kern="1200" baseline="0" dirty="0">
                <a:solidFill>
                  <a:schemeClr val="tx1"/>
                </a:solidFill>
                <a:effectLst/>
                <a:latin typeface="+mn-lt"/>
                <a:ea typeface="+mn-ea"/>
                <a:cs typeface="+mn-cs"/>
              </a:rPr>
              <a:t>CLICK – New opportunities</a:t>
            </a:r>
          </a:p>
          <a:p>
            <a:r>
              <a:rPr lang="en-US" sz="1200" b="0" kern="1200" baseline="0" dirty="0">
                <a:solidFill>
                  <a:schemeClr val="tx1"/>
                </a:solidFill>
                <a:effectLst/>
                <a:latin typeface="+mn-lt"/>
                <a:ea typeface="+mn-ea"/>
                <a:cs typeface="+mn-cs"/>
              </a:rPr>
              <a:t>The data you collect may reveal key success factors or a trending behavior which may be unseen to your competitors</a:t>
            </a:r>
          </a:p>
          <a:p>
            <a:r>
              <a:rPr lang="en-US" sz="1200" b="1" kern="1200" baseline="0" dirty="0">
                <a:solidFill>
                  <a:schemeClr val="tx1"/>
                </a:solidFill>
                <a:effectLst/>
                <a:latin typeface="+mn-lt"/>
                <a:ea typeface="+mn-ea"/>
                <a:cs typeface="+mn-cs"/>
              </a:rPr>
              <a:t>CLICK – Improved customer services</a:t>
            </a:r>
          </a:p>
          <a:p>
            <a:r>
              <a:rPr lang="en-US" sz="1200" b="0" kern="1200" dirty="0">
                <a:solidFill>
                  <a:schemeClr val="tx1"/>
                </a:solidFill>
                <a:effectLst/>
                <a:latin typeface="+mn-lt"/>
                <a:ea typeface="+mn-ea"/>
                <a:cs typeface="+mn-cs"/>
              </a:rPr>
              <a:t>Having</a:t>
            </a:r>
            <a:r>
              <a:rPr lang="en-US" sz="1200" b="0" kern="1200" baseline="0" dirty="0">
                <a:solidFill>
                  <a:schemeClr val="tx1"/>
                </a:solidFill>
                <a:effectLst/>
                <a:latin typeface="+mn-lt"/>
                <a:ea typeface="+mn-ea"/>
                <a:cs typeface="+mn-cs"/>
              </a:rPr>
              <a:t> more data available from the lives of your customers, e.g. location or feedback, or from the components of the service you are offering, e.g. stock levels, may enable you to provide a more informative, detailed or personalized approach. </a:t>
            </a:r>
            <a:endParaRPr lang="en-US" sz="1200" b="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679433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look at examples of how</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IoT</a:t>
            </a:r>
            <a:r>
              <a:rPr lang="en-US" sz="1200" kern="1200" baseline="0" dirty="0">
                <a:solidFill>
                  <a:schemeClr val="tx1"/>
                </a:solidFill>
                <a:effectLst/>
                <a:latin typeface="+mn-lt"/>
                <a:ea typeface="+mn-ea"/>
                <a:cs typeface="+mn-cs"/>
              </a:rPr>
              <a:t> is being used in various industries</a:t>
            </a:r>
          </a:p>
          <a:p>
            <a:r>
              <a:rPr lang="en-US" sz="1200" b="1" kern="1200" baseline="0" dirty="0">
                <a:solidFill>
                  <a:schemeClr val="tx1"/>
                </a:solidFill>
                <a:effectLst/>
                <a:latin typeface="+mn-lt"/>
                <a:ea typeface="+mn-ea"/>
                <a:cs typeface="+mn-cs"/>
              </a:rPr>
              <a:t>CLICK - Jabil - Manufacturing</a:t>
            </a:r>
          </a:p>
          <a:p>
            <a:r>
              <a:rPr lang="en-US" sz="1200" kern="1200" baseline="0" dirty="0">
                <a:solidFill>
                  <a:schemeClr val="tx1"/>
                </a:solidFill>
                <a:effectLst/>
                <a:latin typeface="+mn-lt"/>
                <a:ea typeface="+mn-ea"/>
                <a:cs typeface="+mn-cs"/>
              </a:rPr>
              <a:t>Jabil is </a:t>
            </a:r>
            <a:r>
              <a:rPr lang="en-CA" dirty="0"/>
              <a:t>a provider of manufacturing, design engineering, and supply chain management technologies and services.</a:t>
            </a:r>
          </a:p>
          <a:p>
            <a:r>
              <a:rPr lang="en-CA" dirty="0"/>
              <a:t>They used an</a:t>
            </a:r>
            <a:r>
              <a:rPr lang="en-CA" baseline="0" dirty="0"/>
              <a:t> IoT solution</a:t>
            </a:r>
            <a:r>
              <a:rPr lang="en-CA" dirty="0"/>
              <a:t> to increase the throughput of products while simultaneously decreasing the need for human touch.</a:t>
            </a:r>
          </a:p>
          <a:p>
            <a:r>
              <a:rPr lang="en-CA" dirty="0"/>
              <a:t>They connected an electronics manufacturing production line to the cloud, using it to collect more than 1 million data points from each assembly across a 32-step, four-hour manufacturing process.</a:t>
            </a:r>
            <a:r>
              <a:rPr lang="en-CA" baseline="0" dirty="0"/>
              <a:t>  This enabled them to </a:t>
            </a:r>
            <a:r>
              <a:rPr lang="en-CA" dirty="0"/>
              <a:t>anticipate and avert more than half of circuit board failures at the second step in the process, and the remaining 45 percent at step 6. The end results are a reduction in scrapped materials and warranty costs, and an increase in customer satisfaction.</a:t>
            </a:r>
          </a:p>
          <a:p>
            <a:r>
              <a:rPr lang="en-CA" b="1" dirty="0"/>
              <a:t>CLICK - Ford – Transport</a:t>
            </a:r>
          </a:p>
          <a:p>
            <a:r>
              <a:rPr lang="en-CA" dirty="0"/>
              <a:t>Ford unveiled</a:t>
            </a:r>
            <a:r>
              <a:rPr lang="en-CA" baseline="0" dirty="0"/>
              <a:t> their Service Delivery Network to deliver over the air updates for vehicle performance, previously done via USB.  The network also allows owners to keep tab on their vehicles and the status of components like tires, fuel level, and battery, while providing remote start options.  Owners have timely information and Ford gains insights into owner usage.</a:t>
            </a:r>
          </a:p>
          <a:p>
            <a:r>
              <a:rPr lang="en-CA" b="1" baseline="0" dirty="0"/>
              <a:t>CLICK – Kroger – Retail</a:t>
            </a:r>
          </a:p>
          <a:p>
            <a:r>
              <a:rPr lang="en-CA" b="0" dirty="0"/>
              <a:t>Kroger has</a:t>
            </a:r>
            <a:r>
              <a:rPr lang="en-CA" b="0" baseline="0" dirty="0"/>
              <a:t> reduced </a:t>
            </a:r>
            <a:r>
              <a:rPr lang="en-CA" b="0" dirty="0"/>
              <a:t>its average check-out line wait time from 4 minutes to 26 seconds.  They added infrared sensors to count</a:t>
            </a:r>
            <a:r>
              <a:rPr lang="en-CA" b="0" baseline="0" dirty="0"/>
              <a:t> customers so they can monitor and anticipate checkout staffing needs.  Transactions and sales both immediately rose.</a:t>
            </a:r>
          </a:p>
          <a:p>
            <a:r>
              <a:rPr lang="en-CA" b="1" dirty="0"/>
              <a:t>CLICK – Rockwell Automation</a:t>
            </a:r>
            <a:r>
              <a:rPr lang="en-CA" b="1" baseline="0" dirty="0"/>
              <a:t> – Energy</a:t>
            </a:r>
          </a:p>
          <a:p>
            <a:r>
              <a:rPr lang="en-CA" b="0" dirty="0"/>
              <a:t>Rockwell Automation is using IoT to track</a:t>
            </a:r>
            <a:r>
              <a:rPr lang="en-CA" b="0" baseline="0" dirty="0"/>
              <a:t> equipment performance in real-time, predict failures, and help with future designs.</a:t>
            </a:r>
          </a:p>
          <a:p>
            <a:r>
              <a:rPr lang="en-CA" b="0" baseline="0" dirty="0"/>
              <a:t>Oil drilling pumps are constantly monitored to help prevent expensive production stalls costing $100,000s.</a:t>
            </a:r>
          </a:p>
          <a:p>
            <a:r>
              <a:rPr lang="en-CA" b="0" baseline="0" dirty="0"/>
              <a:t>Product transfer units are monitored and enabled for remote service and maintenance, monitoring for correct product transfer</a:t>
            </a:r>
          </a:p>
          <a:p>
            <a:r>
              <a:rPr lang="en-CA" b="0" baseline="0" dirty="0"/>
              <a:t>Liquid natural gas pumps are being installed to deliver this alternative fuel for delivery trucks, and are cloud-connected for monitoring.</a:t>
            </a:r>
          </a:p>
          <a:p>
            <a:r>
              <a:rPr lang="en-CA" b="0" baseline="0" dirty="0"/>
              <a:t>Stakeholders across the entire supply line gain useful insights.</a:t>
            </a:r>
          </a:p>
          <a:p>
            <a:r>
              <a:rPr lang="en-CA" b="1" baseline="0" dirty="0"/>
              <a:t>CLICK – ThyssenKrupp Elevator – Smart buildings</a:t>
            </a:r>
          </a:p>
          <a:p>
            <a:r>
              <a:rPr lang="en-CA" b="0" baseline="0" dirty="0"/>
              <a:t>ThyssenKrupp Elevator installed elevators in the new One World Trade Center building in New York, the CMA Tower in Saudi Arabia, and Bayshore Hotel in Dalian, China.  New elevators are cloud connected to go beyond preventative maintenance to pre-emptive maintenance based on the data captured, offering higher uptime.</a:t>
            </a:r>
          </a:p>
          <a:p>
            <a:r>
              <a:rPr lang="en-CA" b="1" baseline="0" dirty="0"/>
              <a:t>CLICK – Weka Health Solutions – Healthcare</a:t>
            </a:r>
          </a:p>
          <a:p>
            <a:r>
              <a:rPr lang="en-CA" b="0" baseline="0" dirty="0"/>
              <a:t>Weka Health Solutions has a small and portable smart fridge with remote monitoring of vaccine storage temperature and dispensing quantities.  Shortages and storage issues can be remotely tracked, predicted and alerted.</a:t>
            </a:r>
          </a:p>
          <a:p>
            <a:endParaRPr lang="en-CA" b="0" baseline="0" dirty="0"/>
          </a:p>
          <a:p>
            <a:endParaRPr lang="en-CA" b="0" dirty="0"/>
          </a:p>
          <a:p>
            <a:endParaRPr lang="en-CA"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483505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Considering</a:t>
            </a:r>
            <a:r>
              <a:rPr lang="en-US" b="0" baseline="0" dirty="0"/>
              <a:t> those kinds of industry solutions, we can generalize problems that can be solved by an Internet of Things solution</a:t>
            </a:r>
            <a:endParaRPr lang="en-US" b="0" dirty="0"/>
          </a:p>
          <a:p>
            <a:r>
              <a:rPr lang="en-US" b="1" dirty="0"/>
              <a:t>CLICK - Uncollected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Organizations</a:t>
            </a:r>
            <a:r>
              <a:rPr lang="en-US" baseline="0" dirty="0"/>
              <a:t> may have measurable physical properties throughout their operations which if collected may provide a source of increased efficiencies and commercial competitive advantage.  For example, it could be the flow of people, assets or goods or perhaps physical measurements such as temperature, pressure, light or position.  Having this data could improve operations and profits.</a:t>
            </a:r>
          </a:p>
          <a:p>
            <a:r>
              <a:rPr lang="en-US" b="1" baseline="0" dirty="0"/>
              <a:t>CLICK - Dispersed collection</a:t>
            </a:r>
          </a:p>
          <a:p>
            <a:r>
              <a:rPr lang="en-US" b="0" baseline="0" dirty="0"/>
              <a:t>Once useful data is identified for collection, those points may be available at physically dispersed locations </a:t>
            </a:r>
            <a:r>
              <a:rPr lang="en-US" b="0" baseline="0" dirty="0"/>
              <a:t>(for example. different retail location, or equipment across a factory floor), </a:t>
            </a:r>
            <a:r>
              <a:rPr lang="en-US" b="0" baseline="0" dirty="0"/>
              <a:t>and needs to be brought to a reliable central location for storage and processing.</a:t>
            </a:r>
          </a:p>
          <a:p>
            <a:r>
              <a:rPr lang="en-US" b="1" baseline="0" dirty="0"/>
              <a:t>CLICK - Mass raw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With so much data coming in, it can be difficult</a:t>
            </a:r>
            <a:r>
              <a:rPr lang="en-US" b="0" baseline="0" dirty="0"/>
              <a:t> to see problems arising, discover common factors or spot trends.  </a:t>
            </a:r>
            <a:endParaRPr lang="en-US" b="0" dirty="0"/>
          </a:p>
          <a:p>
            <a:r>
              <a:rPr lang="en-US" b="0" baseline="0" dirty="0"/>
              <a:t>Once data is collected, it needs to be aggregated, grouped or clustered in a meaningful way.</a:t>
            </a:r>
          </a:p>
          <a:p>
            <a:r>
              <a:rPr lang="en-US" b="1" dirty="0"/>
              <a:t>CLICK - Lack of live data</a:t>
            </a:r>
          </a:p>
          <a:p>
            <a:r>
              <a:rPr lang="en-US" b="0" baseline="0" dirty="0"/>
              <a:t>In many industries, having live data can be critical to minimizing down time or providing a satisfactory response to issues.</a:t>
            </a:r>
          </a:p>
          <a:p>
            <a:r>
              <a:rPr lang="en-US" b="1" dirty="0"/>
              <a:t>CLICK - Reactionary approach</a:t>
            </a:r>
            <a:endParaRPr lang="en-US" b="1" baseline="0" dirty="0"/>
          </a:p>
          <a:p>
            <a:r>
              <a:rPr lang="en-US" b="0" baseline="0" dirty="0"/>
              <a:t>Reactionary responses typically occur when part of a system has failed.  The parts and </a:t>
            </a:r>
            <a:r>
              <a:rPr lang="en-US" b="0" baseline="0" dirty="0" err="1"/>
              <a:t>labour</a:t>
            </a:r>
            <a:r>
              <a:rPr lang="en-US" b="0" baseline="0" dirty="0"/>
              <a:t> needed to effect a repair may be expensive and there may also be a cost (e.g. loss of revenue) for downtime incurred until the situation is remedied.  Looking at data over time may lead to a plan for routine preventative maintenance.</a:t>
            </a:r>
            <a:endParaRPr lang="en-US" b="0" dirty="0"/>
          </a:p>
          <a:p>
            <a:r>
              <a:rPr lang="en-US" b="1" baseline="0" dirty="0"/>
              <a:t>CLICK - Preventative maintenance costs</a:t>
            </a:r>
          </a:p>
          <a:p>
            <a:r>
              <a:rPr lang="en-US" b="0" baseline="0" dirty="0"/>
              <a:t>While regular preventative maintenance may help prevent failures, perhaps arranged according to an examined or published mean time between failures, it’s not exact and incurs a regular cost.  If a solution is able to alert an organization to impending issues based on incoming data, or otherwise predict an imminent failure before it occurs, there are costs savings to be had, </a:t>
            </a:r>
          </a:p>
          <a:p>
            <a:r>
              <a:rPr lang="en-US" b="1" dirty="0"/>
              <a:t>CLICK - Lack</a:t>
            </a:r>
            <a:r>
              <a:rPr lang="en-US" b="1" baseline="0" dirty="0"/>
              <a:t> of remote control</a:t>
            </a:r>
          </a:p>
          <a:p>
            <a:r>
              <a:rPr lang="en-US" baseline="0" dirty="0"/>
              <a:t>Even with these problems solved, it may become apparent that an asset or piece of equipment needs to be adjusted.  Sending out a technician or other operative can be costly.  Also if data collected or other findings lead to the need to update the firmware of some equipment, it could also be expensive to achieve an update without local human intervention.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475816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So</a:t>
            </a:r>
            <a:r>
              <a:rPr lang="en-US" b="0" baseline="0" dirty="0"/>
              <a:t> now this leads us to the common features of an </a:t>
            </a:r>
            <a:r>
              <a:rPr lang="en-US" b="0" baseline="0" dirty="0" err="1"/>
              <a:t>IoT</a:t>
            </a:r>
            <a:r>
              <a:rPr lang="en-US" b="0" baseline="0" dirty="0"/>
              <a:t> solution</a:t>
            </a:r>
            <a:endParaRPr lang="en-US" b="0" dirty="0"/>
          </a:p>
          <a:p>
            <a:r>
              <a:rPr lang="en-US" b="1" dirty="0"/>
              <a:t>CLICK - Data collection</a:t>
            </a:r>
          </a:p>
          <a:p>
            <a:r>
              <a:rPr lang="en-US" b="0" dirty="0"/>
              <a:t>We need the ability to first locally</a:t>
            </a:r>
            <a:r>
              <a:rPr lang="en-US" b="0" baseline="0" dirty="0"/>
              <a:t> </a:t>
            </a:r>
            <a:r>
              <a:rPr lang="en-US" b="0" dirty="0"/>
              <a:t>collect data from</a:t>
            </a:r>
            <a:r>
              <a:rPr lang="en-US" b="0" baseline="0" dirty="0"/>
              <a:t> humans or sensors using appropriate devices.  </a:t>
            </a:r>
            <a:endParaRPr lang="en-US" b="1" dirty="0"/>
          </a:p>
          <a:p>
            <a:r>
              <a:rPr lang="en-US" b="1" dirty="0"/>
              <a:t>CLICK - Device registration</a:t>
            </a:r>
          </a:p>
          <a:p>
            <a:r>
              <a:rPr lang="en-US" b="0" baseline="0" dirty="0"/>
              <a:t>It must be possible to add devices to the solution and there may be millions of such devices.  There will likely need to be a registration process whereby each device has a configured identity and the solution is set to accept data from the device with the new identity.</a:t>
            </a:r>
            <a:endParaRPr lang="en-US" b="0" dirty="0"/>
          </a:p>
          <a:p>
            <a:r>
              <a:rPr lang="en-US" b="1" dirty="0"/>
              <a:t>CLICK - Data upload</a:t>
            </a:r>
          </a:p>
          <a:p>
            <a:r>
              <a:rPr lang="en-US" b="0" baseline="0" dirty="0"/>
              <a:t>A registered device must be able to upload the data it collects.  This may happen continuously or in batches.  It’s possible that data from multiple devices may be uploaded through a gateway or proxy device.</a:t>
            </a:r>
            <a:endParaRPr lang="en-US" b="0" dirty="0"/>
          </a:p>
          <a:p>
            <a:r>
              <a:rPr lang="en-US" b="1" dirty="0"/>
              <a:t>CLICK - Mass data storage</a:t>
            </a:r>
          </a:p>
          <a:p>
            <a:r>
              <a:rPr lang="en-US" b="0" dirty="0"/>
              <a:t>Given the large amount of data that may be collected, either over time or in a short space of time from many devices,</a:t>
            </a:r>
            <a:r>
              <a:rPr lang="en-US" b="0" baseline="0" dirty="0"/>
              <a:t> a solution will need to be able to store or at least buffer an appropriate amount of incoming data.</a:t>
            </a:r>
            <a:endParaRPr lang="en-US" b="0" dirty="0"/>
          </a:p>
          <a:p>
            <a:r>
              <a:rPr lang="en-US" b="1" dirty="0"/>
              <a:t>CLICK - Data routing</a:t>
            </a:r>
          </a:p>
          <a:p>
            <a:r>
              <a:rPr lang="en-US" b="0" dirty="0"/>
              <a:t>As</a:t>
            </a:r>
            <a:r>
              <a:rPr lang="en-US" b="0" baseline="0" dirty="0"/>
              <a:t> data is processed, perhaps aggregated or filtered, it is necessary to decide where the data should be stored or processed next.  For example, data from a device, could be generally collected data, or it could be the response to a specific query send to the device.</a:t>
            </a:r>
            <a:endParaRPr lang="en-US" b="0" dirty="0"/>
          </a:p>
          <a:p>
            <a:r>
              <a:rPr lang="en-US" b="1" dirty="0"/>
              <a:t>CLICK - (Live) analysis</a:t>
            </a:r>
          </a:p>
          <a:p>
            <a:r>
              <a:rPr lang="en-US" b="0" baseline="0" dirty="0"/>
              <a:t>Collected data may be processed to transform it, aggregate or roll it up, or compare it against specific patterns.  This kind of analysis may happen on historical data or continuously on a window of live data.</a:t>
            </a:r>
            <a:endParaRPr lang="en-US" b="0" dirty="0"/>
          </a:p>
          <a:p>
            <a:r>
              <a:rPr lang="en-US" b="1" dirty="0"/>
              <a:t>CLICK - Reporting</a:t>
            </a:r>
          </a:p>
          <a:p>
            <a:r>
              <a:rPr lang="en-US" b="0" dirty="0"/>
              <a:t>Once the data is suitably processed, it needs to</a:t>
            </a:r>
            <a:r>
              <a:rPr lang="en-US" b="0" baseline="0" dirty="0"/>
              <a:t> be reported for human consumption as displayable data or specific notifications, or perhaps formatted for use by another system.</a:t>
            </a:r>
            <a:endParaRPr lang="en-US" b="0" dirty="0"/>
          </a:p>
          <a:p>
            <a:r>
              <a:rPr lang="en-US" b="1" dirty="0"/>
              <a:t>CLICK - Device management/control</a:t>
            </a:r>
          </a:p>
          <a:p>
            <a:r>
              <a:rPr lang="en-US" b="0" dirty="0"/>
              <a:t>There’s usually an interface to do things like see the</a:t>
            </a:r>
            <a:r>
              <a:rPr lang="en-US" b="0" baseline="0" dirty="0"/>
              <a:t> reported data, send commands to one or more devices (including specific actions to upgrade firmware) or to remove devices.</a:t>
            </a:r>
            <a:endParaRPr lang="en-US" b="0" dirty="0"/>
          </a:p>
          <a:p>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257175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11/11/2016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11/11/2016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microsoft.com/en-us/cloud-platform/internet-of-things" TargetMode="External"/><Relationship Id="rId2" Type="http://schemas.openxmlformats.org/officeDocument/2006/relationships/hyperlink" Target="http://azureiotsuite.com/" TargetMode="External"/><Relationship Id="rId1" Type="http://schemas.openxmlformats.org/officeDocument/2006/relationships/slideLayout" Target="../slideLayouts/slideLayout2.xml"/><Relationship Id="rId4" Type="http://schemas.openxmlformats.org/officeDocument/2006/relationships/hyperlink" Target="https://azure.microsoft.com/en-us/documentation/suites/iot-suit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Exploring </a:t>
            </a:r>
            <a:r>
              <a:rPr lang="en-US" dirty="0" err="1"/>
              <a:t>IoT</a:t>
            </a:r>
            <a:r>
              <a:rPr lang="en-US" dirty="0"/>
              <a:t> Solutions</a:t>
            </a:r>
          </a:p>
        </p:txBody>
      </p:sp>
      <p:sp>
        <p:nvSpPr>
          <p:cNvPr id="3" name="Subtitle 2"/>
          <p:cNvSpPr>
            <a:spLocks noGrp="1"/>
          </p:cNvSpPr>
          <p:nvPr>
            <p:ph type="subTitle" idx="1"/>
          </p:nvPr>
        </p:nvSpPr>
        <p:spPr/>
        <p:txBody>
          <a:bodyPr/>
          <a:lstStyle/>
          <a:p>
            <a:r>
              <a:rPr lang="en-US" dirty="0">
                <a:solidFill>
                  <a:srgbClr val="FFFF00"/>
                </a:solidFill>
              </a:rPr>
              <a:t>[ speaker name]</a:t>
            </a:r>
          </a:p>
          <a:p>
            <a:r>
              <a:rPr lang="en-US" dirty="0">
                <a:solidFill>
                  <a:srgbClr val="FFFF00"/>
                </a:solidFill>
              </a:rPr>
              <a:t>[ speaker contact methods ]</a:t>
            </a:r>
          </a:p>
        </p:txBody>
      </p:sp>
      <p:sp>
        <p:nvSpPr>
          <p:cNvPr id="5" name="VEHICLE TRACKING"/>
          <p:cNvSpPr>
            <a:spLocks noChangeAspect="1"/>
          </p:cNvSpPr>
          <p:nvPr/>
        </p:nvSpPr>
        <p:spPr bwMode="auto">
          <a:xfrm>
            <a:off x="-1197476" y="908642"/>
            <a:ext cx="916225" cy="685432"/>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solidFill>
            <a:srgbClr val="286498"/>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33" tIns="46616" rIns="46616" bIns="93233"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932" fontAlgn="base">
              <a:spcBef>
                <a:spcPct val="0"/>
              </a:spcBef>
              <a:spcAft>
                <a:spcPct val="0"/>
              </a:spcAft>
              <a:defRPr/>
            </a:pPr>
            <a:r>
              <a:rPr lang="en-US" sz="1836" spc="-51" dirty="0">
                <a:gradFill>
                  <a:gsLst>
                    <a:gs pos="0">
                      <a:srgbClr val="FFFFFF"/>
                    </a:gs>
                    <a:gs pos="100000">
                      <a:srgbClr val="FFFFFF"/>
                    </a:gs>
                  </a:gsLst>
                  <a:lin ang="5400000" scaled="0"/>
                </a:gradFill>
                <a:latin typeface="Segoe UI"/>
                <a:ea typeface="Segoe UI" pitchFamily="34" charset="0"/>
                <a:cs typeface="Segoe UI" pitchFamily="34" charset="0"/>
              </a:rPr>
              <a:t>%</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a:t>High-Level Components</a:t>
            </a:r>
            <a:endParaRPr lang="en-US" dirty="0"/>
          </a:p>
        </p:txBody>
      </p:sp>
      <p:sp>
        <p:nvSpPr>
          <p:cNvPr id="4" name="VEHICLE TRACKING"/>
          <p:cNvSpPr>
            <a:spLocks noChangeAspect="1"/>
          </p:cNvSpPr>
          <p:nvPr/>
        </p:nvSpPr>
        <p:spPr bwMode="auto">
          <a:xfrm>
            <a:off x="945590" y="3196910"/>
            <a:ext cx="916225" cy="685432"/>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33" tIns="46616" rIns="46616" bIns="93233"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932" fontAlgn="base">
              <a:spcBef>
                <a:spcPct val="0"/>
              </a:spcBef>
              <a:spcAft>
                <a:spcPct val="0"/>
              </a:spcAft>
              <a:defRPr/>
            </a:pPr>
            <a:r>
              <a:rPr lang="en-US" sz="1836" spc="-51" dirty="0">
                <a:gradFill>
                  <a:gsLst>
                    <a:gs pos="0">
                      <a:srgbClr val="FFFFFF"/>
                    </a:gs>
                    <a:gs pos="100000">
                      <a:srgbClr val="FFFFFF"/>
                    </a:gs>
                  </a:gsLst>
                  <a:lin ang="5400000" scaled="0"/>
                </a:gradFill>
                <a:latin typeface="Segoe UI"/>
                <a:ea typeface="Segoe UI" pitchFamily="34" charset="0"/>
                <a:cs typeface="Segoe UI" pitchFamily="34" charset="0"/>
              </a:rPr>
              <a:t>%</a:t>
            </a:r>
          </a:p>
        </p:txBody>
      </p:sp>
      <p:grpSp>
        <p:nvGrpSpPr>
          <p:cNvPr id="5" name="Group 4"/>
          <p:cNvGrpSpPr/>
          <p:nvPr/>
        </p:nvGrpSpPr>
        <p:grpSpPr>
          <a:xfrm>
            <a:off x="893192" y="1969059"/>
            <a:ext cx="1023568" cy="860951"/>
            <a:chOff x="2939243" y="4947133"/>
            <a:chExt cx="3545174" cy="2682142"/>
          </a:xfrm>
          <a:solidFill>
            <a:schemeClr val="accent5"/>
          </a:solidFill>
        </p:grpSpPr>
        <p:sp>
          <p:nvSpPr>
            <p:cNvPr id="6" name="Freeform 5"/>
            <p:cNvSpPr>
              <a:spLocks noEditPoints="1"/>
            </p:cNvSpPr>
            <p:nvPr/>
          </p:nvSpPr>
          <p:spPr bwMode="auto">
            <a:xfrm>
              <a:off x="4786756" y="5086442"/>
              <a:ext cx="636404" cy="605913"/>
            </a:xfrm>
            <a:custGeom>
              <a:avLst/>
              <a:gdLst>
                <a:gd name="T0" fmla="*/ 75 w 152"/>
                <a:gd name="T1" fmla="*/ 152 h 152"/>
                <a:gd name="T2" fmla="*/ 152 w 152"/>
                <a:gd name="T3" fmla="*/ 76 h 152"/>
                <a:gd name="T4" fmla="*/ 75 w 152"/>
                <a:gd name="T5" fmla="*/ 0 h 152"/>
                <a:gd name="T6" fmla="*/ 0 w 152"/>
                <a:gd name="T7" fmla="*/ 76 h 152"/>
                <a:gd name="T8" fmla="*/ 75 w 152"/>
                <a:gd name="T9" fmla="*/ 152 h 152"/>
                <a:gd name="T10" fmla="*/ 75 w 152"/>
                <a:gd name="T11" fmla="*/ 32 h 152"/>
                <a:gd name="T12" fmla="*/ 119 w 152"/>
                <a:gd name="T13" fmla="*/ 76 h 152"/>
                <a:gd name="T14" fmla="*/ 75 w 152"/>
                <a:gd name="T15" fmla="*/ 119 h 152"/>
                <a:gd name="T16" fmla="*/ 32 w 152"/>
                <a:gd name="T17" fmla="*/ 76 h 152"/>
                <a:gd name="T18" fmla="*/ 75 w 152"/>
                <a:gd name="T1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52">
                  <a:moveTo>
                    <a:pt x="75" y="152"/>
                  </a:moveTo>
                  <a:cubicBezTo>
                    <a:pt x="118" y="152"/>
                    <a:pt x="152" y="118"/>
                    <a:pt x="152" y="76"/>
                  </a:cubicBezTo>
                  <a:cubicBezTo>
                    <a:pt x="152" y="34"/>
                    <a:pt x="118" y="0"/>
                    <a:pt x="75" y="0"/>
                  </a:cubicBezTo>
                  <a:cubicBezTo>
                    <a:pt x="34" y="0"/>
                    <a:pt x="0" y="34"/>
                    <a:pt x="0" y="76"/>
                  </a:cubicBezTo>
                  <a:cubicBezTo>
                    <a:pt x="0" y="118"/>
                    <a:pt x="34" y="152"/>
                    <a:pt x="75" y="152"/>
                  </a:cubicBezTo>
                  <a:close/>
                  <a:moveTo>
                    <a:pt x="75" y="32"/>
                  </a:moveTo>
                  <a:cubicBezTo>
                    <a:pt x="100" y="32"/>
                    <a:pt x="119" y="52"/>
                    <a:pt x="119" y="76"/>
                  </a:cubicBezTo>
                  <a:cubicBezTo>
                    <a:pt x="119" y="100"/>
                    <a:pt x="100" y="119"/>
                    <a:pt x="75" y="119"/>
                  </a:cubicBezTo>
                  <a:cubicBezTo>
                    <a:pt x="51" y="119"/>
                    <a:pt x="32" y="100"/>
                    <a:pt x="32" y="76"/>
                  </a:cubicBezTo>
                  <a:cubicBezTo>
                    <a:pt x="32" y="52"/>
                    <a:pt x="51" y="32"/>
                    <a:pt x="75" y="32"/>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7" name="Oval 6"/>
            <p:cNvSpPr>
              <a:spLocks noChangeArrowheads="1"/>
            </p:cNvSpPr>
            <p:nvPr/>
          </p:nvSpPr>
          <p:spPr bwMode="auto">
            <a:xfrm>
              <a:off x="5008879" y="5297925"/>
              <a:ext cx="186869" cy="179595"/>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8" name="Freeform 7"/>
            <p:cNvSpPr>
              <a:spLocks noEditPoints="1"/>
            </p:cNvSpPr>
            <p:nvPr/>
          </p:nvSpPr>
          <p:spPr bwMode="auto">
            <a:xfrm>
              <a:off x="2939243" y="4947133"/>
              <a:ext cx="869107" cy="829151"/>
            </a:xfrm>
            <a:custGeom>
              <a:avLst/>
              <a:gdLst>
                <a:gd name="T0" fmla="*/ 208 w 208"/>
                <a:gd name="T1" fmla="*/ 104 h 208"/>
                <a:gd name="T2" fmla="*/ 104 w 208"/>
                <a:gd name="T3" fmla="*/ 0 h 208"/>
                <a:gd name="T4" fmla="*/ 0 w 208"/>
                <a:gd name="T5" fmla="*/ 104 h 208"/>
                <a:gd name="T6" fmla="*/ 104 w 208"/>
                <a:gd name="T7" fmla="*/ 208 h 208"/>
                <a:gd name="T8" fmla="*/ 208 w 208"/>
                <a:gd name="T9" fmla="*/ 104 h 208"/>
                <a:gd name="T10" fmla="*/ 49 w 208"/>
                <a:gd name="T11" fmla="*/ 104 h 208"/>
                <a:gd name="T12" fmla="*/ 104 w 208"/>
                <a:gd name="T13" fmla="*/ 49 h 208"/>
                <a:gd name="T14" fmla="*/ 159 w 208"/>
                <a:gd name="T15" fmla="*/ 104 h 208"/>
                <a:gd name="T16" fmla="*/ 104 w 208"/>
                <a:gd name="T17" fmla="*/ 159 h 208"/>
                <a:gd name="T18" fmla="*/ 49 w 208"/>
                <a:gd name="T1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104"/>
                  </a:moveTo>
                  <a:cubicBezTo>
                    <a:pt x="208" y="46"/>
                    <a:pt x="161" y="0"/>
                    <a:pt x="104" y="0"/>
                  </a:cubicBezTo>
                  <a:cubicBezTo>
                    <a:pt x="46" y="0"/>
                    <a:pt x="0" y="46"/>
                    <a:pt x="0" y="104"/>
                  </a:cubicBezTo>
                  <a:cubicBezTo>
                    <a:pt x="0" y="161"/>
                    <a:pt x="46" y="208"/>
                    <a:pt x="104" y="208"/>
                  </a:cubicBezTo>
                  <a:cubicBezTo>
                    <a:pt x="161" y="208"/>
                    <a:pt x="208" y="161"/>
                    <a:pt x="208" y="104"/>
                  </a:cubicBezTo>
                  <a:close/>
                  <a:moveTo>
                    <a:pt x="49" y="104"/>
                  </a:moveTo>
                  <a:cubicBezTo>
                    <a:pt x="49" y="73"/>
                    <a:pt x="73" y="49"/>
                    <a:pt x="104" y="49"/>
                  </a:cubicBezTo>
                  <a:cubicBezTo>
                    <a:pt x="134" y="49"/>
                    <a:pt x="159" y="73"/>
                    <a:pt x="159" y="104"/>
                  </a:cubicBezTo>
                  <a:cubicBezTo>
                    <a:pt x="159" y="134"/>
                    <a:pt x="134" y="159"/>
                    <a:pt x="104" y="159"/>
                  </a:cubicBezTo>
                  <a:cubicBezTo>
                    <a:pt x="73" y="159"/>
                    <a:pt x="49" y="134"/>
                    <a:pt x="49" y="104"/>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9" name="Oval 8"/>
            <p:cNvSpPr>
              <a:spLocks noChangeArrowheads="1"/>
            </p:cNvSpPr>
            <p:nvPr/>
          </p:nvSpPr>
          <p:spPr bwMode="auto">
            <a:xfrm>
              <a:off x="3244225" y="5239184"/>
              <a:ext cx="255615" cy="246731"/>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0" name="Freeform 9"/>
            <p:cNvSpPr>
              <a:spLocks/>
            </p:cNvSpPr>
            <p:nvPr/>
          </p:nvSpPr>
          <p:spPr bwMode="auto">
            <a:xfrm>
              <a:off x="5874454" y="6498009"/>
              <a:ext cx="509473" cy="775436"/>
            </a:xfrm>
            <a:custGeom>
              <a:avLst/>
              <a:gdLst>
                <a:gd name="T0" fmla="*/ 0 w 122"/>
                <a:gd name="T1" fmla="*/ 61 h 195"/>
                <a:gd name="T2" fmla="*/ 33 w 122"/>
                <a:gd name="T3" fmla="*/ 115 h 195"/>
                <a:gd name="T4" fmla="*/ 33 w 122"/>
                <a:gd name="T5" fmla="*/ 151 h 195"/>
                <a:gd name="T6" fmla="*/ 47 w 122"/>
                <a:gd name="T7" fmla="*/ 151 h 195"/>
                <a:gd name="T8" fmla="*/ 47 w 122"/>
                <a:gd name="T9" fmla="*/ 166 h 195"/>
                <a:gd name="T10" fmla="*/ 56 w 122"/>
                <a:gd name="T11" fmla="*/ 166 h 195"/>
                <a:gd name="T12" fmla="*/ 56 w 122"/>
                <a:gd name="T13" fmla="*/ 195 h 195"/>
                <a:gd name="T14" fmla="*/ 71 w 122"/>
                <a:gd name="T15" fmla="*/ 195 h 195"/>
                <a:gd name="T16" fmla="*/ 71 w 122"/>
                <a:gd name="T17" fmla="*/ 166 h 195"/>
                <a:gd name="T18" fmla="*/ 79 w 122"/>
                <a:gd name="T19" fmla="*/ 166 h 195"/>
                <a:gd name="T20" fmla="*/ 79 w 122"/>
                <a:gd name="T21" fmla="*/ 151 h 195"/>
                <a:gd name="T22" fmla="*/ 91 w 122"/>
                <a:gd name="T23" fmla="*/ 151 h 195"/>
                <a:gd name="T24" fmla="*/ 91 w 122"/>
                <a:gd name="T25" fmla="*/ 114 h 195"/>
                <a:gd name="T26" fmla="*/ 122 w 122"/>
                <a:gd name="T27" fmla="*/ 61 h 195"/>
                <a:gd name="T28" fmla="*/ 61 w 122"/>
                <a:gd name="T29" fmla="*/ 0 h 195"/>
                <a:gd name="T30" fmla="*/ 0 w 122"/>
                <a:gd name="T31" fmla="*/ 6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95">
                  <a:moveTo>
                    <a:pt x="0" y="61"/>
                  </a:moveTo>
                  <a:cubicBezTo>
                    <a:pt x="0" y="85"/>
                    <a:pt x="14" y="105"/>
                    <a:pt x="33" y="115"/>
                  </a:cubicBezTo>
                  <a:cubicBezTo>
                    <a:pt x="33" y="151"/>
                    <a:pt x="33" y="151"/>
                    <a:pt x="33" y="151"/>
                  </a:cubicBezTo>
                  <a:cubicBezTo>
                    <a:pt x="47" y="151"/>
                    <a:pt x="47" y="151"/>
                    <a:pt x="47" y="151"/>
                  </a:cubicBezTo>
                  <a:cubicBezTo>
                    <a:pt x="47" y="166"/>
                    <a:pt x="47" y="166"/>
                    <a:pt x="47" y="166"/>
                  </a:cubicBezTo>
                  <a:cubicBezTo>
                    <a:pt x="56" y="166"/>
                    <a:pt x="56" y="166"/>
                    <a:pt x="56" y="166"/>
                  </a:cubicBezTo>
                  <a:cubicBezTo>
                    <a:pt x="56" y="195"/>
                    <a:pt x="56" y="195"/>
                    <a:pt x="56" y="195"/>
                  </a:cubicBezTo>
                  <a:cubicBezTo>
                    <a:pt x="71" y="195"/>
                    <a:pt x="71" y="195"/>
                    <a:pt x="71" y="195"/>
                  </a:cubicBezTo>
                  <a:cubicBezTo>
                    <a:pt x="71" y="166"/>
                    <a:pt x="71" y="166"/>
                    <a:pt x="71" y="166"/>
                  </a:cubicBezTo>
                  <a:cubicBezTo>
                    <a:pt x="79" y="166"/>
                    <a:pt x="79" y="166"/>
                    <a:pt x="79" y="166"/>
                  </a:cubicBezTo>
                  <a:cubicBezTo>
                    <a:pt x="79" y="151"/>
                    <a:pt x="79" y="151"/>
                    <a:pt x="79" y="151"/>
                  </a:cubicBezTo>
                  <a:cubicBezTo>
                    <a:pt x="91" y="151"/>
                    <a:pt x="91" y="151"/>
                    <a:pt x="91" y="151"/>
                  </a:cubicBezTo>
                  <a:cubicBezTo>
                    <a:pt x="91" y="114"/>
                    <a:pt x="91" y="114"/>
                    <a:pt x="91" y="114"/>
                  </a:cubicBezTo>
                  <a:cubicBezTo>
                    <a:pt x="110" y="104"/>
                    <a:pt x="122" y="84"/>
                    <a:pt x="122" y="61"/>
                  </a:cubicBezTo>
                  <a:cubicBezTo>
                    <a:pt x="122" y="28"/>
                    <a:pt x="95" y="0"/>
                    <a:pt x="61" y="0"/>
                  </a:cubicBezTo>
                  <a:cubicBezTo>
                    <a:pt x="28" y="0"/>
                    <a:pt x="0" y="28"/>
                    <a:pt x="0" y="61"/>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 name="Freeform 10"/>
            <p:cNvSpPr>
              <a:spLocks/>
            </p:cNvSpPr>
            <p:nvPr/>
          </p:nvSpPr>
          <p:spPr bwMode="auto">
            <a:xfrm>
              <a:off x="3161366" y="6919296"/>
              <a:ext cx="3323051" cy="709979"/>
            </a:xfrm>
            <a:custGeom>
              <a:avLst/>
              <a:gdLst>
                <a:gd name="T0" fmla="*/ 777 w 1885"/>
                <a:gd name="T1" fmla="*/ 313 h 423"/>
                <a:gd name="T2" fmla="*/ 777 w 1885"/>
                <a:gd name="T3" fmla="*/ 143 h 423"/>
                <a:gd name="T4" fmla="*/ 685 w 1885"/>
                <a:gd name="T5" fmla="*/ 143 h 423"/>
                <a:gd name="T6" fmla="*/ 685 w 1885"/>
                <a:gd name="T7" fmla="*/ 0 h 423"/>
                <a:gd name="T8" fmla="*/ 173 w 1885"/>
                <a:gd name="T9" fmla="*/ 0 h 423"/>
                <a:gd name="T10" fmla="*/ 173 w 1885"/>
                <a:gd name="T11" fmla="*/ 143 h 423"/>
                <a:gd name="T12" fmla="*/ 80 w 1885"/>
                <a:gd name="T13" fmla="*/ 143 h 423"/>
                <a:gd name="T14" fmla="*/ 80 w 1885"/>
                <a:gd name="T15" fmla="*/ 313 h 423"/>
                <a:gd name="T16" fmla="*/ 0 w 1885"/>
                <a:gd name="T17" fmla="*/ 313 h 423"/>
                <a:gd name="T18" fmla="*/ 0 w 1885"/>
                <a:gd name="T19" fmla="*/ 423 h 423"/>
                <a:gd name="T20" fmla="*/ 1885 w 1885"/>
                <a:gd name="T21" fmla="*/ 423 h 423"/>
                <a:gd name="T22" fmla="*/ 1885 w 1885"/>
                <a:gd name="T23" fmla="*/ 313 h 423"/>
                <a:gd name="T24" fmla="*/ 777 w 1885"/>
                <a:gd name="T25" fmla="*/ 31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5" h="423">
                  <a:moveTo>
                    <a:pt x="777" y="313"/>
                  </a:moveTo>
                  <a:lnTo>
                    <a:pt x="777" y="143"/>
                  </a:lnTo>
                  <a:lnTo>
                    <a:pt x="685" y="143"/>
                  </a:lnTo>
                  <a:lnTo>
                    <a:pt x="685" y="0"/>
                  </a:lnTo>
                  <a:lnTo>
                    <a:pt x="173" y="0"/>
                  </a:lnTo>
                  <a:lnTo>
                    <a:pt x="173" y="143"/>
                  </a:lnTo>
                  <a:lnTo>
                    <a:pt x="80" y="143"/>
                  </a:lnTo>
                  <a:lnTo>
                    <a:pt x="80" y="313"/>
                  </a:lnTo>
                  <a:lnTo>
                    <a:pt x="0" y="313"/>
                  </a:lnTo>
                  <a:lnTo>
                    <a:pt x="0" y="423"/>
                  </a:lnTo>
                  <a:lnTo>
                    <a:pt x="1885" y="423"/>
                  </a:lnTo>
                  <a:lnTo>
                    <a:pt x="1885" y="313"/>
                  </a:lnTo>
                  <a:lnTo>
                    <a:pt x="777" y="313"/>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2" name="Freeform 11"/>
            <p:cNvSpPr>
              <a:spLocks/>
            </p:cNvSpPr>
            <p:nvPr/>
          </p:nvSpPr>
          <p:spPr bwMode="auto">
            <a:xfrm>
              <a:off x="3311214" y="5729281"/>
              <a:ext cx="1121198" cy="1062453"/>
            </a:xfrm>
            <a:custGeom>
              <a:avLst/>
              <a:gdLst>
                <a:gd name="T0" fmla="*/ 0 w 268"/>
                <a:gd name="T1" fmla="*/ 55 h 267"/>
                <a:gd name="T2" fmla="*/ 53 w 268"/>
                <a:gd name="T3" fmla="*/ 203 h 267"/>
                <a:gd name="T4" fmla="*/ 15 w 268"/>
                <a:gd name="T5" fmla="*/ 203 h 267"/>
                <a:gd name="T6" fmla="*/ 15 w 268"/>
                <a:gd name="T7" fmla="*/ 267 h 267"/>
                <a:gd name="T8" fmla="*/ 268 w 268"/>
                <a:gd name="T9" fmla="*/ 267 h 267"/>
                <a:gd name="T10" fmla="*/ 268 w 268"/>
                <a:gd name="T11" fmla="*/ 203 h 267"/>
                <a:gd name="T12" fmla="*/ 230 w 268"/>
                <a:gd name="T13" fmla="*/ 203 h 267"/>
                <a:gd name="T14" fmla="*/ 131 w 268"/>
                <a:gd name="T15" fmla="*/ 0 h 267"/>
                <a:gd name="T16" fmla="*/ 15 w 268"/>
                <a:gd name="T17" fmla="*/ 56 h 267"/>
                <a:gd name="T18" fmla="*/ 0 w 268"/>
                <a:gd name="T19" fmla="*/ 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67">
                  <a:moveTo>
                    <a:pt x="0" y="55"/>
                  </a:moveTo>
                  <a:cubicBezTo>
                    <a:pt x="53" y="203"/>
                    <a:pt x="53" y="203"/>
                    <a:pt x="53" y="203"/>
                  </a:cubicBezTo>
                  <a:cubicBezTo>
                    <a:pt x="15" y="203"/>
                    <a:pt x="15" y="203"/>
                    <a:pt x="15" y="203"/>
                  </a:cubicBezTo>
                  <a:cubicBezTo>
                    <a:pt x="15" y="267"/>
                    <a:pt x="15" y="267"/>
                    <a:pt x="15" y="267"/>
                  </a:cubicBezTo>
                  <a:cubicBezTo>
                    <a:pt x="268" y="267"/>
                    <a:pt x="268" y="267"/>
                    <a:pt x="268" y="267"/>
                  </a:cubicBezTo>
                  <a:cubicBezTo>
                    <a:pt x="268" y="203"/>
                    <a:pt x="268" y="203"/>
                    <a:pt x="268" y="203"/>
                  </a:cubicBezTo>
                  <a:cubicBezTo>
                    <a:pt x="230" y="203"/>
                    <a:pt x="230" y="203"/>
                    <a:pt x="230" y="203"/>
                  </a:cubicBezTo>
                  <a:cubicBezTo>
                    <a:pt x="131" y="0"/>
                    <a:pt x="131" y="0"/>
                    <a:pt x="131" y="0"/>
                  </a:cubicBezTo>
                  <a:cubicBezTo>
                    <a:pt x="104" y="34"/>
                    <a:pt x="62" y="56"/>
                    <a:pt x="15" y="56"/>
                  </a:cubicBezTo>
                  <a:cubicBezTo>
                    <a:pt x="10" y="56"/>
                    <a:pt x="5" y="56"/>
                    <a:pt x="0" y="55"/>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3" name="Freeform 12"/>
            <p:cNvSpPr>
              <a:spLocks/>
            </p:cNvSpPr>
            <p:nvPr/>
          </p:nvSpPr>
          <p:spPr bwMode="auto">
            <a:xfrm>
              <a:off x="3908832" y="5135119"/>
              <a:ext cx="798590" cy="521997"/>
            </a:xfrm>
            <a:custGeom>
              <a:avLst/>
              <a:gdLst>
                <a:gd name="T0" fmla="*/ 186 w 191"/>
                <a:gd name="T1" fmla="*/ 114 h 131"/>
                <a:gd name="T2" fmla="*/ 174 w 191"/>
                <a:gd name="T3" fmla="*/ 64 h 131"/>
                <a:gd name="T4" fmla="*/ 191 w 191"/>
                <a:gd name="T5" fmla="*/ 5 h 131"/>
                <a:gd name="T6" fmla="*/ 9 w 191"/>
                <a:gd name="T7" fmla="*/ 0 h 131"/>
                <a:gd name="T8" fmla="*/ 20 w 191"/>
                <a:gd name="T9" fmla="*/ 57 h 131"/>
                <a:gd name="T10" fmla="*/ 0 w 191"/>
                <a:gd name="T11" fmla="*/ 131 h 131"/>
                <a:gd name="T12" fmla="*/ 186 w 191"/>
                <a:gd name="T13" fmla="*/ 114 h 131"/>
              </a:gdLst>
              <a:ahLst/>
              <a:cxnLst>
                <a:cxn ang="0">
                  <a:pos x="T0" y="T1"/>
                </a:cxn>
                <a:cxn ang="0">
                  <a:pos x="T2" y="T3"/>
                </a:cxn>
                <a:cxn ang="0">
                  <a:pos x="T4" y="T5"/>
                </a:cxn>
                <a:cxn ang="0">
                  <a:pos x="T6" y="T7"/>
                </a:cxn>
                <a:cxn ang="0">
                  <a:pos x="T8" y="T9"/>
                </a:cxn>
                <a:cxn ang="0">
                  <a:pos x="T10" y="T11"/>
                </a:cxn>
                <a:cxn ang="0">
                  <a:pos x="T12" y="T13"/>
                </a:cxn>
              </a:cxnLst>
              <a:rect l="0" t="0" r="r" b="b"/>
              <a:pathLst>
                <a:path w="191" h="131">
                  <a:moveTo>
                    <a:pt x="186" y="114"/>
                  </a:moveTo>
                  <a:cubicBezTo>
                    <a:pt x="179" y="99"/>
                    <a:pt x="174" y="82"/>
                    <a:pt x="174" y="64"/>
                  </a:cubicBezTo>
                  <a:cubicBezTo>
                    <a:pt x="174" y="42"/>
                    <a:pt x="180" y="22"/>
                    <a:pt x="191" y="5"/>
                  </a:cubicBezTo>
                  <a:cubicBezTo>
                    <a:pt x="9" y="0"/>
                    <a:pt x="9" y="0"/>
                    <a:pt x="9" y="0"/>
                  </a:cubicBezTo>
                  <a:cubicBezTo>
                    <a:pt x="16" y="17"/>
                    <a:pt x="20" y="37"/>
                    <a:pt x="20" y="57"/>
                  </a:cubicBezTo>
                  <a:cubicBezTo>
                    <a:pt x="20" y="84"/>
                    <a:pt x="13" y="109"/>
                    <a:pt x="0" y="131"/>
                  </a:cubicBezTo>
                  <a:lnTo>
                    <a:pt x="186" y="11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4" name="Freeform 13"/>
            <p:cNvSpPr>
              <a:spLocks/>
            </p:cNvSpPr>
            <p:nvPr/>
          </p:nvSpPr>
          <p:spPr bwMode="auto">
            <a:xfrm>
              <a:off x="5146381" y="5608435"/>
              <a:ext cx="974874" cy="1012098"/>
            </a:xfrm>
            <a:custGeom>
              <a:avLst/>
              <a:gdLst>
                <a:gd name="T0" fmla="*/ 155 w 233"/>
                <a:gd name="T1" fmla="*/ 254 h 254"/>
                <a:gd name="T2" fmla="*/ 233 w 233"/>
                <a:gd name="T3" fmla="*/ 197 h 254"/>
                <a:gd name="T4" fmla="*/ 86 w 233"/>
                <a:gd name="T5" fmla="*/ 0 h 254"/>
                <a:gd name="T6" fmla="*/ 0 w 233"/>
                <a:gd name="T7" fmla="*/ 55 h 254"/>
                <a:gd name="T8" fmla="*/ 155 w 233"/>
                <a:gd name="T9" fmla="*/ 254 h 254"/>
              </a:gdLst>
              <a:ahLst/>
              <a:cxnLst>
                <a:cxn ang="0">
                  <a:pos x="T0" y="T1"/>
                </a:cxn>
                <a:cxn ang="0">
                  <a:pos x="T2" y="T3"/>
                </a:cxn>
                <a:cxn ang="0">
                  <a:pos x="T4" y="T5"/>
                </a:cxn>
                <a:cxn ang="0">
                  <a:pos x="T6" y="T7"/>
                </a:cxn>
                <a:cxn ang="0">
                  <a:pos x="T8" y="T9"/>
                </a:cxn>
              </a:cxnLst>
              <a:rect l="0" t="0" r="r" b="b"/>
              <a:pathLst>
                <a:path w="233" h="254">
                  <a:moveTo>
                    <a:pt x="155" y="254"/>
                  </a:moveTo>
                  <a:cubicBezTo>
                    <a:pt x="166" y="222"/>
                    <a:pt x="197" y="198"/>
                    <a:pt x="233" y="197"/>
                  </a:cubicBezTo>
                  <a:cubicBezTo>
                    <a:pt x="86" y="0"/>
                    <a:pt x="86" y="0"/>
                    <a:pt x="86" y="0"/>
                  </a:cubicBezTo>
                  <a:cubicBezTo>
                    <a:pt x="68" y="30"/>
                    <a:pt x="37" y="52"/>
                    <a:pt x="0" y="55"/>
                  </a:cubicBezTo>
                  <a:lnTo>
                    <a:pt x="155" y="25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grpSp>
      <p:sp>
        <p:nvSpPr>
          <p:cNvPr id="15" name="Rectangle 25"/>
          <p:cNvSpPr>
            <a:spLocks noChangeAspect="1"/>
          </p:cNvSpPr>
          <p:nvPr/>
        </p:nvSpPr>
        <p:spPr bwMode="auto">
          <a:xfrm>
            <a:off x="880628" y="4249242"/>
            <a:ext cx="1046147" cy="703300"/>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190180"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560" spc="-52" dirty="0" err="1">
              <a:solidFill>
                <a:srgbClr val="FF8C00"/>
              </a:solidFill>
              <a:latin typeface="Segoe UI"/>
              <a:ea typeface="Segoe UI" pitchFamily="34" charset="0"/>
              <a:cs typeface="Segoe UI" pitchFamily="34" charset="0"/>
            </a:endParaRPr>
          </a:p>
        </p:txBody>
      </p:sp>
      <p:grpSp>
        <p:nvGrpSpPr>
          <p:cNvPr id="16" name="Group 15"/>
          <p:cNvGrpSpPr/>
          <p:nvPr/>
        </p:nvGrpSpPr>
        <p:grpSpPr>
          <a:xfrm>
            <a:off x="1144122" y="5388564"/>
            <a:ext cx="561237" cy="1006869"/>
            <a:chOff x="3949121" y="2042711"/>
            <a:chExt cx="1813999" cy="2783594"/>
          </a:xfrm>
          <a:solidFill>
            <a:schemeClr val="accent5"/>
          </a:solidFill>
        </p:grpSpPr>
        <p:sp>
          <p:nvSpPr>
            <p:cNvPr id="17" name="Rectangle: Rounded Corners 16"/>
            <p:cNvSpPr/>
            <p:nvPr/>
          </p:nvSpPr>
          <p:spPr>
            <a:xfrm>
              <a:off x="3949121" y="2042711"/>
              <a:ext cx="1813999" cy="278359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Rectangle: Rounded Corners 17"/>
            <p:cNvSpPr/>
            <p:nvPr/>
          </p:nvSpPr>
          <p:spPr>
            <a:xfrm>
              <a:off x="4133874" y="2183676"/>
              <a:ext cx="1437984" cy="248232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p:cNvSpPr/>
            <p:nvPr/>
          </p:nvSpPr>
          <p:spPr>
            <a:xfrm>
              <a:off x="4705718" y="4238693"/>
              <a:ext cx="294295" cy="33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34" name="Rectangle 33"/>
          <p:cNvSpPr/>
          <p:nvPr/>
        </p:nvSpPr>
        <p:spPr>
          <a:xfrm>
            <a:off x="3151735" y="1906312"/>
            <a:ext cx="1420964" cy="4489121"/>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Cloud Gateway</a:t>
            </a:r>
          </a:p>
        </p:txBody>
      </p:sp>
      <p:sp>
        <p:nvSpPr>
          <p:cNvPr id="37" name="Rectangle 36"/>
          <p:cNvSpPr/>
          <p:nvPr/>
        </p:nvSpPr>
        <p:spPr>
          <a:xfrm>
            <a:off x="5403599" y="1906311"/>
            <a:ext cx="3313014" cy="4489121"/>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Analytics, Storage &amp; Routing</a:t>
            </a:r>
          </a:p>
        </p:txBody>
      </p:sp>
      <p:sp>
        <p:nvSpPr>
          <p:cNvPr id="38" name="Rectangle 37"/>
          <p:cNvSpPr/>
          <p:nvPr/>
        </p:nvSpPr>
        <p:spPr>
          <a:xfrm>
            <a:off x="9565081" y="1907422"/>
            <a:ext cx="2123329" cy="2058291"/>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UI</a:t>
            </a:r>
          </a:p>
        </p:txBody>
      </p:sp>
      <p:sp>
        <p:nvSpPr>
          <p:cNvPr id="39" name="Rectangle 38"/>
          <p:cNvSpPr/>
          <p:nvPr/>
        </p:nvSpPr>
        <p:spPr>
          <a:xfrm>
            <a:off x="9565081" y="4274447"/>
            <a:ext cx="2123329" cy="2061351"/>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LOB Connectivity</a:t>
            </a:r>
          </a:p>
        </p:txBody>
      </p:sp>
      <p:sp>
        <p:nvSpPr>
          <p:cNvPr id="40" name="Arrow: Left-Right 39"/>
          <p:cNvSpPr/>
          <p:nvPr/>
        </p:nvSpPr>
        <p:spPr>
          <a:xfrm>
            <a:off x="4541376" y="3826564"/>
            <a:ext cx="862223" cy="522068"/>
          </a:xfrm>
          <a:prstGeom prst="lef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Arrow: Left-Right 40"/>
          <p:cNvSpPr/>
          <p:nvPr/>
        </p:nvSpPr>
        <p:spPr>
          <a:xfrm>
            <a:off x="2289512" y="3812013"/>
            <a:ext cx="862223" cy="522068"/>
          </a:xfrm>
          <a:prstGeom prst="lef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Arrow: Left-Right 41"/>
          <p:cNvSpPr/>
          <p:nvPr/>
        </p:nvSpPr>
        <p:spPr>
          <a:xfrm>
            <a:off x="8716613" y="2751350"/>
            <a:ext cx="862223" cy="522068"/>
          </a:xfrm>
          <a:prstGeom prst="lef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Arrow: Left-Right 42"/>
          <p:cNvSpPr/>
          <p:nvPr/>
        </p:nvSpPr>
        <p:spPr>
          <a:xfrm>
            <a:off x="8685290" y="4866496"/>
            <a:ext cx="862223" cy="522068"/>
          </a:xfrm>
          <a:prstGeom prst="lef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58548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34" grpId="0" animBg="1"/>
      <p:bldP spid="37" grpId="0" animBg="1"/>
      <p:bldP spid="38" grpId="0" animBg="1"/>
      <p:bldP spid="39" grpId="0" animBg="1"/>
      <p:bldP spid="40" grpId="0" animBg="1"/>
      <p:bldP spid="41" grpId="0" animBg="1"/>
      <p:bldP spid="42" grpId="0" animBg="1"/>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Devices -</a:t>
            </a:r>
            <a:r>
              <a:rPr lang="en-US" baseline="0" dirty="0"/>
              <a:t> OS</a:t>
            </a:r>
            <a:r>
              <a:rPr lang="en-US" dirty="0"/>
              <a:t> &amp; Languages</a:t>
            </a:r>
          </a:p>
        </p:txBody>
      </p:sp>
      <p:sp>
        <p:nvSpPr>
          <p:cNvPr id="4" name="Freeform 40"/>
          <p:cNvSpPr>
            <a:spLocks noChangeAspect="1" noEditPoints="1"/>
          </p:cNvSpPr>
          <p:nvPr/>
        </p:nvSpPr>
        <p:spPr bwMode="black">
          <a:xfrm>
            <a:off x="5426802" y="1991322"/>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5" name="Group 4"/>
          <p:cNvGrpSpPr>
            <a:grpSpLocks noChangeAspect="1"/>
          </p:cNvGrpSpPr>
          <p:nvPr/>
        </p:nvGrpSpPr>
        <p:grpSpPr bwMode="black">
          <a:xfrm>
            <a:off x="5392738" y="5207989"/>
            <a:ext cx="834266" cy="973308"/>
            <a:chOff x="396875" y="1300163"/>
            <a:chExt cx="1162051" cy="1355725"/>
          </a:xfrm>
          <a:solidFill>
            <a:schemeClr val="tx1"/>
          </a:solidFill>
        </p:grpSpPr>
        <p:sp>
          <p:nvSpPr>
            <p:cNvPr id="6"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7"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8" name="Freeform 44"/>
          <p:cNvSpPr>
            <a:spLocks noEditPoints="1"/>
          </p:cNvSpPr>
          <p:nvPr/>
        </p:nvSpPr>
        <p:spPr bwMode="black">
          <a:xfrm>
            <a:off x="5461867" y="4223136"/>
            <a:ext cx="671647" cy="81497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pic>
        <p:nvPicPr>
          <p:cNvPr id="9" name="Picture 8"/>
          <p:cNvPicPr>
            <a:picLocks noChangeAspect="1"/>
          </p:cNvPicPr>
          <p:nvPr/>
        </p:nvPicPr>
        <p:blipFill>
          <a:blip r:embed="rId3" cstate="print">
            <a:duotone>
              <a:prstClr val="black"/>
              <a:schemeClr val="tx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373242" y="2923577"/>
            <a:ext cx="939933" cy="1072758"/>
          </a:xfrm>
          <a:prstGeom prst="rect">
            <a:avLst/>
          </a:prstGeom>
        </p:spPr>
      </p:pic>
      <p:sp>
        <p:nvSpPr>
          <p:cNvPr id="10" name="VEHICLE TRACKING"/>
          <p:cNvSpPr>
            <a:spLocks noChangeAspect="1"/>
          </p:cNvSpPr>
          <p:nvPr/>
        </p:nvSpPr>
        <p:spPr bwMode="auto">
          <a:xfrm>
            <a:off x="945598" y="3196910"/>
            <a:ext cx="916225" cy="685432"/>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33" tIns="46616" rIns="46616" bIns="93233"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932" fontAlgn="base">
              <a:spcBef>
                <a:spcPct val="0"/>
              </a:spcBef>
              <a:spcAft>
                <a:spcPct val="0"/>
              </a:spcAft>
              <a:defRPr/>
            </a:pPr>
            <a:r>
              <a:rPr lang="en-US" sz="1836" spc="-51" dirty="0">
                <a:gradFill>
                  <a:gsLst>
                    <a:gs pos="0">
                      <a:srgbClr val="FFFFFF"/>
                    </a:gs>
                    <a:gs pos="100000">
                      <a:srgbClr val="FFFFFF"/>
                    </a:gs>
                  </a:gsLst>
                  <a:lin ang="5400000" scaled="0"/>
                </a:gradFill>
                <a:latin typeface="Segoe UI"/>
                <a:ea typeface="Segoe UI" pitchFamily="34" charset="0"/>
                <a:cs typeface="Segoe UI" pitchFamily="34" charset="0"/>
              </a:rPr>
              <a:t>%</a:t>
            </a:r>
          </a:p>
        </p:txBody>
      </p:sp>
      <p:grpSp>
        <p:nvGrpSpPr>
          <p:cNvPr id="11" name="Group 10"/>
          <p:cNvGrpSpPr/>
          <p:nvPr/>
        </p:nvGrpSpPr>
        <p:grpSpPr>
          <a:xfrm>
            <a:off x="893200" y="1969059"/>
            <a:ext cx="1023568" cy="860951"/>
            <a:chOff x="2939243" y="4947133"/>
            <a:chExt cx="3545174" cy="2682142"/>
          </a:xfrm>
          <a:solidFill>
            <a:schemeClr val="accent5"/>
          </a:solidFill>
        </p:grpSpPr>
        <p:sp>
          <p:nvSpPr>
            <p:cNvPr id="12" name="Freeform 5"/>
            <p:cNvSpPr>
              <a:spLocks noEditPoints="1"/>
            </p:cNvSpPr>
            <p:nvPr/>
          </p:nvSpPr>
          <p:spPr bwMode="auto">
            <a:xfrm>
              <a:off x="4786756" y="5086442"/>
              <a:ext cx="636404" cy="605913"/>
            </a:xfrm>
            <a:custGeom>
              <a:avLst/>
              <a:gdLst>
                <a:gd name="T0" fmla="*/ 75 w 152"/>
                <a:gd name="T1" fmla="*/ 152 h 152"/>
                <a:gd name="T2" fmla="*/ 152 w 152"/>
                <a:gd name="T3" fmla="*/ 76 h 152"/>
                <a:gd name="T4" fmla="*/ 75 w 152"/>
                <a:gd name="T5" fmla="*/ 0 h 152"/>
                <a:gd name="T6" fmla="*/ 0 w 152"/>
                <a:gd name="T7" fmla="*/ 76 h 152"/>
                <a:gd name="T8" fmla="*/ 75 w 152"/>
                <a:gd name="T9" fmla="*/ 152 h 152"/>
                <a:gd name="T10" fmla="*/ 75 w 152"/>
                <a:gd name="T11" fmla="*/ 32 h 152"/>
                <a:gd name="T12" fmla="*/ 119 w 152"/>
                <a:gd name="T13" fmla="*/ 76 h 152"/>
                <a:gd name="T14" fmla="*/ 75 w 152"/>
                <a:gd name="T15" fmla="*/ 119 h 152"/>
                <a:gd name="T16" fmla="*/ 32 w 152"/>
                <a:gd name="T17" fmla="*/ 76 h 152"/>
                <a:gd name="T18" fmla="*/ 75 w 152"/>
                <a:gd name="T1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52">
                  <a:moveTo>
                    <a:pt x="75" y="152"/>
                  </a:moveTo>
                  <a:cubicBezTo>
                    <a:pt x="118" y="152"/>
                    <a:pt x="152" y="118"/>
                    <a:pt x="152" y="76"/>
                  </a:cubicBezTo>
                  <a:cubicBezTo>
                    <a:pt x="152" y="34"/>
                    <a:pt x="118" y="0"/>
                    <a:pt x="75" y="0"/>
                  </a:cubicBezTo>
                  <a:cubicBezTo>
                    <a:pt x="34" y="0"/>
                    <a:pt x="0" y="34"/>
                    <a:pt x="0" y="76"/>
                  </a:cubicBezTo>
                  <a:cubicBezTo>
                    <a:pt x="0" y="118"/>
                    <a:pt x="34" y="152"/>
                    <a:pt x="75" y="152"/>
                  </a:cubicBezTo>
                  <a:close/>
                  <a:moveTo>
                    <a:pt x="75" y="32"/>
                  </a:moveTo>
                  <a:cubicBezTo>
                    <a:pt x="100" y="32"/>
                    <a:pt x="119" y="52"/>
                    <a:pt x="119" y="76"/>
                  </a:cubicBezTo>
                  <a:cubicBezTo>
                    <a:pt x="119" y="100"/>
                    <a:pt x="100" y="119"/>
                    <a:pt x="75" y="119"/>
                  </a:cubicBezTo>
                  <a:cubicBezTo>
                    <a:pt x="51" y="119"/>
                    <a:pt x="32" y="100"/>
                    <a:pt x="32" y="76"/>
                  </a:cubicBezTo>
                  <a:cubicBezTo>
                    <a:pt x="32" y="52"/>
                    <a:pt x="51" y="32"/>
                    <a:pt x="75" y="32"/>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3" name="Oval 12"/>
            <p:cNvSpPr>
              <a:spLocks noChangeArrowheads="1"/>
            </p:cNvSpPr>
            <p:nvPr/>
          </p:nvSpPr>
          <p:spPr bwMode="auto">
            <a:xfrm>
              <a:off x="5008879" y="5297925"/>
              <a:ext cx="186869" cy="179595"/>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4" name="Freeform 7"/>
            <p:cNvSpPr>
              <a:spLocks noEditPoints="1"/>
            </p:cNvSpPr>
            <p:nvPr/>
          </p:nvSpPr>
          <p:spPr bwMode="auto">
            <a:xfrm>
              <a:off x="2939243" y="4947133"/>
              <a:ext cx="869107" cy="829151"/>
            </a:xfrm>
            <a:custGeom>
              <a:avLst/>
              <a:gdLst>
                <a:gd name="T0" fmla="*/ 208 w 208"/>
                <a:gd name="T1" fmla="*/ 104 h 208"/>
                <a:gd name="T2" fmla="*/ 104 w 208"/>
                <a:gd name="T3" fmla="*/ 0 h 208"/>
                <a:gd name="T4" fmla="*/ 0 w 208"/>
                <a:gd name="T5" fmla="*/ 104 h 208"/>
                <a:gd name="T6" fmla="*/ 104 w 208"/>
                <a:gd name="T7" fmla="*/ 208 h 208"/>
                <a:gd name="T8" fmla="*/ 208 w 208"/>
                <a:gd name="T9" fmla="*/ 104 h 208"/>
                <a:gd name="T10" fmla="*/ 49 w 208"/>
                <a:gd name="T11" fmla="*/ 104 h 208"/>
                <a:gd name="T12" fmla="*/ 104 w 208"/>
                <a:gd name="T13" fmla="*/ 49 h 208"/>
                <a:gd name="T14" fmla="*/ 159 w 208"/>
                <a:gd name="T15" fmla="*/ 104 h 208"/>
                <a:gd name="T16" fmla="*/ 104 w 208"/>
                <a:gd name="T17" fmla="*/ 159 h 208"/>
                <a:gd name="T18" fmla="*/ 49 w 208"/>
                <a:gd name="T1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104"/>
                  </a:moveTo>
                  <a:cubicBezTo>
                    <a:pt x="208" y="46"/>
                    <a:pt x="161" y="0"/>
                    <a:pt x="104" y="0"/>
                  </a:cubicBezTo>
                  <a:cubicBezTo>
                    <a:pt x="46" y="0"/>
                    <a:pt x="0" y="46"/>
                    <a:pt x="0" y="104"/>
                  </a:cubicBezTo>
                  <a:cubicBezTo>
                    <a:pt x="0" y="161"/>
                    <a:pt x="46" y="208"/>
                    <a:pt x="104" y="208"/>
                  </a:cubicBezTo>
                  <a:cubicBezTo>
                    <a:pt x="161" y="208"/>
                    <a:pt x="208" y="161"/>
                    <a:pt x="208" y="104"/>
                  </a:cubicBezTo>
                  <a:close/>
                  <a:moveTo>
                    <a:pt x="49" y="104"/>
                  </a:moveTo>
                  <a:cubicBezTo>
                    <a:pt x="49" y="73"/>
                    <a:pt x="73" y="49"/>
                    <a:pt x="104" y="49"/>
                  </a:cubicBezTo>
                  <a:cubicBezTo>
                    <a:pt x="134" y="49"/>
                    <a:pt x="159" y="73"/>
                    <a:pt x="159" y="104"/>
                  </a:cubicBezTo>
                  <a:cubicBezTo>
                    <a:pt x="159" y="134"/>
                    <a:pt x="134" y="159"/>
                    <a:pt x="104" y="159"/>
                  </a:cubicBezTo>
                  <a:cubicBezTo>
                    <a:pt x="73" y="159"/>
                    <a:pt x="49" y="134"/>
                    <a:pt x="49" y="104"/>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5" name="Oval 14"/>
            <p:cNvSpPr>
              <a:spLocks noChangeArrowheads="1"/>
            </p:cNvSpPr>
            <p:nvPr/>
          </p:nvSpPr>
          <p:spPr bwMode="auto">
            <a:xfrm>
              <a:off x="3244225" y="5239184"/>
              <a:ext cx="255615" cy="246731"/>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6" name="Freeform 9"/>
            <p:cNvSpPr>
              <a:spLocks/>
            </p:cNvSpPr>
            <p:nvPr/>
          </p:nvSpPr>
          <p:spPr bwMode="auto">
            <a:xfrm>
              <a:off x="5874454" y="6498009"/>
              <a:ext cx="509473" cy="775436"/>
            </a:xfrm>
            <a:custGeom>
              <a:avLst/>
              <a:gdLst>
                <a:gd name="T0" fmla="*/ 0 w 122"/>
                <a:gd name="T1" fmla="*/ 61 h 195"/>
                <a:gd name="T2" fmla="*/ 33 w 122"/>
                <a:gd name="T3" fmla="*/ 115 h 195"/>
                <a:gd name="T4" fmla="*/ 33 w 122"/>
                <a:gd name="T5" fmla="*/ 151 h 195"/>
                <a:gd name="T6" fmla="*/ 47 w 122"/>
                <a:gd name="T7" fmla="*/ 151 h 195"/>
                <a:gd name="T8" fmla="*/ 47 w 122"/>
                <a:gd name="T9" fmla="*/ 166 h 195"/>
                <a:gd name="T10" fmla="*/ 56 w 122"/>
                <a:gd name="T11" fmla="*/ 166 h 195"/>
                <a:gd name="T12" fmla="*/ 56 w 122"/>
                <a:gd name="T13" fmla="*/ 195 h 195"/>
                <a:gd name="T14" fmla="*/ 71 w 122"/>
                <a:gd name="T15" fmla="*/ 195 h 195"/>
                <a:gd name="T16" fmla="*/ 71 w 122"/>
                <a:gd name="T17" fmla="*/ 166 h 195"/>
                <a:gd name="T18" fmla="*/ 79 w 122"/>
                <a:gd name="T19" fmla="*/ 166 h 195"/>
                <a:gd name="T20" fmla="*/ 79 w 122"/>
                <a:gd name="T21" fmla="*/ 151 h 195"/>
                <a:gd name="T22" fmla="*/ 91 w 122"/>
                <a:gd name="T23" fmla="*/ 151 h 195"/>
                <a:gd name="T24" fmla="*/ 91 w 122"/>
                <a:gd name="T25" fmla="*/ 114 h 195"/>
                <a:gd name="T26" fmla="*/ 122 w 122"/>
                <a:gd name="T27" fmla="*/ 61 h 195"/>
                <a:gd name="T28" fmla="*/ 61 w 122"/>
                <a:gd name="T29" fmla="*/ 0 h 195"/>
                <a:gd name="T30" fmla="*/ 0 w 122"/>
                <a:gd name="T31" fmla="*/ 6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95">
                  <a:moveTo>
                    <a:pt x="0" y="61"/>
                  </a:moveTo>
                  <a:cubicBezTo>
                    <a:pt x="0" y="85"/>
                    <a:pt x="14" y="105"/>
                    <a:pt x="33" y="115"/>
                  </a:cubicBezTo>
                  <a:cubicBezTo>
                    <a:pt x="33" y="151"/>
                    <a:pt x="33" y="151"/>
                    <a:pt x="33" y="151"/>
                  </a:cubicBezTo>
                  <a:cubicBezTo>
                    <a:pt x="47" y="151"/>
                    <a:pt x="47" y="151"/>
                    <a:pt x="47" y="151"/>
                  </a:cubicBezTo>
                  <a:cubicBezTo>
                    <a:pt x="47" y="166"/>
                    <a:pt x="47" y="166"/>
                    <a:pt x="47" y="166"/>
                  </a:cubicBezTo>
                  <a:cubicBezTo>
                    <a:pt x="56" y="166"/>
                    <a:pt x="56" y="166"/>
                    <a:pt x="56" y="166"/>
                  </a:cubicBezTo>
                  <a:cubicBezTo>
                    <a:pt x="56" y="195"/>
                    <a:pt x="56" y="195"/>
                    <a:pt x="56" y="195"/>
                  </a:cubicBezTo>
                  <a:cubicBezTo>
                    <a:pt x="71" y="195"/>
                    <a:pt x="71" y="195"/>
                    <a:pt x="71" y="195"/>
                  </a:cubicBezTo>
                  <a:cubicBezTo>
                    <a:pt x="71" y="166"/>
                    <a:pt x="71" y="166"/>
                    <a:pt x="71" y="166"/>
                  </a:cubicBezTo>
                  <a:cubicBezTo>
                    <a:pt x="79" y="166"/>
                    <a:pt x="79" y="166"/>
                    <a:pt x="79" y="166"/>
                  </a:cubicBezTo>
                  <a:cubicBezTo>
                    <a:pt x="79" y="151"/>
                    <a:pt x="79" y="151"/>
                    <a:pt x="79" y="151"/>
                  </a:cubicBezTo>
                  <a:cubicBezTo>
                    <a:pt x="91" y="151"/>
                    <a:pt x="91" y="151"/>
                    <a:pt x="91" y="151"/>
                  </a:cubicBezTo>
                  <a:cubicBezTo>
                    <a:pt x="91" y="114"/>
                    <a:pt x="91" y="114"/>
                    <a:pt x="91" y="114"/>
                  </a:cubicBezTo>
                  <a:cubicBezTo>
                    <a:pt x="110" y="104"/>
                    <a:pt x="122" y="84"/>
                    <a:pt x="122" y="61"/>
                  </a:cubicBezTo>
                  <a:cubicBezTo>
                    <a:pt x="122" y="28"/>
                    <a:pt x="95" y="0"/>
                    <a:pt x="61" y="0"/>
                  </a:cubicBezTo>
                  <a:cubicBezTo>
                    <a:pt x="28" y="0"/>
                    <a:pt x="0" y="28"/>
                    <a:pt x="0" y="61"/>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7" name="Freeform 10"/>
            <p:cNvSpPr>
              <a:spLocks/>
            </p:cNvSpPr>
            <p:nvPr/>
          </p:nvSpPr>
          <p:spPr bwMode="auto">
            <a:xfrm>
              <a:off x="3161366" y="6919296"/>
              <a:ext cx="3323051" cy="709979"/>
            </a:xfrm>
            <a:custGeom>
              <a:avLst/>
              <a:gdLst>
                <a:gd name="T0" fmla="*/ 777 w 1885"/>
                <a:gd name="T1" fmla="*/ 313 h 423"/>
                <a:gd name="T2" fmla="*/ 777 w 1885"/>
                <a:gd name="T3" fmla="*/ 143 h 423"/>
                <a:gd name="T4" fmla="*/ 685 w 1885"/>
                <a:gd name="T5" fmla="*/ 143 h 423"/>
                <a:gd name="T6" fmla="*/ 685 w 1885"/>
                <a:gd name="T7" fmla="*/ 0 h 423"/>
                <a:gd name="T8" fmla="*/ 173 w 1885"/>
                <a:gd name="T9" fmla="*/ 0 h 423"/>
                <a:gd name="T10" fmla="*/ 173 w 1885"/>
                <a:gd name="T11" fmla="*/ 143 h 423"/>
                <a:gd name="T12" fmla="*/ 80 w 1885"/>
                <a:gd name="T13" fmla="*/ 143 h 423"/>
                <a:gd name="T14" fmla="*/ 80 w 1885"/>
                <a:gd name="T15" fmla="*/ 313 h 423"/>
                <a:gd name="T16" fmla="*/ 0 w 1885"/>
                <a:gd name="T17" fmla="*/ 313 h 423"/>
                <a:gd name="T18" fmla="*/ 0 w 1885"/>
                <a:gd name="T19" fmla="*/ 423 h 423"/>
                <a:gd name="T20" fmla="*/ 1885 w 1885"/>
                <a:gd name="T21" fmla="*/ 423 h 423"/>
                <a:gd name="T22" fmla="*/ 1885 w 1885"/>
                <a:gd name="T23" fmla="*/ 313 h 423"/>
                <a:gd name="T24" fmla="*/ 777 w 1885"/>
                <a:gd name="T25" fmla="*/ 31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5" h="423">
                  <a:moveTo>
                    <a:pt x="777" y="313"/>
                  </a:moveTo>
                  <a:lnTo>
                    <a:pt x="777" y="143"/>
                  </a:lnTo>
                  <a:lnTo>
                    <a:pt x="685" y="143"/>
                  </a:lnTo>
                  <a:lnTo>
                    <a:pt x="685" y="0"/>
                  </a:lnTo>
                  <a:lnTo>
                    <a:pt x="173" y="0"/>
                  </a:lnTo>
                  <a:lnTo>
                    <a:pt x="173" y="143"/>
                  </a:lnTo>
                  <a:lnTo>
                    <a:pt x="80" y="143"/>
                  </a:lnTo>
                  <a:lnTo>
                    <a:pt x="80" y="313"/>
                  </a:lnTo>
                  <a:lnTo>
                    <a:pt x="0" y="313"/>
                  </a:lnTo>
                  <a:lnTo>
                    <a:pt x="0" y="423"/>
                  </a:lnTo>
                  <a:lnTo>
                    <a:pt x="1885" y="423"/>
                  </a:lnTo>
                  <a:lnTo>
                    <a:pt x="1885" y="313"/>
                  </a:lnTo>
                  <a:lnTo>
                    <a:pt x="777" y="313"/>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8" name="Freeform 11"/>
            <p:cNvSpPr>
              <a:spLocks/>
            </p:cNvSpPr>
            <p:nvPr/>
          </p:nvSpPr>
          <p:spPr bwMode="auto">
            <a:xfrm>
              <a:off x="3311214" y="5729281"/>
              <a:ext cx="1121198" cy="1062453"/>
            </a:xfrm>
            <a:custGeom>
              <a:avLst/>
              <a:gdLst>
                <a:gd name="T0" fmla="*/ 0 w 268"/>
                <a:gd name="T1" fmla="*/ 55 h 267"/>
                <a:gd name="T2" fmla="*/ 53 w 268"/>
                <a:gd name="T3" fmla="*/ 203 h 267"/>
                <a:gd name="T4" fmla="*/ 15 w 268"/>
                <a:gd name="T5" fmla="*/ 203 h 267"/>
                <a:gd name="T6" fmla="*/ 15 w 268"/>
                <a:gd name="T7" fmla="*/ 267 h 267"/>
                <a:gd name="T8" fmla="*/ 268 w 268"/>
                <a:gd name="T9" fmla="*/ 267 h 267"/>
                <a:gd name="T10" fmla="*/ 268 w 268"/>
                <a:gd name="T11" fmla="*/ 203 h 267"/>
                <a:gd name="T12" fmla="*/ 230 w 268"/>
                <a:gd name="T13" fmla="*/ 203 h 267"/>
                <a:gd name="T14" fmla="*/ 131 w 268"/>
                <a:gd name="T15" fmla="*/ 0 h 267"/>
                <a:gd name="T16" fmla="*/ 15 w 268"/>
                <a:gd name="T17" fmla="*/ 56 h 267"/>
                <a:gd name="T18" fmla="*/ 0 w 268"/>
                <a:gd name="T19" fmla="*/ 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67">
                  <a:moveTo>
                    <a:pt x="0" y="55"/>
                  </a:moveTo>
                  <a:cubicBezTo>
                    <a:pt x="53" y="203"/>
                    <a:pt x="53" y="203"/>
                    <a:pt x="53" y="203"/>
                  </a:cubicBezTo>
                  <a:cubicBezTo>
                    <a:pt x="15" y="203"/>
                    <a:pt x="15" y="203"/>
                    <a:pt x="15" y="203"/>
                  </a:cubicBezTo>
                  <a:cubicBezTo>
                    <a:pt x="15" y="267"/>
                    <a:pt x="15" y="267"/>
                    <a:pt x="15" y="267"/>
                  </a:cubicBezTo>
                  <a:cubicBezTo>
                    <a:pt x="268" y="267"/>
                    <a:pt x="268" y="267"/>
                    <a:pt x="268" y="267"/>
                  </a:cubicBezTo>
                  <a:cubicBezTo>
                    <a:pt x="268" y="203"/>
                    <a:pt x="268" y="203"/>
                    <a:pt x="268" y="203"/>
                  </a:cubicBezTo>
                  <a:cubicBezTo>
                    <a:pt x="230" y="203"/>
                    <a:pt x="230" y="203"/>
                    <a:pt x="230" y="203"/>
                  </a:cubicBezTo>
                  <a:cubicBezTo>
                    <a:pt x="131" y="0"/>
                    <a:pt x="131" y="0"/>
                    <a:pt x="131" y="0"/>
                  </a:cubicBezTo>
                  <a:cubicBezTo>
                    <a:pt x="104" y="34"/>
                    <a:pt x="62" y="56"/>
                    <a:pt x="15" y="56"/>
                  </a:cubicBezTo>
                  <a:cubicBezTo>
                    <a:pt x="10" y="56"/>
                    <a:pt x="5" y="56"/>
                    <a:pt x="0" y="55"/>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9" name="Freeform 12"/>
            <p:cNvSpPr>
              <a:spLocks/>
            </p:cNvSpPr>
            <p:nvPr/>
          </p:nvSpPr>
          <p:spPr bwMode="auto">
            <a:xfrm>
              <a:off x="3908832" y="5135119"/>
              <a:ext cx="798590" cy="521997"/>
            </a:xfrm>
            <a:custGeom>
              <a:avLst/>
              <a:gdLst>
                <a:gd name="T0" fmla="*/ 186 w 191"/>
                <a:gd name="T1" fmla="*/ 114 h 131"/>
                <a:gd name="T2" fmla="*/ 174 w 191"/>
                <a:gd name="T3" fmla="*/ 64 h 131"/>
                <a:gd name="T4" fmla="*/ 191 w 191"/>
                <a:gd name="T5" fmla="*/ 5 h 131"/>
                <a:gd name="T6" fmla="*/ 9 w 191"/>
                <a:gd name="T7" fmla="*/ 0 h 131"/>
                <a:gd name="T8" fmla="*/ 20 w 191"/>
                <a:gd name="T9" fmla="*/ 57 h 131"/>
                <a:gd name="T10" fmla="*/ 0 w 191"/>
                <a:gd name="T11" fmla="*/ 131 h 131"/>
                <a:gd name="T12" fmla="*/ 186 w 191"/>
                <a:gd name="T13" fmla="*/ 114 h 131"/>
              </a:gdLst>
              <a:ahLst/>
              <a:cxnLst>
                <a:cxn ang="0">
                  <a:pos x="T0" y="T1"/>
                </a:cxn>
                <a:cxn ang="0">
                  <a:pos x="T2" y="T3"/>
                </a:cxn>
                <a:cxn ang="0">
                  <a:pos x="T4" y="T5"/>
                </a:cxn>
                <a:cxn ang="0">
                  <a:pos x="T6" y="T7"/>
                </a:cxn>
                <a:cxn ang="0">
                  <a:pos x="T8" y="T9"/>
                </a:cxn>
                <a:cxn ang="0">
                  <a:pos x="T10" y="T11"/>
                </a:cxn>
                <a:cxn ang="0">
                  <a:pos x="T12" y="T13"/>
                </a:cxn>
              </a:cxnLst>
              <a:rect l="0" t="0" r="r" b="b"/>
              <a:pathLst>
                <a:path w="191" h="131">
                  <a:moveTo>
                    <a:pt x="186" y="114"/>
                  </a:moveTo>
                  <a:cubicBezTo>
                    <a:pt x="179" y="99"/>
                    <a:pt x="174" y="82"/>
                    <a:pt x="174" y="64"/>
                  </a:cubicBezTo>
                  <a:cubicBezTo>
                    <a:pt x="174" y="42"/>
                    <a:pt x="180" y="22"/>
                    <a:pt x="191" y="5"/>
                  </a:cubicBezTo>
                  <a:cubicBezTo>
                    <a:pt x="9" y="0"/>
                    <a:pt x="9" y="0"/>
                    <a:pt x="9" y="0"/>
                  </a:cubicBezTo>
                  <a:cubicBezTo>
                    <a:pt x="16" y="17"/>
                    <a:pt x="20" y="37"/>
                    <a:pt x="20" y="57"/>
                  </a:cubicBezTo>
                  <a:cubicBezTo>
                    <a:pt x="20" y="84"/>
                    <a:pt x="13" y="109"/>
                    <a:pt x="0" y="131"/>
                  </a:cubicBezTo>
                  <a:lnTo>
                    <a:pt x="186" y="11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20" name="Freeform 13"/>
            <p:cNvSpPr>
              <a:spLocks/>
            </p:cNvSpPr>
            <p:nvPr/>
          </p:nvSpPr>
          <p:spPr bwMode="auto">
            <a:xfrm>
              <a:off x="5146381" y="5608435"/>
              <a:ext cx="974874" cy="1012098"/>
            </a:xfrm>
            <a:custGeom>
              <a:avLst/>
              <a:gdLst>
                <a:gd name="T0" fmla="*/ 155 w 233"/>
                <a:gd name="T1" fmla="*/ 254 h 254"/>
                <a:gd name="T2" fmla="*/ 233 w 233"/>
                <a:gd name="T3" fmla="*/ 197 h 254"/>
                <a:gd name="T4" fmla="*/ 86 w 233"/>
                <a:gd name="T5" fmla="*/ 0 h 254"/>
                <a:gd name="T6" fmla="*/ 0 w 233"/>
                <a:gd name="T7" fmla="*/ 55 h 254"/>
                <a:gd name="T8" fmla="*/ 155 w 233"/>
                <a:gd name="T9" fmla="*/ 254 h 254"/>
              </a:gdLst>
              <a:ahLst/>
              <a:cxnLst>
                <a:cxn ang="0">
                  <a:pos x="T0" y="T1"/>
                </a:cxn>
                <a:cxn ang="0">
                  <a:pos x="T2" y="T3"/>
                </a:cxn>
                <a:cxn ang="0">
                  <a:pos x="T4" y="T5"/>
                </a:cxn>
                <a:cxn ang="0">
                  <a:pos x="T6" y="T7"/>
                </a:cxn>
                <a:cxn ang="0">
                  <a:pos x="T8" y="T9"/>
                </a:cxn>
              </a:cxnLst>
              <a:rect l="0" t="0" r="r" b="b"/>
              <a:pathLst>
                <a:path w="233" h="254">
                  <a:moveTo>
                    <a:pt x="155" y="254"/>
                  </a:moveTo>
                  <a:cubicBezTo>
                    <a:pt x="166" y="222"/>
                    <a:pt x="197" y="198"/>
                    <a:pt x="233" y="197"/>
                  </a:cubicBezTo>
                  <a:cubicBezTo>
                    <a:pt x="86" y="0"/>
                    <a:pt x="86" y="0"/>
                    <a:pt x="86" y="0"/>
                  </a:cubicBezTo>
                  <a:cubicBezTo>
                    <a:pt x="68" y="30"/>
                    <a:pt x="37" y="52"/>
                    <a:pt x="0" y="55"/>
                  </a:cubicBezTo>
                  <a:lnTo>
                    <a:pt x="155" y="25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grpSp>
      <p:sp>
        <p:nvSpPr>
          <p:cNvPr id="21" name="Rectangle 25"/>
          <p:cNvSpPr>
            <a:spLocks noChangeAspect="1"/>
          </p:cNvSpPr>
          <p:nvPr/>
        </p:nvSpPr>
        <p:spPr bwMode="auto">
          <a:xfrm>
            <a:off x="880636" y="4249242"/>
            <a:ext cx="1046147" cy="703300"/>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190180"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560" spc="-52" dirty="0" err="1">
              <a:solidFill>
                <a:srgbClr val="FF8C00"/>
              </a:solidFill>
              <a:latin typeface="Segoe UI"/>
              <a:ea typeface="Segoe UI" pitchFamily="34" charset="0"/>
              <a:cs typeface="Segoe UI" pitchFamily="34" charset="0"/>
            </a:endParaRPr>
          </a:p>
        </p:txBody>
      </p:sp>
      <p:grpSp>
        <p:nvGrpSpPr>
          <p:cNvPr id="22" name="Group 21"/>
          <p:cNvGrpSpPr/>
          <p:nvPr/>
        </p:nvGrpSpPr>
        <p:grpSpPr>
          <a:xfrm>
            <a:off x="1144130" y="5388564"/>
            <a:ext cx="561237" cy="1006869"/>
            <a:chOff x="3949121" y="2042711"/>
            <a:chExt cx="1813999" cy="2783594"/>
          </a:xfrm>
          <a:solidFill>
            <a:schemeClr val="accent5"/>
          </a:solidFill>
        </p:grpSpPr>
        <p:sp>
          <p:nvSpPr>
            <p:cNvPr id="23" name="Rectangle: Rounded Corners 22"/>
            <p:cNvSpPr/>
            <p:nvPr/>
          </p:nvSpPr>
          <p:spPr>
            <a:xfrm>
              <a:off x="3949121" y="2042711"/>
              <a:ext cx="1813999" cy="278359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Rectangle: Rounded Corners 23"/>
            <p:cNvSpPr/>
            <p:nvPr/>
          </p:nvSpPr>
          <p:spPr>
            <a:xfrm>
              <a:off x="4133874" y="2183676"/>
              <a:ext cx="1437984" cy="248232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Oval 24"/>
            <p:cNvSpPr/>
            <p:nvPr/>
          </p:nvSpPr>
          <p:spPr>
            <a:xfrm>
              <a:off x="4705718" y="4238693"/>
              <a:ext cx="294295" cy="33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3" name="TextBox 2"/>
          <p:cNvSpPr txBox="1"/>
          <p:nvPr/>
        </p:nvSpPr>
        <p:spPr>
          <a:xfrm>
            <a:off x="8658995" y="1938725"/>
            <a:ext cx="2768900" cy="4401205"/>
          </a:xfrm>
          <a:prstGeom prst="rect">
            <a:avLst/>
          </a:prstGeom>
          <a:noFill/>
        </p:spPr>
        <p:txBody>
          <a:bodyPr wrap="none" rtlCol="0">
            <a:spAutoFit/>
          </a:bodyPr>
          <a:lstStyle/>
          <a:p>
            <a:r>
              <a:rPr lang="en-US" sz="4000" dirty="0"/>
              <a:t>C</a:t>
            </a:r>
          </a:p>
          <a:p>
            <a:r>
              <a:rPr lang="en-US" sz="4000" dirty="0"/>
              <a:t>C++</a:t>
            </a:r>
          </a:p>
          <a:p>
            <a:r>
              <a:rPr lang="en-US" sz="4000" dirty="0"/>
              <a:t>C#</a:t>
            </a:r>
          </a:p>
          <a:p>
            <a:r>
              <a:rPr lang="en-US" sz="4000" dirty="0"/>
              <a:t>Node.js</a:t>
            </a:r>
          </a:p>
          <a:p>
            <a:r>
              <a:rPr lang="en-US" sz="4000" dirty="0"/>
              <a:t>Java</a:t>
            </a:r>
          </a:p>
          <a:p>
            <a:r>
              <a:rPr lang="en-US" sz="4000" dirty="0"/>
              <a:t>Objective C</a:t>
            </a:r>
          </a:p>
          <a:p>
            <a:r>
              <a:rPr lang="en-US" sz="4000" dirty="0"/>
              <a:t>Swift</a:t>
            </a:r>
          </a:p>
        </p:txBody>
      </p:sp>
    </p:spTree>
    <p:extLst>
      <p:ext uri="{BB962C8B-B14F-4D97-AF65-F5344CB8AC3E}">
        <p14:creationId xmlns:p14="http://schemas.microsoft.com/office/powerpoint/2010/main" val="58505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0" grpId="0" animBg="1"/>
      <p:bldP spid="21"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Desirable Traits of </a:t>
            </a:r>
            <a:r>
              <a:rPr lang="en-US" baseline="0" dirty="0"/>
              <a:t>an </a:t>
            </a:r>
            <a:r>
              <a:rPr lang="en-US" baseline="0" dirty="0" err="1"/>
              <a:t>IoT</a:t>
            </a:r>
            <a:r>
              <a:rPr lang="en-US" baseline="0" dirty="0"/>
              <a:t> Cloud Platform</a:t>
            </a:r>
            <a:endParaRPr lang="en-US" dirty="0"/>
          </a:p>
        </p:txBody>
      </p:sp>
      <p:sp>
        <p:nvSpPr>
          <p:cNvPr id="3" name="Content Placeholder 2"/>
          <p:cNvSpPr>
            <a:spLocks noGrp="1"/>
          </p:cNvSpPr>
          <p:nvPr>
            <p:ph idx="1"/>
          </p:nvPr>
        </p:nvSpPr>
        <p:spPr>
          <a:xfrm>
            <a:off x="838200" y="1825625"/>
            <a:ext cx="6948714" cy="4351338"/>
          </a:xfrm>
        </p:spPr>
        <p:txBody>
          <a:bodyPr/>
          <a:lstStyle/>
          <a:p>
            <a:r>
              <a:rPr lang="en-US" dirty="0"/>
              <a:t>Security</a:t>
            </a:r>
          </a:p>
          <a:p>
            <a:r>
              <a:rPr lang="en-US" dirty="0"/>
              <a:t>Availability</a:t>
            </a:r>
          </a:p>
          <a:p>
            <a:r>
              <a:rPr lang="en-US" dirty="0"/>
              <a:t>Maintenance</a:t>
            </a:r>
          </a:p>
          <a:p>
            <a:r>
              <a:rPr lang="en-US" dirty="0"/>
              <a:t>Support for low-power devices</a:t>
            </a:r>
          </a:p>
          <a:p>
            <a:r>
              <a:rPr lang="en-US" dirty="0"/>
              <a:t>Support for key messaging formats</a:t>
            </a:r>
          </a:p>
          <a:p>
            <a:r>
              <a:rPr lang="en-US" dirty="0"/>
              <a:t>Scale</a:t>
            </a:r>
          </a:p>
          <a:p>
            <a:r>
              <a:rPr lang="en-US" dirty="0"/>
              <a:t>Additive</a:t>
            </a:r>
          </a:p>
          <a:p>
            <a:r>
              <a:rPr lang="en-US" dirty="0"/>
              <a:t>Templates &amp; Building Blocks</a:t>
            </a:r>
          </a:p>
        </p:txBody>
      </p:sp>
      <p:grpSp>
        <p:nvGrpSpPr>
          <p:cNvPr id="11" name="Group 10"/>
          <p:cNvGrpSpPr/>
          <p:nvPr/>
        </p:nvGrpSpPr>
        <p:grpSpPr>
          <a:xfrm>
            <a:off x="5050971" y="1825625"/>
            <a:ext cx="6419724" cy="1226683"/>
            <a:chOff x="3151735" y="1906311"/>
            <a:chExt cx="8536675" cy="4489122"/>
          </a:xfrm>
        </p:grpSpPr>
        <p:sp>
          <p:nvSpPr>
            <p:cNvPr id="4" name="Rectangle 3"/>
            <p:cNvSpPr/>
            <p:nvPr/>
          </p:nvSpPr>
          <p:spPr>
            <a:xfrm>
              <a:off x="3151735" y="1906312"/>
              <a:ext cx="1420964" cy="4489121"/>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Cloud Gateway</a:t>
              </a:r>
            </a:p>
          </p:txBody>
        </p:sp>
        <p:sp>
          <p:nvSpPr>
            <p:cNvPr id="5" name="Rectangle 4"/>
            <p:cNvSpPr/>
            <p:nvPr/>
          </p:nvSpPr>
          <p:spPr>
            <a:xfrm>
              <a:off x="5403599" y="1906311"/>
              <a:ext cx="3313015" cy="4489122"/>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Analytics, Storage &amp; Processing</a:t>
              </a:r>
            </a:p>
          </p:txBody>
        </p:sp>
        <p:sp>
          <p:nvSpPr>
            <p:cNvPr id="6" name="Rectangle 5"/>
            <p:cNvSpPr/>
            <p:nvPr/>
          </p:nvSpPr>
          <p:spPr>
            <a:xfrm>
              <a:off x="9565081" y="1907422"/>
              <a:ext cx="2123329" cy="2058291"/>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Presentation</a:t>
              </a:r>
            </a:p>
          </p:txBody>
        </p:sp>
        <p:sp>
          <p:nvSpPr>
            <p:cNvPr id="7" name="Rectangle 6"/>
            <p:cNvSpPr/>
            <p:nvPr/>
          </p:nvSpPr>
          <p:spPr>
            <a:xfrm>
              <a:off x="9565081" y="4274447"/>
              <a:ext cx="2123329" cy="2061351"/>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LOB Connectivity</a:t>
              </a:r>
            </a:p>
          </p:txBody>
        </p:sp>
        <p:sp>
          <p:nvSpPr>
            <p:cNvPr id="8" name="Arrow: Left-Right 7"/>
            <p:cNvSpPr/>
            <p:nvPr/>
          </p:nvSpPr>
          <p:spPr>
            <a:xfrm>
              <a:off x="4541376" y="3826564"/>
              <a:ext cx="862223" cy="522068"/>
            </a:xfrm>
            <a:prstGeom prst="lef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Arrow: Left-Right 8"/>
            <p:cNvSpPr/>
            <p:nvPr/>
          </p:nvSpPr>
          <p:spPr>
            <a:xfrm>
              <a:off x="8716613" y="2751350"/>
              <a:ext cx="862223" cy="522068"/>
            </a:xfrm>
            <a:prstGeom prst="lef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Arrow: Left-Right 9"/>
            <p:cNvSpPr/>
            <p:nvPr/>
          </p:nvSpPr>
          <p:spPr>
            <a:xfrm>
              <a:off x="8685290" y="4866496"/>
              <a:ext cx="862223" cy="522068"/>
            </a:xfrm>
            <a:prstGeom prst="leftRightArrow">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63184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Monitoring Components</a:t>
            </a:r>
          </a:p>
        </p:txBody>
      </p:sp>
      <p:sp>
        <p:nvSpPr>
          <p:cNvPr id="4" name="Rectangle 3"/>
          <p:cNvSpPr/>
          <p:nvPr/>
        </p:nvSpPr>
        <p:spPr>
          <a:xfrm>
            <a:off x="2777381" y="3223494"/>
            <a:ext cx="1420964" cy="1444858"/>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Device Hub</a:t>
            </a:r>
          </a:p>
        </p:txBody>
      </p:sp>
      <p:sp>
        <p:nvSpPr>
          <p:cNvPr id="6" name="Rectangle 5"/>
          <p:cNvSpPr/>
          <p:nvPr/>
        </p:nvSpPr>
        <p:spPr>
          <a:xfrm>
            <a:off x="10026180" y="4878005"/>
            <a:ext cx="1420964" cy="1444858"/>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LOB Integration</a:t>
            </a:r>
          </a:p>
        </p:txBody>
      </p:sp>
      <p:sp>
        <p:nvSpPr>
          <p:cNvPr id="7" name="Rectangle 6"/>
          <p:cNvSpPr/>
          <p:nvPr/>
        </p:nvSpPr>
        <p:spPr>
          <a:xfrm>
            <a:off x="4648675" y="3223494"/>
            <a:ext cx="1420964" cy="1444858"/>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Live Analytics</a:t>
            </a:r>
          </a:p>
        </p:txBody>
      </p:sp>
      <p:sp>
        <p:nvSpPr>
          <p:cNvPr id="8" name="Rectangle 7"/>
          <p:cNvSpPr/>
          <p:nvPr/>
        </p:nvSpPr>
        <p:spPr>
          <a:xfrm>
            <a:off x="10026180" y="3200943"/>
            <a:ext cx="1420964" cy="1444858"/>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Device Metadata</a:t>
            </a:r>
          </a:p>
        </p:txBody>
      </p:sp>
      <p:sp>
        <p:nvSpPr>
          <p:cNvPr id="9" name="Rectangle 8"/>
          <p:cNvSpPr/>
          <p:nvPr/>
        </p:nvSpPr>
        <p:spPr>
          <a:xfrm>
            <a:off x="6401781" y="3196910"/>
            <a:ext cx="1420964" cy="1444858"/>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Event</a:t>
            </a:r>
          </a:p>
          <a:p>
            <a:pPr algn="ctr"/>
            <a:r>
              <a:rPr lang="en-US" dirty="0">
                <a:solidFill>
                  <a:schemeClr val="bg1"/>
                </a:solidFill>
              </a:rPr>
              <a:t>Pub-Sub</a:t>
            </a:r>
          </a:p>
        </p:txBody>
      </p:sp>
      <p:sp>
        <p:nvSpPr>
          <p:cNvPr id="10" name="Rectangle 9"/>
          <p:cNvSpPr/>
          <p:nvPr/>
        </p:nvSpPr>
        <p:spPr>
          <a:xfrm>
            <a:off x="4648675" y="1594192"/>
            <a:ext cx="1420964" cy="1444858"/>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Storage</a:t>
            </a:r>
          </a:p>
        </p:txBody>
      </p:sp>
      <p:sp>
        <p:nvSpPr>
          <p:cNvPr id="11" name="Rectangle 10"/>
          <p:cNvSpPr/>
          <p:nvPr/>
        </p:nvSpPr>
        <p:spPr>
          <a:xfrm>
            <a:off x="8291157" y="1497695"/>
            <a:ext cx="1420964" cy="1444858"/>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Control &amp; Reporting UI</a:t>
            </a:r>
          </a:p>
        </p:txBody>
      </p:sp>
      <p:sp>
        <p:nvSpPr>
          <p:cNvPr id="12" name="VEHICLE TRACKING"/>
          <p:cNvSpPr>
            <a:spLocks noChangeAspect="1"/>
          </p:cNvSpPr>
          <p:nvPr/>
        </p:nvSpPr>
        <p:spPr bwMode="auto">
          <a:xfrm>
            <a:off x="945590" y="3196910"/>
            <a:ext cx="916225" cy="685432"/>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33" tIns="46616" rIns="46616" bIns="93233"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932" fontAlgn="base">
              <a:spcBef>
                <a:spcPct val="0"/>
              </a:spcBef>
              <a:spcAft>
                <a:spcPct val="0"/>
              </a:spcAft>
              <a:defRPr/>
            </a:pPr>
            <a:r>
              <a:rPr lang="en-US" sz="1836" spc="-51" dirty="0">
                <a:gradFill>
                  <a:gsLst>
                    <a:gs pos="0">
                      <a:srgbClr val="FFFFFF"/>
                    </a:gs>
                    <a:gs pos="100000">
                      <a:srgbClr val="FFFFFF"/>
                    </a:gs>
                  </a:gsLst>
                  <a:lin ang="5400000" scaled="0"/>
                </a:gradFill>
                <a:latin typeface="Segoe UI"/>
                <a:ea typeface="Segoe UI" pitchFamily="34" charset="0"/>
                <a:cs typeface="Segoe UI" pitchFamily="34" charset="0"/>
              </a:rPr>
              <a:t>%</a:t>
            </a:r>
          </a:p>
        </p:txBody>
      </p:sp>
      <p:grpSp>
        <p:nvGrpSpPr>
          <p:cNvPr id="13" name="Group 12"/>
          <p:cNvGrpSpPr/>
          <p:nvPr/>
        </p:nvGrpSpPr>
        <p:grpSpPr>
          <a:xfrm>
            <a:off x="893192" y="1969059"/>
            <a:ext cx="1023568" cy="860951"/>
            <a:chOff x="2939243" y="4947133"/>
            <a:chExt cx="3545174" cy="2682142"/>
          </a:xfrm>
          <a:solidFill>
            <a:schemeClr val="accent5"/>
          </a:solidFill>
        </p:grpSpPr>
        <p:sp>
          <p:nvSpPr>
            <p:cNvPr id="14" name="Freeform 5"/>
            <p:cNvSpPr>
              <a:spLocks noEditPoints="1"/>
            </p:cNvSpPr>
            <p:nvPr/>
          </p:nvSpPr>
          <p:spPr bwMode="auto">
            <a:xfrm>
              <a:off x="4786756" y="5086442"/>
              <a:ext cx="636404" cy="605913"/>
            </a:xfrm>
            <a:custGeom>
              <a:avLst/>
              <a:gdLst>
                <a:gd name="T0" fmla="*/ 75 w 152"/>
                <a:gd name="T1" fmla="*/ 152 h 152"/>
                <a:gd name="T2" fmla="*/ 152 w 152"/>
                <a:gd name="T3" fmla="*/ 76 h 152"/>
                <a:gd name="T4" fmla="*/ 75 w 152"/>
                <a:gd name="T5" fmla="*/ 0 h 152"/>
                <a:gd name="T6" fmla="*/ 0 w 152"/>
                <a:gd name="T7" fmla="*/ 76 h 152"/>
                <a:gd name="T8" fmla="*/ 75 w 152"/>
                <a:gd name="T9" fmla="*/ 152 h 152"/>
                <a:gd name="T10" fmla="*/ 75 w 152"/>
                <a:gd name="T11" fmla="*/ 32 h 152"/>
                <a:gd name="T12" fmla="*/ 119 w 152"/>
                <a:gd name="T13" fmla="*/ 76 h 152"/>
                <a:gd name="T14" fmla="*/ 75 w 152"/>
                <a:gd name="T15" fmla="*/ 119 h 152"/>
                <a:gd name="T16" fmla="*/ 32 w 152"/>
                <a:gd name="T17" fmla="*/ 76 h 152"/>
                <a:gd name="T18" fmla="*/ 75 w 152"/>
                <a:gd name="T1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52">
                  <a:moveTo>
                    <a:pt x="75" y="152"/>
                  </a:moveTo>
                  <a:cubicBezTo>
                    <a:pt x="118" y="152"/>
                    <a:pt x="152" y="118"/>
                    <a:pt x="152" y="76"/>
                  </a:cubicBezTo>
                  <a:cubicBezTo>
                    <a:pt x="152" y="34"/>
                    <a:pt x="118" y="0"/>
                    <a:pt x="75" y="0"/>
                  </a:cubicBezTo>
                  <a:cubicBezTo>
                    <a:pt x="34" y="0"/>
                    <a:pt x="0" y="34"/>
                    <a:pt x="0" y="76"/>
                  </a:cubicBezTo>
                  <a:cubicBezTo>
                    <a:pt x="0" y="118"/>
                    <a:pt x="34" y="152"/>
                    <a:pt x="75" y="152"/>
                  </a:cubicBezTo>
                  <a:close/>
                  <a:moveTo>
                    <a:pt x="75" y="32"/>
                  </a:moveTo>
                  <a:cubicBezTo>
                    <a:pt x="100" y="32"/>
                    <a:pt x="119" y="52"/>
                    <a:pt x="119" y="76"/>
                  </a:cubicBezTo>
                  <a:cubicBezTo>
                    <a:pt x="119" y="100"/>
                    <a:pt x="100" y="119"/>
                    <a:pt x="75" y="119"/>
                  </a:cubicBezTo>
                  <a:cubicBezTo>
                    <a:pt x="51" y="119"/>
                    <a:pt x="32" y="100"/>
                    <a:pt x="32" y="76"/>
                  </a:cubicBezTo>
                  <a:cubicBezTo>
                    <a:pt x="32" y="52"/>
                    <a:pt x="51" y="32"/>
                    <a:pt x="75" y="32"/>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5" name="Oval 14"/>
            <p:cNvSpPr>
              <a:spLocks noChangeArrowheads="1"/>
            </p:cNvSpPr>
            <p:nvPr/>
          </p:nvSpPr>
          <p:spPr bwMode="auto">
            <a:xfrm>
              <a:off x="5008879" y="5297925"/>
              <a:ext cx="186869" cy="179595"/>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6" name="Freeform 7"/>
            <p:cNvSpPr>
              <a:spLocks noEditPoints="1"/>
            </p:cNvSpPr>
            <p:nvPr/>
          </p:nvSpPr>
          <p:spPr bwMode="auto">
            <a:xfrm>
              <a:off x="2939243" y="4947133"/>
              <a:ext cx="869107" cy="829151"/>
            </a:xfrm>
            <a:custGeom>
              <a:avLst/>
              <a:gdLst>
                <a:gd name="T0" fmla="*/ 208 w 208"/>
                <a:gd name="T1" fmla="*/ 104 h 208"/>
                <a:gd name="T2" fmla="*/ 104 w 208"/>
                <a:gd name="T3" fmla="*/ 0 h 208"/>
                <a:gd name="T4" fmla="*/ 0 w 208"/>
                <a:gd name="T5" fmla="*/ 104 h 208"/>
                <a:gd name="T6" fmla="*/ 104 w 208"/>
                <a:gd name="T7" fmla="*/ 208 h 208"/>
                <a:gd name="T8" fmla="*/ 208 w 208"/>
                <a:gd name="T9" fmla="*/ 104 h 208"/>
                <a:gd name="T10" fmla="*/ 49 w 208"/>
                <a:gd name="T11" fmla="*/ 104 h 208"/>
                <a:gd name="T12" fmla="*/ 104 w 208"/>
                <a:gd name="T13" fmla="*/ 49 h 208"/>
                <a:gd name="T14" fmla="*/ 159 w 208"/>
                <a:gd name="T15" fmla="*/ 104 h 208"/>
                <a:gd name="T16" fmla="*/ 104 w 208"/>
                <a:gd name="T17" fmla="*/ 159 h 208"/>
                <a:gd name="T18" fmla="*/ 49 w 208"/>
                <a:gd name="T1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104"/>
                  </a:moveTo>
                  <a:cubicBezTo>
                    <a:pt x="208" y="46"/>
                    <a:pt x="161" y="0"/>
                    <a:pt x="104" y="0"/>
                  </a:cubicBezTo>
                  <a:cubicBezTo>
                    <a:pt x="46" y="0"/>
                    <a:pt x="0" y="46"/>
                    <a:pt x="0" y="104"/>
                  </a:cubicBezTo>
                  <a:cubicBezTo>
                    <a:pt x="0" y="161"/>
                    <a:pt x="46" y="208"/>
                    <a:pt x="104" y="208"/>
                  </a:cubicBezTo>
                  <a:cubicBezTo>
                    <a:pt x="161" y="208"/>
                    <a:pt x="208" y="161"/>
                    <a:pt x="208" y="104"/>
                  </a:cubicBezTo>
                  <a:close/>
                  <a:moveTo>
                    <a:pt x="49" y="104"/>
                  </a:moveTo>
                  <a:cubicBezTo>
                    <a:pt x="49" y="73"/>
                    <a:pt x="73" y="49"/>
                    <a:pt x="104" y="49"/>
                  </a:cubicBezTo>
                  <a:cubicBezTo>
                    <a:pt x="134" y="49"/>
                    <a:pt x="159" y="73"/>
                    <a:pt x="159" y="104"/>
                  </a:cubicBezTo>
                  <a:cubicBezTo>
                    <a:pt x="159" y="134"/>
                    <a:pt x="134" y="159"/>
                    <a:pt x="104" y="159"/>
                  </a:cubicBezTo>
                  <a:cubicBezTo>
                    <a:pt x="73" y="159"/>
                    <a:pt x="49" y="134"/>
                    <a:pt x="49" y="104"/>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7" name="Oval 16"/>
            <p:cNvSpPr>
              <a:spLocks noChangeArrowheads="1"/>
            </p:cNvSpPr>
            <p:nvPr/>
          </p:nvSpPr>
          <p:spPr bwMode="auto">
            <a:xfrm>
              <a:off x="3244225" y="5239184"/>
              <a:ext cx="255615" cy="246731"/>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8" name="Freeform 9"/>
            <p:cNvSpPr>
              <a:spLocks/>
            </p:cNvSpPr>
            <p:nvPr/>
          </p:nvSpPr>
          <p:spPr bwMode="auto">
            <a:xfrm>
              <a:off x="5874454" y="6498009"/>
              <a:ext cx="509473" cy="775436"/>
            </a:xfrm>
            <a:custGeom>
              <a:avLst/>
              <a:gdLst>
                <a:gd name="T0" fmla="*/ 0 w 122"/>
                <a:gd name="T1" fmla="*/ 61 h 195"/>
                <a:gd name="T2" fmla="*/ 33 w 122"/>
                <a:gd name="T3" fmla="*/ 115 h 195"/>
                <a:gd name="T4" fmla="*/ 33 w 122"/>
                <a:gd name="T5" fmla="*/ 151 h 195"/>
                <a:gd name="T6" fmla="*/ 47 w 122"/>
                <a:gd name="T7" fmla="*/ 151 h 195"/>
                <a:gd name="T8" fmla="*/ 47 w 122"/>
                <a:gd name="T9" fmla="*/ 166 h 195"/>
                <a:gd name="T10" fmla="*/ 56 w 122"/>
                <a:gd name="T11" fmla="*/ 166 h 195"/>
                <a:gd name="T12" fmla="*/ 56 w 122"/>
                <a:gd name="T13" fmla="*/ 195 h 195"/>
                <a:gd name="T14" fmla="*/ 71 w 122"/>
                <a:gd name="T15" fmla="*/ 195 h 195"/>
                <a:gd name="T16" fmla="*/ 71 w 122"/>
                <a:gd name="T17" fmla="*/ 166 h 195"/>
                <a:gd name="T18" fmla="*/ 79 w 122"/>
                <a:gd name="T19" fmla="*/ 166 h 195"/>
                <a:gd name="T20" fmla="*/ 79 w 122"/>
                <a:gd name="T21" fmla="*/ 151 h 195"/>
                <a:gd name="T22" fmla="*/ 91 w 122"/>
                <a:gd name="T23" fmla="*/ 151 h 195"/>
                <a:gd name="T24" fmla="*/ 91 w 122"/>
                <a:gd name="T25" fmla="*/ 114 h 195"/>
                <a:gd name="T26" fmla="*/ 122 w 122"/>
                <a:gd name="T27" fmla="*/ 61 h 195"/>
                <a:gd name="T28" fmla="*/ 61 w 122"/>
                <a:gd name="T29" fmla="*/ 0 h 195"/>
                <a:gd name="T30" fmla="*/ 0 w 122"/>
                <a:gd name="T31" fmla="*/ 6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95">
                  <a:moveTo>
                    <a:pt x="0" y="61"/>
                  </a:moveTo>
                  <a:cubicBezTo>
                    <a:pt x="0" y="85"/>
                    <a:pt x="14" y="105"/>
                    <a:pt x="33" y="115"/>
                  </a:cubicBezTo>
                  <a:cubicBezTo>
                    <a:pt x="33" y="151"/>
                    <a:pt x="33" y="151"/>
                    <a:pt x="33" y="151"/>
                  </a:cubicBezTo>
                  <a:cubicBezTo>
                    <a:pt x="47" y="151"/>
                    <a:pt x="47" y="151"/>
                    <a:pt x="47" y="151"/>
                  </a:cubicBezTo>
                  <a:cubicBezTo>
                    <a:pt x="47" y="166"/>
                    <a:pt x="47" y="166"/>
                    <a:pt x="47" y="166"/>
                  </a:cubicBezTo>
                  <a:cubicBezTo>
                    <a:pt x="56" y="166"/>
                    <a:pt x="56" y="166"/>
                    <a:pt x="56" y="166"/>
                  </a:cubicBezTo>
                  <a:cubicBezTo>
                    <a:pt x="56" y="195"/>
                    <a:pt x="56" y="195"/>
                    <a:pt x="56" y="195"/>
                  </a:cubicBezTo>
                  <a:cubicBezTo>
                    <a:pt x="71" y="195"/>
                    <a:pt x="71" y="195"/>
                    <a:pt x="71" y="195"/>
                  </a:cubicBezTo>
                  <a:cubicBezTo>
                    <a:pt x="71" y="166"/>
                    <a:pt x="71" y="166"/>
                    <a:pt x="71" y="166"/>
                  </a:cubicBezTo>
                  <a:cubicBezTo>
                    <a:pt x="79" y="166"/>
                    <a:pt x="79" y="166"/>
                    <a:pt x="79" y="166"/>
                  </a:cubicBezTo>
                  <a:cubicBezTo>
                    <a:pt x="79" y="151"/>
                    <a:pt x="79" y="151"/>
                    <a:pt x="79" y="151"/>
                  </a:cubicBezTo>
                  <a:cubicBezTo>
                    <a:pt x="91" y="151"/>
                    <a:pt x="91" y="151"/>
                    <a:pt x="91" y="151"/>
                  </a:cubicBezTo>
                  <a:cubicBezTo>
                    <a:pt x="91" y="114"/>
                    <a:pt x="91" y="114"/>
                    <a:pt x="91" y="114"/>
                  </a:cubicBezTo>
                  <a:cubicBezTo>
                    <a:pt x="110" y="104"/>
                    <a:pt x="122" y="84"/>
                    <a:pt x="122" y="61"/>
                  </a:cubicBezTo>
                  <a:cubicBezTo>
                    <a:pt x="122" y="28"/>
                    <a:pt x="95" y="0"/>
                    <a:pt x="61" y="0"/>
                  </a:cubicBezTo>
                  <a:cubicBezTo>
                    <a:pt x="28" y="0"/>
                    <a:pt x="0" y="28"/>
                    <a:pt x="0" y="61"/>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9" name="Freeform 10"/>
            <p:cNvSpPr>
              <a:spLocks/>
            </p:cNvSpPr>
            <p:nvPr/>
          </p:nvSpPr>
          <p:spPr bwMode="auto">
            <a:xfrm>
              <a:off x="3161366" y="6919296"/>
              <a:ext cx="3323051" cy="709979"/>
            </a:xfrm>
            <a:custGeom>
              <a:avLst/>
              <a:gdLst>
                <a:gd name="T0" fmla="*/ 777 w 1885"/>
                <a:gd name="T1" fmla="*/ 313 h 423"/>
                <a:gd name="T2" fmla="*/ 777 w 1885"/>
                <a:gd name="T3" fmla="*/ 143 h 423"/>
                <a:gd name="T4" fmla="*/ 685 w 1885"/>
                <a:gd name="T5" fmla="*/ 143 h 423"/>
                <a:gd name="T6" fmla="*/ 685 w 1885"/>
                <a:gd name="T7" fmla="*/ 0 h 423"/>
                <a:gd name="T8" fmla="*/ 173 w 1885"/>
                <a:gd name="T9" fmla="*/ 0 h 423"/>
                <a:gd name="T10" fmla="*/ 173 w 1885"/>
                <a:gd name="T11" fmla="*/ 143 h 423"/>
                <a:gd name="T12" fmla="*/ 80 w 1885"/>
                <a:gd name="T13" fmla="*/ 143 h 423"/>
                <a:gd name="T14" fmla="*/ 80 w 1885"/>
                <a:gd name="T15" fmla="*/ 313 h 423"/>
                <a:gd name="T16" fmla="*/ 0 w 1885"/>
                <a:gd name="T17" fmla="*/ 313 h 423"/>
                <a:gd name="T18" fmla="*/ 0 w 1885"/>
                <a:gd name="T19" fmla="*/ 423 h 423"/>
                <a:gd name="T20" fmla="*/ 1885 w 1885"/>
                <a:gd name="T21" fmla="*/ 423 h 423"/>
                <a:gd name="T22" fmla="*/ 1885 w 1885"/>
                <a:gd name="T23" fmla="*/ 313 h 423"/>
                <a:gd name="T24" fmla="*/ 777 w 1885"/>
                <a:gd name="T25" fmla="*/ 31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5" h="423">
                  <a:moveTo>
                    <a:pt x="777" y="313"/>
                  </a:moveTo>
                  <a:lnTo>
                    <a:pt x="777" y="143"/>
                  </a:lnTo>
                  <a:lnTo>
                    <a:pt x="685" y="143"/>
                  </a:lnTo>
                  <a:lnTo>
                    <a:pt x="685" y="0"/>
                  </a:lnTo>
                  <a:lnTo>
                    <a:pt x="173" y="0"/>
                  </a:lnTo>
                  <a:lnTo>
                    <a:pt x="173" y="143"/>
                  </a:lnTo>
                  <a:lnTo>
                    <a:pt x="80" y="143"/>
                  </a:lnTo>
                  <a:lnTo>
                    <a:pt x="80" y="313"/>
                  </a:lnTo>
                  <a:lnTo>
                    <a:pt x="0" y="313"/>
                  </a:lnTo>
                  <a:lnTo>
                    <a:pt x="0" y="423"/>
                  </a:lnTo>
                  <a:lnTo>
                    <a:pt x="1885" y="423"/>
                  </a:lnTo>
                  <a:lnTo>
                    <a:pt x="1885" y="313"/>
                  </a:lnTo>
                  <a:lnTo>
                    <a:pt x="777" y="313"/>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20" name="Freeform 11"/>
            <p:cNvSpPr>
              <a:spLocks/>
            </p:cNvSpPr>
            <p:nvPr/>
          </p:nvSpPr>
          <p:spPr bwMode="auto">
            <a:xfrm>
              <a:off x="3311214" y="5729281"/>
              <a:ext cx="1121198" cy="1062453"/>
            </a:xfrm>
            <a:custGeom>
              <a:avLst/>
              <a:gdLst>
                <a:gd name="T0" fmla="*/ 0 w 268"/>
                <a:gd name="T1" fmla="*/ 55 h 267"/>
                <a:gd name="T2" fmla="*/ 53 w 268"/>
                <a:gd name="T3" fmla="*/ 203 h 267"/>
                <a:gd name="T4" fmla="*/ 15 w 268"/>
                <a:gd name="T5" fmla="*/ 203 h 267"/>
                <a:gd name="T6" fmla="*/ 15 w 268"/>
                <a:gd name="T7" fmla="*/ 267 h 267"/>
                <a:gd name="T8" fmla="*/ 268 w 268"/>
                <a:gd name="T9" fmla="*/ 267 h 267"/>
                <a:gd name="T10" fmla="*/ 268 w 268"/>
                <a:gd name="T11" fmla="*/ 203 h 267"/>
                <a:gd name="T12" fmla="*/ 230 w 268"/>
                <a:gd name="T13" fmla="*/ 203 h 267"/>
                <a:gd name="T14" fmla="*/ 131 w 268"/>
                <a:gd name="T15" fmla="*/ 0 h 267"/>
                <a:gd name="T16" fmla="*/ 15 w 268"/>
                <a:gd name="T17" fmla="*/ 56 h 267"/>
                <a:gd name="T18" fmla="*/ 0 w 268"/>
                <a:gd name="T19" fmla="*/ 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67">
                  <a:moveTo>
                    <a:pt x="0" y="55"/>
                  </a:moveTo>
                  <a:cubicBezTo>
                    <a:pt x="53" y="203"/>
                    <a:pt x="53" y="203"/>
                    <a:pt x="53" y="203"/>
                  </a:cubicBezTo>
                  <a:cubicBezTo>
                    <a:pt x="15" y="203"/>
                    <a:pt x="15" y="203"/>
                    <a:pt x="15" y="203"/>
                  </a:cubicBezTo>
                  <a:cubicBezTo>
                    <a:pt x="15" y="267"/>
                    <a:pt x="15" y="267"/>
                    <a:pt x="15" y="267"/>
                  </a:cubicBezTo>
                  <a:cubicBezTo>
                    <a:pt x="268" y="267"/>
                    <a:pt x="268" y="267"/>
                    <a:pt x="268" y="267"/>
                  </a:cubicBezTo>
                  <a:cubicBezTo>
                    <a:pt x="268" y="203"/>
                    <a:pt x="268" y="203"/>
                    <a:pt x="268" y="203"/>
                  </a:cubicBezTo>
                  <a:cubicBezTo>
                    <a:pt x="230" y="203"/>
                    <a:pt x="230" y="203"/>
                    <a:pt x="230" y="203"/>
                  </a:cubicBezTo>
                  <a:cubicBezTo>
                    <a:pt x="131" y="0"/>
                    <a:pt x="131" y="0"/>
                    <a:pt x="131" y="0"/>
                  </a:cubicBezTo>
                  <a:cubicBezTo>
                    <a:pt x="104" y="34"/>
                    <a:pt x="62" y="56"/>
                    <a:pt x="15" y="56"/>
                  </a:cubicBezTo>
                  <a:cubicBezTo>
                    <a:pt x="10" y="56"/>
                    <a:pt x="5" y="56"/>
                    <a:pt x="0" y="55"/>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21" name="Freeform 12"/>
            <p:cNvSpPr>
              <a:spLocks/>
            </p:cNvSpPr>
            <p:nvPr/>
          </p:nvSpPr>
          <p:spPr bwMode="auto">
            <a:xfrm>
              <a:off x="3908832" y="5135119"/>
              <a:ext cx="798590" cy="521997"/>
            </a:xfrm>
            <a:custGeom>
              <a:avLst/>
              <a:gdLst>
                <a:gd name="T0" fmla="*/ 186 w 191"/>
                <a:gd name="T1" fmla="*/ 114 h 131"/>
                <a:gd name="T2" fmla="*/ 174 w 191"/>
                <a:gd name="T3" fmla="*/ 64 h 131"/>
                <a:gd name="T4" fmla="*/ 191 w 191"/>
                <a:gd name="T5" fmla="*/ 5 h 131"/>
                <a:gd name="T6" fmla="*/ 9 w 191"/>
                <a:gd name="T7" fmla="*/ 0 h 131"/>
                <a:gd name="T8" fmla="*/ 20 w 191"/>
                <a:gd name="T9" fmla="*/ 57 h 131"/>
                <a:gd name="T10" fmla="*/ 0 w 191"/>
                <a:gd name="T11" fmla="*/ 131 h 131"/>
                <a:gd name="T12" fmla="*/ 186 w 191"/>
                <a:gd name="T13" fmla="*/ 114 h 131"/>
              </a:gdLst>
              <a:ahLst/>
              <a:cxnLst>
                <a:cxn ang="0">
                  <a:pos x="T0" y="T1"/>
                </a:cxn>
                <a:cxn ang="0">
                  <a:pos x="T2" y="T3"/>
                </a:cxn>
                <a:cxn ang="0">
                  <a:pos x="T4" y="T5"/>
                </a:cxn>
                <a:cxn ang="0">
                  <a:pos x="T6" y="T7"/>
                </a:cxn>
                <a:cxn ang="0">
                  <a:pos x="T8" y="T9"/>
                </a:cxn>
                <a:cxn ang="0">
                  <a:pos x="T10" y="T11"/>
                </a:cxn>
                <a:cxn ang="0">
                  <a:pos x="T12" y="T13"/>
                </a:cxn>
              </a:cxnLst>
              <a:rect l="0" t="0" r="r" b="b"/>
              <a:pathLst>
                <a:path w="191" h="131">
                  <a:moveTo>
                    <a:pt x="186" y="114"/>
                  </a:moveTo>
                  <a:cubicBezTo>
                    <a:pt x="179" y="99"/>
                    <a:pt x="174" y="82"/>
                    <a:pt x="174" y="64"/>
                  </a:cubicBezTo>
                  <a:cubicBezTo>
                    <a:pt x="174" y="42"/>
                    <a:pt x="180" y="22"/>
                    <a:pt x="191" y="5"/>
                  </a:cubicBezTo>
                  <a:cubicBezTo>
                    <a:pt x="9" y="0"/>
                    <a:pt x="9" y="0"/>
                    <a:pt x="9" y="0"/>
                  </a:cubicBezTo>
                  <a:cubicBezTo>
                    <a:pt x="16" y="17"/>
                    <a:pt x="20" y="37"/>
                    <a:pt x="20" y="57"/>
                  </a:cubicBezTo>
                  <a:cubicBezTo>
                    <a:pt x="20" y="84"/>
                    <a:pt x="13" y="109"/>
                    <a:pt x="0" y="131"/>
                  </a:cubicBezTo>
                  <a:lnTo>
                    <a:pt x="186" y="11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22" name="Freeform 13"/>
            <p:cNvSpPr>
              <a:spLocks/>
            </p:cNvSpPr>
            <p:nvPr/>
          </p:nvSpPr>
          <p:spPr bwMode="auto">
            <a:xfrm>
              <a:off x="5146381" y="5608435"/>
              <a:ext cx="974874" cy="1012098"/>
            </a:xfrm>
            <a:custGeom>
              <a:avLst/>
              <a:gdLst>
                <a:gd name="T0" fmla="*/ 155 w 233"/>
                <a:gd name="T1" fmla="*/ 254 h 254"/>
                <a:gd name="T2" fmla="*/ 233 w 233"/>
                <a:gd name="T3" fmla="*/ 197 h 254"/>
                <a:gd name="T4" fmla="*/ 86 w 233"/>
                <a:gd name="T5" fmla="*/ 0 h 254"/>
                <a:gd name="T6" fmla="*/ 0 w 233"/>
                <a:gd name="T7" fmla="*/ 55 h 254"/>
                <a:gd name="T8" fmla="*/ 155 w 233"/>
                <a:gd name="T9" fmla="*/ 254 h 254"/>
              </a:gdLst>
              <a:ahLst/>
              <a:cxnLst>
                <a:cxn ang="0">
                  <a:pos x="T0" y="T1"/>
                </a:cxn>
                <a:cxn ang="0">
                  <a:pos x="T2" y="T3"/>
                </a:cxn>
                <a:cxn ang="0">
                  <a:pos x="T4" y="T5"/>
                </a:cxn>
                <a:cxn ang="0">
                  <a:pos x="T6" y="T7"/>
                </a:cxn>
                <a:cxn ang="0">
                  <a:pos x="T8" y="T9"/>
                </a:cxn>
              </a:cxnLst>
              <a:rect l="0" t="0" r="r" b="b"/>
              <a:pathLst>
                <a:path w="233" h="254">
                  <a:moveTo>
                    <a:pt x="155" y="254"/>
                  </a:moveTo>
                  <a:cubicBezTo>
                    <a:pt x="166" y="222"/>
                    <a:pt x="197" y="198"/>
                    <a:pt x="233" y="197"/>
                  </a:cubicBezTo>
                  <a:cubicBezTo>
                    <a:pt x="86" y="0"/>
                    <a:pt x="86" y="0"/>
                    <a:pt x="86" y="0"/>
                  </a:cubicBezTo>
                  <a:cubicBezTo>
                    <a:pt x="68" y="30"/>
                    <a:pt x="37" y="52"/>
                    <a:pt x="0" y="55"/>
                  </a:cubicBezTo>
                  <a:lnTo>
                    <a:pt x="155" y="25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grpSp>
      <p:sp>
        <p:nvSpPr>
          <p:cNvPr id="23" name="Rectangle 25"/>
          <p:cNvSpPr>
            <a:spLocks noChangeAspect="1"/>
          </p:cNvSpPr>
          <p:nvPr/>
        </p:nvSpPr>
        <p:spPr bwMode="auto">
          <a:xfrm>
            <a:off x="880628" y="4249242"/>
            <a:ext cx="1046147" cy="703300"/>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190180"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560" spc="-52" dirty="0" err="1">
              <a:solidFill>
                <a:srgbClr val="FF8C00"/>
              </a:solidFill>
              <a:latin typeface="Segoe UI"/>
              <a:ea typeface="Segoe UI" pitchFamily="34" charset="0"/>
              <a:cs typeface="Segoe UI" pitchFamily="34" charset="0"/>
            </a:endParaRPr>
          </a:p>
        </p:txBody>
      </p:sp>
      <p:grpSp>
        <p:nvGrpSpPr>
          <p:cNvPr id="24" name="Group 23"/>
          <p:cNvGrpSpPr/>
          <p:nvPr/>
        </p:nvGrpSpPr>
        <p:grpSpPr>
          <a:xfrm>
            <a:off x="1144122" y="5388564"/>
            <a:ext cx="561237" cy="1006869"/>
            <a:chOff x="3949121" y="2042711"/>
            <a:chExt cx="1813999" cy="2783594"/>
          </a:xfrm>
          <a:solidFill>
            <a:schemeClr val="accent5"/>
          </a:solidFill>
        </p:grpSpPr>
        <p:sp>
          <p:nvSpPr>
            <p:cNvPr id="25" name="Rectangle: Rounded Corners 24"/>
            <p:cNvSpPr/>
            <p:nvPr/>
          </p:nvSpPr>
          <p:spPr>
            <a:xfrm>
              <a:off x="3949121" y="2042711"/>
              <a:ext cx="1813999" cy="278359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Rectangle: Rounded Corners 25"/>
            <p:cNvSpPr/>
            <p:nvPr/>
          </p:nvSpPr>
          <p:spPr>
            <a:xfrm>
              <a:off x="4133874" y="2183676"/>
              <a:ext cx="1437984" cy="248232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Oval 26"/>
            <p:cNvSpPr/>
            <p:nvPr/>
          </p:nvSpPr>
          <p:spPr>
            <a:xfrm>
              <a:off x="4705718" y="4238693"/>
              <a:ext cx="294295" cy="33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8" name="Rectangle 27"/>
          <p:cNvSpPr/>
          <p:nvPr/>
        </p:nvSpPr>
        <p:spPr>
          <a:xfrm>
            <a:off x="8291157" y="3219407"/>
            <a:ext cx="1420964" cy="1444858"/>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Event Routing</a:t>
            </a:r>
          </a:p>
          <a:p>
            <a:pPr algn="ctr"/>
            <a:r>
              <a:rPr lang="en-US" dirty="0">
                <a:solidFill>
                  <a:schemeClr val="bg1"/>
                </a:solidFill>
              </a:rPr>
              <a:t>Jobs</a:t>
            </a:r>
          </a:p>
        </p:txBody>
      </p:sp>
      <p:sp>
        <p:nvSpPr>
          <p:cNvPr id="30" name="Rectangle 29"/>
          <p:cNvSpPr/>
          <p:nvPr/>
        </p:nvSpPr>
        <p:spPr>
          <a:xfrm>
            <a:off x="2770196" y="4952542"/>
            <a:ext cx="1420964" cy="1444858"/>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Device Gateway</a:t>
            </a:r>
          </a:p>
        </p:txBody>
      </p:sp>
    </p:spTree>
    <p:extLst>
      <p:ext uri="{BB962C8B-B14F-4D97-AF65-F5344CB8AC3E}">
        <p14:creationId xmlns:p14="http://schemas.microsoft.com/office/powerpoint/2010/main" val="380881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28" grpId="0"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Walkthrough of a Remote Monitoring Solution</a:t>
            </a:r>
          </a:p>
        </p:txBody>
      </p:sp>
    </p:spTree>
    <p:extLst>
      <p:ext uri="{BB962C8B-B14F-4D97-AF65-F5344CB8AC3E}">
        <p14:creationId xmlns:p14="http://schemas.microsoft.com/office/powerpoint/2010/main" val="1482435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Desirable Features</a:t>
            </a:r>
          </a:p>
        </p:txBody>
      </p:sp>
      <p:sp>
        <p:nvSpPr>
          <p:cNvPr id="3" name="Content Placeholder 2"/>
          <p:cNvSpPr>
            <a:spLocks noGrp="1"/>
          </p:cNvSpPr>
          <p:nvPr>
            <p:ph idx="1"/>
          </p:nvPr>
        </p:nvSpPr>
        <p:spPr/>
        <p:txBody>
          <a:bodyPr/>
          <a:lstStyle/>
          <a:p>
            <a:r>
              <a:rPr lang="en-US" dirty="0"/>
              <a:t>Prediction</a:t>
            </a:r>
          </a:p>
          <a:p>
            <a:r>
              <a:rPr lang="en-US" dirty="0"/>
              <a:t>Cognition</a:t>
            </a:r>
          </a:p>
        </p:txBody>
      </p:sp>
    </p:spTree>
    <p:extLst>
      <p:ext uri="{BB962C8B-B14F-4D97-AF65-F5344CB8AC3E}">
        <p14:creationId xmlns:p14="http://schemas.microsoft.com/office/powerpoint/2010/main" val="163259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Analytics – Machine Learning</a:t>
            </a:r>
          </a:p>
        </p:txBody>
      </p:sp>
      <p:graphicFrame>
        <p:nvGraphicFramePr>
          <p:cNvPr id="4" name="Diagram 3"/>
          <p:cNvGraphicFramePr/>
          <p:nvPr>
            <p:extLst>
              <p:ext uri="{D42A27DB-BD31-4B8C-83A1-F6EECF244321}">
                <p14:modId xmlns:p14="http://schemas.microsoft.com/office/powerpoint/2010/main" val="2643523842"/>
              </p:ext>
            </p:extLst>
          </p:nvPr>
        </p:nvGraphicFramePr>
        <p:xfrm>
          <a:off x="2032000" y="1872343"/>
          <a:ext cx="8128000" cy="14514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2362444264"/>
              </p:ext>
            </p:extLst>
          </p:nvPr>
        </p:nvGraphicFramePr>
        <p:xfrm>
          <a:off x="2032000" y="4383315"/>
          <a:ext cx="8128000" cy="145142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TextBox 8"/>
          <p:cNvSpPr txBox="1"/>
          <p:nvPr/>
        </p:nvSpPr>
        <p:spPr>
          <a:xfrm>
            <a:off x="3701143" y="1456231"/>
            <a:ext cx="4384277" cy="369332"/>
          </a:xfrm>
          <a:prstGeom prst="rect">
            <a:avLst/>
          </a:prstGeom>
          <a:noFill/>
        </p:spPr>
        <p:txBody>
          <a:bodyPr wrap="none" rtlCol="0">
            <a:spAutoFit/>
          </a:bodyPr>
          <a:lstStyle/>
          <a:p>
            <a:r>
              <a:rPr lang="en-US" dirty="0"/>
              <a:t>What set of data leads to a certain result?</a:t>
            </a:r>
          </a:p>
        </p:txBody>
      </p:sp>
      <p:sp>
        <p:nvSpPr>
          <p:cNvPr id="10" name="TextBox 9"/>
          <p:cNvSpPr txBox="1"/>
          <p:nvPr/>
        </p:nvSpPr>
        <p:spPr>
          <a:xfrm>
            <a:off x="3875314" y="4013983"/>
            <a:ext cx="4145174" cy="369332"/>
          </a:xfrm>
          <a:prstGeom prst="rect">
            <a:avLst/>
          </a:prstGeom>
          <a:noFill/>
        </p:spPr>
        <p:txBody>
          <a:bodyPr wrap="none" rtlCol="0">
            <a:spAutoFit/>
          </a:bodyPr>
          <a:lstStyle/>
          <a:p>
            <a:r>
              <a:rPr lang="en-US" dirty="0"/>
              <a:t>Will any of this data lead to that result?</a:t>
            </a:r>
          </a:p>
        </p:txBody>
      </p:sp>
    </p:spTree>
    <p:extLst>
      <p:ext uri="{BB962C8B-B14F-4D97-AF65-F5344CB8AC3E}">
        <p14:creationId xmlns:p14="http://schemas.microsoft.com/office/powerpoint/2010/main" val="162137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8" grpId="0">
        <p:bldAsOne/>
      </p:bldGraphic>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Cognition – Cognitive Services</a:t>
            </a:r>
          </a:p>
        </p:txBody>
      </p:sp>
      <p:sp>
        <p:nvSpPr>
          <p:cNvPr id="3" name="Content Placeholder 2"/>
          <p:cNvSpPr>
            <a:spLocks noGrp="1"/>
          </p:cNvSpPr>
          <p:nvPr>
            <p:ph idx="1"/>
          </p:nvPr>
        </p:nvSpPr>
        <p:spPr/>
        <p:txBody>
          <a:bodyPr>
            <a:normAutofit lnSpcReduction="10000"/>
          </a:bodyPr>
          <a:lstStyle/>
          <a:p>
            <a:r>
              <a:rPr lang="en-US" dirty="0"/>
              <a:t>Vision – recognize objects, moderate content, recognize faces &amp; emotion, and analyze/process video.</a:t>
            </a:r>
          </a:p>
          <a:p>
            <a:r>
              <a:rPr lang="en-US" dirty="0"/>
              <a:t>Speech – text&lt;-&gt;speech, do custom recognition, recognize speakers</a:t>
            </a:r>
          </a:p>
          <a:p>
            <a:r>
              <a:rPr lang="en-US" dirty="0"/>
              <a:t>Language – spell check, analyze text, understand &amp; analyze language, translate, use web language models</a:t>
            </a:r>
          </a:p>
          <a:p>
            <a:r>
              <a:rPr lang="en-US" dirty="0"/>
              <a:t>Knowledge – use academic knowledge, explore linked entities, interactively search data, find recommendations</a:t>
            </a:r>
          </a:p>
          <a:p>
            <a:r>
              <a:rPr lang="en-US" dirty="0"/>
              <a:t>Search – autosuggest, search the web, search for images, news, video</a:t>
            </a:r>
          </a:p>
        </p:txBody>
      </p:sp>
    </p:spTree>
    <p:extLst>
      <p:ext uri="{BB962C8B-B14F-4D97-AF65-F5344CB8AC3E}">
        <p14:creationId xmlns:p14="http://schemas.microsoft.com/office/powerpoint/2010/main" val="383097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Apply cognitive services to device data</a:t>
            </a:r>
          </a:p>
        </p:txBody>
      </p:sp>
    </p:spTree>
    <p:extLst>
      <p:ext uri="{BB962C8B-B14F-4D97-AF65-F5344CB8AC3E}">
        <p14:creationId xmlns:p14="http://schemas.microsoft.com/office/powerpoint/2010/main" val="2989245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dirty="0"/>
              <a:t>Further sessions in this series:</a:t>
            </a:r>
          </a:p>
          <a:p>
            <a:pPr lvl="1"/>
            <a:r>
              <a:rPr lang="en-US" dirty="0"/>
              <a:t>Starting </a:t>
            </a:r>
            <a:r>
              <a:rPr lang="en-US" dirty="0" err="1"/>
              <a:t>IoT</a:t>
            </a:r>
            <a:r>
              <a:rPr lang="en-US" dirty="0"/>
              <a:t> Solutions – deeper on a remote monitoring solution and connecting devices</a:t>
            </a:r>
          </a:p>
          <a:p>
            <a:pPr lvl="1"/>
            <a:r>
              <a:rPr lang="en-US" dirty="0"/>
              <a:t>Building Practical </a:t>
            </a:r>
            <a:r>
              <a:rPr lang="en-US" dirty="0" err="1"/>
              <a:t>IoT</a:t>
            </a:r>
            <a:r>
              <a:rPr lang="en-US" dirty="0"/>
              <a:t> Solutions – more on predictive maintenance solution, building a solution and customizing an existing template</a:t>
            </a:r>
          </a:p>
          <a:p>
            <a:r>
              <a:rPr lang="en-US" dirty="0"/>
              <a:t>Try a solution – </a:t>
            </a:r>
            <a:r>
              <a:rPr lang="en-US" dirty="0">
                <a:hlinkClick r:id="rId2"/>
              </a:rPr>
              <a:t>http://azureiotsuite.com/</a:t>
            </a:r>
            <a:r>
              <a:rPr lang="en-US" dirty="0"/>
              <a:t> </a:t>
            </a:r>
          </a:p>
          <a:p>
            <a:r>
              <a:rPr lang="en-US" dirty="0" err="1"/>
              <a:t>IoT</a:t>
            </a:r>
            <a:r>
              <a:rPr lang="en-US" dirty="0"/>
              <a:t> Resources - </a:t>
            </a:r>
            <a:r>
              <a:rPr lang="en-US" dirty="0">
                <a:hlinkClick r:id="rId3"/>
              </a:rPr>
              <a:t>https://www.microsoft.com/en-us/cloud-platform/internet-of-things</a:t>
            </a:r>
            <a:r>
              <a:rPr lang="en-US" dirty="0"/>
              <a:t> </a:t>
            </a:r>
            <a:endParaRPr lang="en-US" dirty="0">
              <a:hlinkClick r:id="rId4"/>
            </a:endParaRPr>
          </a:p>
          <a:p>
            <a:endParaRPr lang="en-US" dirty="0"/>
          </a:p>
          <a:p>
            <a:endParaRPr lang="en-US" dirty="0"/>
          </a:p>
          <a:p>
            <a:endParaRPr lang="en-US" dirty="0"/>
          </a:p>
        </p:txBody>
      </p:sp>
    </p:spTree>
    <p:extLst>
      <p:ext uri="{BB962C8B-B14F-4D97-AF65-F5344CB8AC3E}">
        <p14:creationId xmlns:p14="http://schemas.microsoft.com/office/powerpoint/2010/main" val="242667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baseline="0" dirty="0"/>
              <a:t> Simple Thing</a:t>
            </a:r>
            <a:endParaRPr lang="en-US" dirty="0"/>
          </a:p>
        </p:txBody>
      </p:sp>
      <p:grpSp>
        <p:nvGrpSpPr>
          <p:cNvPr id="10" name="Group 9"/>
          <p:cNvGrpSpPr/>
          <p:nvPr/>
        </p:nvGrpSpPr>
        <p:grpSpPr>
          <a:xfrm>
            <a:off x="1456004" y="2827606"/>
            <a:ext cx="2074985" cy="2074985"/>
            <a:chOff x="1512277" y="2862775"/>
            <a:chExt cx="2074985" cy="2074985"/>
          </a:xfrm>
        </p:grpSpPr>
        <p:sp>
          <p:nvSpPr>
            <p:cNvPr id="4" name="Oval 3"/>
            <p:cNvSpPr/>
            <p:nvPr/>
          </p:nvSpPr>
          <p:spPr>
            <a:xfrm>
              <a:off x="1512277" y="2862775"/>
              <a:ext cx="2074985" cy="207498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 name="Group 6"/>
            <p:cNvGrpSpPr/>
            <p:nvPr/>
          </p:nvGrpSpPr>
          <p:grpSpPr>
            <a:xfrm>
              <a:off x="1902655" y="3397347"/>
              <a:ext cx="1294227" cy="372794"/>
              <a:chOff x="4508695" y="2961249"/>
              <a:chExt cx="1294227" cy="372794"/>
            </a:xfrm>
          </p:grpSpPr>
          <p:sp>
            <p:nvSpPr>
              <p:cNvPr id="5" name="Oval 4"/>
              <p:cNvSpPr/>
              <p:nvPr/>
            </p:nvSpPr>
            <p:spPr>
              <a:xfrm>
                <a:off x="4508695" y="2961249"/>
                <a:ext cx="372794" cy="3727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Oval 5"/>
              <p:cNvSpPr/>
              <p:nvPr/>
            </p:nvSpPr>
            <p:spPr>
              <a:xfrm>
                <a:off x="5430128" y="2961249"/>
                <a:ext cx="372794" cy="3727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9" name="Block Arc 8"/>
            <p:cNvSpPr/>
            <p:nvPr/>
          </p:nvSpPr>
          <p:spPr>
            <a:xfrm flipV="1">
              <a:off x="1918484" y="3699803"/>
              <a:ext cx="1252024" cy="889781"/>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1" name="Group 10"/>
          <p:cNvGrpSpPr/>
          <p:nvPr/>
        </p:nvGrpSpPr>
        <p:grpSpPr>
          <a:xfrm>
            <a:off x="3788895" y="2185182"/>
            <a:ext cx="2074985" cy="2074985"/>
            <a:chOff x="1512277" y="2862775"/>
            <a:chExt cx="2074985" cy="2074985"/>
          </a:xfrm>
        </p:grpSpPr>
        <p:sp>
          <p:nvSpPr>
            <p:cNvPr id="12" name="Oval 11"/>
            <p:cNvSpPr/>
            <p:nvPr/>
          </p:nvSpPr>
          <p:spPr>
            <a:xfrm>
              <a:off x="1512277" y="2862775"/>
              <a:ext cx="2074985" cy="207498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 name="Group 12"/>
            <p:cNvGrpSpPr/>
            <p:nvPr/>
          </p:nvGrpSpPr>
          <p:grpSpPr>
            <a:xfrm>
              <a:off x="1902655" y="3397347"/>
              <a:ext cx="1294227" cy="372794"/>
              <a:chOff x="4508695" y="2961249"/>
              <a:chExt cx="1294227" cy="372794"/>
            </a:xfrm>
          </p:grpSpPr>
          <p:sp>
            <p:nvSpPr>
              <p:cNvPr id="15" name="Oval 14"/>
              <p:cNvSpPr/>
              <p:nvPr/>
            </p:nvSpPr>
            <p:spPr>
              <a:xfrm>
                <a:off x="4508695" y="2961249"/>
                <a:ext cx="372794" cy="3727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Oval 15"/>
              <p:cNvSpPr/>
              <p:nvPr/>
            </p:nvSpPr>
            <p:spPr>
              <a:xfrm>
                <a:off x="5430128" y="2961249"/>
                <a:ext cx="372794" cy="3727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4" name="Block Arc 13"/>
            <p:cNvSpPr/>
            <p:nvPr/>
          </p:nvSpPr>
          <p:spPr>
            <a:xfrm flipV="1">
              <a:off x="1925518" y="4089006"/>
              <a:ext cx="1252024" cy="437270"/>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7" name="Group 16"/>
          <p:cNvGrpSpPr/>
          <p:nvPr/>
        </p:nvGrpSpPr>
        <p:grpSpPr>
          <a:xfrm>
            <a:off x="6248986" y="2185182"/>
            <a:ext cx="2074985" cy="2074985"/>
            <a:chOff x="1512277" y="2862775"/>
            <a:chExt cx="2074985" cy="2074985"/>
          </a:xfrm>
        </p:grpSpPr>
        <p:sp>
          <p:nvSpPr>
            <p:cNvPr id="18" name="Oval 17"/>
            <p:cNvSpPr/>
            <p:nvPr/>
          </p:nvSpPr>
          <p:spPr>
            <a:xfrm>
              <a:off x="1512277" y="2862775"/>
              <a:ext cx="2074985" cy="2074985"/>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9" name="Group 18"/>
            <p:cNvGrpSpPr/>
            <p:nvPr/>
          </p:nvGrpSpPr>
          <p:grpSpPr>
            <a:xfrm>
              <a:off x="1902655" y="3397347"/>
              <a:ext cx="1294227" cy="372794"/>
              <a:chOff x="4508695" y="2961249"/>
              <a:chExt cx="1294227" cy="372794"/>
            </a:xfrm>
          </p:grpSpPr>
          <p:sp>
            <p:nvSpPr>
              <p:cNvPr id="21" name="Oval 20"/>
              <p:cNvSpPr/>
              <p:nvPr/>
            </p:nvSpPr>
            <p:spPr>
              <a:xfrm>
                <a:off x="4508695" y="2961249"/>
                <a:ext cx="372794" cy="3727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Oval 21"/>
              <p:cNvSpPr/>
              <p:nvPr/>
            </p:nvSpPr>
            <p:spPr>
              <a:xfrm>
                <a:off x="5430128" y="2961249"/>
                <a:ext cx="372794" cy="3727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0" name="Block Arc 19"/>
            <p:cNvSpPr/>
            <p:nvPr/>
          </p:nvSpPr>
          <p:spPr>
            <a:xfrm>
              <a:off x="1923757" y="4243757"/>
              <a:ext cx="1252024" cy="372794"/>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23" name="Group 22"/>
          <p:cNvGrpSpPr/>
          <p:nvPr/>
        </p:nvGrpSpPr>
        <p:grpSpPr>
          <a:xfrm>
            <a:off x="8649284" y="2827606"/>
            <a:ext cx="2074985" cy="2074985"/>
            <a:chOff x="1512277" y="2862775"/>
            <a:chExt cx="2074985" cy="2074985"/>
          </a:xfrm>
        </p:grpSpPr>
        <p:sp>
          <p:nvSpPr>
            <p:cNvPr id="24" name="Oval 23"/>
            <p:cNvSpPr/>
            <p:nvPr/>
          </p:nvSpPr>
          <p:spPr>
            <a:xfrm>
              <a:off x="1512277" y="2862775"/>
              <a:ext cx="2074985" cy="20749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5" name="Group 24"/>
            <p:cNvGrpSpPr/>
            <p:nvPr/>
          </p:nvGrpSpPr>
          <p:grpSpPr>
            <a:xfrm>
              <a:off x="1902655" y="3397347"/>
              <a:ext cx="1294227" cy="372794"/>
              <a:chOff x="4508695" y="2961249"/>
              <a:chExt cx="1294227" cy="372794"/>
            </a:xfrm>
          </p:grpSpPr>
          <p:sp>
            <p:nvSpPr>
              <p:cNvPr id="27" name="Oval 26"/>
              <p:cNvSpPr/>
              <p:nvPr/>
            </p:nvSpPr>
            <p:spPr>
              <a:xfrm>
                <a:off x="4508695" y="2961249"/>
                <a:ext cx="372794" cy="3727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Oval 27"/>
              <p:cNvSpPr/>
              <p:nvPr/>
            </p:nvSpPr>
            <p:spPr>
              <a:xfrm>
                <a:off x="5430128" y="2961249"/>
                <a:ext cx="372794" cy="3727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6" name="Block Arc 25"/>
            <p:cNvSpPr/>
            <p:nvPr/>
          </p:nvSpPr>
          <p:spPr>
            <a:xfrm>
              <a:off x="1923757" y="4008119"/>
              <a:ext cx="1252024" cy="810065"/>
            </a:xfrm>
            <a:prstGeom prst="blockArc">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2765891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0801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VEHICLE TRACKING"/>
          <p:cNvSpPr>
            <a:spLocks noChangeAspect="1"/>
          </p:cNvSpPr>
          <p:nvPr/>
        </p:nvSpPr>
        <p:spPr bwMode="auto">
          <a:xfrm>
            <a:off x="1195347" y="3745845"/>
            <a:ext cx="916225" cy="685432"/>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33" tIns="46616" rIns="46616" bIns="93233"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932" fontAlgn="base">
              <a:spcBef>
                <a:spcPct val="0"/>
              </a:spcBef>
              <a:spcAft>
                <a:spcPct val="0"/>
              </a:spcAft>
              <a:defRPr/>
            </a:pPr>
            <a:r>
              <a:rPr lang="en-US" sz="1836" spc="-51"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103" name="Oval 1233"/>
          <p:cNvSpPr>
            <a:spLocks noChangeAspect="1"/>
          </p:cNvSpPr>
          <p:nvPr/>
        </p:nvSpPr>
        <p:spPr bwMode="auto">
          <a:xfrm>
            <a:off x="8286411" y="2192883"/>
            <a:ext cx="691197" cy="919216"/>
          </a:xfrm>
          <a:custGeom>
            <a:avLst/>
            <a:gdLst/>
            <a:ahLst/>
            <a:cxnLst/>
            <a:rect l="l" t="t" r="r" b="b"/>
            <a:pathLst>
              <a:path w="2680859" h="3566160">
                <a:moveTo>
                  <a:pt x="1957649" y="860371"/>
                </a:moveTo>
                <a:lnTo>
                  <a:pt x="1957649" y="1895309"/>
                </a:lnTo>
                <a:lnTo>
                  <a:pt x="2581106" y="1895309"/>
                </a:lnTo>
                <a:lnTo>
                  <a:pt x="2581106" y="860371"/>
                </a:lnTo>
                <a:close/>
                <a:moveTo>
                  <a:pt x="99753" y="860371"/>
                </a:moveTo>
                <a:lnTo>
                  <a:pt x="99753" y="1895309"/>
                </a:lnTo>
                <a:lnTo>
                  <a:pt x="685798" y="1895309"/>
                </a:lnTo>
                <a:lnTo>
                  <a:pt x="685798" y="860371"/>
                </a:lnTo>
                <a:close/>
                <a:moveTo>
                  <a:pt x="810490" y="760618"/>
                </a:moveTo>
                <a:lnTo>
                  <a:pt x="810490" y="2057403"/>
                </a:lnTo>
                <a:lnTo>
                  <a:pt x="1832959" y="2057403"/>
                </a:lnTo>
                <a:lnTo>
                  <a:pt x="1832959" y="760618"/>
                </a:lnTo>
                <a:close/>
                <a:moveTo>
                  <a:pt x="453879" y="381745"/>
                </a:moveTo>
                <a:lnTo>
                  <a:pt x="481311" y="381745"/>
                </a:lnTo>
                <a:lnTo>
                  <a:pt x="481311" y="519818"/>
                </a:lnTo>
                <a:lnTo>
                  <a:pt x="453879" y="519818"/>
                </a:lnTo>
                <a:close/>
                <a:moveTo>
                  <a:pt x="2115864" y="366658"/>
                </a:moveTo>
                <a:lnTo>
                  <a:pt x="2148572" y="366658"/>
                </a:lnTo>
                <a:lnTo>
                  <a:pt x="2148572" y="512147"/>
                </a:lnTo>
                <a:lnTo>
                  <a:pt x="2115864" y="512147"/>
                </a:lnTo>
                <a:close/>
                <a:moveTo>
                  <a:pt x="467594" y="328088"/>
                </a:moveTo>
                <a:cubicBezTo>
                  <a:pt x="475169" y="328088"/>
                  <a:pt x="481310" y="334229"/>
                  <a:pt x="481310" y="341804"/>
                </a:cubicBezTo>
                <a:cubicBezTo>
                  <a:pt x="481310" y="349379"/>
                  <a:pt x="475169" y="355520"/>
                  <a:pt x="467594" y="355520"/>
                </a:cubicBezTo>
                <a:cubicBezTo>
                  <a:pt x="460019" y="355520"/>
                  <a:pt x="453878" y="349379"/>
                  <a:pt x="453878" y="341804"/>
                </a:cubicBezTo>
                <a:cubicBezTo>
                  <a:pt x="453878" y="334229"/>
                  <a:pt x="460019" y="328088"/>
                  <a:pt x="467594" y="328088"/>
                </a:cubicBezTo>
                <a:close/>
                <a:moveTo>
                  <a:pt x="2132217" y="302683"/>
                </a:moveTo>
                <a:cubicBezTo>
                  <a:pt x="2141249" y="302683"/>
                  <a:pt x="2148571" y="310005"/>
                  <a:pt x="2148571" y="319037"/>
                </a:cubicBezTo>
                <a:cubicBezTo>
                  <a:pt x="2148571" y="328068"/>
                  <a:pt x="2141249" y="335390"/>
                  <a:pt x="2132217" y="335390"/>
                </a:cubicBezTo>
                <a:cubicBezTo>
                  <a:pt x="2123185" y="335390"/>
                  <a:pt x="2115863" y="328068"/>
                  <a:pt x="2115863" y="319037"/>
                </a:cubicBezTo>
                <a:cubicBezTo>
                  <a:pt x="2115863" y="310005"/>
                  <a:pt x="2123185" y="302683"/>
                  <a:pt x="2132217" y="302683"/>
                </a:cubicBezTo>
                <a:close/>
                <a:moveTo>
                  <a:pt x="2007526" y="267982"/>
                </a:moveTo>
                <a:lnTo>
                  <a:pt x="2007526" y="592178"/>
                </a:lnTo>
                <a:lnTo>
                  <a:pt x="2256909" y="592178"/>
                </a:lnTo>
                <a:lnTo>
                  <a:pt x="2256909" y="267982"/>
                </a:lnTo>
                <a:close/>
                <a:moveTo>
                  <a:pt x="349136" y="261855"/>
                </a:moveTo>
                <a:lnTo>
                  <a:pt x="349136" y="586051"/>
                </a:lnTo>
                <a:lnTo>
                  <a:pt x="586053" y="586051"/>
                </a:lnTo>
                <a:lnTo>
                  <a:pt x="586053" y="261855"/>
                </a:lnTo>
                <a:close/>
                <a:moveTo>
                  <a:pt x="1253132" y="178857"/>
                </a:moveTo>
                <a:lnTo>
                  <a:pt x="1303044" y="178857"/>
                </a:lnTo>
                <a:lnTo>
                  <a:pt x="1303044" y="349143"/>
                </a:lnTo>
                <a:lnTo>
                  <a:pt x="1253132" y="349143"/>
                </a:lnTo>
                <a:close/>
                <a:moveTo>
                  <a:pt x="1278086" y="81229"/>
                </a:moveTo>
                <a:cubicBezTo>
                  <a:pt x="1291869" y="81229"/>
                  <a:pt x="1303042" y="92403"/>
                  <a:pt x="1303042" y="106185"/>
                </a:cubicBezTo>
                <a:cubicBezTo>
                  <a:pt x="1303042" y="119968"/>
                  <a:pt x="1291869" y="131141"/>
                  <a:pt x="1278086" y="131141"/>
                </a:cubicBezTo>
                <a:cubicBezTo>
                  <a:pt x="1264304" y="131141"/>
                  <a:pt x="1253130" y="119968"/>
                  <a:pt x="1253130" y="106185"/>
                </a:cubicBezTo>
                <a:cubicBezTo>
                  <a:pt x="1253130" y="92403"/>
                  <a:pt x="1264304" y="81229"/>
                  <a:pt x="1278086" y="81229"/>
                </a:cubicBezTo>
                <a:close/>
                <a:moveTo>
                  <a:pt x="1134687" y="37411"/>
                </a:moveTo>
                <a:lnTo>
                  <a:pt x="1134687" y="436422"/>
                </a:lnTo>
                <a:lnTo>
                  <a:pt x="1421481" y="436422"/>
                </a:lnTo>
                <a:lnTo>
                  <a:pt x="1421481" y="37411"/>
                </a:lnTo>
                <a:close/>
                <a:moveTo>
                  <a:pt x="1097283" y="0"/>
                </a:moveTo>
                <a:lnTo>
                  <a:pt x="1458892" y="0"/>
                </a:lnTo>
                <a:lnTo>
                  <a:pt x="1458892" y="473825"/>
                </a:lnTo>
                <a:lnTo>
                  <a:pt x="1346666" y="473825"/>
                </a:lnTo>
                <a:lnTo>
                  <a:pt x="1346666" y="610989"/>
                </a:lnTo>
                <a:lnTo>
                  <a:pt x="1957649" y="610989"/>
                </a:lnTo>
                <a:lnTo>
                  <a:pt x="1957649" y="723207"/>
                </a:lnTo>
                <a:lnTo>
                  <a:pt x="2057403" y="723207"/>
                </a:lnTo>
                <a:lnTo>
                  <a:pt x="2057403" y="617117"/>
                </a:lnTo>
                <a:lnTo>
                  <a:pt x="1982588" y="617117"/>
                </a:lnTo>
                <a:lnTo>
                  <a:pt x="1982588" y="243044"/>
                </a:lnTo>
                <a:lnTo>
                  <a:pt x="2281847" y="243044"/>
                </a:lnTo>
                <a:lnTo>
                  <a:pt x="2281847" y="617117"/>
                </a:lnTo>
                <a:lnTo>
                  <a:pt x="2207033" y="617117"/>
                </a:lnTo>
                <a:lnTo>
                  <a:pt x="2207033" y="723207"/>
                </a:lnTo>
                <a:lnTo>
                  <a:pt x="2680859" y="723207"/>
                </a:lnTo>
                <a:lnTo>
                  <a:pt x="2680859" y="2032465"/>
                </a:lnTo>
                <a:lnTo>
                  <a:pt x="2244444" y="2032465"/>
                </a:lnTo>
                <a:lnTo>
                  <a:pt x="2244444" y="3054931"/>
                </a:lnTo>
                <a:lnTo>
                  <a:pt x="2231975" y="3086104"/>
                </a:lnTo>
                <a:lnTo>
                  <a:pt x="2219506" y="3111043"/>
                </a:lnTo>
                <a:lnTo>
                  <a:pt x="2200802" y="3117277"/>
                </a:lnTo>
                <a:lnTo>
                  <a:pt x="2169629" y="3129746"/>
                </a:lnTo>
                <a:lnTo>
                  <a:pt x="2144691" y="3117277"/>
                </a:lnTo>
                <a:lnTo>
                  <a:pt x="2119752" y="3111043"/>
                </a:lnTo>
                <a:lnTo>
                  <a:pt x="2101049" y="3086104"/>
                </a:lnTo>
                <a:lnTo>
                  <a:pt x="2094814" y="3054931"/>
                </a:lnTo>
                <a:lnTo>
                  <a:pt x="2094814" y="2032465"/>
                </a:lnTo>
                <a:lnTo>
                  <a:pt x="1957649" y="2032465"/>
                </a:lnTo>
                <a:lnTo>
                  <a:pt x="1957649" y="2219506"/>
                </a:lnTo>
                <a:lnTo>
                  <a:pt x="1396542" y="2219506"/>
                </a:lnTo>
                <a:lnTo>
                  <a:pt x="1396542" y="3491346"/>
                </a:lnTo>
                <a:lnTo>
                  <a:pt x="1390578" y="3516284"/>
                </a:lnTo>
                <a:lnTo>
                  <a:pt x="1372688" y="3541222"/>
                </a:lnTo>
                <a:lnTo>
                  <a:pt x="1354797" y="3559926"/>
                </a:lnTo>
                <a:lnTo>
                  <a:pt x="1324978" y="3566160"/>
                </a:lnTo>
                <a:lnTo>
                  <a:pt x="1301124" y="3559926"/>
                </a:lnTo>
                <a:lnTo>
                  <a:pt x="1277269" y="3541222"/>
                </a:lnTo>
                <a:lnTo>
                  <a:pt x="1259378" y="3516284"/>
                </a:lnTo>
                <a:lnTo>
                  <a:pt x="1259378" y="3491346"/>
                </a:lnTo>
                <a:lnTo>
                  <a:pt x="1259378" y="2219506"/>
                </a:lnTo>
                <a:lnTo>
                  <a:pt x="685798" y="2219506"/>
                </a:lnTo>
                <a:lnTo>
                  <a:pt x="685798" y="2032465"/>
                </a:lnTo>
                <a:lnTo>
                  <a:pt x="573580" y="2032465"/>
                </a:lnTo>
                <a:lnTo>
                  <a:pt x="573580" y="3054931"/>
                </a:lnTo>
                <a:lnTo>
                  <a:pt x="567345" y="3086104"/>
                </a:lnTo>
                <a:lnTo>
                  <a:pt x="561111" y="3111043"/>
                </a:lnTo>
                <a:lnTo>
                  <a:pt x="536172" y="3117277"/>
                </a:lnTo>
                <a:lnTo>
                  <a:pt x="498763" y="3129746"/>
                </a:lnTo>
                <a:lnTo>
                  <a:pt x="473824" y="3117277"/>
                </a:lnTo>
                <a:lnTo>
                  <a:pt x="448886" y="3111043"/>
                </a:lnTo>
                <a:lnTo>
                  <a:pt x="436416" y="3086104"/>
                </a:lnTo>
                <a:lnTo>
                  <a:pt x="436416" y="3054931"/>
                </a:lnTo>
                <a:lnTo>
                  <a:pt x="436416" y="2032465"/>
                </a:lnTo>
                <a:lnTo>
                  <a:pt x="0" y="2032465"/>
                </a:lnTo>
                <a:lnTo>
                  <a:pt x="0" y="723207"/>
                </a:lnTo>
                <a:lnTo>
                  <a:pt x="399012" y="723207"/>
                </a:lnTo>
                <a:lnTo>
                  <a:pt x="399012" y="610990"/>
                </a:lnTo>
                <a:lnTo>
                  <a:pt x="324197" y="610990"/>
                </a:lnTo>
                <a:lnTo>
                  <a:pt x="324197" y="236917"/>
                </a:lnTo>
                <a:lnTo>
                  <a:pt x="610991" y="236917"/>
                </a:lnTo>
                <a:lnTo>
                  <a:pt x="610991" y="610990"/>
                </a:lnTo>
                <a:lnTo>
                  <a:pt x="536176" y="610990"/>
                </a:lnTo>
                <a:lnTo>
                  <a:pt x="536176" y="723207"/>
                </a:lnTo>
                <a:lnTo>
                  <a:pt x="685798" y="723207"/>
                </a:lnTo>
                <a:lnTo>
                  <a:pt x="685798" y="610989"/>
                </a:lnTo>
                <a:lnTo>
                  <a:pt x="1209502" y="610989"/>
                </a:lnTo>
                <a:lnTo>
                  <a:pt x="1209502" y="473825"/>
                </a:lnTo>
                <a:lnTo>
                  <a:pt x="1097283" y="473825"/>
                </a:ln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47545"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871" spc="-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Freeform 71"/>
          <p:cNvSpPr>
            <a:spLocks noChangeAspect="1" noEditPoints="1"/>
          </p:cNvSpPr>
          <p:nvPr/>
        </p:nvSpPr>
        <p:spPr bwMode="auto">
          <a:xfrm>
            <a:off x="5560915" y="1791024"/>
            <a:ext cx="923194" cy="937485"/>
          </a:xfrm>
          <a:custGeom>
            <a:avLst/>
            <a:gdLst>
              <a:gd name="T0" fmla="*/ 212 w 586"/>
              <a:gd name="T1" fmla="*/ 329 h 571"/>
              <a:gd name="T2" fmla="*/ 250 w 586"/>
              <a:gd name="T3" fmla="*/ 302 h 571"/>
              <a:gd name="T4" fmla="*/ 536 w 586"/>
              <a:gd name="T5" fmla="*/ 302 h 571"/>
              <a:gd name="T6" fmla="*/ 498 w 586"/>
              <a:gd name="T7" fmla="*/ 259 h 571"/>
              <a:gd name="T8" fmla="*/ 212 w 586"/>
              <a:gd name="T9" fmla="*/ 269 h 571"/>
              <a:gd name="T10" fmla="*/ 227 w 586"/>
              <a:gd name="T11" fmla="*/ 290 h 571"/>
              <a:gd name="T12" fmla="*/ 250 w 586"/>
              <a:gd name="T13" fmla="*/ 242 h 571"/>
              <a:gd name="T14" fmla="*/ 104 w 586"/>
              <a:gd name="T15" fmla="*/ 244 h 571"/>
              <a:gd name="T16" fmla="*/ 158 w 586"/>
              <a:gd name="T17" fmla="*/ 269 h 571"/>
              <a:gd name="T18" fmla="*/ 192 w 586"/>
              <a:gd name="T19" fmla="*/ 471 h 571"/>
              <a:gd name="T20" fmla="*/ 162 w 586"/>
              <a:gd name="T21" fmla="*/ 213 h 571"/>
              <a:gd name="T22" fmla="*/ 498 w 586"/>
              <a:gd name="T23" fmla="*/ 244 h 571"/>
              <a:gd name="T24" fmla="*/ 536 w 586"/>
              <a:gd name="T25" fmla="*/ 259 h 571"/>
              <a:gd name="T26" fmla="*/ 503 w 586"/>
              <a:gd name="T27" fmla="*/ 202 h 571"/>
              <a:gd name="T28" fmla="*/ 225 w 586"/>
              <a:gd name="T29" fmla="*/ 183 h 571"/>
              <a:gd name="T30" fmla="*/ 210 w 586"/>
              <a:gd name="T31" fmla="*/ 242 h 571"/>
              <a:gd name="T32" fmla="*/ 248 w 586"/>
              <a:gd name="T33" fmla="*/ 227 h 571"/>
              <a:gd name="T34" fmla="*/ 498 w 586"/>
              <a:gd name="T35" fmla="*/ 184 h 571"/>
              <a:gd name="T36" fmla="*/ 528 w 586"/>
              <a:gd name="T37" fmla="*/ 194 h 571"/>
              <a:gd name="T38" fmla="*/ 521 w 586"/>
              <a:gd name="T39" fmla="*/ 142 h 571"/>
              <a:gd name="T40" fmla="*/ 417 w 586"/>
              <a:gd name="T41" fmla="*/ 123 h 571"/>
              <a:gd name="T42" fmla="*/ 382 w 586"/>
              <a:gd name="T43" fmla="*/ 161 h 571"/>
              <a:gd name="T44" fmla="*/ 382 w 586"/>
              <a:gd name="T45" fmla="*/ 404 h 571"/>
              <a:gd name="T46" fmla="*/ 369 w 586"/>
              <a:gd name="T47" fmla="*/ 430 h 571"/>
              <a:gd name="T48" fmla="*/ 356 w 586"/>
              <a:gd name="T49" fmla="*/ 440 h 571"/>
              <a:gd name="T50" fmla="*/ 333 w 586"/>
              <a:gd name="T51" fmla="*/ 471 h 571"/>
              <a:gd name="T52" fmla="*/ 417 w 586"/>
              <a:gd name="T53" fmla="*/ 123 h 571"/>
              <a:gd name="T54" fmla="*/ 494 w 586"/>
              <a:gd name="T55" fmla="*/ 19 h 571"/>
              <a:gd name="T56" fmla="*/ 498 w 586"/>
              <a:gd name="T57" fmla="*/ 56 h 571"/>
              <a:gd name="T58" fmla="*/ 536 w 586"/>
              <a:gd name="T59" fmla="*/ 133 h 571"/>
              <a:gd name="T60" fmla="*/ 565 w 586"/>
              <a:gd name="T61" fmla="*/ 371 h 571"/>
              <a:gd name="T62" fmla="*/ 0 w 586"/>
              <a:gd name="T63" fmla="*/ 571 h 571"/>
              <a:gd name="T64" fmla="*/ 31 w 586"/>
              <a:gd name="T65" fmla="*/ 292 h 571"/>
              <a:gd name="T66" fmla="*/ 89 w 586"/>
              <a:gd name="T67" fmla="*/ 244 h 571"/>
              <a:gd name="T68" fmla="*/ 139 w 586"/>
              <a:gd name="T69" fmla="*/ 196 h 571"/>
              <a:gd name="T70" fmla="*/ 187 w 586"/>
              <a:gd name="T71" fmla="*/ 204 h 571"/>
              <a:gd name="T72" fmla="*/ 213 w 586"/>
              <a:gd name="T73" fmla="*/ 171 h 571"/>
              <a:gd name="T74" fmla="*/ 250 w 586"/>
              <a:gd name="T75" fmla="*/ 92 h 571"/>
              <a:gd name="T76" fmla="*/ 311 w 586"/>
              <a:gd name="T77" fmla="*/ 56 h 571"/>
              <a:gd name="T78" fmla="*/ 333 w 586"/>
              <a:gd name="T79" fmla="*/ 432 h 571"/>
              <a:gd name="T80" fmla="*/ 367 w 586"/>
              <a:gd name="T81" fmla="*/ 394 h 571"/>
              <a:gd name="T82" fmla="*/ 367 w 586"/>
              <a:gd name="T83" fmla="*/ 154 h 571"/>
              <a:gd name="T84" fmla="*/ 369 w 586"/>
              <a:gd name="T85" fmla="*/ 142 h 571"/>
              <a:gd name="T86" fmla="*/ 375 w 586"/>
              <a:gd name="T87" fmla="*/ 133 h 571"/>
              <a:gd name="T88" fmla="*/ 379 w 586"/>
              <a:gd name="T89" fmla="*/ 127 h 571"/>
              <a:gd name="T90" fmla="*/ 384 w 586"/>
              <a:gd name="T91" fmla="*/ 119 h 571"/>
              <a:gd name="T92" fmla="*/ 417 w 586"/>
              <a:gd name="T93" fmla="*/ 108 h 571"/>
              <a:gd name="T94" fmla="*/ 421 w 586"/>
              <a:gd name="T95" fmla="*/ 38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6" h="571">
                <a:moveTo>
                  <a:pt x="250" y="302"/>
                </a:moveTo>
                <a:lnTo>
                  <a:pt x="242" y="302"/>
                </a:lnTo>
                <a:lnTo>
                  <a:pt x="223" y="311"/>
                </a:lnTo>
                <a:lnTo>
                  <a:pt x="212" y="329"/>
                </a:lnTo>
                <a:lnTo>
                  <a:pt x="210" y="336"/>
                </a:lnTo>
                <a:lnTo>
                  <a:pt x="210" y="471"/>
                </a:lnTo>
                <a:lnTo>
                  <a:pt x="250" y="471"/>
                </a:lnTo>
                <a:lnTo>
                  <a:pt x="250" y="302"/>
                </a:lnTo>
                <a:close/>
                <a:moveTo>
                  <a:pt x="498" y="259"/>
                </a:moveTo>
                <a:lnTo>
                  <a:pt x="498" y="371"/>
                </a:lnTo>
                <a:lnTo>
                  <a:pt x="536" y="371"/>
                </a:lnTo>
                <a:lnTo>
                  <a:pt x="536" y="302"/>
                </a:lnTo>
                <a:lnTo>
                  <a:pt x="532" y="283"/>
                </a:lnTo>
                <a:lnTo>
                  <a:pt x="521" y="269"/>
                </a:lnTo>
                <a:lnTo>
                  <a:pt x="503" y="261"/>
                </a:lnTo>
                <a:lnTo>
                  <a:pt x="498" y="259"/>
                </a:lnTo>
                <a:close/>
                <a:moveTo>
                  <a:pt x="250" y="242"/>
                </a:moveTo>
                <a:lnTo>
                  <a:pt x="242" y="242"/>
                </a:lnTo>
                <a:lnTo>
                  <a:pt x="223" y="252"/>
                </a:lnTo>
                <a:lnTo>
                  <a:pt x="212" y="269"/>
                </a:lnTo>
                <a:lnTo>
                  <a:pt x="210" y="277"/>
                </a:lnTo>
                <a:lnTo>
                  <a:pt x="210" y="302"/>
                </a:lnTo>
                <a:lnTo>
                  <a:pt x="217" y="296"/>
                </a:lnTo>
                <a:lnTo>
                  <a:pt x="227" y="290"/>
                </a:lnTo>
                <a:lnTo>
                  <a:pt x="237" y="286"/>
                </a:lnTo>
                <a:lnTo>
                  <a:pt x="248" y="286"/>
                </a:lnTo>
                <a:lnTo>
                  <a:pt x="250" y="286"/>
                </a:lnTo>
                <a:lnTo>
                  <a:pt x="250" y="242"/>
                </a:lnTo>
                <a:close/>
                <a:moveTo>
                  <a:pt x="135" y="213"/>
                </a:moveTo>
                <a:lnTo>
                  <a:pt x="119" y="217"/>
                </a:lnTo>
                <a:lnTo>
                  <a:pt x="108" y="229"/>
                </a:lnTo>
                <a:lnTo>
                  <a:pt x="104" y="244"/>
                </a:lnTo>
                <a:lnTo>
                  <a:pt x="104" y="244"/>
                </a:lnTo>
                <a:lnTo>
                  <a:pt x="112" y="244"/>
                </a:lnTo>
                <a:lnTo>
                  <a:pt x="137" y="252"/>
                </a:lnTo>
                <a:lnTo>
                  <a:pt x="158" y="269"/>
                </a:lnTo>
                <a:lnTo>
                  <a:pt x="173" y="290"/>
                </a:lnTo>
                <a:lnTo>
                  <a:pt x="177" y="319"/>
                </a:lnTo>
                <a:lnTo>
                  <a:pt x="177" y="471"/>
                </a:lnTo>
                <a:lnTo>
                  <a:pt x="192" y="471"/>
                </a:lnTo>
                <a:lnTo>
                  <a:pt x="192" y="244"/>
                </a:lnTo>
                <a:lnTo>
                  <a:pt x="189" y="229"/>
                </a:lnTo>
                <a:lnTo>
                  <a:pt x="177" y="217"/>
                </a:lnTo>
                <a:lnTo>
                  <a:pt x="162" y="213"/>
                </a:lnTo>
                <a:lnTo>
                  <a:pt x="135" y="213"/>
                </a:lnTo>
                <a:close/>
                <a:moveTo>
                  <a:pt x="498" y="200"/>
                </a:moveTo>
                <a:lnTo>
                  <a:pt x="498" y="244"/>
                </a:lnTo>
                <a:lnTo>
                  <a:pt x="498" y="244"/>
                </a:lnTo>
                <a:lnTo>
                  <a:pt x="509" y="246"/>
                </a:lnTo>
                <a:lnTo>
                  <a:pt x="519" y="248"/>
                </a:lnTo>
                <a:lnTo>
                  <a:pt x="528" y="254"/>
                </a:lnTo>
                <a:lnTo>
                  <a:pt x="536" y="259"/>
                </a:lnTo>
                <a:lnTo>
                  <a:pt x="536" y="242"/>
                </a:lnTo>
                <a:lnTo>
                  <a:pt x="532" y="223"/>
                </a:lnTo>
                <a:lnTo>
                  <a:pt x="521" y="209"/>
                </a:lnTo>
                <a:lnTo>
                  <a:pt x="503" y="202"/>
                </a:lnTo>
                <a:lnTo>
                  <a:pt x="498" y="200"/>
                </a:lnTo>
                <a:close/>
                <a:moveTo>
                  <a:pt x="250" y="175"/>
                </a:moveTo>
                <a:lnTo>
                  <a:pt x="242" y="175"/>
                </a:lnTo>
                <a:lnTo>
                  <a:pt x="225" y="183"/>
                </a:lnTo>
                <a:lnTo>
                  <a:pt x="213" y="198"/>
                </a:lnTo>
                <a:lnTo>
                  <a:pt x="210" y="217"/>
                </a:lnTo>
                <a:lnTo>
                  <a:pt x="210" y="238"/>
                </a:lnTo>
                <a:lnTo>
                  <a:pt x="210" y="242"/>
                </a:lnTo>
                <a:lnTo>
                  <a:pt x="217" y="236"/>
                </a:lnTo>
                <a:lnTo>
                  <a:pt x="227" y="231"/>
                </a:lnTo>
                <a:lnTo>
                  <a:pt x="237" y="227"/>
                </a:lnTo>
                <a:lnTo>
                  <a:pt x="248" y="227"/>
                </a:lnTo>
                <a:lnTo>
                  <a:pt x="250" y="227"/>
                </a:lnTo>
                <a:lnTo>
                  <a:pt x="250" y="175"/>
                </a:lnTo>
                <a:close/>
                <a:moveTo>
                  <a:pt x="498" y="133"/>
                </a:moveTo>
                <a:lnTo>
                  <a:pt x="498" y="184"/>
                </a:lnTo>
                <a:lnTo>
                  <a:pt x="498" y="184"/>
                </a:lnTo>
                <a:lnTo>
                  <a:pt x="509" y="186"/>
                </a:lnTo>
                <a:lnTo>
                  <a:pt x="519" y="188"/>
                </a:lnTo>
                <a:lnTo>
                  <a:pt x="528" y="194"/>
                </a:lnTo>
                <a:lnTo>
                  <a:pt x="536" y="200"/>
                </a:lnTo>
                <a:lnTo>
                  <a:pt x="536" y="175"/>
                </a:lnTo>
                <a:lnTo>
                  <a:pt x="532" y="156"/>
                </a:lnTo>
                <a:lnTo>
                  <a:pt x="521" y="142"/>
                </a:lnTo>
                <a:lnTo>
                  <a:pt x="503" y="133"/>
                </a:lnTo>
                <a:lnTo>
                  <a:pt x="498" y="133"/>
                </a:lnTo>
                <a:close/>
                <a:moveTo>
                  <a:pt x="417" y="123"/>
                </a:moveTo>
                <a:lnTo>
                  <a:pt x="417" y="123"/>
                </a:lnTo>
                <a:lnTo>
                  <a:pt x="402" y="129"/>
                </a:lnTo>
                <a:lnTo>
                  <a:pt x="390" y="142"/>
                </a:lnTo>
                <a:lnTo>
                  <a:pt x="382" y="158"/>
                </a:lnTo>
                <a:lnTo>
                  <a:pt x="382" y="161"/>
                </a:lnTo>
                <a:lnTo>
                  <a:pt x="382" y="394"/>
                </a:lnTo>
                <a:lnTo>
                  <a:pt x="382" y="396"/>
                </a:lnTo>
                <a:lnTo>
                  <a:pt x="382" y="404"/>
                </a:lnTo>
                <a:lnTo>
                  <a:pt x="382" y="404"/>
                </a:lnTo>
                <a:lnTo>
                  <a:pt x="381" y="409"/>
                </a:lnTo>
                <a:lnTo>
                  <a:pt x="379" y="417"/>
                </a:lnTo>
                <a:lnTo>
                  <a:pt x="375" y="425"/>
                </a:lnTo>
                <a:lnTo>
                  <a:pt x="369" y="430"/>
                </a:lnTo>
                <a:lnTo>
                  <a:pt x="367" y="432"/>
                </a:lnTo>
                <a:lnTo>
                  <a:pt x="367" y="432"/>
                </a:lnTo>
                <a:lnTo>
                  <a:pt x="363" y="436"/>
                </a:lnTo>
                <a:lnTo>
                  <a:pt x="356" y="440"/>
                </a:lnTo>
                <a:lnTo>
                  <a:pt x="348" y="446"/>
                </a:lnTo>
                <a:lnTo>
                  <a:pt x="338" y="448"/>
                </a:lnTo>
                <a:lnTo>
                  <a:pt x="333" y="448"/>
                </a:lnTo>
                <a:lnTo>
                  <a:pt x="333" y="471"/>
                </a:lnTo>
                <a:lnTo>
                  <a:pt x="396" y="471"/>
                </a:lnTo>
                <a:lnTo>
                  <a:pt x="396" y="371"/>
                </a:lnTo>
                <a:lnTo>
                  <a:pt x="417" y="371"/>
                </a:lnTo>
                <a:lnTo>
                  <a:pt x="417" y="123"/>
                </a:lnTo>
                <a:close/>
                <a:moveTo>
                  <a:pt x="436" y="0"/>
                </a:moveTo>
                <a:lnTo>
                  <a:pt x="475" y="0"/>
                </a:lnTo>
                <a:lnTo>
                  <a:pt x="475" y="19"/>
                </a:lnTo>
                <a:lnTo>
                  <a:pt x="494" y="19"/>
                </a:lnTo>
                <a:lnTo>
                  <a:pt x="494" y="38"/>
                </a:lnTo>
                <a:lnTo>
                  <a:pt x="475" y="38"/>
                </a:lnTo>
                <a:lnTo>
                  <a:pt x="475" y="56"/>
                </a:lnTo>
                <a:lnTo>
                  <a:pt x="498" y="56"/>
                </a:lnTo>
                <a:lnTo>
                  <a:pt x="498" y="117"/>
                </a:lnTo>
                <a:lnTo>
                  <a:pt x="498" y="117"/>
                </a:lnTo>
                <a:lnTo>
                  <a:pt x="519" y="121"/>
                </a:lnTo>
                <a:lnTo>
                  <a:pt x="536" y="133"/>
                </a:lnTo>
                <a:lnTo>
                  <a:pt x="548" y="150"/>
                </a:lnTo>
                <a:lnTo>
                  <a:pt x="553" y="171"/>
                </a:lnTo>
                <a:lnTo>
                  <a:pt x="553" y="371"/>
                </a:lnTo>
                <a:lnTo>
                  <a:pt x="565" y="371"/>
                </a:lnTo>
                <a:lnTo>
                  <a:pt x="565" y="471"/>
                </a:lnTo>
                <a:lnTo>
                  <a:pt x="586" y="471"/>
                </a:lnTo>
                <a:lnTo>
                  <a:pt x="586" y="571"/>
                </a:lnTo>
                <a:lnTo>
                  <a:pt x="0" y="571"/>
                </a:lnTo>
                <a:lnTo>
                  <a:pt x="0" y="471"/>
                </a:lnTo>
                <a:lnTo>
                  <a:pt x="25" y="471"/>
                </a:lnTo>
                <a:lnTo>
                  <a:pt x="25" y="319"/>
                </a:lnTo>
                <a:lnTo>
                  <a:pt x="31" y="292"/>
                </a:lnTo>
                <a:lnTo>
                  <a:pt x="43" y="271"/>
                </a:lnTo>
                <a:lnTo>
                  <a:pt x="62" y="254"/>
                </a:lnTo>
                <a:lnTo>
                  <a:pt x="85" y="246"/>
                </a:lnTo>
                <a:lnTo>
                  <a:pt x="89" y="244"/>
                </a:lnTo>
                <a:lnTo>
                  <a:pt x="89" y="236"/>
                </a:lnTo>
                <a:lnTo>
                  <a:pt x="98" y="215"/>
                </a:lnTo>
                <a:lnTo>
                  <a:pt x="116" y="200"/>
                </a:lnTo>
                <a:lnTo>
                  <a:pt x="139" y="196"/>
                </a:lnTo>
                <a:lnTo>
                  <a:pt x="160" y="196"/>
                </a:lnTo>
                <a:lnTo>
                  <a:pt x="169" y="196"/>
                </a:lnTo>
                <a:lnTo>
                  <a:pt x="179" y="200"/>
                </a:lnTo>
                <a:lnTo>
                  <a:pt x="187" y="204"/>
                </a:lnTo>
                <a:lnTo>
                  <a:pt x="194" y="209"/>
                </a:lnTo>
                <a:lnTo>
                  <a:pt x="194" y="202"/>
                </a:lnTo>
                <a:lnTo>
                  <a:pt x="200" y="184"/>
                </a:lnTo>
                <a:lnTo>
                  <a:pt x="213" y="171"/>
                </a:lnTo>
                <a:lnTo>
                  <a:pt x="229" y="161"/>
                </a:lnTo>
                <a:lnTo>
                  <a:pt x="248" y="159"/>
                </a:lnTo>
                <a:lnTo>
                  <a:pt x="250" y="159"/>
                </a:lnTo>
                <a:lnTo>
                  <a:pt x="250" y="92"/>
                </a:lnTo>
                <a:lnTo>
                  <a:pt x="256" y="71"/>
                </a:lnTo>
                <a:lnTo>
                  <a:pt x="269" y="56"/>
                </a:lnTo>
                <a:lnTo>
                  <a:pt x="290" y="50"/>
                </a:lnTo>
                <a:lnTo>
                  <a:pt x="311" y="56"/>
                </a:lnTo>
                <a:lnTo>
                  <a:pt x="327" y="71"/>
                </a:lnTo>
                <a:lnTo>
                  <a:pt x="333" y="92"/>
                </a:lnTo>
                <a:lnTo>
                  <a:pt x="333" y="432"/>
                </a:lnTo>
                <a:lnTo>
                  <a:pt x="333" y="432"/>
                </a:lnTo>
                <a:lnTo>
                  <a:pt x="348" y="427"/>
                </a:lnTo>
                <a:lnTo>
                  <a:pt x="359" y="413"/>
                </a:lnTo>
                <a:lnTo>
                  <a:pt x="365" y="398"/>
                </a:lnTo>
                <a:lnTo>
                  <a:pt x="367" y="394"/>
                </a:lnTo>
                <a:lnTo>
                  <a:pt x="367" y="161"/>
                </a:lnTo>
                <a:lnTo>
                  <a:pt x="367" y="159"/>
                </a:lnTo>
                <a:lnTo>
                  <a:pt x="367" y="154"/>
                </a:lnTo>
                <a:lnTo>
                  <a:pt x="367" y="154"/>
                </a:lnTo>
                <a:lnTo>
                  <a:pt x="369" y="146"/>
                </a:lnTo>
                <a:lnTo>
                  <a:pt x="369" y="142"/>
                </a:lnTo>
                <a:lnTo>
                  <a:pt x="369" y="142"/>
                </a:lnTo>
                <a:lnTo>
                  <a:pt x="369" y="142"/>
                </a:lnTo>
                <a:lnTo>
                  <a:pt x="371" y="138"/>
                </a:lnTo>
                <a:lnTo>
                  <a:pt x="373" y="135"/>
                </a:lnTo>
                <a:lnTo>
                  <a:pt x="373" y="135"/>
                </a:lnTo>
                <a:lnTo>
                  <a:pt x="375" y="133"/>
                </a:lnTo>
                <a:lnTo>
                  <a:pt x="375" y="131"/>
                </a:lnTo>
                <a:lnTo>
                  <a:pt x="379" y="127"/>
                </a:lnTo>
                <a:lnTo>
                  <a:pt x="379" y="127"/>
                </a:lnTo>
                <a:lnTo>
                  <a:pt x="379" y="127"/>
                </a:lnTo>
                <a:lnTo>
                  <a:pt x="381" y="123"/>
                </a:lnTo>
                <a:lnTo>
                  <a:pt x="382" y="123"/>
                </a:lnTo>
                <a:lnTo>
                  <a:pt x="382" y="123"/>
                </a:lnTo>
                <a:lnTo>
                  <a:pt x="384" y="119"/>
                </a:lnTo>
                <a:lnTo>
                  <a:pt x="392" y="115"/>
                </a:lnTo>
                <a:lnTo>
                  <a:pt x="402" y="111"/>
                </a:lnTo>
                <a:lnTo>
                  <a:pt x="409" y="108"/>
                </a:lnTo>
                <a:lnTo>
                  <a:pt x="417" y="108"/>
                </a:lnTo>
                <a:lnTo>
                  <a:pt x="417" y="56"/>
                </a:lnTo>
                <a:lnTo>
                  <a:pt x="436" y="56"/>
                </a:lnTo>
                <a:lnTo>
                  <a:pt x="436" y="38"/>
                </a:lnTo>
                <a:lnTo>
                  <a:pt x="421" y="38"/>
                </a:lnTo>
                <a:lnTo>
                  <a:pt x="421" y="19"/>
                </a:lnTo>
                <a:lnTo>
                  <a:pt x="436" y="19"/>
                </a:lnTo>
                <a:lnTo>
                  <a:pt x="436" y="0"/>
                </a:lnTo>
                <a:close/>
              </a:path>
            </a:pathLst>
          </a:custGeom>
          <a:solidFill>
            <a:schemeClr val="accent5"/>
          </a:solidFill>
          <a:ln w="0">
            <a:solidFill>
              <a:schemeClr val="bg1"/>
            </a:solidFill>
            <a:prstDash val="solid"/>
            <a:round/>
            <a:headEnd/>
            <a:tailEnd/>
          </a:ln>
        </p:spPr>
        <p:txBody>
          <a:bodyPr vert="horz" wrap="square" lIns="93233" tIns="46616" rIns="93233" bIns="466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49">
              <a:defRPr/>
            </a:pPr>
            <a:endParaRPr lang="en-US" sz="1836" dirty="0">
              <a:solidFill>
                <a:prstClr val="black"/>
              </a:solidFill>
              <a:latin typeface="Segoe UI"/>
            </a:endParaRPr>
          </a:p>
        </p:txBody>
      </p:sp>
      <p:sp>
        <p:nvSpPr>
          <p:cNvPr id="106" name="Rectangle 35"/>
          <p:cNvSpPr>
            <a:spLocks noChangeAspect="1"/>
          </p:cNvSpPr>
          <p:nvPr/>
        </p:nvSpPr>
        <p:spPr bwMode="auto">
          <a:xfrm>
            <a:off x="9994679" y="3883546"/>
            <a:ext cx="1174740" cy="729408"/>
          </a:xfrm>
          <a:custGeom>
            <a:avLst/>
            <a:gdLst/>
            <a:ahLst/>
            <a:cxnLst/>
            <a:rect l="l" t="t" r="r" b="b"/>
            <a:pathLst>
              <a:path w="4203700" h="2610803">
                <a:moveTo>
                  <a:pt x="2491581" y="932635"/>
                </a:moveTo>
                <a:lnTo>
                  <a:pt x="3355975" y="932635"/>
                </a:lnTo>
                <a:cubicBezTo>
                  <a:pt x="3634582" y="947716"/>
                  <a:pt x="3829843" y="1131866"/>
                  <a:pt x="3863181" y="1242197"/>
                </a:cubicBezTo>
                <a:lnTo>
                  <a:pt x="1996281" y="1242197"/>
                </a:lnTo>
                <a:cubicBezTo>
                  <a:pt x="1954212" y="1129485"/>
                  <a:pt x="2235993" y="921522"/>
                  <a:pt x="2491581" y="932635"/>
                </a:cubicBezTo>
                <a:close/>
                <a:moveTo>
                  <a:pt x="1715294" y="801666"/>
                </a:moveTo>
                <a:cubicBezTo>
                  <a:pt x="1834971" y="801666"/>
                  <a:pt x="1931988" y="898683"/>
                  <a:pt x="1931988" y="1018360"/>
                </a:cubicBezTo>
                <a:cubicBezTo>
                  <a:pt x="1931988" y="1138037"/>
                  <a:pt x="1834971" y="1235054"/>
                  <a:pt x="1715294" y="1235054"/>
                </a:cubicBezTo>
                <a:cubicBezTo>
                  <a:pt x="1595617" y="1235054"/>
                  <a:pt x="1498600" y="1138037"/>
                  <a:pt x="1498600" y="1018360"/>
                </a:cubicBezTo>
                <a:cubicBezTo>
                  <a:pt x="1498600" y="898683"/>
                  <a:pt x="1595617" y="801666"/>
                  <a:pt x="1715294" y="801666"/>
                </a:cubicBezTo>
                <a:close/>
                <a:moveTo>
                  <a:pt x="1919287" y="0"/>
                </a:moveTo>
                <a:cubicBezTo>
                  <a:pt x="2448028" y="0"/>
                  <a:pt x="2898259" y="336140"/>
                  <a:pt x="3066567" y="806877"/>
                </a:cubicBezTo>
                <a:lnTo>
                  <a:pt x="2520890" y="806877"/>
                </a:lnTo>
                <a:cubicBezTo>
                  <a:pt x="2388025" y="637288"/>
                  <a:pt x="2180846" y="530203"/>
                  <a:pt x="1948656" y="530203"/>
                </a:cubicBezTo>
                <a:cubicBezTo>
                  <a:pt x="1540528" y="530203"/>
                  <a:pt x="1209675" y="861056"/>
                  <a:pt x="1209675" y="1269184"/>
                </a:cubicBezTo>
                <a:cubicBezTo>
                  <a:pt x="1209675" y="1295733"/>
                  <a:pt x="1211075" y="1321956"/>
                  <a:pt x="1213952" y="1347766"/>
                </a:cubicBezTo>
                <a:lnTo>
                  <a:pt x="4203700" y="1347766"/>
                </a:lnTo>
                <a:lnTo>
                  <a:pt x="4203700" y="1622086"/>
                </a:lnTo>
                <a:lnTo>
                  <a:pt x="1303168" y="1622086"/>
                </a:lnTo>
                <a:cubicBezTo>
                  <a:pt x="1425647" y="1852836"/>
                  <a:pt x="1669012" y="2008165"/>
                  <a:pt x="1948656" y="2008165"/>
                </a:cubicBezTo>
                <a:cubicBezTo>
                  <a:pt x="2180846" y="2008165"/>
                  <a:pt x="2388025" y="1901080"/>
                  <a:pt x="2520889" y="1731492"/>
                </a:cubicBezTo>
                <a:lnTo>
                  <a:pt x="3140075" y="1731492"/>
                </a:lnTo>
                <a:cubicBezTo>
                  <a:pt x="3140075" y="2024596"/>
                  <a:pt x="3140074" y="2317700"/>
                  <a:pt x="3140074" y="2610803"/>
                </a:cubicBezTo>
                <a:lnTo>
                  <a:pt x="698499" y="2610803"/>
                </a:lnTo>
                <a:lnTo>
                  <a:pt x="698499" y="1622086"/>
                </a:lnTo>
                <a:lnTo>
                  <a:pt x="0" y="1622086"/>
                </a:lnTo>
                <a:lnTo>
                  <a:pt x="0" y="1347766"/>
                </a:lnTo>
                <a:lnTo>
                  <a:pt x="698499" y="1347766"/>
                </a:lnTo>
                <a:lnTo>
                  <a:pt x="698499" y="1220788"/>
                </a:lnTo>
                <a:cubicBezTo>
                  <a:pt x="698499" y="546565"/>
                  <a:pt x="1245064" y="0"/>
                  <a:pt x="1919287" y="0"/>
                </a:cubicBez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47545"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871" spc="-52" dirty="0" err="1">
              <a:solidFill>
                <a:srgbClr val="FF8C00"/>
              </a:solidFill>
              <a:latin typeface="Segoe UI"/>
              <a:ea typeface="Segoe UI" pitchFamily="34" charset="0"/>
              <a:cs typeface="Segoe UI" pitchFamily="34" charset="0"/>
            </a:endParaRPr>
          </a:p>
        </p:txBody>
      </p:sp>
      <p:sp>
        <p:nvSpPr>
          <p:cNvPr id="107" name="Rectangle 2048"/>
          <p:cNvSpPr>
            <a:spLocks noChangeAspect="1"/>
          </p:cNvSpPr>
          <p:nvPr/>
        </p:nvSpPr>
        <p:spPr bwMode="auto">
          <a:xfrm flipV="1">
            <a:off x="8331130" y="5509629"/>
            <a:ext cx="883409" cy="948364"/>
          </a:xfrm>
          <a:custGeom>
            <a:avLst/>
            <a:gdLst/>
            <a:ahLst/>
            <a:cxnLst/>
            <a:rect l="l" t="t" r="r" b="b"/>
            <a:pathLst>
              <a:path w="1402492" h="2959444">
                <a:moveTo>
                  <a:pt x="0" y="37870"/>
                </a:moveTo>
                <a:lnTo>
                  <a:pt x="1402492" y="37870"/>
                </a:lnTo>
                <a:lnTo>
                  <a:pt x="1402492" y="0"/>
                </a:lnTo>
                <a:lnTo>
                  <a:pt x="0" y="0"/>
                </a:lnTo>
                <a:close/>
                <a:moveTo>
                  <a:pt x="1122231" y="170769"/>
                </a:moveTo>
                <a:cubicBezTo>
                  <a:pt x="1117181" y="170769"/>
                  <a:pt x="1113087" y="166675"/>
                  <a:pt x="1113087" y="161625"/>
                </a:cubicBezTo>
                <a:lnTo>
                  <a:pt x="1113087" y="88473"/>
                </a:lnTo>
                <a:cubicBezTo>
                  <a:pt x="1113087" y="83423"/>
                  <a:pt x="1117181" y="79329"/>
                  <a:pt x="1122231" y="79329"/>
                </a:cubicBezTo>
                <a:cubicBezTo>
                  <a:pt x="1127281" y="79329"/>
                  <a:pt x="1131375" y="83423"/>
                  <a:pt x="1131375" y="88473"/>
                </a:cubicBezTo>
                <a:lnTo>
                  <a:pt x="1131375" y="161625"/>
                </a:lnTo>
                <a:cubicBezTo>
                  <a:pt x="1131375" y="166675"/>
                  <a:pt x="1127281" y="170769"/>
                  <a:pt x="1122231" y="170769"/>
                </a:cubicBezTo>
                <a:close/>
                <a:moveTo>
                  <a:pt x="1094233" y="170769"/>
                </a:moveTo>
                <a:cubicBezTo>
                  <a:pt x="1089183" y="170769"/>
                  <a:pt x="1085089" y="166675"/>
                  <a:pt x="1085089" y="161625"/>
                </a:cubicBezTo>
                <a:lnTo>
                  <a:pt x="1085089" y="88473"/>
                </a:lnTo>
                <a:cubicBezTo>
                  <a:pt x="1085089" y="83423"/>
                  <a:pt x="1089183" y="79329"/>
                  <a:pt x="1094233" y="79329"/>
                </a:cubicBezTo>
                <a:cubicBezTo>
                  <a:pt x="1099283" y="79329"/>
                  <a:pt x="1103377" y="83423"/>
                  <a:pt x="1103377" y="88473"/>
                </a:cubicBezTo>
                <a:lnTo>
                  <a:pt x="1103377" y="161625"/>
                </a:lnTo>
                <a:cubicBezTo>
                  <a:pt x="1103377" y="166675"/>
                  <a:pt x="1099283" y="170769"/>
                  <a:pt x="1094233" y="170769"/>
                </a:cubicBezTo>
                <a:close/>
                <a:moveTo>
                  <a:pt x="1066239" y="170769"/>
                </a:moveTo>
                <a:cubicBezTo>
                  <a:pt x="1061189" y="170769"/>
                  <a:pt x="1057095" y="166675"/>
                  <a:pt x="1057095" y="161625"/>
                </a:cubicBezTo>
                <a:lnTo>
                  <a:pt x="1057095" y="88473"/>
                </a:lnTo>
                <a:cubicBezTo>
                  <a:pt x="1057095" y="83423"/>
                  <a:pt x="1061189" y="79329"/>
                  <a:pt x="1066239" y="79329"/>
                </a:cubicBezTo>
                <a:cubicBezTo>
                  <a:pt x="1071289" y="79329"/>
                  <a:pt x="1075383" y="83423"/>
                  <a:pt x="1075383" y="88473"/>
                </a:cubicBezTo>
                <a:lnTo>
                  <a:pt x="1075383" y="161625"/>
                </a:lnTo>
                <a:cubicBezTo>
                  <a:pt x="1075383" y="166675"/>
                  <a:pt x="1071289" y="170769"/>
                  <a:pt x="1066239" y="170769"/>
                </a:cubicBezTo>
                <a:close/>
                <a:moveTo>
                  <a:pt x="1038245" y="170769"/>
                </a:moveTo>
                <a:cubicBezTo>
                  <a:pt x="1033195" y="170769"/>
                  <a:pt x="1029101" y="166675"/>
                  <a:pt x="1029101" y="161625"/>
                </a:cubicBezTo>
                <a:lnTo>
                  <a:pt x="1029101" y="88473"/>
                </a:lnTo>
                <a:cubicBezTo>
                  <a:pt x="1029101" y="83423"/>
                  <a:pt x="1033195" y="79329"/>
                  <a:pt x="1038245" y="79329"/>
                </a:cubicBezTo>
                <a:cubicBezTo>
                  <a:pt x="1043295" y="79329"/>
                  <a:pt x="1047389" y="83423"/>
                  <a:pt x="1047389" y="88473"/>
                </a:cubicBezTo>
                <a:lnTo>
                  <a:pt x="1047389" y="161625"/>
                </a:lnTo>
                <a:cubicBezTo>
                  <a:pt x="1047389" y="166675"/>
                  <a:pt x="1043295" y="170769"/>
                  <a:pt x="1038245" y="170769"/>
                </a:cubicBezTo>
                <a:close/>
                <a:moveTo>
                  <a:pt x="1010251" y="170769"/>
                </a:moveTo>
                <a:cubicBezTo>
                  <a:pt x="1005201" y="170769"/>
                  <a:pt x="1001107" y="166675"/>
                  <a:pt x="1001107" y="161625"/>
                </a:cubicBezTo>
                <a:lnTo>
                  <a:pt x="1001107" y="88473"/>
                </a:lnTo>
                <a:cubicBezTo>
                  <a:pt x="1001107" y="83423"/>
                  <a:pt x="1005201" y="79329"/>
                  <a:pt x="1010251" y="79329"/>
                </a:cubicBezTo>
                <a:cubicBezTo>
                  <a:pt x="1015301" y="79329"/>
                  <a:pt x="1019395" y="83423"/>
                  <a:pt x="1019395" y="88473"/>
                </a:cubicBezTo>
                <a:lnTo>
                  <a:pt x="1019395" y="161625"/>
                </a:lnTo>
                <a:cubicBezTo>
                  <a:pt x="1019395" y="166675"/>
                  <a:pt x="1015301" y="170769"/>
                  <a:pt x="1010251" y="170769"/>
                </a:cubicBezTo>
                <a:close/>
                <a:moveTo>
                  <a:pt x="982257" y="170769"/>
                </a:moveTo>
                <a:cubicBezTo>
                  <a:pt x="977207" y="170769"/>
                  <a:pt x="973113" y="166675"/>
                  <a:pt x="973113" y="161625"/>
                </a:cubicBezTo>
                <a:lnTo>
                  <a:pt x="973113" y="88473"/>
                </a:lnTo>
                <a:cubicBezTo>
                  <a:pt x="973113" y="83423"/>
                  <a:pt x="977207" y="79329"/>
                  <a:pt x="982257" y="79329"/>
                </a:cubicBezTo>
                <a:cubicBezTo>
                  <a:pt x="987307" y="79329"/>
                  <a:pt x="991401" y="83423"/>
                  <a:pt x="991401" y="88473"/>
                </a:cubicBezTo>
                <a:lnTo>
                  <a:pt x="991401" y="161625"/>
                </a:lnTo>
                <a:cubicBezTo>
                  <a:pt x="991401" y="166675"/>
                  <a:pt x="987307" y="170769"/>
                  <a:pt x="982257" y="170769"/>
                </a:cubicBezTo>
                <a:close/>
                <a:moveTo>
                  <a:pt x="954263" y="170769"/>
                </a:moveTo>
                <a:cubicBezTo>
                  <a:pt x="949213" y="170769"/>
                  <a:pt x="945119" y="166675"/>
                  <a:pt x="945119" y="161625"/>
                </a:cubicBezTo>
                <a:lnTo>
                  <a:pt x="945119" y="88473"/>
                </a:lnTo>
                <a:cubicBezTo>
                  <a:pt x="945119" y="83423"/>
                  <a:pt x="949213" y="79329"/>
                  <a:pt x="954263" y="79329"/>
                </a:cubicBezTo>
                <a:cubicBezTo>
                  <a:pt x="959313" y="79329"/>
                  <a:pt x="963407" y="83423"/>
                  <a:pt x="963407" y="88473"/>
                </a:cubicBezTo>
                <a:lnTo>
                  <a:pt x="963407" y="161625"/>
                </a:lnTo>
                <a:cubicBezTo>
                  <a:pt x="963407" y="166675"/>
                  <a:pt x="959313" y="170769"/>
                  <a:pt x="954263" y="170769"/>
                </a:cubicBezTo>
                <a:close/>
                <a:moveTo>
                  <a:pt x="926269" y="170769"/>
                </a:moveTo>
                <a:cubicBezTo>
                  <a:pt x="921219" y="170769"/>
                  <a:pt x="917125" y="166675"/>
                  <a:pt x="917125" y="161625"/>
                </a:cubicBezTo>
                <a:lnTo>
                  <a:pt x="917125" y="88473"/>
                </a:lnTo>
                <a:cubicBezTo>
                  <a:pt x="917125" y="83423"/>
                  <a:pt x="921219" y="79329"/>
                  <a:pt x="926269" y="79329"/>
                </a:cubicBezTo>
                <a:cubicBezTo>
                  <a:pt x="931319" y="79329"/>
                  <a:pt x="935413" y="83423"/>
                  <a:pt x="935413" y="88473"/>
                </a:cubicBezTo>
                <a:lnTo>
                  <a:pt x="935413" y="161625"/>
                </a:lnTo>
                <a:cubicBezTo>
                  <a:pt x="935413" y="166675"/>
                  <a:pt x="931319" y="170769"/>
                  <a:pt x="926269" y="170769"/>
                </a:cubicBezTo>
                <a:close/>
                <a:moveTo>
                  <a:pt x="898275" y="170769"/>
                </a:moveTo>
                <a:cubicBezTo>
                  <a:pt x="893225" y="170769"/>
                  <a:pt x="889131" y="166675"/>
                  <a:pt x="889131" y="161625"/>
                </a:cubicBezTo>
                <a:lnTo>
                  <a:pt x="889131" y="88473"/>
                </a:lnTo>
                <a:cubicBezTo>
                  <a:pt x="889131" y="83423"/>
                  <a:pt x="893225" y="79329"/>
                  <a:pt x="898275" y="79329"/>
                </a:cubicBezTo>
                <a:cubicBezTo>
                  <a:pt x="903325" y="79329"/>
                  <a:pt x="907419" y="83423"/>
                  <a:pt x="907419" y="88473"/>
                </a:cubicBezTo>
                <a:lnTo>
                  <a:pt x="907419" y="161625"/>
                </a:lnTo>
                <a:cubicBezTo>
                  <a:pt x="907419" y="166675"/>
                  <a:pt x="903325" y="170769"/>
                  <a:pt x="898275" y="170769"/>
                </a:cubicBezTo>
                <a:close/>
                <a:moveTo>
                  <a:pt x="870281" y="170769"/>
                </a:moveTo>
                <a:cubicBezTo>
                  <a:pt x="865231" y="170769"/>
                  <a:pt x="861137" y="166675"/>
                  <a:pt x="861137" y="161625"/>
                </a:cubicBezTo>
                <a:lnTo>
                  <a:pt x="861137" y="88473"/>
                </a:lnTo>
                <a:cubicBezTo>
                  <a:pt x="861137" y="83423"/>
                  <a:pt x="865231" y="79329"/>
                  <a:pt x="870281" y="79329"/>
                </a:cubicBezTo>
                <a:cubicBezTo>
                  <a:pt x="875331" y="79329"/>
                  <a:pt x="879425" y="83423"/>
                  <a:pt x="879425" y="88473"/>
                </a:cubicBezTo>
                <a:lnTo>
                  <a:pt x="879425" y="161625"/>
                </a:lnTo>
                <a:cubicBezTo>
                  <a:pt x="879425" y="166675"/>
                  <a:pt x="875331" y="170769"/>
                  <a:pt x="870281" y="170769"/>
                </a:cubicBezTo>
                <a:close/>
                <a:moveTo>
                  <a:pt x="842287" y="170769"/>
                </a:moveTo>
                <a:cubicBezTo>
                  <a:pt x="837237" y="170769"/>
                  <a:pt x="833143" y="166675"/>
                  <a:pt x="833143" y="161625"/>
                </a:cubicBezTo>
                <a:lnTo>
                  <a:pt x="833143" y="88473"/>
                </a:lnTo>
                <a:cubicBezTo>
                  <a:pt x="833143" y="83423"/>
                  <a:pt x="837237" y="79329"/>
                  <a:pt x="842287" y="79329"/>
                </a:cubicBezTo>
                <a:cubicBezTo>
                  <a:pt x="847337" y="79329"/>
                  <a:pt x="851431" y="83423"/>
                  <a:pt x="851431" y="88473"/>
                </a:cubicBezTo>
                <a:lnTo>
                  <a:pt x="851431" y="161625"/>
                </a:lnTo>
                <a:cubicBezTo>
                  <a:pt x="851431" y="166675"/>
                  <a:pt x="847337" y="170769"/>
                  <a:pt x="842287" y="170769"/>
                </a:cubicBezTo>
                <a:close/>
                <a:moveTo>
                  <a:pt x="814293" y="170769"/>
                </a:moveTo>
                <a:cubicBezTo>
                  <a:pt x="809243" y="170769"/>
                  <a:pt x="805149" y="166675"/>
                  <a:pt x="805149" y="161625"/>
                </a:cubicBezTo>
                <a:lnTo>
                  <a:pt x="805149" y="88473"/>
                </a:lnTo>
                <a:cubicBezTo>
                  <a:pt x="805149" y="83423"/>
                  <a:pt x="809243" y="79329"/>
                  <a:pt x="814293" y="79329"/>
                </a:cubicBezTo>
                <a:cubicBezTo>
                  <a:pt x="819343" y="79329"/>
                  <a:pt x="823437" y="83423"/>
                  <a:pt x="823437" y="88473"/>
                </a:cubicBezTo>
                <a:lnTo>
                  <a:pt x="823437" y="161625"/>
                </a:lnTo>
                <a:cubicBezTo>
                  <a:pt x="823437" y="166675"/>
                  <a:pt x="819343" y="170769"/>
                  <a:pt x="814293" y="170769"/>
                </a:cubicBezTo>
                <a:close/>
                <a:moveTo>
                  <a:pt x="786299" y="170769"/>
                </a:moveTo>
                <a:cubicBezTo>
                  <a:pt x="781249" y="170769"/>
                  <a:pt x="777155" y="166675"/>
                  <a:pt x="777155" y="161625"/>
                </a:cubicBezTo>
                <a:lnTo>
                  <a:pt x="777155" y="88473"/>
                </a:lnTo>
                <a:cubicBezTo>
                  <a:pt x="777155" y="83423"/>
                  <a:pt x="781249" y="79329"/>
                  <a:pt x="786299" y="79329"/>
                </a:cubicBezTo>
                <a:cubicBezTo>
                  <a:pt x="791349" y="79329"/>
                  <a:pt x="795443" y="83423"/>
                  <a:pt x="795443" y="88473"/>
                </a:cubicBezTo>
                <a:lnTo>
                  <a:pt x="795443" y="161625"/>
                </a:lnTo>
                <a:cubicBezTo>
                  <a:pt x="795443" y="166675"/>
                  <a:pt x="791349" y="170769"/>
                  <a:pt x="786299" y="170769"/>
                </a:cubicBezTo>
                <a:close/>
                <a:moveTo>
                  <a:pt x="758305" y="170769"/>
                </a:moveTo>
                <a:cubicBezTo>
                  <a:pt x="753255" y="170769"/>
                  <a:pt x="749161" y="166675"/>
                  <a:pt x="749161" y="161625"/>
                </a:cubicBezTo>
                <a:lnTo>
                  <a:pt x="749161" y="88473"/>
                </a:lnTo>
                <a:cubicBezTo>
                  <a:pt x="749161" y="83423"/>
                  <a:pt x="753255" y="79329"/>
                  <a:pt x="758305" y="79329"/>
                </a:cubicBezTo>
                <a:cubicBezTo>
                  <a:pt x="763355" y="79329"/>
                  <a:pt x="767449" y="83423"/>
                  <a:pt x="767449" y="88473"/>
                </a:cubicBezTo>
                <a:lnTo>
                  <a:pt x="767449" y="161625"/>
                </a:lnTo>
                <a:cubicBezTo>
                  <a:pt x="767449" y="166675"/>
                  <a:pt x="763355" y="170769"/>
                  <a:pt x="758305" y="170769"/>
                </a:cubicBezTo>
                <a:close/>
                <a:moveTo>
                  <a:pt x="730311" y="170769"/>
                </a:moveTo>
                <a:cubicBezTo>
                  <a:pt x="725261" y="170769"/>
                  <a:pt x="721167" y="166675"/>
                  <a:pt x="721167" y="161625"/>
                </a:cubicBezTo>
                <a:lnTo>
                  <a:pt x="721167" y="88473"/>
                </a:lnTo>
                <a:cubicBezTo>
                  <a:pt x="721167" y="83423"/>
                  <a:pt x="725261" y="79329"/>
                  <a:pt x="730311" y="79329"/>
                </a:cubicBezTo>
                <a:cubicBezTo>
                  <a:pt x="735361" y="79329"/>
                  <a:pt x="739455" y="83423"/>
                  <a:pt x="739455" y="88473"/>
                </a:cubicBezTo>
                <a:lnTo>
                  <a:pt x="739455" y="161625"/>
                </a:lnTo>
                <a:cubicBezTo>
                  <a:pt x="739455" y="166675"/>
                  <a:pt x="735361" y="170769"/>
                  <a:pt x="730311" y="170769"/>
                </a:cubicBezTo>
                <a:close/>
                <a:moveTo>
                  <a:pt x="702317" y="170769"/>
                </a:moveTo>
                <a:cubicBezTo>
                  <a:pt x="697267" y="170769"/>
                  <a:pt x="693173" y="166675"/>
                  <a:pt x="693173" y="161625"/>
                </a:cubicBezTo>
                <a:lnTo>
                  <a:pt x="693173" y="88473"/>
                </a:lnTo>
                <a:cubicBezTo>
                  <a:pt x="693173" y="83423"/>
                  <a:pt x="697267" y="79329"/>
                  <a:pt x="702317" y="79329"/>
                </a:cubicBezTo>
                <a:cubicBezTo>
                  <a:pt x="707367" y="79329"/>
                  <a:pt x="711461" y="83423"/>
                  <a:pt x="711461" y="88473"/>
                </a:cubicBezTo>
                <a:lnTo>
                  <a:pt x="711461" y="161625"/>
                </a:lnTo>
                <a:cubicBezTo>
                  <a:pt x="711461" y="166675"/>
                  <a:pt x="707367" y="170769"/>
                  <a:pt x="702317" y="170769"/>
                </a:cubicBezTo>
                <a:close/>
                <a:moveTo>
                  <a:pt x="674323" y="170769"/>
                </a:moveTo>
                <a:cubicBezTo>
                  <a:pt x="669273" y="170769"/>
                  <a:pt x="665179" y="166675"/>
                  <a:pt x="665179" y="161625"/>
                </a:cubicBezTo>
                <a:lnTo>
                  <a:pt x="665179" y="88473"/>
                </a:lnTo>
                <a:cubicBezTo>
                  <a:pt x="665179" y="83423"/>
                  <a:pt x="669273" y="79329"/>
                  <a:pt x="674323" y="79329"/>
                </a:cubicBezTo>
                <a:cubicBezTo>
                  <a:pt x="679373" y="79329"/>
                  <a:pt x="683467" y="83423"/>
                  <a:pt x="683467" y="88473"/>
                </a:cubicBezTo>
                <a:lnTo>
                  <a:pt x="683467" y="161625"/>
                </a:lnTo>
                <a:cubicBezTo>
                  <a:pt x="683467" y="166675"/>
                  <a:pt x="679373" y="170769"/>
                  <a:pt x="674323" y="170769"/>
                </a:cubicBezTo>
                <a:close/>
                <a:moveTo>
                  <a:pt x="646329" y="170769"/>
                </a:moveTo>
                <a:cubicBezTo>
                  <a:pt x="641279" y="170769"/>
                  <a:pt x="637185" y="166675"/>
                  <a:pt x="637185" y="161625"/>
                </a:cubicBezTo>
                <a:lnTo>
                  <a:pt x="637185" y="88473"/>
                </a:lnTo>
                <a:cubicBezTo>
                  <a:pt x="637185" y="83423"/>
                  <a:pt x="641279" y="79329"/>
                  <a:pt x="646329" y="79329"/>
                </a:cubicBezTo>
                <a:cubicBezTo>
                  <a:pt x="651379" y="79329"/>
                  <a:pt x="655473" y="83423"/>
                  <a:pt x="655473" y="88473"/>
                </a:cubicBezTo>
                <a:lnTo>
                  <a:pt x="655473" y="161625"/>
                </a:lnTo>
                <a:cubicBezTo>
                  <a:pt x="655473" y="166675"/>
                  <a:pt x="651379" y="170769"/>
                  <a:pt x="646329" y="170769"/>
                </a:cubicBezTo>
                <a:close/>
                <a:moveTo>
                  <a:pt x="618335" y="170769"/>
                </a:moveTo>
                <a:cubicBezTo>
                  <a:pt x="613285" y="170769"/>
                  <a:pt x="609191" y="166675"/>
                  <a:pt x="609191" y="161625"/>
                </a:cubicBezTo>
                <a:lnTo>
                  <a:pt x="609191" y="88473"/>
                </a:lnTo>
                <a:cubicBezTo>
                  <a:pt x="609191" y="83423"/>
                  <a:pt x="613285" y="79329"/>
                  <a:pt x="618335" y="79329"/>
                </a:cubicBezTo>
                <a:cubicBezTo>
                  <a:pt x="623385" y="79329"/>
                  <a:pt x="627479" y="83423"/>
                  <a:pt x="627479" y="88473"/>
                </a:cubicBezTo>
                <a:lnTo>
                  <a:pt x="627479" y="161625"/>
                </a:lnTo>
                <a:cubicBezTo>
                  <a:pt x="627479" y="166675"/>
                  <a:pt x="623385" y="170769"/>
                  <a:pt x="618335" y="170769"/>
                </a:cubicBezTo>
                <a:close/>
                <a:moveTo>
                  <a:pt x="590341" y="170769"/>
                </a:moveTo>
                <a:cubicBezTo>
                  <a:pt x="585291" y="170769"/>
                  <a:pt x="581197" y="166675"/>
                  <a:pt x="581197" y="161625"/>
                </a:cubicBezTo>
                <a:lnTo>
                  <a:pt x="581197" y="88473"/>
                </a:lnTo>
                <a:cubicBezTo>
                  <a:pt x="581197" y="83423"/>
                  <a:pt x="585291" y="79329"/>
                  <a:pt x="590341" y="79329"/>
                </a:cubicBezTo>
                <a:cubicBezTo>
                  <a:pt x="595391" y="79329"/>
                  <a:pt x="599485" y="83423"/>
                  <a:pt x="599485" y="88473"/>
                </a:cubicBezTo>
                <a:lnTo>
                  <a:pt x="599485" y="161625"/>
                </a:lnTo>
                <a:cubicBezTo>
                  <a:pt x="599485" y="166675"/>
                  <a:pt x="595391" y="170769"/>
                  <a:pt x="590341" y="170769"/>
                </a:cubicBezTo>
                <a:close/>
                <a:moveTo>
                  <a:pt x="562347" y="170769"/>
                </a:moveTo>
                <a:cubicBezTo>
                  <a:pt x="557297" y="170769"/>
                  <a:pt x="553203" y="166675"/>
                  <a:pt x="553203" y="161625"/>
                </a:cubicBezTo>
                <a:lnTo>
                  <a:pt x="553203" y="88473"/>
                </a:lnTo>
                <a:cubicBezTo>
                  <a:pt x="553203" y="83423"/>
                  <a:pt x="557297" y="79329"/>
                  <a:pt x="562347" y="79329"/>
                </a:cubicBezTo>
                <a:cubicBezTo>
                  <a:pt x="567397" y="79329"/>
                  <a:pt x="571491" y="83423"/>
                  <a:pt x="571491" y="88473"/>
                </a:cubicBezTo>
                <a:lnTo>
                  <a:pt x="571491" y="161625"/>
                </a:lnTo>
                <a:cubicBezTo>
                  <a:pt x="571491" y="166675"/>
                  <a:pt x="567397" y="170769"/>
                  <a:pt x="562347" y="170769"/>
                </a:cubicBezTo>
                <a:close/>
                <a:moveTo>
                  <a:pt x="534353" y="170769"/>
                </a:moveTo>
                <a:cubicBezTo>
                  <a:pt x="529303" y="170769"/>
                  <a:pt x="525209" y="166675"/>
                  <a:pt x="525209" y="161625"/>
                </a:cubicBezTo>
                <a:lnTo>
                  <a:pt x="525209" y="88473"/>
                </a:lnTo>
                <a:cubicBezTo>
                  <a:pt x="525209" y="83423"/>
                  <a:pt x="529303" y="79329"/>
                  <a:pt x="534353" y="79329"/>
                </a:cubicBezTo>
                <a:cubicBezTo>
                  <a:pt x="539403" y="79329"/>
                  <a:pt x="543497" y="83423"/>
                  <a:pt x="543497" y="88473"/>
                </a:cubicBezTo>
                <a:lnTo>
                  <a:pt x="543497" y="161625"/>
                </a:lnTo>
                <a:cubicBezTo>
                  <a:pt x="543497" y="166675"/>
                  <a:pt x="539403" y="170769"/>
                  <a:pt x="534353" y="170769"/>
                </a:cubicBezTo>
                <a:close/>
                <a:moveTo>
                  <a:pt x="506359" y="170769"/>
                </a:moveTo>
                <a:cubicBezTo>
                  <a:pt x="501309" y="170769"/>
                  <a:pt x="497215" y="166675"/>
                  <a:pt x="497215" y="161625"/>
                </a:cubicBezTo>
                <a:lnTo>
                  <a:pt x="497215" y="88473"/>
                </a:lnTo>
                <a:cubicBezTo>
                  <a:pt x="497215" y="83423"/>
                  <a:pt x="501309" y="79329"/>
                  <a:pt x="506359" y="79329"/>
                </a:cubicBezTo>
                <a:cubicBezTo>
                  <a:pt x="511409" y="79329"/>
                  <a:pt x="515503" y="83423"/>
                  <a:pt x="515503" y="88473"/>
                </a:cubicBezTo>
                <a:lnTo>
                  <a:pt x="515503" y="161625"/>
                </a:lnTo>
                <a:cubicBezTo>
                  <a:pt x="515503" y="166675"/>
                  <a:pt x="511409" y="170769"/>
                  <a:pt x="506359" y="170769"/>
                </a:cubicBezTo>
                <a:close/>
                <a:moveTo>
                  <a:pt x="478365" y="170769"/>
                </a:moveTo>
                <a:cubicBezTo>
                  <a:pt x="473315" y="170769"/>
                  <a:pt x="469221" y="166675"/>
                  <a:pt x="469221" y="161625"/>
                </a:cubicBezTo>
                <a:lnTo>
                  <a:pt x="469221" y="88473"/>
                </a:lnTo>
                <a:cubicBezTo>
                  <a:pt x="469221" y="83423"/>
                  <a:pt x="473315" y="79329"/>
                  <a:pt x="478365" y="79329"/>
                </a:cubicBezTo>
                <a:cubicBezTo>
                  <a:pt x="483415" y="79329"/>
                  <a:pt x="487509" y="83423"/>
                  <a:pt x="487509" y="88473"/>
                </a:cubicBezTo>
                <a:lnTo>
                  <a:pt x="487509" y="161625"/>
                </a:lnTo>
                <a:cubicBezTo>
                  <a:pt x="487509" y="166675"/>
                  <a:pt x="483415" y="170769"/>
                  <a:pt x="478365" y="170769"/>
                </a:cubicBezTo>
                <a:close/>
                <a:moveTo>
                  <a:pt x="450371" y="170769"/>
                </a:moveTo>
                <a:cubicBezTo>
                  <a:pt x="445321" y="170769"/>
                  <a:pt x="441227" y="166675"/>
                  <a:pt x="441227" y="161625"/>
                </a:cubicBezTo>
                <a:lnTo>
                  <a:pt x="441227" y="88473"/>
                </a:lnTo>
                <a:cubicBezTo>
                  <a:pt x="441227" y="83423"/>
                  <a:pt x="445321" y="79329"/>
                  <a:pt x="450371" y="79329"/>
                </a:cubicBezTo>
                <a:cubicBezTo>
                  <a:pt x="455421" y="79329"/>
                  <a:pt x="459515" y="83423"/>
                  <a:pt x="459515" y="88473"/>
                </a:cubicBezTo>
                <a:lnTo>
                  <a:pt x="459515" y="161625"/>
                </a:lnTo>
                <a:cubicBezTo>
                  <a:pt x="459515" y="166675"/>
                  <a:pt x="455421" y="170769"/>
                  <a:pt x="450371" y="170769"/>
                </a:cubicBezTo>
                <a:close/>
                <a:moveTo>
                  <a:pt x="422377" y="170769"/>
                </a:moveTo>
                <a:cubicBezTo>
                  <a:pt x="417327" y="170769"/>
                  <a:pt x="413233" y="166675"/>
                  <a:pt x="413233" y="161625"/>
                </a:cubicBezTo>
                <a:lnTo>
                  <a:pt x="413233" y="88473"/>
                </a:lnTo>
                <a:cubicBezTo>
                  <a:pt x="413233" y="83423"/>
                  <a:pt x="417327" y="79329"/>
                  <a:pt x="422377" y="79329"/>
                </a:cubicBezTo>
                <a:cubicBezTo>
                  <a:pt x="427427" y="79329"/>
                  <a:pt x="431521" y="83423"/>
                  <a:pt x="431521" y="88473"/>
                </a:cubicBezTo>
                <a:lnTo>
                  <a:pt x="431521" y="161625"/>
                </a:lnTo>
                <a:cubicBezTo>
                  <a:pt x="431521" y="166675"/>
                  <a:pt x="427427" y="170769"/>
                  <a:pt x="422377" y="170769"/>
                </a:cubicBezTo>
                <a:close/>
                <a:moveTo>
                  <a:pt x="394383" y="170769"/>
                </a:moveTo>
                <a:cubicBezTo>
                  <a:pt x="389333" y="170769"/>
                  <a:pt x="385239" y="166675"/>
                  <a:pt x="385239" y="161625"/>
                </a:cubicBezTo>
                <a:lnTo>
                  <a:pt x="385239" y="88473"/>
                </a:lnTo>
                <a:cubicBezTo>
                  <a:pt x="385239" y="83423"/>
                  <a:pt x="389333" y="79329"/>
                  <a:pt x="394383" y="79329"/>
                </a:cubicBezTo>
                <a:cubicBezTo>
                  <a:pt x="399433" y="79329"/>
                  <a:pt x="403527" y="83423"/>
                  <a:pt x="403527" y="88473"/>
                </a:cubicBezTo>
                <a:lnTo>
                  <a:pt x="403527" y="161625"/>
                </a:lnTo>
                <a:cubicBezTo>
                  <a:pt x="403527" y="166675"/>
                  <a:pt x="399433" y="170769"/>
                  <a:pt x="394383" y="170769"/>
                </a:cubicBezTo>
                <a:close/>
                <a:moveTo>
                  <a:pt x="366389" y="170769"/>
                </a:moveTo>
                <a:cubicBezTo>
                  <a:pt x="361339" y="170769"/>
                  <a:pt x="357245" y="166675"/>
                  <a:pt x="357245" y="161625"/>
                </a:cubicBezTo>
                <a:lnTo>
                  <a:pt x="357245" y="88473"/>
                </a:lnTo>
                <a:cubicBezTo>
                  <a:pt x="357245" y="83423"/>
                  <a:pt x="361339" y="79329"/>
                  <a:pt x="366389" y="79329"/>
                </a:cubicBezTo>
                <a:cubicBezTo>
                  <a:pt x="371439" y="79329"/>
                  <a:pt x="375533" y="83423"/>
                  <a:pt x="375533" y="88473"/>
                </a:cubicBezTo>
                <a:lnTo>
                  <a:pt x="375533" y="161625"/>
                </a:lnTo>
                <a:cubicBezTo>
                  <a:pt x="375533" y="166675"/>
                  <a:pt x="371439" y="170769"/>
                  <a:pt x="366389" y="170769"/>
                </a:cubicBezTo>
                <a:close/>
                <a:moveTo>
                  <a:pt x="338395" y="170769"/>
                </a:moveTo>
                <a:cubicBezTo>
                  <a:pt x="333345" y="170769"/>
                  <a:pt x="329251" y="166675"/>
                  <a:pt x="329251" y="161625"/>
                </a:cubicBezTo>
                <a:lnTo>
                  <a:pt x="329251" y="88473"/>
                </a:lnTo>
                <a:cubicBezTo>
                  <a:pt x="329251" y="83423"/>
                  <a:pt x="333345" y="79329"/>
                  <a:pt x="338395" y="79329"/>
                </a:cubicBezTo>
                <a:cubicBezTo>
                  <a:pt x="343445" y="79329"/>
                  <a:pt x="347539" y="83423"/>
                  <a:pt x="347539" y="88473"/>
                </a:cubicBezTo>
                <a:lnTo>
                  <a:pt x="347539" y="161625"/>
                </a:lnTo>
                <a:cubicBezTo>
                  <a:pt x="347539" y="166675"/>
                  <a:pt x="343445" y="170769"/>
                  <a:pt x="338395" y="170769"/>
                </a:cubicBezTo>
                <a:close/>
                <a:moveTo>
                  <a:pt x="310401" y="170769"/>
                </a:moveTo>
                <a:cubicBezTo>
                  <a:pt x="305351" y="170769"/>
                  <a:pt x="301257" y="166675"/>
                  <a:pt x="301257" y="161625"/>
                </a:cubicBezTo>
                <a:lnTo>
                  <a:pt x="301257" y="88473"/>
                </a:lnTo>
                <a:cubicBezTo>
                  <a:pt x="301257" y="83423"/>
                  <a:pt x="305351" y="79329"/>
                  <a:pt x="310401" y="79329"/>
                </a:cubicBezTo>
                <a:cubicBezTo>
                  <a:pt x="315451" y="79329"/>
                  <a:pt x="319545" y="83423"/>
                  <a:pt x="319545" y="88473"/>
                </a:cubicBezTo>
                <a:lnTo>
                  <a:pt x="319545" y="161625"/>
                </a:lnTo>
                <a:cubicBezTo>
                  <a:pt x="319545" y="166675"/>
                  <a:pt x="315451" y="170769"/>
                  <a:pt x="310401" y="170769"/>
                </a:cubicBezTo>
                <a:close/>
                <a:moveTo>
                  <a:pt x="282407" y="170769"/>
                </a:moveTo>
                <a:cubicBezTo>
                  <a:pt x="277357" y="170769"/>
                  <a:pt x="273263" y="166675"/>
                  <a:pt x="273263" y="161625"/>
                </a:cubicBezTo>
                <a:lnTo>
                  <a:pt x="273263" y="88473"/>
                </a:lnTo>
                <a:cubicBezTo>
                  <a:pt x="273263" y="83423"/>
                  <a:pt x="277357" y="79329"/>
                  <a:pt x="282407" y="79329"/>
                </a:cubicBezTo>
                <a:cubicBezTo>
                  <a:pt x="287457" y="79329"/>
                  <a:pt x="291551" y="83423"/>
                  <a:pt x="291551" y="88473"/>
                </a:cubicBezTo>
                <a:lnTo>
                  <a:pt x="291551" y="161625"/>
                </a:lnTo>
                <a:cubicBezTo>
                  <a:pt x="291551" y="166675"/>
                  <a:pt x="287457" y="170769"/>
                  <a:pt x="282407" y="170769"/>
                </a:cubicBezTo>
                <a:close/>
                <a:moveTo>
                  <a:pt x="0" y="187436"/>
                </a:moveTo>
                <a:lnTo>
                  <a:pt x="1402492" y="187436"/>
                </a:lnTo>
                <a:lnTo>
                  <a:pt x="1402492" y="56158"/>
                </a:lnTo>
                <a:lnTo>
                  <a:pt x="0" y="56158"/>
                </a:lnTo>
                <a:close/>
                <a:moveTo>
                  <a:pt x="448311" y="646221"/>
                </a:moveTo>
                <a:cubicBezTo>
                  <a:pt x="435378" y="646221"/>
                  <a:pt x="424893" y="635736"/>
                  <a:pt x="424893" y="622803"/>
                </a:cubicBezTo>
                <a:lnTo>
                  <a:pt x="424893" y="400558"/>
                </a:lnTo>
                <a:cubicBezTo>
                  <a:pt x="424893" y="387625"/>
                  <a:pt x="435378" y="377140"/>
                  <a:pt x="448311" y="377140"/>
                </a:cubicBezTo>
                <a:lnTo>
                  <a:pt x="1211100" y="377140"/>
                </a:lnTo>
                <a:cubicBezTo>
                  <a:pt x="1224033" y="377140"/>
                  <a:pt x="1234518" y="387625"/>
                  <a:pt x="1234518" y="400558"/>
                </a:cubicBezTo>
                <a:lnTo>
                  <a:pt x="1234518" y="622803"/>
                </a:lnTo>
                <a:cubicBezTo>
                  <a:pt x="1234518" y="635736"/>
                  <a:pt x="1224033" y="646221"/>
                  <a:pt x="1211100" y="646221"/>
                </a:cubicBezTo>
                <a:close/>
                <a:moveTo>
                  <a:pt x="1157297" y="896251"/>
                </a:moveTo>
                <a:cubicBezTo>
                  <a:pt x="1142981" y="896251"/>
                  <a:pt x="1131375" y="884645"/>
                  <a:pt x="1131375" y="870329"/>
                </a:cubicBezTo>
                <a:lnTo>
                  <a:pt x="1131375" y="765012"/>
                </a:lnTo>
                <a:cubicBezTo>
                  <a:pt x="1131375" y="750696"/>
                  <a:pt x="1142981" y="739090"/>
                  <a:pt x="1157297" y="739090"/>
                </a:cubicBezTo>
                <a:lnTo>
                  <a:pt x="1260983" y="739090"/>
                </a:lnTo>
                <a:cubicBezTo>
                  <a:pt x="1275299" y="739090"/>
                  <a:pt x="1286905" y="750696"/>
                  <a:pt x="1286905" y="765012"/>
                </a:cubicBezTo>
                <a:lnTo>
                  <a:pt x="1286905" y="870329"/>
                </a:lnTo>
                <a:cubicBezTo>
                  <a:pt x="1286905" y="884645"/>
                  <a:pt x="1275299" y="896251"/>
                  <a:pt x="1260983" y="896251"/>
                </a:cubicBezTo>
                <a:close/>
                <a:moveTo>
                  <a:pt x="193380" y="1417901"/>
                </a:moveTo>
                <a:lnTo>
                  <a:pt x="236685" y="1417901"/>
                </a:lnTo>
                <a:lnTo>
                  <a:pt x="276969" y="1362511"/>
                </a:lnTo>
                <a:lnTo>
                  <a:pt x="276969" y="1190793"/>
                </a:lnTo>
                <a:lnTo>
                  <a:pt x="319776" y="1190793"/>
                </a:lnTo>
                <a:lnTo>
                  <a:pt x="319049" y="1364525"/>
                </a:lnTo>
                <a:lnTo>
                  <a:pt x="355305" y="1417901"/>
                </a:lnTo>
                <a:lnTo>
                  <a:pt x="398610" y="1417901"/>
                </a:lnTo>
                <a:lnTo>
                  <a:pt x="438894" y="1362511"/>
                </a:lnTo>
                <a:lnTo>
                  <a:pt x="438894" y="1190793"/>
                </a:lnTo>
                <a:lnTo>
                  <a:pt x="486464" y="1190793"/>
                </a:lnTo>
                <a:lnTo>
                  <a:pt x="485737" y="1364525"/>
                </a:lnTo>
                <a:lnTo>
                  <a:pt x="521993" y="1417901"/>
                </a:lnTo>
                <a:lnTo>
                  <a:pt x="565298" y="1417901"/>
                </a:lnTo>
                <a:lnTo>
                  <a:pt x="605582" y="1362511"/>
                </a:lnTo>
                <a:lnTo>
                  <a:pt x="605582" y="1190793"/>
                </a:lnTo>
                <a:lnTo>
                  <a:pt x="658202" y="1190793"/>
                </a:lnTo>
                <a:lnTo>
                  <a:pt x="657475" y="1364525"/>
                </a:lnTo>
                <a:lnTo>
                  <a:pt x="693731" y="1417901"/>
                </a:lnTo>
                <a:lnTo>
                  <a:pt x="737036" y="1417901"/>
                </a:lnTo>
                <a:lnTo>
                  <a:pt x="777320" y="1362511"/>
                </a:lnTo>
                <a:lnTo>
                  <a:pt x="777320" y="1190793"/>
                </a:lnTo>
                <a:lnTo>
                  <a:pt x="811843" y="1190793"/>
                </a:lnTo>
                <a:lnTo>
                  <a:pt x="811843" y="1092914"/>
                </a:lnTo>
                <a:lnTo>
                  <a:pt x="126043" y="1092914"/>
                </a:lnTo>
                <a:lnTo>
                  <a:pt x="126043" y="1190793"/>
                </a:lnTo>
                <a:lnTo>
                  <a:pt x="157851" y="1190793"/>
                </a:lnTo>
                <a:lnTo>
                  <a:pt x="157124" y="1364525"/>
                </a:lnTo>
                <a:close/>
                <a:moveTo>
                  <a:pt x="715384" y="1461206"/>
                </a:moveTo>
                <a:lnTo>
                  <a:pt x="733542" y="1459289"/>
                </a:lnTo>
                <a:lnTo>
                  <a:pt x="739046" y="1457208"/>
                </a:lnTo>
                <a:lnTo>
                  <a:pt x="741065" y="1454659"/>
                </a:lnTo>
                <a:lnTo>
                  <a:pt x="741065" y="1428476"/>
                </a:lnTo>
                <a:lnTo>
                  <a:pt x="739046" y="1425927"/>
                </a:lnTo>
                <a:lnTo>
                  <a:pt x="733542" y="1423846"/>
                </a:lnTo>
                <a:cubicBezTo>
                  <a:pt x="728894" y="1422661"/>
                  <a:pt x="722474" y="1421929"/>
                  <a:pt x="715384" y="1421929"/>
                </a:cubicBezTo>
                <a:cubicBezTo>
                  <a:pt x="704748" y="1421929"/>
                  <a:pt x="695620" y="1423577"/>
                  <a:pt x="691721" y="1425927"/>
                </a:cubicBezTo>
                <a:cubicBezTo>
                  <a:pt x="690421" y="1426711"/>
                  <a:pt x="689703" y="1427572"/>
                  <a:pt x="689703" y="1428476"/>
                </a:cubicBezTo>
                <a:lnTo>
                  <a:pt x="689703" y="1454659"/>
                </a:lnTo>
                <a:cubicBezTo>
                  <a:pt x="689703" y="1456467"/>
                  <a:pt x="692578" y="1458104"/>
                  <a:pt x="697225" y="1459289"/>
                </a:cubicBezTo>
                <a:cubicBezTo>
                  <a:pt x="701873" y="1460473"/>
                  <a:pt x="708293" y="1461206"/>
                  <a:pt x="715384" y="1461206"/>
                </a:cubicBezTo>
                <a:close/>
                <a:moveTo>
                  <a:pt x="543646" y="1461206"/>
                </a:moveTo>
                <a:lnTo>
                  <a:pt x="561804" y="1459289"/>
                </a:lnTo>
                <a:lnTo>
                  <a:pt x="567308" y="1457208"/>
                </a:lnTo>
                <a:lnTo>
                  <a:pt x="569327" y="1454659"/>
                </a:lnTo>
                <a:lnTo>
                  <a:pt x="569327" y="1428476"/>
                </a:lnTo>
                <a:lnTo>
                  <a:pt x="567308" y="1425927"/>
                </a:lnTo>
                <a:lnTo>
                  <a:pt x="561804" y="1423846"/>
                </a:lnTo>
                <a:cubicBezTo>
                  <a:pt x="557156" y="1422661"/>
                  <a:pt x="550736" y="1421929"/>
                  <a:pt x="543646" y="1421929"/>
                </a:cubicBezTo>
                <a:cubicBezTo>
                  <a:pt x="533010" y="1421929"/>
                  <a:pt x="523882" y="1423577"/>
                  <a:pt x="519983" y="1425927"/>
                </a:cubicBezTo>
                <a:cubicBezTo>
                  <a:pt x="518683" y="1426711"/>
                  <a:pt x="517965" y="1427572"/>
                  <a:pt x="517965" y="1428476"/>
                </a:cubicBezTo>
                <a:lnTo>
                  <a:pt x="517965" y="1454659"/>
                </a:lnTo>
                <a:cubicBezTo>
                  <a:pt x="517965" y="1456467"/>
                  <a:pt x="520840" y="1458104"/>
                  <a:pt x="525487" y="1459289"/>
                </a:cubicBezTo>
                <a:cubicBezTo>
                  <a:pt x="530135" y="1460473"/>
                  <a:pt x="536555" y="1461206"/>
                  <a:pt x="543646" y="1461206"/>
                </a:cubicBezTo>
                <a:close/>
                <a:moveTo>
                  <a:pt x="376958" y="1461206"/>
                </a:moveTo>
                <a:lnTo>
                  <a:pt x="395116" y="1459289"/>
                </a:lnTo>
                <a:lnTo>
                  <a:pt x="400620" y="1457208"/>
                </a:lnTo>
                <a:lnTo>
                  <a:pt x="402639" y="1454659"/>
                </a:lnTo>
                <a:lnTo>
                  <a:pt x="402639" y="1428476"/>
                </a:lnTo>
                <a:lnTo>
                  <a:pt x="400620" y="1425927"/>
                </a:lnTo>
                <a:lnTo>
                  <a:pt x="395116" y="1423846"/>
                </a:lnTo>
                <a:cubicBezTo>
                  <a:pt x="390468" y="1422661"/>
                  <a:pt x="384048" y="1421929"/>
                  <a:pt x="376958" y="1421929"/>
                </a:cubicBezTo>
                <a:cubicBezTo>
                  <a:pt x="366322" y="1421929"/>
                  <a:pt x="357194" y="1423577"/>
                  <a:pt x="353295" y="1425927"/>
                </a:cubicBezTo>
                <a:cubicBezTo>
                  <a:pt x="351995" y="1426711"/>
                  <a:pt x="351277" y="1427572"/>
                  <a:pt x="351277" y="1428476"/>
                </a:cubicBezTo>
                <a:lnTo>
                  <a:pt x="351277" y="1454659"/>
                </a:lnTo>
                <a:cubicBezTo>
                  <a:pt x="351277" y="1456467"/>
                  <a:pt x="354152" y="1458104"/>
                  <a:pt x="358799" y="1459289"/>
                </a:cubicBezTo>
                <a:cubicBezTo>
                  <a:pt x="363447" y="1460473"/>
                  <a:pt x="369867" y="1461206"/>
                  <a:pt x="376958" y="1461206"/>
                </a:cubicBezTo>
                <a:close/>
                <a:moveTo>
                  <a:pt x="215033" y="1461206"/>
                </a:moveTo>
                <a:lnTo>
                  <a:pt x="233191" y="1459289"/>
                </a:lnTo>
                <a:lnTo>
                  <a:pt x="238695" y="1457208"/>
                </a:lnTo>
                <a:lnTo>
                  <a:pt x="240714" y="1454659"/>
                </a:lnTo>
                <a:lnTo>
                  <a:pt x="240714" y="1428476"/>
                </a:lnTo>
                <a:lnTo>
                  <a:pt x="238695" y="1425927"/>
                </a:lnTo>
                <a:lnTo>
                  <a:pt x="233191" y="1423846"/>
                </a:lnTo>
                <a:cubicBezTo>
                  <a:pt x="228543" y="1422661"/>
                  <a:pt x="222123" y="1421929"/>
                  <a:pt x="215033" y="1421929"/>
                </a:cubicBezTo>
                <a:cubicBezTo>
                  <a:pt x="204397" y="1421929"/>
                  <a:pt x="195269" y="1423577"/>
                  <a:pt x="191370" y="1425927"/>
                </a:cubicBezTo>
                <a:cubicBezTo>
                  <a:pt x="190070" y="1426711"/>
                  <a:pt x="189352" y="1427572"/>
                  <a:pt x="189352" y="1428476"/>
                </a:cubicBezTo>
                <a:lnTo>
                  <a:pt x="189352" y="1454659"/>
                </a:lnTo>
                <a:cubicBezTo>
                  <a:pt x="189352" y="1456467"/>
                  <a:pt x="192227" y="1458104"/>
                  <a:pt x="196874" y="1459289"/>
                </a:cubicBezTo>
                <a:cubicBezTo>
                  <a:pt x="201522" y="1460473"/>
                  <a:pt x="207942" y="1461206"/>
                  <a:pt x="215033" y="1461206"/>
                </a:cubicBezTo>
                <a:close/>
                <a:moveTo>
                  <a:pt x="486552" y="1531448"/>
                </a:moveTo>
                <a:cubicBezTo>
                  <a:pt x="486158" y="1531123"/>
                  <a:pt x="486146" y="1530770"/>
                  <a:pt x="486146" y="1530415"/>
                </a:cubicBezTo>
                <a:lnTo>
                  <a:pt x="486560" y="1529359"/>
                </a:lnTo>
                <a:close/>
                <a:moveTo>
                  <a:pt x="319858" y="1532686"/>
                </a:moveTo>
                <a:cubicBezTo>
                  <a:pt x="319027" y="1532018"/>
                  <a:pt x="318967" y="1531224"/>
                  <a:pt x="318967" y="1530415"/>
                </a:cubicBezTo>
                <a:lnTo>
                  <a:pt x="319878" y="1528094"/>
                </a:lnTo>
                <a:close/>
                <a:moveTo>
                  <a:pt x="157929" y="1533624"/>
                </a:moveTo>
                <a:cubicBezTo>
                  <a:pt x="156796" y="1532725"/>
                  <a:pt x="156670" y="1531585"/>
                  <a:pt x="156670" y="1530415"/>
                </a:cubicBezTo>
                <a:lnTo>
                  <a:pt x="157957" y="1527136"/>
                </a:lnTo>
                <a:close/>
                <a:moveTo>
                  <a:pt x="658276" y="1534776"/>
                </a:moveTo>
                <a:cubicBezTo>
                  <a:pt x="656808" y="1533616"/>
                  <a:pt x="656564" y="1532045"/>
                  <a:pt x="656564" y="1530415"/>
                </a:cubicBezTo>
                <a:lnTo>
                  <a:pt x="658313" y="1525960"/>
                </a:lnTo>
                <a:close/>
                <a:moveTo>
                  <a:pt x="1191766" y="1623750"/>
                </a:moveTo>
                <a:lnTo>
                  <a:pt x="1199790" y="1623750"/>
                </a:lnTo>
                <a:lnTo>
                  <a:pt x="1199790" y="1566817"/>
                </a:lnTo>
                <a:lnTo>
                  <a:pt x="1191766" y="1566817"/>
                </a:lnTo>
                <a:close/>
                <a:moveTo>
                  <a:pt x="1197062" y="1639589"/>
                </a:moveTo>
                <a:cubicBezTo>
                  <a:pt x="1172200" y="1639589"/>
                  <a:pt x="1152046" y="1619435"/>
                  <a:pt x="1152046" y="1594573"/>
                </a:cubicBezTo>
                <a:cubicBezTo>
                  <a:pt x="1152046" y="1569711"/>
                  <a:pt x="1172200" y="1549557"/>
                  <a:pt x="1197062" y="1549557"/>
                </a:cubicBezTo>
                <a:cubicBezTo>
                  <a:pt x="1221924" y="1549557"/>
                  <a:pt x="1242079" y="1569711"/>
                  <a:pt x="1242079" y="1594573"/>
                </a:cubicBezTo>
                <a:cubicBezTo>
                  <a:pt x="1242079" y="1619435"/>
                  <a:pt x="1221924" y="1639589"/>
                  <a:pt x="1197062" y="1639589"/>
                </a:cubicBezTo>
                <a:close/>
                <a:moveTo>
                  <a:pt x="193380" y="1779536"/>
                </a:moveTo>
                <a:lnTo>
                  <a:pt x="236685" y="1779536"/>
                </a:lnTo>
                <a:lnTo>
                  <a:pt x="276969" y="1724146"/>
                </a:lnTo>
                <a:lnTo>
                  <a:pt x="276969" y="1571626"/>
                </a:lnTo>
                <a:lnTo>
                  <a:pt x="319696" y="1571626"/>
                </a:lnTo>
                <a:lnTo>
                  <a:pt x="319049" y="1726160"/>
                </a:lnTo>
                <a:lnTo>
                  <a:pt x="355305" y="1779536"/>
                </a:lnTo>
                <a:lnTo>
                  <a:pt x="398610" y="1779536"/>
                </a:lnTo>
                <a:lnTo>
                  <a:pt x="438894" y="1724146"/>
                </a:lnTo>
                <a:lnTo>
                  <a:pt x="438894" y="1571626"/>
                </a:lnTo>
                <a:lnTo>
                  <a:pt x="486384" y="1571626"/>
                </a:lnTo>
                <a:lnTo>
                  <a:pt x="485737" y="1726160"/>
                </a:lnTo>
                <a:lnTo>
                  <a:pt x="521993" y="1779536"/>
                </a:lnTo>
                <a:lnTo>
                  <a:pt x="565298" y="1779536"/>
                </a:lnTo>
                <a:lnTo>
                  <a:pt x="605582" y="1724146"/>
                </a:lnTo>
                <a:lnTo>
                  <a:pt x="605582" y="1571626"/>
                </a:lnTo>
                <a:lnTo>
                  <a:pt x="658122" y="1571626"/>
                </a:lnTo>
                <a:lnTo>
                  <a:pt x="657475" y="1726160"/>
                </a:lnTo>
                <a:lnTo>
                  <a:pt x="693731" y="1779536"/>
                </a:lnTo>
                <a:lnTo>
                  <a:pt x="737036" y="1779536"/>
                </a:lnTo>
                <a:lnTo>
                  <a:pt x="777320" y="1724146"/>
                </a:lnTo>
                <a:lnTo>
                  <a:pt x="777320" y="1571626"/>
                </a:lnTo>
                <a:lnTo>
                  <a:pt x="807081" y="1571626"/>
                </a:lnTo>
                <a:lnTo>
                  <a:pt x="807081" y="1473747"/>
                </a:lnTo>
                <a:lnTo>
                  <a:pt x="121281" y="1473747"/>
                </a:lnTo>
                <a:lnTo>
                  <a:pt x="121281" y="1571626"/>
                </a:lnTo>
                <a:lnTo>
                  <a:pt x="157771" y="1571626"/>
                </a:lnTo>
                <a:lnTo>
                  <a:pt x="157124" y="1726160"/>
                </a:lnTo>
                <a:close/>
                <a:moveTo>
                  <a:pt x="715384" y="1822841"/>
                </a:moveTo>
                <a:lnTo>
                  <a:pt x="733542" y="1820924"/>
                </a:lnTo>
                <a:lnTo>
                  <a:pt x="739046" y="1818843"/>
                </a:lnTo>
                <a:lnTo>
                  <a:pt x="741065" y="1816294"/>
                </a:lnTo>
                <a:lnTo>
                  <a:pt x="741065" y="1790112"/>
                </a:lnTo>
                <a:lnTo>
                  <a:pt x="739046" y="1787563"/>
                </a:lnTo>
                <a:lnTo>
                  <a:pt x="733542" y="1785481"/>
                </a:lnTo>
                <a:cubicBezTo>
                  <a:pt x="728894" y="1784297"/>
                  <a:pt x="722474" y="1783564"/>
                  <a:pt x="715384" y="1783564"/>
                </a:cubicBezTo>
                <a:cubicBezTo>
                  <a:pt x="704748" y="1783564"/>
                  <a:pt x="695620" y="1785212"/>
                  <a:pt x="691721" y="1787563"/>
                </a:cubicBezTo>
                <a:cubicBezTo>
                  <a:pt x="690421" y="1788346"/>
                  <a:pt x="689703" y="1789207"/>
                  <a:pt x="689703" y="1790112"/>
                </a:cubicBezTo>
                <a:lnTo>
                  <a:pt x="689703" y="1816294"/>
                </a:lnTo>
                <a:cubicBezTo>
                  <a:pt x="689703" y="1818102"/>
                  <a:pt x="692578" y="1819739"/>
                  <a:pt x="697225" y="1820924"/>
                </a:cubicBezTo>
                <a:cubicBezTo>
                  <a:pt x="701873" y="1822109"/>
                  <a:pt x="708293" y="1822841"/>
                  <a:pt x="715384" y="1822841"/>
                </a:cubicBezTo>
                <a:close/>
                <a:moveTo>
                  <a:pt x="543646" y="1822841"/>
                </a:moveTo>
                <a:lnTo>
                  <a:pt x="561804" y="1820924"/>
                </a:lnTo>
                <a:lnTo>
                  <a:pt x="567308" y="1818843"/>
                </a:lnTo>
                <a:lnTo>
                  <a:pt x="569327" y="1816294"/>
                </a:lnTo>
                <a:lnTo>
                  <a:pt x="569327" y="1790112"/>
                </a:lnTo>
                <a:lnTo>
                  <a:pt x="567308" y="1787563"/>
                </a:lnTo>
                <a:lnTo>
                  <a:pt x="561804" y="1785481"/>
                </a:lnTo>
                <a:cubicBezTo>
                  <a:pt x="557156" y="1784297"/>
                  <a:pt x="550736" y="1783564"/>
                  <a:pt x="543646" y="1783564"/>
                </a:cubicBezTo>
                <a:cubicBezTo>
                  <a:pt x="533010" y="1783564"/>
                  <a:pt x="523882" y="1785212"/>
                  <a:pt x="519983" y="1787563"/>
                </a:cubicBezTo>
                <a:cubicBezTo>
                  <a:pt x="518683" y="1788346"/>
                  <a:pt x="517965" y="1789207"/>
                  <a:pt x="517965" y="1790112"/>
                </a:cubicBezTo>
                <a:lnTo>
                  <a:pt x="517965" y="1816294"/>
                </a:lnTo>
                <a:cubicBezTo>
                  <a:pt x="517965" y="1818102"/>
                  <a:pt x="520840" y="1819739"/>
                  <a:pt x="525487" y="1820924"/>
                </a:cubicBezTo>
                <a:cubicBezTo>
                  <a:pt x="530135" y="1822109"/>
                  <a:pt x="536555" y="1822841"/>
                  <a:pt x="543646" y="1822841"/>
                </a:cubicBezTo>
                <a:close/>
                <a:moveTo>
                  <a:pt x="376958" y="1822841"/>
                </a:moveTo>
                <a:lnTo>
                  <a:pt x="395116" y="1820924"/>
                </a:lnTo>
                <a:lnTo>
                  <a:pt x="400620" y="1818843"/>
                </a:lnTo>
                <a:lnTo>
                  <a:pt x="402639" y="1816294"/>
                </a:lnTo>
                <a:lnTo>
                  <a:pt x="402639" y="1790112"/>
                </a:lnTo>
                <a:lnTo>
                  <a:pt x="400620" y="1787563"/>
                </a:lnTo>
                <a:lnTo>
                  <a:pt x="395116" y="1785481"/>
                </a:lnTo>
                <a:cubicBezTo>
                  <a:pt x="390468" y="1784297"/>
                  <a:pt x="384048" y="1783564"/>
                  <a:pt x="376958" y="1783564"/>
                </a:cubicBezTo>
                <a:cubicBezTo>
                  <a:pt x="366322" y="1783564"/>
                  <a:pt x="357194" y="1785212"/>
                  <a:pt x="353295" y="1787563"/>
                </a:cubicBezTo>
                <a:cubicBezTo>
                  <a:pt x="351995" y="1788346"/>
                  <a:pt x="351277" y="1789207"/>
                  <a:pt x="351277" y="1790112"/>
                </a:cubicBezTo>
                <a:lnTo>
                  <a:pt x="351277" y="1816294"/>
                </a:lnTo>
                <a:cubicBezTo>
                  <a:pt x="351277" y="1818102"/>
                  <a:pt x="354152" y="1819739"/>
                  <a:pt x="358799" y="1820924"/>
                </a:cubicBezTo>
                <a:cubicBezTo>
                  <a:pt x="363447" y="1822109"/>
                  <a:pt x="369867" y="1822841"/>
                  <a:pt x="376958" y="1822841"/>
                </a:cubicBezTo>
                <a:close/>
                <a:moveTo>
                  <a:pt x="215033" y="1822841"/>
                </a:moveTo>
                <a:lnTo>
                  <a:pt x="233191" y="1820924"/>
                </a:lnTo>
                <a:lnTo>
                  <a:pt x="238695" y="1818843"/>
                </a:lnTo>
                <a:lnTo>
                  <a:pt x="240714" y="1816294"/>
                </a:lnTo>
                <a:lnTo>
                  <a:pt x="240714" y="1790112"/>
                </a:lnTo>
                <a:lnTo>
                  <a:pt x="238695" y="1787563"/>
                </a:lnTo>
                <a:lnTo>
                  <a:pt x="233191" y="1785481"/>
                </a:lnTo>
                <a:cubicBezTo>
                  <a:pt x="228543" y="1784297"/>
                  <a:pt x="222123" y="1783564"/>
                  <a:pt x="215033" y="1783564"/>
                </a:cubicBezTo>
                <a:cubicBezTo>
                  <a:pt x="204397" y="1783564"/>
                  <a:pt x="195269" y="1785212"/>
                  <a:pt x="191370" y="1787563"/>
                </a:cubicBezTo>
                <a:cubicBezTo>
                  <a:pt x="190070" y="1788346"/>
                  <a:pt x="189352" y="1789207"/>
                  <a:pt x="189352" y="1790112"/>
                </a:cubicBezTo>
                <a:lnTo>
                  <a:pt x="189352" y="1816294"/>
                </a:lnTo>
                <a:cubicBezTo>
                  <a:pt x="189352" y="1818102"/>
                  <a:pt x="192227" y="1819739"/>
                  <a:pt x="196874" y="1820924"/>
                </a:cubicBezTo>
                <a:cubicBezTo>
                  <a:pt x="201522" y="1822109"/>
                  <a:pt x="207942" y="1822841"/>
                  <a:pt x="215033" y="1822841"/>
                </a:cubicBezTo>
                <a:close/>
                <a:moveTo>
                  <a:pt x="986109" y="1830956"/>
                </a:moveTo>
                <a:lnTo>
                  <a:pt x="986109" y="1782631"/>
                </a:lnTo>
                <a:lnTo>
                  <a:pt x="1102789" y="1782631"/>
                </a:lnTo>
                <a:lnTo>
                  <a:pt x="1102789" y="1830956"/>
                </a:lnTo>
                <a:close/>
                <a:moveTo>
                  <a:pt x="486503" y="1896847"/>
                </a:moveTo>
                <a:cubicBezTo>
                  <a:pt x="486155" y="1896558"/>
                  <a:pt x="486146" y="1896249"/>
                  <a:pt x="486146" y="1895937"/>
                </a:cubicBezTo>
                <a:lnTo>
                  <a:pt x="486511" y="1895007"/>
                </a:lnTo>
                <a:close/>
                <a:moveTo>
                  <a:pt x="319810" y="1898084"/>
                </a:moveTo>
                <a:cubicBezTo>
                  <a:pt x="319020" y="1897449"/>
                  <a:pt x="318967" y="1896699"/>
                  <a:pt x="318967" y="1895937"/>
                </a:cubicBezTo>
                <a:lnTo>
                  <a:pt x="319828" y="1893743"/>
                </a:lnTo>
                <a:close/>
                <a:moveTo>
                  <a:pt x="157881" y="1899022"/>
                </a:moveTo>
                <a:cubicBezTo>
                  <a:pt x="156786" y="1898152"/>
                  <a:pt x="156670" y="1897059"/>
                  <a:pt x="156670" y="1895937"/>
                </a:cubicBezTo>
                <a:lnTo>
                  <a:pt x="157907" y="1892784"/>
                </a:lnTo>
                <a:close/>
                <a:moveTo>
                  <a:pt x="658227" y="1900174"/>
                </a:moveTo>
                <a:cubicBezTo>
                  <a:pt x="656794" y="1899041"/>
                  <a:pt x="656564" y="1897517"/>
                  <a:pt x="656564" y="1895937"/>
                </a:cubicBezTo>
                <a:lnTo>
                  <a:pt x="658263" y="1891608"/>
                </a:lnTo>
                <a:close/>
                <a:moveTo>
                  <a:pt x="967231" y="1907087"/>
                </a:moveTo>
                <a:lnTo>
                  <a:pt x="1121668" y="1907087"/>
                </a:lnTo>
                <a:cubicBezTo>
                  <a:pt x="1127283" y="1907087"/>
                  <a:pt x="1131834" y="1902535"/>
                  <a:pt x="1131834" y="1896920"/>
                </a:cubicBezTo>
                <a:lnTo>
                  <a:pt x="1131834" y="1764992"/>
                </a:lnTo>
                <a:cubicBezTo>
                  <a:pt x="1131834" y="1759378"/>
                  <a:pt x="1127283" y="1754826"/>
                  <a:pt x="1121668" y="1754826"/>
                </a:cubicBezTo>
                <a:lnTo>
                  <a:pt x="967231" y="1754826"/>
                </a:lnTo>
                <a:cubicBezTo>
                  <a:pt x="961616" y="1754826"/>
                  <a:pt x="957065" y="1759378"/>
                  <a:pt x="957065" y="1764992"/>
                </a:cubicBezTo>
                <a:lnTo>
                  <a:pt x="957065" y="1896920"/>
                </a:lnTo>
                <a:cubicBezTo>
                  <a:pt x="957065" y="1902535"/>
                  <a:pt x="961616" y="1907087"/>
                  <a:pt x="967231" y="1907087"/>
                </a:cubicBezTo>
                <a:close/>
                <a:moveTo>
                  <a:pt x="970657" y="1920328"/>
                </a:moveTo>
                <a:cubicBezTo>
                  <a:pt x="954570" y="1920328"/>
                  <a:pt x="941528" y="1907287"/>
                  <a:pt x="941528" y="1891200"/>
                </a:cubicBezTo>
                <a:lnTo>
                  <a:pt x="941528" y="1774688"/>
                </a:lnTo>
                <a:cubicBezTo>
                  <a:pt x="941528" y="1758600"/>
                  <a:pt x="954570" y="1745559"/>
                  <a:pt x="970657" y="1745559"/>
                </a:cubicBezTo>
                <a:lnTo>
                  <a:pt x="1114973" y="1745559"/>
                </a:lnTo>
                <a:cubicBezTo>
                  <a:pt x="1131061" y="1745559"/>
                  <a:pt x="1144102" y="1758600"/>
                  <a:pt x="1144102" y="1774688"/>
                </a:cubicBezTo>
                <a:lnTo>
                  <a:pt x="1144102" y="1891200"/>
                </a:lnTo>
                <a:cubicBezTo>
                  <a:pt x="1144102" y="1907287"/>
                  <a:pt x="1131061" y="1920328"/>
                  <a:pt x="1114973" y="1920328"/>
                </a:cubicBezTo>
                <a:close/>
                <a:moveTo>
                  <a:pt x="1109480" y="1998069"/>
                </a:moveTo>
                <a:cubicBezTo>
                  <a:pt x="1115019" y="1998069"/>
                  <a:pt x="1119510" y="1993578"/>
                  <a:pt x="1119510" y="1988039"/>
                </a:cubicBezTo>
                <a:cubicBezTo>
                  <a:pt x="1119510" y="1982500"/>
                  <a:pt x="1115019" y="1978010"/>
                  <a:pt x="1109480" y="1978010"/>
                </a:cubicBezTo>
                <a:cubicBezTo>
                  <a:pt x="1103941" y="1978010"/>
                  <a:pt x="1099451" y="1982500"/>
                  <a:pt x="1099451" y="1988039"/>
                </a:cubicBezTo>
                <a:cubicBezTo>
                  <a:pt x="1099451" y="1993578"/>
                  <a:pt x="1103941" y="1998069"/>
                  <a:pt x="1109480" y="1998069"/>
                </a:cubicBezTo>
                <a:close/>
                <a:moveTo>
                  <a:pt x="1064099" y="1998069"/>
                </a:moveTo>
                <a:cubicBezTo>
                  <a:pt x="1069638" y="1998069"/>
                  <a:pt x="1074128" y="1993578"/>
                  <a:pt x="1074128" y="1988039"/>
                </a:cubicBezTo>
                <a:cubicBezTo>
                  <a:pt x="1074128" y="1982500"/>
                  <a:pt x="1069638" y="1978010"/>
                  <a:pt x="1064099" y="1978010"/>
                </a:cubicBezTo>
                <a:cubicBezTo>
                  <a:pt x="1058560" y="1978010"/>
                  <a:pt x="1054069" y="1982500"/>
                  <a:pt x="1054069" y="1988039"/>
                </a:cubicBezTo>
                <a:cubicBezTo>
                  <a:pt x="1054069" y="1993578"/>
                  <a:pt x="1058560" y="1998069"/>
                  <a:pt x="1064099" y="1998069"/>
                </a:cubicBezTo>
                <a:close/>
                <a:moveTo>
                  <a:pt x="1015110" y="1998069"/>
                </a:moveTo>
                <a:cubicBezTo>
                  <a:pt x="1020649" y="1998069"/>
                  <a:pt x="1025139" y="1993578"/>
                  <a:pt x="1025139" y="1988039"/>
                </a:cubicBezTo>
                <a:cubicBezTo>
                  <a:pt x="1025139" y="1982500"/>
                  <a:pt x="1020649" y="1978010"/>
                  <a:pt x="1015110" y="1978010"/>
                </a:cubicBezTo>
                <a:cubicBezTo>
                  <a:pt x="1009571" y="1978010"/>
                  <a:pt x="1005081" y="1982500"/>
                  <a:pt x="1005081" y="1988039"/>
                </a:cubicBezTo>
                <a:cubicBezTo>
                  <a:pt x="1005081" y="1993578"/>
                  <a:pt x="1009571" y="1998069"/>
                  <a:pt x="1015110" y="1998069"/>
                </a:cubicBezTo>
                <a:close/>
                <a:moveTo>
                  <a:pt x="972742" y="1998069"/>
                </a:moveTo>
                <a:cubicBezTo>
                  <a:pt x="978281" y="1998069"/>
                  <a:pt x="982771" y="1993578"/>
                  <a:pt x="982771" y="1988039"/>
                </a:cubicBezTo>
                <a:cubicBezTo>
                  <a:pt x="982771" y="1982500"/>
                  <a:pt x="978281" y="1978010"/>
                  <a:pt x="972742" y="1978010"/>
                </a:cubicBezTo>
                <a:cubicBezTo>
                  <a:pt x="967203" y="1978010"/>
                  <a:pt x="962712" y="1982500"/>
                  <a:pt x="962712" y="1988039"/>
                </a:cubicBezTo>
                <a:cubicBezTo>
                  <a:pt x="962712" y="1993578"/>
                  <a:pt x="967203" y="1998069"/>
                  <a:pt x="972742" y="1998069"/>
                </a:cubicBezTo>
                <a:close/>
                <a:moveTo>
                  <a:pt x="954327" y="2039489"/>
                </a:moveTo>
                <a:cubicBezTo>
                  <a:pt x="947259" y="2039489"/>
                  <a:pt x="941528" y="2033759"/>
                  <a:pt x="941528" y="2026690"/>
                </a:cubicBezTo>
                <a:lnTo>
                  <a:pt x="941528" y="1975495"/>
                </a:lnTo>
                <a:cubicBezTo>
                  <a:pt x="941528" y="1968426"/>
                  <a:pt x="947259" y="1962696"/>
                  <a:pt x="954327" y="1962696"/>
                </a:cubicBezTo>
                <a:lnTo>
                  <a:pt x="1131303" y="1962696"/>
                </a:lnTo>
                <a:cubicBezTo>
                  <a:pt x="1138372" y="1962696"/>
                  <a:pt x="1144102" y="1968426"/>
                  <a:pt x="1144102" y="1975495"/>
                </a:cubicBezTo>
                <a:lnTo>
                  <a:pt x="1144102" y="2026690"/>
                </a:lnTo>
                <a:cubicBezTo>
                  <a:pt x="1144102" y="2033759"/>
                  <a:pt x="1138372" y="2039489"/>
                  <a:pt x="1131303" y="2039489"/>
                </a:cubicBezTo>
                <a:close/>
                <a:moveTo>
                  <a:pt x="921012" y="2072589"/>
                </a:moveTo>
                <a:lnTo>
                  <a:pt x="1276369" y="2072589"/>
                </a:lnTo>
                <a:cubicBezTo>
                  <a:pt x="1285949" y="2072589"/>
                  <a:pt x="1293715" y="2064823"/>
                  <a:pt x="1293715" y="2055243"/>
                </a:cubicBezTo>
                <a:lnTo>
                  <a:pt x="1293715" y="1533850"/>
                </a:lnTo>
                <a:cubicBezTo>
                  <a:pt x="1293715" y="1524271"/>
                  <a:pt x="1285949" y="1516505"/>
                  <a:pt x="1276369" y="1516505"/>
                </a:cubicBezTo>
                <a:lnTo>
                  <a:pt x="921012" y="1516505"/>
                </a:lnTo>
                <a:cubicBezTo>
                  <a:pt x="911432" y="1516505"/>
                  <a:pt x="903666" y="1524271"/>
                  <a:pt x="903666" y="1533850"/>
                </a:cubicBezTo>
                <a:lnTo>
                  <a:pt x="903666" y="2055243"/>
                </a:lnTo>
                <a:cubicBezTo>
                  <a:pt x="903666" y="2064823"/>
                  <a:pt x="911432" y="2072589"/>
                  <a:pt x="921012" y="2072589"/>
                </a:cubicBezTo>
                <a:close/>
                <a:moveTo>
                  <a:pt x="902336" y="2084495"/>
                </a:moveTo>
                <a:cubicBezTo>
                  <a:pt x="893786" y="2084495"/>
                  <a:pt x="886855" y="2077564"/>
                  <a:pt x="886855" y="2069014"/>
                </a:cubicBezTo>
                <a:lnTo>
                  <a:pt x="886855" y="1516570"/>
                </a:lnTo>
                <a:cubicBezTo>
                  <a:pt x="886855" y="1508020"/>
                  <a:pt x="893786" y="1501089"/>
                  <a:pt x="902336" y="1501089"/>
                </a:cubicBezTo>
                <a:lnTo>
                  <a:pt x="1292855" y="1501089"/>
                </a:lnTo>
                <a:cubicBezTo>
                  <a:pt x="1301405" y="1501089"/>
                  <a:pt x="1308336" y="1508020"/>
                  <a:pt x="1308336" y="1516570"/>
                </a:cubicBezTo>
                <a:lnTo>
                  <a:pt x="1308336" y="2069014"/>
                </a:lnTo>
                <a:cubicBezTo>
                  <a:pt x="1308336" y="2077564"/>
                  <a:pt x="1301405" y="2084495"/>
                  <a:pt x="1292855" y="2084495"/>
                </a:cubicBezTo>
                <a:close/>
                <a:moveTo>
                  <a:pt x="193380" y="2133342"/>
                </a:moveTo>
                <a:lnTo>
                  <a:pt x="236685" y="2133342"/>
                </a:lnTo>
                <a:lnTo>
                  <a:pt x="276969" y="2077952"/>
                </a:lnTo>
                <a:lnTo>
                  <a:pt x="276969" y="1937148"/>
                </a:lnTo>
                <a:lnTo>
                  <a:pt x="319647" y="1937148"/>
                </a:lnTo>
                <a:lnTo>
                  <a:pt x="319049" y="2079966"/>
                </a:lnTo>
                <a:lnTo>
                  <a:pt x="355305" y="2133342"/>
                </a:lnTo>
                <a:lnTo>
                  <a:pt x="398610" y="2133342"/>
                </a:lnTo>
                <a:lnTo>
                  <a:pt x="438894" y="2077952"/>
                </a:lnTo>
                <a:lnTo>
                  <a:pt x="438894" y="1937148"/>
                </a:lnTo>
                <a:lnTo>
                  <a:pt x="486335" y="1937148"/>
                </a:lnTo>
                <a:lnTo>
                  <a:pt x="485737" y="2079966"/>
                </a:lnTo>
                <a:lnTo>
                  <a:pt x="521993" y="2133342"/>
                </a:lnTo>
                <a:lnTo>
                  <a:pt x="565298" y="2133342"/>
                </a:lnTo>
                <a:lnTo>
                  <a:pt x="605582" y="2077952"/>
                </a:lnTo>
                <a:lnTo>
                  <a:pt x="605582" y="1937148"/>
                </a:lnTo>
                <a:lnTo>
                  <a:pt x="658072" y="1937148"/>
                </a:lnTo>
                <a:lnTo>
                  <a:pt x="657475" y="2079966"/>
                </a:lnTo>
                <a:lnTo>
                  <a:pt x="693731" y="2133342"/>
                </a:lnTo>
                <a:lnTo>
                  <a:pt x="737036" y="2133342"/>
                </a:lnTo>
                <a:lnTo>
                  <a:pt x="777320" y="2077952"/>
                </a:lnTo>
                <a:lnTo>
                  <a:pt x="777320" y="1937148"/>
                </a:lnTo>
                <a:lnTo>
                  <a:pt x="807081" y="1937148"/>
                </a:lnTo>
                <a:lnTo>
                  <a:pt x="807081" y="1839269"/>
                </a:lnTo>
                <a:lnTo>
                  <a:pt x="777320" y="1839269"/>
                </a:lnTo>
                <a:lnTo>
                  <a:pt x="658482" y="1839269"/>
                </a:lnTo>
                <a:lnTo>
                  <a:pt x="605582" y="1839269"/>
                </a:lnTo>
                <a:lnTo>
                  <a:pt x="486744" y="1839269"/>
                </a:lnTo>
                <a:lnTo>
                  <a:pt x="438894" y="1839269"/>
                </a:lnTo>
                <a:lnTo>
                  <a:pt x="320056" y="1839269"/>
                </a:lnTo>
                <a:lnTo>
                  <a:pt x="276969" y="1839269"/>
                </a:lnTo>
                <a:lnTo>
                  <a:pt x="158131" y="1839269"/>
                </a:lnTo>
                <a:lnTo>
                  <a:pt x="121281" y="1839269"/>
                </a:lnTo>
                <a:lnTo>
                  <a:pt x="121281" y="1937148"/>
                </a:lnTo>
                <a:lnTo>
                  <a:pt x="157721" y="1937148"/>
                </a:lnTo>
                <a:lnTo>
                  <a:pt x="157124" y="2079966"/>
                </a:lnTo>
                <a:close/>
                <a:moveTo>
                  <a:pt x="715384" y="2176647"/>
                </a:moveTo>
                <a:lnTo>
                  <a:pt x="733542" y="2174730"/>
                </a:lnTo>
                <a:lnTo>
                  <a:pt x="739046" y="2172649"/>
                </a:lnTo>
                <a:lnTo>
                  <a:pt x="741065" y="2170100"/>
                </a:lnTo>
                <a:lnTo>
                  <a:pt x="741065" y="2143918"/>
                </a:lnTo>
                <a:lnTo>
                  <a:pt x="739046" y="2141369"/>
                </a:lnTo>
                <a:lnTo>
                  <a:pt x="733542" y="2139287"/>
                </a:lnTo>
                <a:cubicBezTo>
                  <a:pt x="728894" y="2138103"/>
                  <a:pt x="722474" y="2137370"/>
                  <a:pt x="715384" y="2137370"/>
                </a:cubicBezTo>
                <a:cubicBezTo>
                  <a:pt x="704748" y="2137370"/>
                  <a:pt x="695620" y="2139018"/>
                  <a:pt x="691721" y="2141369"/>
                </a:cubicBezTo>
                <a:cubicBezTo>
                  <a:pt x="690421" y="2142152"/>
                  <a:pt x="689703" y="2143013"/>
                  <a:pt x="689703" y="2143918"/>
                </a:cubicBezTo>
                <a:lnTo>
                  <a:pt x="689703" y="2170100"/>
                </a:lnTo>
                <a:cubicBezTo>
                  <a:pt x="689703" y="2171908"/>
                  <a:pt x="692578" y="2173545"/>
                  <a:pt x="697225" y="2174730"/>
                </a:cubicBezTo>
                <a:cubicBezTo>
                  <a:pt x="701873" y="2175915"/>
                  <a:pt x="708293" y="2176647"/>
                  <a:pt x="715384" y="2176647"/>
                </a:cubicBezTo>
                <a:close/>
                <a:moveTo>
                  <a:pt x="543646" y="2176647"/>
                </a:moveTo>
                <a:lnTo>
                  <a:pt x="561804" y="2174730"/>
                </a:lnTo>
                <a:lnTo>
                  <a:pt x="567308" y="2172649"/>
                </a:lnTo>
                <a:lnTo>
                  <a:pt x="569327" y="2170100"/>
                </a:lnTo>
                <a:lnTo>
                  <a:pt x="569327" y="2143918"/>
                </a:lnTo>
                <a:lnTo>
                  <a:pt x="567308" y="2141369"/>
                </a:lnTo>
                <a:lnTo>
                  <a:pt x="561804" y="2139287"/>
                </a:lnTo>
                <a:cubicBezTo>
                  <a:pt x="557156" y="2138103"/>
                  <a:pt x="550736" y="2137370"/>
                  <a:pt x="543646" y="2137370"/>
                </a:cubicBezTo>
                <a:cubicBezTo>
                  <a:pt x="533010" y="2137370"/>
                  <a:pt x="523882" y="2139018"/>
                  <a:pt x="519983" y="2141369"/>
                </a:cubicBezTo>
                <a:cubicBezTo>
                  <a:pt x="518683" y="2142152"/>
                  <a:pt x="517965" y="2143013"/>
                  <a:pt x="517965" y="2143918"/>
                </a:cubicBezTo>
                <a:lnTo>
                  <a:pt x="517965" y="2170100"/>
                </a:lnTo>
                <a:cubicBezTo>
                  <a:pt x="517965" y="2171908"/>
                  <a:pt x="520840" y="2173545"/>
                  <a:pt x="525487" y="2174730"/>
                </a:cubicBezTo>
                <a:cubicBezTo>
                  <a:pt x="530135" y="2175915"/>
                  <a:pt x="536555" y="2176647"/>
                  <a:pt x="543646" y="2176647"/>
                </a:cubicBezTo>
                <a:close/>
                <a:moveTo>
                  <a:pt x="376958" y="2176647"/>
                </a:moveTo>
                <a:lnTo>
                  <a:pt x="395116" y="2174730"/>
                </a:lnTo>
                <a:lnTo>
                  <a:pt x="400620" y="2172649"/>
                </a:lnTo>
                <a:lnTo>
                  <a:pt x="402639" y="2170100"/>
                </a:lnTo>
                <a:lnTo>
                  <a:pt x="402639" y="2143918"/>
                </a:lnTo>
                <a:lnTo>
                  <a:pt x="400620" y="2141369"/>
                </a:lnTo>
                <a:lnTo>
                  <a:pt x="395116" y="2139287"/>
                </a:lnTo>
                <a:cubicBezTo>
                  <a:pt x="390468" y="2138103"/>
                  <a:pt x="384048" y="2137370"/>
                  <a:pt x="376958" y="2137370"/>
                </a:cubicBezTo>
                <a:cubicBezTo>
                  <a:pt x="366322" y="2137370"/>
                  <a:pt x="357194" y="2139018"/>
                  <a:pt x="353295" y="2141369"/>
                </a:cubicBezTo>
                <a:cubicBezTo>
                  <a:pt x="351995" y="2142152"/>
                  <a:pt x="351277" y="2143013"/>
                  <a:pt x="351277" y="2143918"/>
                </a:cubicBezTo>
                <a:lnTo>
                  <a:pt x="351277" y="2170100"/>
                </a:lnTo>
                <a:cubicBezTo>
                  <a:pt x="351277" y="2171908"/>
                  <a:pt x="354152" y="2173545"/>
                  <a:pt x="358799" y="2174730"/>
                </a:cubicBezTo>
                <a:cubicBezTo>
                  <a:pt x="363447" y="2175915"/>
                  <a:pt x="369867" y="2176647"/>
                  <a:pt x="376958" y="2176647"/>
                </a:cubicBezTo>
                <a:close/>
                <a:moveTo>
                  <a:pt x="215033" y="2176647"/>
                </a:moveTo>
                <a:lnTo>
                  <a:pt x="233191" y="2174730"/>
                </a:lnTo>
                <a:lnTo>
                  <a:pt x="238695" y="2172649"/>
                </a:lnTo>
                <a:lnTo>
                  <a:pt x="240714" y="2170100"/>
                </a:lnTo>
                <a:lnTo>
                  <a:pt x="240714" y="2143918"/>
                </a:lnTo>
                <a:lnTo>
                  <a:pt x="238695" y="2141369"/>
                </a:lnTo>
                <a:lnTo>
                  <a:pt x="233191" y="2139287"/>
                </a:lnTo>
                <a:cubicBezTo>
                  <a:pt x="228543" y="2138103"/>
                  <a:pt x="222123" y="2137370"/>
                  <a:pt x="215033" y="2137370"/>
                </a:cubicBezTo>
                <a:cubicBezTo>
                  <a:pt x="204397" y="2137370"/>
                  <a:pt x="195269" y="2139018"/>
                  <a:pt x="191370" y="2141369"/>
                </a:cubicBezTo>
                <a:cubicBezTo>
                  <a:pt x="190070" y="2142152"/>
                  <a:pt x="189352" y="2143013"/>
                  <a:pt x="189352" y="2143918"/>
                </a:cubicBezTo>
                <a:lnTo>
                  <a:pt x="189352" y="2170100"/>
                </a:lnTo>
                <a:cubicBezTo>
                  <a:pt x="189352" y="2171908"/>
                  <a:pt x="192227" y="2173545"/>
                  <a:pt x="196874" y="2174730"/>
                </a:cubicBezTo>
                <a:cubicBezTo>
                  <a:pt x="201522" y="2175915"/>
                  <a:pt x="207942" y="2176647"/>
                  <a:pt x="215033" y="2176647"/>
                </a:cubicBezTo>
                <a:close/>
                <a:moveTo>
                  <a:pt x="193380" y="2523867"/>
                </a:moveTo>
                <a:lnTo>
                  <a:pt x="236685" y="2523867"/>
                </a:lnTo>
                <a:lnTo>
                  <a:pt x="276969" y="2468477"/>
                </a:lnTo>
                <a:lnTo>
                  <a:pt x="276969" y="2311314"/>
                </a:lnTo>
                <a:lnTo>
                  <a:pt x="319938" y="2311314"/>
                </a:lnTo>
                <a:lnTo>
                  <a:pt x="319272" y="2470491"/>
                </a:lnTo>
                <a:lnTo>
                  <a:pt x="355528" y="2523867"/>
                </a:lnTo>
                <a:lnTo>
                  <a:pt x="398833" y="2523867"/>
                </a:lnTo>
                <a:lnTo>
                  <a:pt x="439117" y="2468477"/>
                </a:lnTo>
                <a:lnTo>
                  <a:pt x="439117" y="2311314"/>
                </a:lnTo>
                <a:lnTo>
                  <a:pt x="482085" y="2311314"/>
                </a:lnTo>
                <a:lnTo>
                  <a:pt x="481419" y="2470491"/>
                </a:lnTo>
                <a:lnTo>
                  <a:pt x="517675" y="2523867"/>
                </a:lnTo>
                <a:lnTo>
                  <a:pt x="560980" y="2523867"/>
                </a:lnTo>
                <a:lnTo>
                  <a:pt x="601264" y="2468477"/>
                </a:lnTo>
                <a:lnTo>
                  <a:pt x="601264" y="2311314"/>
                </a:lnTo>
                <a:lnTo>
                  <a:pt x="644232" y="2311314"/>
                </a:lnTo>
                <a:lnTo>
                  <a:pt x="643566" y="2470491"/>
                </a:lnTo>
                <a:lnTo>
                  <a:pt x="679822" y="2523867"/>
                </a:lnTo>
                <a:lnTo>
                  <a:pt x="723127" y="2523867"/>
                </a:lnTo>
                <a:lnTo>
                  <a:pt x="763411" y="2468477"/>
                </a:lnTo>
                <a:lnTo>
                  <a:pt x="763411" y="2311314"/>
                </a:lnTo>
                <a:lnTo>
                  <a:pt x="806379" y="2311314"/>
                </a:lnTo>
                <a:lnTo>
                  <a:pt x="805713" y="2470491"/>
                </a:lnTo>
                <a:lnTo>
                  <a:pt x="841969" y="2523867"/>
                </a:lnTo>
                <a:lnTo>
                  <a:pt x="885274" y="2523867"/>
                </a:lnTo>
                <a:lnTo>
                  <a:pt x="925558" y="2468477"/>
                </a:lnTo>
                <a:lnTo>
                  <a:pt x="925558" y="2311314"/>
                </a:lnTo>
                <a:lnTo>
                  <a:pt x="968527" y="2311314"/>
                </a:lnTo>
                <a:lnTo>
                  <a:pt x="967861" y="2470491"/>
                </a:lnTo>
                <a:lnTo>
                  <a:pt x="1004117" y="2523867"/>
                </a:lnTo>
                <a:lnTo>
                  <a:pt x="1047422" y="2523867"/>
                </a:lnTo>
                <a:lnTo>
                  <a:pt x="1087706" y="2468477"/>
                </a:lnTo>
                <a:lnTo>
                  <a:pt x="1087706" y="2311314"/>
                </a:lnTo>
                <a:lnTo>
                  <a:pt x="1130675" y="2311314"/>
                </a:lnTo>
                <a:lnTo>
                  <a:pt x="1130009" y="2470491"/>
                </a:lnTo>
                <a:lnTo>
                  <a:pt x="1166265" y="2523867"/>
                </a:lnTo>
                <a:lnTo>
                  <a:pt x="1209570" y="2523867"/>
                </a:lnTo>
                <a:lnTo>
                  <a:pt x="1249854" y="2468477"/>
                </a:lnTo>
                <a:lnTo>
                  <a:pt x="1249854" y="2311314"/>
                </a:lnTo>
                <a:lnTo>
                  <a:pt x="1273424" y="2311314"/>
                </a:lnTo>
                <a:lnTo>
                  <a:pt x="1273424" y="2229586"/>
                </a:lnTo>
                <a:lnTo>
                  <a:pt x="121280" y="2229586"/>
                </a:lnTo>
                <a:lnTo>
                  <a:pt x="121280" y="2311314"/>
                </a:lnTo>
                <a:lnTo>
                  <a:pt x="157790" y="2311314"/>
                </a:lnTo>
                <a:lnTo>
                  <a:pt x="157124" y="2470491"/>
                </a:lnTo>
                <a:close/>
                <a:moveTo>
                  <a:pt x="1187918" y="2567172"/>
                </a:moveTo>
                <a:lnTo>
                  <a:pt x="1206076" y="2565255"/>
                </a:lnTo>
                <a:lnTo>
                  <a:pt x="1211580" y="2563174"/>
                </a:lnTo>
                <a:lnTo>
                  <a:pt x="1213599" y="2560625"/>
                </a:lnTo>
                <a:lnTo>
                  <a:pt x="1213599" y="2534442"/>
                </a:lnTo>
                <a:lnTo>
                  <a:pt x="1211580" y="2531893"/>
                </a:lnTo>
                <a:lnTo>
                  <a:pt x="1206076" y="2529812"/>
                </a:lnTo>
                <a:cubicBezTo>
                  <a:pt x="1201428" y="2528628"/>
                  <a:pt x="1195008" y="2527895"/>
                  <a:pt x="1187918" y="2527895"/>
                </a:cubicBezTo>
                <a:cubicBezTo>
                  <a:pt x="1177282" y="2527895"/>
                  <a:pt x="1168154" y="2529543"/>
                  <a:pt x="1164255" y="2531893"/>
                </a:cubicBezTo>
                <a:cubicBezTo>
                  <a:pt x="1162955" y="2532677"/>
                  <a:pt x="1162237" y="2533538"/>
                  <a:pt x="1162237" y="2534442"/>
                </a:cubicBezTo>
                <a:lnTo>
                  <a:pt x="1162237" y="2560625"/>
                </a:lnTo>
                <a:cubicBezTo>
                  <a:pt x="1162237" y="2562433"/>
                  <a:pt x="1165112" y="2564070"/>
                  <a:pt x="1169759" y="2565255"/>
                </a:cubicBezTo>
                <a:cubicBezTo>
                  <a:pt x="1174407" y="2566440"/>
                  <a:pt x="1180827" y="2567172"/>
                  <a:pt x="1187918" y="2567172"/>
                </a:cubicBezTo>
                <a:close/>
                <a:moveTo>
                  <a:pt x="1025770" y="2567172"/>
                </a:moveTo>
                <a:lnTo>
                  <a:pt x="1043928" y="2565255"/>
                </a:lnTo>
                <a:lnTo>
                  <a:pt x="1049432" y="2563174"/>
                </a:lnTo>
                <a:lnTo>
                  <a:pt x="1051451" y="2560625"/>
                </a:lnTo>
                <a:lnTo>
                  <a:pt x="1051451" y="2534442"/>
                </a:lnTo>
                <a:lnTo>
                  <a:pt x="1049432" y="2531893"/>
                </a:lnTo>
                <a:lnTo>
                  <a:pt x="1043928" y="2529812"/>
                </a:lnTo>
                <a:cubicBezTo>
                  <a:pt x="1039280" y="2528628"/>
                  <a:pt x="1032860" y="2527895"/>
                  <a:pt x="1025770" y="2527895"/>
                </a:cubicBezTo>
                <a:cubicBezTo>
                  <a:pt x="1015134" y="2527895"/>
                  <a:pt x="1006006" y="2529543"/>
                  <a:pt x="1002107" y="2531893"/>
                </a:cubicBezTo>
                <a:cubicBezTo>
                  <a:pt x="1000807" y="2532677"/>
                  <a:pt x="1000089" y="2533538"/>
                  <a:pt x="1000089" y="2534442"/>
                </a:cubicBezTo>
                <a:lnTo>
                  <a:pt x="1000089" y="2560625"/>
                </a:lnTo>
                <a:cubicBezTo>
                  <a:pt x="1000089" y="2562433"/>
                  <a:pt x="1002964" y="2564070"/>
                  <a:pt x="1007611" y="2565255"/>
                </a:cubicBezTo>
                <a:cubicBezTo>
                  <a:pt x="1012259" y="2566440"/>
                  <a:pt x="1018679" y="2567172"/>
                  <a:pt x="1025770" y="2567172"/>
                </a:cubicBezTo>
                <a:close/>
                <a:moveTo>
                  <a:pt x="863622" y="2567172"/>
                </a:moveTo>
                <a:lnTo>
                  <a:pt x="881780" y="2565255"/>
                </a:lnTo>
                <a:lnTo>
                  <a:pt x="887284" y="2563174"/>
                </a:lnTo>
                <a:lnTo>
                  <a:pt x="889303" y="2560625"/>
                </a:lnTo>
                <a:lnTo>
                  <a:pt x="889303" y="2534442"/>
                </a:lnTo>
                <a:lnTo>
                  <a:pt x="887284" y="2531893"/>
                </a:lnTo>
                <a:lnTo>
                  <a:pt x="881780" y="2529812"/>
                </a:lnTo>
                <a:cubicBezTo>
                  <a:pt x="877132" y="2528628"/>
                  <a:pt x="870712" y="2527895"/>
                  <a:pt x="863622" y="2527895"/>
                </a:cubicBezTo>
                <a:cubicBezTo>
                  <a:pt x="852986" y="2527895"/>
                  <a:pt x="843858" y="2529543"/>
                  <a:pt x="839959" y="2531893"/>
                </a:cubicBezTo>
                <a:cubicBezTo>
                  <a:pt x="838659" y="2532677"/>
                  <a:pt x="837941" y="2533538"/>
                  <a:pt x="837941" y="2534442"/>
                </a:cubicBezTo>
                <a:lnTo>
                  <a:pt x="837941" y="2560625"/>
                </a:lnTo>
                <a:cubicBezTo>
                  <a:pt x="837941" y="2562433"/>
                  <a:pt x="840816" y="2564070"/>
                  <a:pt x="845463" y="2565255"/>
                </a:cubicBezTo>
                <a:cubicBezTo>
                  <a:pt x="850111" y="2566440"/>
                  <a:pt x="856531" y="2567172"/>
                  <a:pt x="863622" y="2567172"/>
                </a:cubicBezTo>
                <a:close/>
                <a:moveTo>
                  <a:pt x="701475" y="2567172"/>
                </a:moveTo>
                <a:lnTo>
                  <a:pt x="719633" y="2565255"/>
                </a:lnTo>
                <a:lnTo>
                  <a:pt x="725137" y="2563174"/>
                </a:lnTo>
                <a:lnTo>
                  <a:pt x="727156" y="2560625"/>
                </a:lnTo>
                <a:lnTo>
                  <a:pt x="727156" y="2534442"/>
                </a:lnTo>
                <a:lnTo>
                  <a:pt x="725137" y="2531893"/>
                </a:lnTo>
                <a:lnTo>
                  <a:pt x="719633" y="2529812"/>
                </a:lnTo>
                <a:cubicBezTo>
                  <a:pt x="714985" y="2528628"/>
                  <a:pt x="708565" y="2527895"/>
                  <a:pt x="701475" y="2527895"/>
                </a:cubicBezTo>
                <a:cubicBezTo>
                  <a:pt x="690839" y="2527895"/>
                  <a:pt x="681711" y="2529543"/>
                  <a:pt x="677812" y="2531893"/>
                </a:cubicBezTo>
                <a:cubicBezTo>
                  <a:pt x="676512" y="2532677"/>
                  <a:pt x="675794" y="2533538"/>
                  <a:pt x="675794" y="2534442"/>
                </a:cubicBezTo>
                <a:lnTo>
                  <a:pt x="675794" y="2560625"/>
                </a:lnTo>
                <a:cubicBezTo>
                  <a:pt x="675794" y="2562433"/>
                  <a:pt x="678669" y="2564070"/>
                  <a:pt x="683316" y="2565255"/>
                </a:cubicBezTo>
                <a:cubicBezTo>
                  <a:pt x="687964" y="2566440"/>
                  <a:pt x="694384" y="2567172"/>
                  <a:pt x="701475" y="2567172"/>
                </a:cubicBezTo>
                <a:close/>
                <a:moveTo>
                  <a:pt x="539328" y="2567172"/>
                </a:moveTo>
                <a:lnTo>
                  <a:pt x="557486" y="2565255"/>
                </a:lnTo>
                <a:lnTo>
                  <a:pt x="562990" y="2563174"/>
                </a:lnTo>
                <a:lnTo>
                  <a:pt x="565009" y="2560625"/>
                </a:lnTo>
                <a:lnTo>
                  <a:pt x="565009" y="2534442"/>
                </a:lnTo>
                <a:lnTo>
                  <a:pt x="562990" y="2531893"/>
                </a:lnTo>
                <a:lnTo>
                  <a:pt x="557486" y="2529812"/>
                </a:lnTo>
                <a:cubicBezTo>
                  <a:pt x="552838" y="2528628"/>
                  <a:pt x="546418" y="2527895"/>
                  <a:pt x="539328" y="2527895"/>
                </a:cubicBezTo>
                <a:cubicBezTo>
                  <a:pt x="528692" y="2527895"/>
                  <a:pt x="519564" y="2529543"/>
                  <a:pt x="515665" y="2531893"/>
                </a:cubicBezTo>
                <a:cubicBezTo>
                  <a:pt x="514365" y="2532677"/>
                  <a:pt x="513647" y="2533538"/>
                  <a:pt x="513647" y="2534442"/>
                </a:cubicBezTo>
                <a:lnTo>
                  <a:pt x="513647" y="2560625"/>
                </a:lnTo>
                <a:cubicBezTo>
                  <a:pt x="513647" y="2562433"/>
                  <a:pt x="516522" y="2564070"/>
                  <a:pt x="521169" y="2565255"/>
                </a:cubicBezTo>
                <a:cubicBezTo>
                  <a:pt x="525817" y="2566440"/>
                  <a:pt x="532237" y="2567172"/>
                  <a:pt x="539328" y="2567172"/>
                </a:cubicBezTo>
                <a:close/>
                <a:moveTo>
                  <a:pt x="377181" y="2567172"/>
                </a:moveTo>
                <a:lnTo>
                  <a:pt x="395339" y="2565255"/>
                </a:lnTo>
                <a:lnTo>
                  <a:pt x="400843" y="2563174"/>
                </a:lnTo>
                <a:lnTo>
                  <a:pt x="402862" y="2560625"/>
                </a:lnTo>
                <a:lnTo>
                  <a:pt x="402862" y="2534442"/>
                </a:lnTo>
                <a:lnTo>
                  <a:pt x="400843" y="2531893"/>
                </a:lnTo>
                <a:lnTo>
                  <a:pt x="395339" y="2529812"/>
                </a:lnTo>
                <a:cubicBezTo>
                  <a:pt x="390691" y="2528628"/>
                  <a:pt x="384271" y="2527895"/>
                  <a:pt x="377181" y="2527895"/>
                </a:cubicBezTo>
                <a:cubicBezTo>
                  <a:pt x="366545" y="2527895"/>
                  <a:pt x="357417" y="2529543"/>
                  <a:pt x="353518" y="2531893"/>
                </a:cubicBezTo>
                <a:cubicBezTo>
                  <a:pt x="352218" y="2532677"/>
                  <a:pt x="351500" y="2533538"/>
                  <a:pt x="351500" y="2534442"/>
                </a:cubicBezTo>
                <a:lnTo>
                  <a:pt x="351500" y="2560625"/>
                </a:lnTo>
                <a:cubicBezTo>
                  <a:pt x="351500" y="2562433"/>
                  <a:pt x="354375" y="2564070"/>
                  <a:pt x="359022" y="2565255"/>
                </a:cubicBezTo>
                <a:cubicBezTo>
                  <a:pt x="363670" y="2566440"/>
                  <a:pt x="370090" y="2567172"/>
                  <a:pt x="377181" y="2567172"/>
                </a:cubicBezTo>
                <a:close/>
                <a:moveTo>
                  <a:pt x="215033" y="2567172"/>
                </a:moveTo>
                <a:lnTo>
                  <a:pt x="233191" y="2565255"/>
                </a:lnTo>
                <a:lnTo>
                  <a:pt x="238695" y="2563174"/>
                </a:lnTo>
                <a:lnTo>
                  <a:pt x="240714" y="2560625"/>
                </a:lnTo>
                <a:lnTo>
                  <a:pt x="240714" y="2534442"/>
                </a:lnTo>
                <a:lnTo>
                  <a:pt x="238695" y="2531893"/>
                </a:lnTo>
                <a:lnTo>
                  <a:pt x="233191" y="2529812"/>
                </a:lnTo>
                <a:cubicBezTo>
                  <a:pt x="228543" y="2528628"/>
                  <a:pt x="222123" y="2527895"/>
                  <a:pt x="215033" y="2527895"/>
                </a:cubicBezTo>
                <a:cubicBezTo>
                  <a:pt x="204397" y="2527895"/>
                  <a:pt x="195269" y="2529543"/>
                  <a:pt x="191370" y="2531893"/>
                </a:cubicBezTo>
                <a:cubicBezTo>
                  <a:pt x="190070" y="2532677"/>
                  <a:pt x="189352" y="2533538"/>
                  <a:pt x="189352" y="2534442"/>
                </a:cubicBezTo>
                <a:lnTo>
                  <a:pt x="189352" y="2560625"/>
                </a:lnTo>
                <a:cubicBezTo>
                  <a:pt x="189352" y="2562433"/>
                  <a:pt x="192227" y="2564070"/>
                  <a:pt x="196874" y="2565255"/>
                </a:cubicBezTo>
                <a:cubicBezTo>
                  <a:pt x="201522" y="2566440"/>
                  <a:pt x="207942" y="2567172"/>
                  <a:pt x="215033" y="2567172"/>
                </a:cubicBezTo>
                <a:close/>
                <a:moveTo>
                  <a:pt x="146290" y="2789345"/>
                </a:moveTo>
                <a:cubicBezTo>
                  <a:pt x="123931" y="2789345"/>
                  <a:pt x="105805" y="2771219"/>
                  <a:pt x="105805" y="2748860"/>
                </a:cubicBezTo>
                <a:lnTo>
                  <a:pt x="105805" y="2201180"/>
                </a:lnTo>
                <a:lnTo>
                  <a:pt x="107588" y="2196877"/>
                </a:lnTo>
                <a:lnTo>
                  <a:pt x="105805" y="2188048"/>
                </a:lnTo>
                <a:lnTo>
                  <a:pt x="105805" y="1092736"/>
                </a:lnTo>
                <a:cubicBezTo>
                  <a:pt x="105805" y="1067074"/>
                  <a:pt x="126609" y="1046270"/>
                  <a:pt x="152271" y="1046270"/>
                </a:cubicBezTo>
                <a:lnTo>
                  <a:pt x="780858" y="1046270"/>
                </a:lnTo>
                <a:cubicBezTo>
                  <a:pt x="806520" y="1046270"/>
                  <a:pt x="827324" y="1067074"/>
                  <a:pt x="827324" y="1092736"/>
                </a:cubicBezTo>
                <a:lnTo>
                  <a:pt x="827324" y="2160695"/>
                </a:lnTo>
                <a:lnTo>
                  <a:pt x="1255945" y="2160695"/>
                </a:lnTo>
                <a:cubicBezTo>
                  <a:pt x="1278304" y="2160695"/>
                  <a:pt x="1296430" y="2178821"/>
                  <a:pt x="1296430" y="2201180"/>
                </a:cubicBezTo>
                <a:lnTo>
                  <a:pt x="1296430" y="2748860"/>
                </a:lnTo>
                <a:cubicBezTo>
                  <a:pt x="1296430" y="2771219"/>
                  <a:pt x="1278304" y="2789345"/>
                  <a:pt x="1255945" y="2789345"/>
                </a:cubicBezTo>
                <a:close/>
                <a:moveTo>
                  <a:pt x="0" y="2959444"/>
                </a:moveTo>
                <a:lnTo>
                  <a:pt x="1402492" y="2959444"/>
                </a:lnTo>
                <a:lnTo>
                  <a:pt x="1402492" y="205724"/>
                </a:lnTo>
                <a:lnTo>
                  <a:pt x="0" y="205724"/>
                </a:lnTo>
                <a:close/>
              </a:path>
            </a:pathLst>
          </a:custGeom>
          <a:solidFill>
            <a:schemeClr val="accent5"/>
          </a:solidFill>
          <a:ln w="9525" cap="flat" cmpd="sng" algn="ctr">
            <a:solidFill>
              <a:schemeClr val="bg1"/>
            </a:solidFill>
            <a:prstDash val="solid"/>
            <a:headEnd type="none" w="med" len="med"/>
            <a:tailEnd type="none" w="med" len="med"/>
          </a:ln>
          <a:effectLst/>
        </p:spPr>
        <p:txBody>
          <a:bodyPr rot="0" spcFirstLastPara="0" vert="horz" wrap="square" lIns="93233" tIns="46616" rIns="46616" bIns="93233"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31932" fontAlgn="base">
              <a:spcBef>
                <a:spcPct val="0"/>
              </a:spcBef>
              <a:spcAft>
                <a:spcPct val="0"/>
              </a:spcAft>
              <a:defRPr/>
            </a:pPr>
            <a:endParaRPr lang="en-US" sz="1836" spc="-51"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17" name="Group 116"/>
          <p:cNvGrpSpPr/>
          <p:nvPr/>
        </p:nvGrpSpPr>
        <p:grpSpPr>
          <a:xfrm>
            <a:off x="3087785" y="2192883"/>
            <a:ext cx="1023568" cy="860951"/>
            <a:chOff x="2939243" y="4947133"/>
            <a:chExt cx="3545174" cy="2682142"/>
          </a:xfrm>
          <a:solidFill>
            <a:schemeClr val="accent5"/>
          </a:solidFill>
        </p:grpSpPr>
        <p:sp>
          <p:nvSpPr>
            <p:cNvPr id="108" name="Freeform 5"/>
            <p:cNvSpPr>
              <a:spLocks noEditPoints="1"/>
            </p:cNvSpPr>
            <p:nvPr/>
          </p:nvSpPr>
          <p:spPr bwMode="auto">
            <a:xfrm>
              <a:off x="4786756" y="5086442"/>
              <a:ext cx="636404" cy="605913"/>
            </a:xfrm>
            <a:custGeom>
              <a:avLst/>
              <a:gdLst>
                <a:gd name="T0" fmla="*/ 75 w 152"/>
                <a:gd name="T1" fmla="*/ 152 h 152"/>
                <a:gd name="T2" fmla="*/ 152 w 152"/>
                <a:gd name="T3" fmla="*/ 76 h 152"/>
                <a:gd name="T4" fmla="*/ 75 w 152"/>
                <a:gd name="T5" fmla="*/ 0 h 152"/>
                <a:gd name="T6" fmla="*/ 0 w 152"/>
                <a:gd name="T7" fmla="*/ 76 h 152"/>
                <a:gd name="T8" fmla="*/ 75 w 152"/>
                <a:gd name="T9" fmla="*/ 152 h 152"/>
                <a:gd name="T10" fmla="*/ 75 w 152"/>
                <a:gd name="T11" fmla="*/ 32 h 152"/>
                <a:gd name="T12" fmla="*/ 119 w 152"/>
                <a:gd name="T13" fmla="*/ 76 h 152"/>
                <a:gd name="T14" fmla="*/ 75 w 152"/>
                <a:gd name="T15" fmla="*/ 119 h 152"/>
                <a:gd name="T16" fmla="*/ 32 w 152"/>
                <a:gd name="T17" fmla="*/ 76 h 152"/>
                <a:gd name="T18" fmla="*/ 75 w 152"/>
                <a:gd name="T1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52">
                  <a:moveTo>
                    <a:pt x="75" y="152"/>
                  </a:moveTo>
                  <a:cubicBezTo>
                    <a:pt x="118" y="152"/>
                    <a:pt x="152" y="118"/>
                    <a:pt x="152" y="76"/>
                  </a:cubicBezTo>
                  <a:cubicBezTo>
                    <a:pt x="152" y="34"/>
                    <a:pt x="118" y="0"/>
                    <a:pt x="75" y="0"/>
                  </a:cubicBezTo>
                  <a:cubicBezTo>
                    <a:pt x="34" y="0"/>
                    <a:pt x="0" y="34"/>
                    <a:pt x="0" y="76"/>
                  </a:cubicBezTo>
                  <a:cubicBezTo>
                    <a:pt x="0" y="118"/>
                    <a:pt x="34" y="152"/>
                    <a:pt x="75" y="152"/>
                  </a:cubicBezTo>
                  <a:close/>
                  <a:moveTo>
                    <a:pt x="75" y="32"/>
                  </a:moveTo>
                  <a:cubicBezTo>
                    <a:pt x="100" y="32"/>
                    <a:pt x="119" y="52"/>
                    <a:pt x="119" y="76"/>
                  </a:cubicBezTo>
                  <a:cubicBezTo>
                    <a:pt x="119" y="100"/>
                    <a:pt x="100" y="119"/>
                    <a:pt x="75" y="119"/>
                  </a:cubicBezTo>
                  <a:cubicBezTo>
                    <a:pt x="51" y="119"/>
                    <a:pt x="32" y="100"/>
                    <a:pt x="32" y="76"/>
                  </a:cubicBezTo>
                  <a:cubicBezTo>
                    <a:pt x="32" y="52"/>
                    <a:pt x="51" y="32"/>
                    <a:pt x="75" y="32"/>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09" name="Oval 108"/>
            <p:cNvSpPr>
              <a:spLocks noChangeArrowheads="1"/>
            </p:cNvSpPr>
            <p:nvPr/>
          </p:nvSpPr>
          <p:spPr bwMode="auto">
            <a:xfrm>
              <a:off x="5008879" y="5297925"/>
              <a:ext cx="186869" cy="179595"/>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0" name="Freeform 7"/>
            <p:cNvSpPr>
              <a:spLocks noEditPoints="1"/>
            </p:cNvSpPr>
            <p:nvPr/>
          </p:nvSpPr>
          <p:spPr bwMode="auto">
            <a:xfrm>
              <a:off x="2939243" y="4947133"/>
              <a:ext cx="869107" cy="829151"/>
            </a:xfrm>
            <a:custGeom>
              <a:avLst/>
              <a:gdLst>
                <a:gd name="T0" fmla="*/ 208 w 208"/>
                <a:gd name="T1" fmla="*/ 104 h 208"/>
                <a:gd name="T2" fmla="*/ 104 w 208"/>
                <a:gd name="T3" fmla="*/ 0 h 208"/>
                <a:gd name="T4" fmla="*/ 0 w 208"/>
                <a:gd name="T5" fmla="*/ 104 h 208"/>
                <a:gd name="T6" fmla="*/ 104 w 208"/>
                <a:gd name="T7" fmla="*/ 208 h 208"/>
                <a:gd name="T8" fmla="*/ 208 w 208"/>
                <a:gd name="T9" fmla="*/ 104 h 208"/>
                <a:gd name="T10" fmla="*/ 49 w 208"/>
                <a:gd name="T11" fmla="*/ 104 h 208"/>
                <a:gd name="T12" fmla="*/ 104 w 208"/>
                <a:gd name="T13" fmla="*/ 49 h 208"/>
                <a:gd name="T14" fmla="*/ 159 w 208"/>
                <a:gd name="T15" fmla="*/ 104 h 208"/>
                <a:gd name="T16" fmla="*/ 104 w 208"/>
                <a:gd name="T17" fmla="*/ 159 h 208"/>
                <a:gd name="T18" fmla="*/ 49 w 208"/>
                <a:gd name="T1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104"/>
                  </a:moveTo>
                  <a:cubicBezTo>
                    <a:pt x="208" y="46"/>
                    <a:pt x="161" y="0"/>
                    <a:pt x="104" y="0"/>
                  </a:cubicBezTo>
                  <a:cubicBezTo>
                    <a:pt x="46" y="0"/>
                    <a:pt x="0" y="46"/>
                    <a:pt x="0" y="104"/>
                  </a:cubicBezTo>
                  <a:cubicBezTo>
                    <a:pt x="0" y="161"/>
                    <a:pt x="46" y="208"/>
                    <a:pt x="104" y="208"/>
                  </a:cubicBezTo>
                  <a:cubicBezTo>
                    <a:pt x="161" y="208"/>
                    <a:pt x="208" y="161"/>
                    <a:pt x="208" y="104"/>
                  </a:cubicBezTo>
                  <a:close/>
                  <a:moveTo>
                    <a:pt x="49" y="104"/>
                  </a:moveTo>
                  <a:cubicBezTo>
                    <a:pt x="49" y="73"/>
                    <a:pt x="73" y="49"/>
                    <a:pt x="104" y="49"/>
                  </a:cubicBezTo>
                  <a:cubicBezTo>
                    <a:pt x="134" y="49"/>
                    <a:pt x="159" y="73"/>
                    <a:pt x="159" y="104"/>
                  </a:cubicBezTo>
                  <a:cubicBezTo>
                    <a:pt x="159" y="134"/>
                    <a:pt x="134" y="159"/>
                    <a:pt x="104" y="159"/>
                  </a:cubicBezTo>
                  <a:cubicBezTo>
                    <a:pt x="73" y="159"/>
                    <a:pt x="49" y="134"/>
                    <a:pt x="49" y="104"/>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1" name="Oval 110"/>
            <p:cNvSpPr>
              <a:spLocks noChangeArrowheads="1"/>
            </p:cNvSpPr>
            <p:nvPr/>
          </p:nvSpPr>
          <p:spPr bwMode="auto">
            <a:xfrm>
              <a:off x="3244225" y="5239184"/>
              <a:ext cx="255615" cy="246731"/>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2" name="Freeform 9"/>
            <p:cNvSpPr>
              <a:spLocks/>
            </p:cNvSpPr>
            <p:nvPr/>
          </p:nvSpPr>
          <p:spPr bwMode="auto">
            <a:xfrm>
              <a:off x="5874454" y="6498009"/>
              <a:ext cx="509473" cy="775436"/>
            </a:xfrm>
            <a:custGeom>
              <a:avLst/>
              <a:gdLst>
                <a:gd name="T0" fmla="*/ 0 w 122"/>
                <a:gd name="T1" fmla="*/ 61 h 195"/>
                <a:gd name="T2" fmla="*/ 33 w 122"/>
                <a:gd name="T3" fmla="*/ 115 h 195"/>
                <a:gd name="T4" fmla="*/ 33 w 122"/>
                <a:gd name="T5" fmla="*/ 151 h 195"/>
                <a:gd name="T6" fmla="*/ 47 w 122"/>
                <a:gd name="T7" fmla="*/ 151 h 195"/>
                <a:gd name="T8" fmla="*/ 47 w 122"/>
                <a:gd name="T9" fmla="*/ 166 h 195"/>
                <a:gd name="T10" fmla="*/ 56 w 122"/>
                <a:gd name="T11" fmla="*/ 166 h 195"/>
                <a:gd name="T12" fmla="*/ 56 w 122"/>
                <a:gd name="T13" fmla="*/ 195 h 195"/>
                <a:gd name="T14" fmla="*/ 71 w 122"/>
                <a:gd name="T15" fmla="*/ 195 h 195"/>
                <a:gd name="T16" fmla="*/ 71 w 122"/>
                <a:gd name="T17" fmla="*/ 166 h 195"/>
                <a:gd name="T18" fmla="*/ 79 w 122"/>
                <a:gd name="T19" fmla="*/ 166 h 195"/>
                <a:gd name="T20" fmla="*/ 79 w 122"/>
                <a:gd name="T21" fmla="*/ 151 h 195"/>
                <a:gd name="T22" fmla="*/ 91 w 122"/>
                <a:gd name="T23" fmla="*/ 151 h 195"/>
                <a:gd name="T24" fmla="*/ 91 w 122"/>
                <a:gd name="T25" fmla="*/ 114 h 195"/>
                <a:gd name="T26" fmla="*/ 122 w 122"/>
                <a:gd name="T27" fmla="*/ 61 h 195"/>
                <a:gd name="T28" fmla="*/ 61 w 122"/>
                <a:gd name="T29" fmla="*/ 0 h 195"/>
                <a:gd name="T30" fmla="*/ 0 w 122"/>
                <a:gd name="T31" fmla="*/ 6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95">
                  <a:moveTo>
                    <a:pt x="0" y="61"/>
                  </a:moveTo>
                  <a:cubicBezTo>
                    <a:pt x="0" y="85"/>
                    <a:pt x="14" y="105"/>
                    <a:pt x="33" y="115"/>
                  </a:cubicBezTo>
                  <a:cubicBezTo>
                    <a:pt x="33" y="151"/>
                    <a:pt x="33" y="151"/>
                    <a:pt x="33" y="151"/>
                  </a:cubicBezTo>
                  <a:cubicBezTo>
                    <a:pt x="47" y="151"/>
                    <a:pt x="47" y="151"/>
                    <a:pt x="47" y="151"/>
                  </a:cubicBezTo>
                  <a:cubicBezTo>
                    <a:pt x="47" y="166"/>
                    <a:pt x="47" y="166"/>
                    <a:pt x="47" y="166"/>
                  </a:cubicBezTo>
                  <a:cubicBezTo>
                    <a:pt x="56" y="166"/>
                    <a:pt x="56" y="166"/>
                    <a:pt x="56" y="166"/>
                  </a:cubicBezTo>
                  <a:cubicBezTo>
                    <a:pt x="56" y="195"/>
                    <a:pt x="56" y="195"/>
                    <a:pt x="56" y="195"/>
                  </a:cubicBezTo>
                  <a:cubicBezTo>
                    <a:pt x="71" y="195"/>
                    <a:pt x="71" y="195"/>
                    <a:pt x="71" y="195"/>
                  </a:cubicBezTo>
                  <a:cubicBezTo>
                    <a:pt x="71" y="166"/>
                    <a:pt x="71" y="166"/>
                    <a:pt x="71" y="166"/>
                  </a:cubicBezTo>
                  <a:cubicBezTo>
                    <a:pt x="79" y="166"/>
                    <a:pt x="79" y="166"/>
                    <a:pt x="79" y="166"/>
                  </a:cubicBezTo>
                  <a:cubicBezTo>
                    <a:pt x="79" y="151"/>
                    <a:pt x="79" y="151"/>
                    <a:pt x="79" y="151"/>
                  </a:cubicBezTo>
                  <a:cubicBezTo>
                    <a:pt x="91" y="151"/>
                    <a:pt x="91" y="151"/>
                    <a:pt x="91" y="151"/>
                  </a:cubicBezTo>
                  <a:cubicBezTo>
                    <a:pt x="91" y="114"/>
                    <a:pt x="91" y="114"/>
                    <a:pt x="91" y="114"/>
                  </a:cubicBezTo>
                  <a:cubicBezTo>
                    <a:pt x="110" y="104"/>
                    <a:pt x="122" y="84"/>
                    <a:pt x="122" y="61"/>
                  </a:cubicBezTo>
                  <a:cubicBezTo>
                    <a:pt x="122" y="28"/>
                    <a:pt x="95" y="0"/>
                    <a:pt x="61" y="0"/>
                  </a:cubicBezTo>
                  <a:cubicBezTo>
                    <a:pt x="28" y="0"/>
                    <a:pt x="0" y="28"/>
                    <a:pt x="0" y="61"/>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3" name="Freeform 10"/>
            <p:cNvSpPr>
              <a:spLocks/>
            </p:cNvSpPr>
            <p:nvPr/>
          </p:nvSpPr>
          <p:spPr bwMode="auto">
            <a:xfrm>
              <a:off x="3161366" y="6919296"/>
              <a:ext cx="3323051" cy="709979"/>
            </a:xfrm>
            <a:custGeom>
              <a:avLst/>
              <a:gdLst>
                <a:gd name="T0" fmla="*/ 777 w 1885"/>
                <a:gd name="T1" fmla="*/ 313 h 423"/>
                <a:gd name="T2" fmla="*/ 777 w 1885"/>
                <a:gd name="T3" fmla="*/ 143 h 423"/>
                <a:gd name="T4" fmla="*/ 685 w 1885"/>
                <a:gd name="T5" fmla="*/ 143 h 423"/>
                <a:gd name="T6" fmla="*/ 685 w 1885"/>
                <a:gd name="T7" fmla="*/ 0 h 423"/>
                <a:gd name="T8" fmla="*/ 173 w 1885"/>
                <a:gd name="T9" fmla="*/ 0 h 423"/>
                <a:gd name="T10" fmla="*/ 173 w 1885"/>
                <a:gd name="T11" fmla="*/ 143 h 423"/>
                <a:gd name="T12" fmla="*/ 80 w 1885"/>
                <a:gd name="T13" fmla="*/ 143 h 423"/>
                <a:gd name="T14" fmla="*/ 80 w 1885"/>
                <a:gd name="T15" fmla="*/ 313 h 423"/>
                <a:gd name="T16" fmla="*/ 0 w 1885"/>
                <a:gd name="T17" fmla="*/ 313 h 423"/>
                <a:gd name="T18" fmla="*/ 0 w 1885"/>
                <a:gd name="T19" fmla="*/ 423 h 423"/>
                <a:gd name="T20" fmla="*/ 1885 w 1885"/>
                <a:gd name="T21" fmla="*/ 423 h 423"/>
                <a:gd name="T22" fmla="*/ 1885 w 1885"/>
                <a:gd name="T23" fmla="*/ 313 h 423"/>
                <a:gd name="T24" fmla="*/ 777 w 1885"/>
                <a:gd name="T25" fmla="*/ 31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5" h="423">
                  <a:moveTo>
                    <a:pt x="777" y="313"/>
                  </a:moveTo>
                  <a:lnTo>
                    <a:pt x="777" y="143"/>
                  </a:lnTo>
                  <a:lnTo>
                    <a:pt x="685" y="143"/>
                  </a:lnTo>
                  <a:lnTo>
                    <a:pt x="685" y="0"/>
                  </a:lnTo>
                  <a:lnTo>
                    <a:pt x="173" y="0"/>
                  </a:lnTo>
                  <a:lnTo>
                    <a:pt x="173" y="143"/>
                  </a:lnTo>
                  <a:lnTo>
                    <a:pt x="80" y="143"/>
                  </a:lnTo>
                  <a:lnTo>
                    <a:pt x="80" y="313"/>
                  </a:lnTo>
                  <a:lnTo>
                    <a:pt x="0" y="313"/>
                  </a:lnTo>
                  <a:lnTo>
                    <a:pt x="0" y="423"/>
                  </a:lnTo>
                  <a:lnTo>
                    <a:pt x="1885" y="423"/>
                  </a:lnTo>
                  <a:lnTo>
                    <a:pt x="1885" y="313"/>
                  </a:lnTo>
                  <a:lnTo>
                    <a:pt x="777" y="313"/>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4" name="Freeform 11"/>
            <p:cNvSpPr>
              <a:spLocks/>
            </p:cNvSpPr>
            <p:nvPr/>
          </p:nvSpPr>
          <p:spPr bwMode="auto">
            <a:xfrm>
              <a:off x="3311214" y="5729281"/>
              <a:ext cx="1121198" cy="1062453"/>
            </a:xfrm>
            <a:custGeom>
              <a:avLst/>
              <a:gdLst>
                <a:gd name="T0" fmla="*/ 0 w 268"/>
                <a:gd name="T1" fmla="*/ 55 h 267"/>
                <a:gd name="T2" fmla="*/ 53 w 268"/>
                <a:gd name="T3" fmla="*/ 203 h 267"/>
                <a:gd name="T4" fmla="*/ 15 w 268"/>
                <a:gd name="T5" fmla="*/ 203 h 267"/>
                <a:gd name="T6" fmla="*/ 15 w 268"/>
                <a:gd name="T7" fmla="*/ 267 h 267"/>
                <a:gd name="T8" fmla="*/ 268 w 268"/>
                <a:gd name="T9" fmla="*/ 267 h 267"/>
                <a:gd name="T10" fmla="*/ 268 w 268"/>
                <a:gd name="T11" fmla="*/ 203 h 267"/>
                <a:gd name="T12" fmla="*/ 230 w 268"/>
                <a:gd name="T13" fmla="*/ 203 h 267"/>
                <a:gd name="T14" fmla="*/ 131 w 268"/>
                <a:gd name="T15" fmla="*/ 0 h 267"/>
                <a:gd name="T16" fmla="*/ 15 w 268"/>
                <a:gd name="T17" fmla="*/ 56 h 267"/>
                <a:gd name="T18" fmla="*/ 0 w 268"/>
                <a:gd name="T19" fmla="*/ 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67">
                  <a:moveTo>
                    <a:pt x="0" y="55"/>
                  </a:moveTo>
                  <a:cubicBezTo>
                    <a:pt x="53" y="203"/>
                    <a:pt x="53" y="203"/>
                    <a:pt x="53" y="203"/>
                  </a:cubicBezTo>
                  <a:cubicBezTo>
                    <a:pt x="15" y="203"/>
                    <a:pt x="15" y="203"/>
                    <a:pt x="15" y="203"/>
                  </a:cubicBezTo>
                  <a:cubicBezTo>
                    <a:pt x="15" y="267"/>
                    <a:pt x="15" y="267"/>
                    <a:pt x="15" y="267"/>
                  </a:cubicBezTo>
                  <a:cubicBezTo>
                    <a:pt x="268" y="267"/>
                    <a:pt x="268" y="267"/>
                    <a:pt x="268" y="267"/>
                  </a:cubicBezTo>
                  <a:cubicBezTo>
                    <a:pt x="268" y="203"/>
                    <a:pt x="268" y="203"/>
                    <a:pt x="268" y="203"/>
                  </a:cubicBezTo>
                  <a:cubicBezTo>
                    <a:pt x="230" y="203"/>
                    <a:pt x="230" y="203"/>
                    <a:pt x="230" y="203"/>
                  </a:cubicBezTo>
                  <a:cubicBezTo>
                    <a:pt x="131" y="0"/>
                    <a:pt x="131" y="0"/>
                    <a:pt x="131" y="0"/>
                  </a:cubicBezTo>
                  <a:cubicBezTo>
                    <a:pt x="104" y="34"/>
                    <a:pt x="62" y="56"/>
                    <a:pt x="15" y="56"/>
                  </a:cubicBezTo>
                  <a:cubicBezTo>
                    <a:pt x="10" y="56"/>
                    <a:pt x="5" y="56"/>
                    <a:pt x="0" y="55"/>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5" name="Freeform 12"/>
            <p:cNvSpPr>
              <a:spLocks/>
            </p:cNvSpPr>
            <p:nvPr/>
          </p:nvSpPr>
          <p:spPr bwMode="auto">
            <a:xfrm>
              <a:off x="3908832" y="5135119"/>
              <a:ext cx="798590" cy="521997"/>
            </a:xfrm>
            <a:custGeom>
              <a:avLst/>
              <a:gdLst>
                <a:gd name="T0" fmla="*/ 186 w 191"/>
                <a:gd name="T1" fmla="*/ 114 h 131"/>
                <a:gd name="T2" fmla="*/ 174 w 191"/>
                <a:gd name="T3" fmla="*/ 64 h 131"/>
                <a:gd name="T4" fmla="*/ 191 w 191"/>
                <a:gd name="T5" fmla="*/ 5 h 131"/>
                <a:gd name="T6" fmla="*/ 9 w 191"/>
                <a:gd name="T7" fmla="*/ 0 h 131"/>
                <a:gd name="T8" fmla="*/ 20 w 191"/>
                <a:gd name="T9" fmla="*/ 57 h 131"/>
                <a:gd name="T10" fmla="*/ 0 w 191"/>
                <a:gd name="T11" fmla="*/ 131 h 131"/>
                <a:gd name="T12" fmla="*/ 186 w 191"/>
                <a:gd name="T13" fmla="*/ 114 h 131"/>
              </a:gdLst>
              <a:ahLst/>
              <a:cxnLst>
                <a:cxn ang="0">
                  <a:pos x="T0" y="T1"/>
                </a:cxn>
                <a:cxn ang="0">
                  <a:pos x="T2" y="T3"/>
                </a:cxn>
                <a:cxn ang="0">
                  <a:pos x="T4" y="T5"/>
                </a:cxn>
                <a:cxn ang="0">
                  <a:pos x="T6" y="T7"/>
                </a:cxn>
                <a:cxn ang="0">
                  <a:pos x="T8" y="T9"/>
                </a:cxn>
                <a:cxn ang="0">
                  <a:pos x="T10" y="T11"/>
                </a:cxn>
                <a:cxn ang="0">
                  <a:pos x="T12" y="T13"/>
                </a:cxn>
              </a:cxnLst>
              <a:rect l="0" t="0" r="r" b="b"/>
              <a:pathLst>
                <a:path w="191" h="131">
                  <a:moveTo>
                    <a:pt x="186" y="114"/>
                  </a:moveTo>
                  <a:cubicBezTo>
                    <a:pt x="179" y="99"/>
                    <a:pt x="174" y="82"/>
                    <a:pt x="174" y="64"/>
                  </a:cubicBezTo>
                  <a:cubicBezTo>
                    <a:pt x="174" y="42"/>
                    <a:pt x="180" y="22"/>
                    <a:pt x="191" y="5"/>
                  </a:cubicBezTo>
                  <a:cubicBezTo>
                    <a:pt x="9" y="0"/>
                    <a:pt x="9" y="0"/>
                    <a:pt x="9" y="0"/>
                  </a:cubicBezTo>
                  <a:cubicBezTo>
                    <a:pt x="16" y="17"/>
                    <a:pt x="20" y="37"/>
                    <a:pt x="20" y="57"/>
                  </a:cubicBezTo>
                  <a:cubicBezTo>
                    <a:pt x="20" y="84"/>
                    <a:pt x="13" y="109"/>
                    <a:pt x="0" y="131"/>
                  </a:cubicBezTo>
                  <a:lnTo>
                    <a:pt x="186" y="11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6" name="Freeform 13"/>
            <p:cNvSpPr>
              <a:spLocks/>
            </p:cNvSpPr>
            <p:nvPr/>
          </p:nvSpPr>
          <p:spPr bwMode="auto">
            <a:xfrm>
              <a:off x="5146381" y="5608435"/>
              <a:ext cx="974874" cy="1012098"/>
            </a:xfrm>
            <a:custGeom>
              <a:avLst/>
              <a:gdLst>
                <a:gd name="T0" fmla="*/ 155 w 233"/>
                <a:gd name="T1" fmla="*/ 254 h 254"/>
                <a:gd name="T2" fmla="*/ 233 w 233"/>
                <a:gd name="T3" fmla="*/ 197 h 254"/>
                <a:gd name="T4" fmla="*/ 86 w 233"/>
                <a:gd name="T5" fmla="*/ 0 h 254"/>
                <a:gd name="T6" fmla="*/ 0 w 233"/>
                <a:gd name="T7" fmla="*/ 55 h 254"/>
                <a:gd name="T8" fmla="*/ 155 w 233"/>
                <a:gd name="T9" fmla="*/ 254 h 254"/>
              </a:gdLst>
              <a:ahLst/>
              <a:cxnLst>
                <a:cxn ang="0">
                  <a:pos x="T0" y="T1"/>
                </a:cxn>
                <a:cxn ang="0">
                  <a:pos x="T2" y="T3"/>
                </a:cxn>
                <a:cxn ang="0">
                  <a:pos x="T4" y="T5"/>
                </a:cxn>
                <a:cxn ang="0">
                  <a:pos x="T6" y="T7"/>
                </a:cxn>
                <a:cxn ang="0">
                  <a:pos x="T8" y="T9"/>
                </a:cxn>
              </a:cxnLst>
              <a:rect l="0" t="0" r="r" b="b"/>
              <a:pathLst>
                <a:path w="233" h="254">
                  <a:moveTo>
                    <a:pt x="155" y="254"/>
                  </a:moveTo>
                  <a:cubicBezTo>
                    <a:pt x="166" y="222"/>
                    <a:pt x="197" y="198"/>
                    <a:pt x="233" y="197"/>
                  </a:cubicBezTo>
                  <a:cubicBezTo>
                    <a:pt x="86" y="0"/>
                    <a:pt x="86" y="0"/>
                    <a:pt x="86" y="0"/>
                  </a:cubicBezTo>
                  <a:cubicBezTo>
                    <a:pt x="68" y="30"/>
                    <a:pt x="37" y="52"/>
                    <a:pt x="0" y="55"/>
                  </a:cubicBezTo>
                  <a:lnTo>
                    <a:pt x="155" y="25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grpSp>
      <p:sp>
        <p:nvSpPr>
          <p:cNvPr id="118" name="Rectangle 25"/>
          <p:cNvSpPr>
            <a:spLocks noChangeAspect="1"/>
          </p:cNvSpPr>
          <p:nvPr/>
        </p:nvSpPr>
        <p:spPr bwMode="auto">
          <a:xfrm>
            <a:off x="3020446" y="5573727"/>
            <a:ext cx="1046147" cy="703300"/>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190180"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560" spc="-52" dirty="0" err="1">
              <a:solidFill>
                <a:srgbClr val="FF8C00"/>
              </a:solidFill>
              <a:latin typeface="Segoe UI"/>
              <a:ea typeface="Segoe UI" pitchFamily="34" charset="0"/>
              <a:cs typeface="Segoe UI" pitchFamily="34" charset="0"/>
            </a:endParaRPr>
          </a:p>
        </p:txBody>
      </p:sp>
      <p:sp>
        <p:nvSpPr>
          <p:cNvPr id="127" name="Title 126"/>
          <p:cNvSpPr>
            <a:spLocks noGrp="1"/>
          </p:cNvSpPr>
          <p:nvPr>
            <p:ph type="title"/>
          </p:nvPr>
        </p:nvSpPr>
        <p:spPr/>
        <p:txBody>
          <a:bodyPr/>
          <a:lstStyle/>
          <a:p>
            <a:r>
              <a:rPr lang="en-US" dirty="0"/>
              <a:t>Connected Things</a:t>
            </a:r>
            <a:r>
              <a:rPr lang="en-US" baseline="0" dirty="0"/>
              <a:t> Everywhere</a:t>
            </a:r>
            <a:endParaRPr lang="en-US" dirty="0"/>
          </a:p>
        </p:txBody>
      </p:sp>
      <p:grpSp>
        <p:nvGrpSpPr>
          <p:cNvPr id="132" name="Group 131"/>
          <p:cNvGrpSpPr/>
          <p:nvPr/>
        </p:nvGrpSpPr>
        <p:grpSpPr>
          <a:xfrm>
            <a:off x="5918243" y="5663672"/>
            <a:ext cx="561237" cy="1006869"/>
            <a:chOff x="3949121" y="2042711"/>
            <a:chExt cx="1813999" cy="2783594"/>
          </a:xfrm>
          <a:solidFill>
            <a:schemeClr val="accent5"/>
          </a:solidFill>
        </p:grpSpPr>
        <p:sp>
          <p:nvSpPr>
            <p:cNvPr id="128" name="Rectangle: Rounded Corners 127"/>
            <p:cNvSpPr/>
            <p:nvPr/>
          </p:nvSpPr>
          <p:spPr>
            <a:xfrm>
              <a:off x="3949121" y="2042711"/>
              <a:ext cx="1813999" cy="278359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0" name="Rectangle: Rounded Corners 129"/>
            <p:cNvSpPr/>
            <p:nvPr/>
          </p:nvSpPr>
          <p:spPr>
            <a:xfrm>
              <a:off x="4133874" y="2183676"/>
              <a:ext cx="1437984" cy="248232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Oval 130"/>
            <p:cNvSpPr/>
            <p:nvPr/>
          </p:nvSpPr>
          <p:spPr>
            <a:xfrm>
              <a:off x="4705718" y="4238693"/>
              <a:ext cx="294295" cy="33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 name="TextBox 1"/>
          <p:cNvSpPr txBox="1"/>
          <p:nvPr/>
        </p:nvSpPr>
        <p:spPr>
          <a:xfrm>
            <a:off x="3518894" y="3088170"/>
            <a:ext cx="5327925" cy="830997"/>
          </a:xfrm>
          <a:prstGeom prst="rect">
            <a:avLst/>
          </a:prstGeom>
          <a:noFill/>
        </p:spPr>
        <p:txBody>
          <a:bodyPr wrap="square" rtlCol="0">
            <a:spAutoFit/>
          </a:bodyPr>
          <a:lstStyle/>
          <a:p>
            <a:pPr algn="ctr"/>
            <a:r>
              <a:rPr lang="en-US" sz="2400" b="1" dirty="0"/>
              <a:t>NOW</a:t>
            </a:r>
          </a:p>
          <a:p>
            <a:pPr algn="ctr"/>
            <a:r>
              <a:rPr lang="en-US" sz="2400" dirty="0"/>
              <a:t>More connected devices than people</a:t>
            </a:r>
          </a:p>
        </p:txBody>
      </p:sp>
      <p:sp>
        <p:nvSpPr>
          <p:cNvPr id="24" name="TextBox 23"/>
          <p:cNvSpPr txBox="1"/>
          <p:nvPr/>
        </p:nvSpPr>
        <p:spPr>
          <a:xfrm>
            <a:off x="3517519" y="3947159"/>
            <a:ext cx="5327925" cy="830997"/>
          </a:xfrm>
          <a:prstGeom prst="rect">
            <a:avLst/>
          </a:prstGeom>
          <a:noFill/>
        </p:spPr>
        <p:txBody>
          <a:bodyPr wrap="square" rtlCol="0">
            <a:spAutoFit/>
          </a:bodyPr>
          <a:lstStyle/>
          <a:p>
            <a:pPr algn="ctr"/>
            <a:r>
              <a:rPr lang="en-US" sz="2400" b="1" dirty="0"/>
              <a:t>2020</a:t>
            </a:r>
          </a:p>
          <a:p>
            <a:pPr algn="ctr"/>
            <a:r>
              <a:rPr lang="en-US" sz="2400" dirty="0"/>
              <a:t>&gt; 25 billion (Gartner predicts)</a:t>
            </a:r>
          </a:p>
        </p:txBody>
      </p:sp>
      <p:sp>
        <p:nvSpPr>
          <p:cNvPr id="25" name="TextBox 24"/>
          <p:cNvSpPr txBox="1"/>
          <p:nvPr/>
        </p:nvSpPr>
        <p:spPr>
          <a:xfrm>
            <a:off x="3588775" y="4902051"/>
            <a:ext cx="5327925" cy="461665"/>
          </a:xfrm>
          <a:prstGeom prst="rect">
            <a:avLst/>
          </a:prstGeom>
          <a:noFill/>
        </p:spPr>
        <p:txBody>
          <a:bodyPr wrap="square" rtlCol="0">
            <a:spAutoFit/>
          </a:bodyPr>
          <a:lstStyle/>
          <a:p>
            <a:pPr algn="ctr"/>
            <a:r>
              <a:rPr lang="en-US" sz="2400" dirty="0"/>
              <a:t>$1.7 trillion market (IDC report)</a:t>
            </a:r>
          </a:p>
        </p:txBody>
      </p:sp>
    </p:spTree>
    <p:extLst>
      <p:ext uri="{BB962C8B-B14F-4D97-AF65-F5344CB8AC3E}">
        <p14:creationId xmlns:p14="http://schemas.microsoft.com/office/powerpoint/2010/main" val="271851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5" grpId="0" animBg="1"/>
      <p:bldP spid="106" grpId="0" animBg="1"/>
      <p:bldP spid="107" grpId="0" animBg="1"/>
      <p:bldP spid="118" grpId="0" animBg="1"/>
      <p:bldP spid="2" grpId="0"/>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Be part of the Internet of Things</a:t>
            </a:r>
          </a:p>
        </p:txBody>
      </p:sp>
    </p:spTree>
    <p:extLst>
      <p:ext uri="{BB962C8B-B14F-4D97-AF65-F5344CB8AC3E}">
        <p14:creationId xmlns:p14="http://schemas.microsoft.com/office/powerpoint/2010/main" val="3335184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Internet of Things</a:t>
            </a:r>
          </a:p>
        </p:txBody>
      </p:sp>
      <p:sp>
        <p:nvSpPr>
          <p:cNvPr id="3" name="Content Placeholder 2"/>
          <p:cNvSpPr>
            <a:spLocks noGrp="1"/>
          </p:cNvSpPr>
          <p:nvPr>
            <p:ph idx="1"/>
          </p:nvPr>
        </p:nvSpPr>
        <p:spPr/>
        <p:txBody>
          <a:bodyPr>
            <a:normAutofit/>
          </a:bodyPr>
          <a:lstStyle/>
          <a:p>
            <a:r>
              <a:rPr lang="en-US" dirty="0"/>
              <a:t>Things</a:t>
            </a:r>
          </a:p>
          <a:p>
            <a:r>
              <a:rPr lang="en-US" dirty="0"/>
              <a:t>I/O</a:t>
            </a:r>
          </a:p>
          <a:p>
            <a:r>
              <a:rPr lang="en-US" dirty="0"/>
              <a:t>Data</a:t>
            </a:r>
          </a:p>
          <a:p>
            <a:r>
              <a:rPr lang="en-US" dirty="0"/>
              <a:t>Analysis</a:t>
            </a:r>
          </a:p>
        </p:txBody>
      </p:sp>
    </p:spTree>
    <p:extLst>
      <p:ext uri="{BB962C8B-B14F-4D97-AF65-F5344CB8AC3E}">
        <p14:creationId xmlns:p14="http://schemas.microsoft.com/office/powerpoint/2010/main" val="325301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Importance</a:t>
            </a:r>
          </a:p>
        </p:txBody>
      </p:sp>
      <p:sp>
        <p:nvSpPr>
          <p:cNvPr id="3" name="Content Placeholder 2"/>
          <p:cNvSpPr>
            <a:spLocks noGrp="1"/>
          </p:cNvSpPr>
          <p:nvPr>
            <p:ph idx="1"/>
          </p:nvPr>
        </p:nvSpPr>
        <p:spPr/>
        <p:txBody>
          <a:bodyPr/>
          <a:lstStyle/>
          <a:p>
            <a:pPr marL="0" indent="0">
              <a:buNone/>
            </a:pPr>
            <a:r>
              <a:rPr lang="en-US" dirty="0"/>
              <a:t>New data and real-time insights &amp; analysis can lead to competitive advantage through:</a:t>
            </a:r>
          </a:p>
          <a:p>
            <a:pPr lvl="1"/>
            <a:r>
              <a:rPr lang="en-US" dirty="0"/>
              <a:t>Quick reactions to issues and success</a:t>
            </a:r>
          </a:p>
          <a:p>
            <a:pPr lvl="1"/>
            <a:r>
              <a:rPr lang="en-US" dirty="0"/>
              <a:t>Increased efficiency</a:t>
            </a:r>
          </a:p>
          <a:p>
            <a:pPr lvl="1"/>
            <a:r>
              <a:rPr lang="en-US" dirty="0"/>
              <a:t>New opportunities from discovering trends</a:t>
            </a:r>
          </a:p>
          <a:p>
            <a:pPr lvl="1"/>
            <a:r>
              <a:rPr lang="en-US" dirty="0"/>
              <a:t>Improved customer service</a:t>
            </a:r>
          </a:p>
        </p:txBody>
      </p:sp>
    </p:spTree>
    <p:extLst>
      <p:ext uri="{BB962C8B-B14F-4D97-AF65-F5344CB8AC3E}">
        <p14:creationId xmlns:p14="http://schemas.microsoft.com/office/powerpoint/2010/main" val="421547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Industry Usage</a:t>
            </a:r>
          </a:p>
        </p:txBody>
      </p:sp>
      <p:sp>
        <p:nvSpPr>
          <p:cNvPr id="3" name="VEHICLE TRACKING"/>
          <p:cNvSpPr>
            <a:spLocks noChangeAspect="1"/>
          </p:cNvSpPr>
          <p:nvPr/>
        </p:nvSpPr>
        <p:spPr bwMode="auto">
          <a:xfrm>
            <a:off x="951986" y="3574319"/>
            <a:ext cx="916225" cy="685432"/>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3233" tIns="46616" rIns="46616" bIns="93233"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1932" fontAlgn="base">
              <a:spcBef>
                <a:spcPct val="0"/>
              </a:spcBef>
              <a:spcAft>
                <a:spcPct val="0"/>
              </a:spcAft>
              <a:defRPr/>
            </a:pPr>
            <a:r>
              <a:rPr lang="en-US" sz="1836" spc="-51"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4" name="Oval 1233"/>
          <p:cNvSpPr>
            <a:spLocks noChangeAspect="1"/>
          </p:cNvSpPr>
          <p:nvPr/>
        </p:nvSpPr>
        <p:spPr bwMode="auto">
          <a:xfrm>
            <a:off x="6222612" y="1762407"/>
            <a:ext cx="783178" cy="919216"/>
          </a:xfrm>
          <a:custGeom>
            <a:avLst/>
            <a:gdLst/>
            <a:ahLst/>
            <a:cxnLst/>
            <a:rect l="l" t="t" r="r" b="b"/>
            <a:pathLst>
              <a:path w="2680859" h="3566160">
                <a:moveTo>
                  <a:pt x="1957649" y="860371"/>
                </a:moveTo>
                <a:lnTo>
                  <a:pt x="1957649" y="1895309"/>
                </a:lnTo>
                <a:lnTo>
                  <a:pt x="2581106" y="1895309"/>
                </a:lnTo>
                <a:lnTo>
                  <a:pt x="2581106" y="860371"/>
                </a:lnTo>
                <a:close/>
                <a:moveTo>
                  <a:pt x="99753" y="860371"/>
                </a:moveTo>
                <a:lnTo>
                  <a:pt x="99753" y="1895309"/>
                </a:lnTo>
                <a:lnTo>
                  <a:pt x="685798" y="1895309"/>
                </a:lnTo>
                <a:lnTo>
                  <a:pt x="685798" y="860371"/>
                </a:lnTo>
                <a:close/>
                <a:moveTo>
                  <a:pt x="810490" y="760618"/>
                </a:moveTo>
                <a:lnTo>
                  <a:pt x="810490" y="2057403"/>
                </a:lnTo>
                <a:lnTo>
                  <a:pt x="1832959" y="2057403"/>
                </a:lnTo>
                <a:lnTo>
                  <a:pt x="1832959" y="760618"/>
                </a:lnTo>
                <a:close/>
                <a:moveTo>
                  <a:pt x="453879" y="381745"/>
                </a:moveTo>
                <a:lnTo>
                  <a:pt x="481311" y="381745"/>
                </a:lnTo>
                <a:lnTo>
                  <a:pt x="481311" y="519818"/>
                </a:lnTo>
                <a:lnTo>
                  <a:pt x="453879" y="519818"/>
                </a:lnTo>
                <a:close/>
                <a:moveTo>
                  <a:pt x="2115864" y="366658"/>
                </a:moveTo>
                <a:lnTo>
                  <a:pt x="2148572" y="366658"/>
                </a:lnTo>
                <a:lnTo>
                  <a:pt x="2148572" y="512147"/>
                </a:lnTo>
                <a:lnTo>
                  <a:pt x="2115864" y="512147"/>
                </a:lnTo>
                <a:close/>
                <a:moveTo>
                  <a:pt x="467594" y="328088"/>
                </a:moveTo>
                <a:cubicBezTo>
                  <a:pt x="475169" y="328088"/>
                  <a:pt x="481310" y="334229"/>
                  <a:pt x="481310" y="341804"/>
                </a:cubicBezTo>
                <a:cubicBezTo>
                  <a:pt x="481310" y="349379"/>
                  <a:pt x="475169" y="355520"/>
                  <a:pt x="467594" y="355520"/>
                </a:cubicBezTo>
                <a:cubicBezTo>
                  <a:pt x="460019" y="355520"/>
                  <a:pt x="453878" y="349379"/>
                  <a:pt x="453878" y="341804"/>
                </a:cubicBezTo>
                <a:cubicBezTo>
                  <a:pt x="453878" y="334229"/>
                  <a:pt x="460019" y="328088"/>
                  <a:pt x="467594" y="328088"/>
                </a:cubicBezTo>
                <a:close/>
                <a:moveTo>
                  <a:pt x="2132217" y="302683"/>
                </a:moveTo>
                <a:cubicBezTo>
                  <a:pt x="2141249" y="302683"/>
                  <a:pt x="2148571" y="310005"/>
                  <a:pt x="2148571" y="319037"/>
                </a:cubicBezTo>
                <a:cubicBezTo>
                  <a:pt x="2148571" y="328068"/>
                  <a:pt x="2141249" y="335390"/>
                  <a:pt x="2132217" y="335390"/>
                </a:cubicBezTo>
                <a:cubicBezTo>
                  <a:pt x="2123185" y="335390"/>
                  <a:pt x="2115863" y="328068"/>
                  <a:pt x="2115863" y="319037"/>
                </a:cubicBezTo>
                <a:cubicBezTo>
                  <a:pt x="2115863" y="310005"/>
                  <a:pt x="2123185" y="302683"/>
                  <a:pt x="2132217" y="302683"/>
                </a:cubicBezTo>
                <a:close/>
                <a:moveTo>
                  <a:pt x="2007526" y="267982"/>
                </a:moveTo>
                <a:lnTo>
                  <a:pt x="2007526" y="592178"/>
                </a:lnTo>
                <a:lnTo>
                  <a:pt x="2256909" y="592178"/>
                </a:lnTo>
                <a:lnTo>
                  <a:pt x="2256909" y="267982"/>
                </a:lnTo>
                <a:close/>
                <a:moveTo>
                  <a:pt x="349136" y="261855"/>
                </a:moveTo>
                <a:lnTo>
                  <a:pt x="349136" y="586051"/>
                </a:lnTo>
                <a:lnTo>
                  <a:pt x="586053" y="586051"/>
                </a:lnTo>
                <a:lnTo>
                  <a:pt x="586053" y="261855"/>
                </a:lnTo>
                <a:close/>
                <a:moveTo>
                  <a:pt x="1253132" y="178857"/>
                </a:moveTo>
                <a:lnTo>
                  <a:pt x="1303044" y="178857"/>
                </a:lnTo>
                <a:lnTo>
                  <a:pt x="1303044" y="349143"/>
                </a:lnTo>
                <a:lnTo>
                  <a:pt x="1253132" y="349143"/>
                </a:lnTo>
                <a:close/>
                <a:moveTo>
                  <a:pt x="1278086" y="81229"/>
                </a:moveTo>
                <a:cubicBezTo>
                  <a:pt x="1291869" y="81229"/>
                  <a:pt x="1303042" y="92403"/>
                  <a:pt x="1303042" y="106185"/>
                </a:cubicBezTo>
                <a:cubicBezTo>
                  <a:pt x="1303042" y="119968"/>
                  <a:pt x="1291869" y="131141"/>
                  <a:pt x="1278086" y="131141"/>
                </a:cubicBezTo>
                <a:cubicBezTo>
                  <a:pt x="1264304" y="131141"/>
                  <a:pt x="1253130" y="119968"/>
                  <a:pt x="1253130" y="106185"/>
                </a:cubicBezTo>
                <a:cubicBezTo>
                  <a:pt x="1253130" y="92403"/>
                  <a:pt x="1264304" y="81229"/>
                  <a:pt x="1278086" y="81229"/>
                </a:cubicBezTo>
                <a:close/>
                <a:moveTo>
                  <a:pt x="1134687" y="37411"/>
                </a:moveTo>
                <a:lnTo>
                  <a:pt x="1134687" y="436422"/>
                </a:lnTo>
                <a:lnTo>
                  <a:pt x="1421481" y="436422"/>
                </a:lnTo>
                <a:lnTo>
                  <a:pt x="1421481" y="37411"/>
                </a:lnTo>
                <a:close/>
                <a:moveTo>
                  <a:pt x="1097283" y="0"/>
                </a:moveTo>
                <a:lnTo>
                  <a:pt x="1458892" y="0"/>
                </a:lnTo>
                <a:lnTo>
                  <a:pt x="1458892" y="473825"/>
                </a:lnTo>
                <a:lnTo>
                  <a:pt x="1346666" y="473825"/>
                </a:lnTo>
                <a:lnTo>
                  <a:pt x="1346666" y="610989"/>
                </a:lnTo>
                <a:lnTo>
                  <a:pt x="1957649" y="610989"/>
                </a:lnTo>
                <a:lnTo>
                  <a:pt x="1957649" y="723207"/>
                </a:lnTo>
                <a:lnTo>
                  <a:pt x="2057403" y="723207"/>
                </a:lnTo>
                <a:lnTo>
                  <a:pt x="2057403" y="617117"/>
                </a:lnTo>
                <a:lnTo>
                  <a:pt x="1982588" y="617117"/>
                </a:lnTo>
                <a:lnTo>
                  <a:pt x="1982588" y="243044"/>
                </a:lnTo>
                <a:lnTo>
                  <a:pt x="2281847" y="243044"/>
                </a:lnTo>
                <a:lnTo>
                  <a:pt x="2281847" y="617117"/>
                </a:lnTo>
                <a:lnTo>
                  <a:pt x="2207033" y="617117"/>
                </a:lnTo>
                <a:lnTo>
                  <a:pt x="2207033" y="723207"/>
                </a:lnTo>
                <a:lnTo>
                  <a:pt x="2680859" y="723207"/>
                </a:lnTo>
                <a:lnTo>
                  <a:pt x="2680859" y="2032465"/>
                </a:lnTo>
                <a:lnTo>
                  <a:pt x="2244444" y="2032465"/>
                </a:lnTo>
                <a:lnTo>
                  <a:pt x="2244444" y="3054931"/>
                </a:lnTo>
                <a:lnTo>
                  <a:pt x="2231975" y="3086104"/>
                </a:lnTo>
                <a:lnTo>
                  <a:pt x="2219506" y="3111043"/>
                </a:lnTo>
                <a:lnTo>
                  <a:pt x="2200802" y="3117277"/>
                </a:lnTo>
                <a:lnTo>
                  <a:pt x="2169629" y="3129746"/>
                </a:lnTo>
                <a:lnTo>
                  <a:pt x="2144691" y="3117277"/>
                </a:lnTo>
                <a:lnTo>
                  <a:pt x="2119752" y="3111043"/>
                </a:lnTo>
                <a:lnTo>
                  <a:pt x="2101049" y="3086104"/>
                </a:lnTo>
                <a:lnTo>
                  <a:pt x="2094814" y="3054931"/>
                </a:lnTo>
                <a:lnTo>
                  <a:pt x="2094814" y="2032465"/>
                </a:lnTo>
                <a:lnTo>
                  <a:pt x="1957649" y="2032465"/>
                </a:lnTo>
                <a:lnTo>
                  <a:pt x="1957649" y="2219506"/>
                </a:lnTo>
                <a:lnTo>
                  <a:pt x="1396542" y="2219506"/>
                </a:lnTo>
                <a:lnTo>
                  <a:pt x="1396542" y="3491346"/>
                </a:lnTo>
                <a:lnTo>
                  <a:pt x="1390578" y="3516284"/>
                </a:lnTo>
                <a:lnTo>
                  <a:pt x="1372688" y="3541222"/>
                </a:lnTo>
                <a:lnTo>
                  <a:pt x="1354797" y="3559926"/>
                </a:lnTo>
                <a:lnTo>
                  <a:pt x="1324978" y="3566160"/>
                </a:lnTo>
                <a:lnTo>
                  <a:pt x="1301124" y="3559926"/>
                </a:lnTo>
                <a:lnTo>
                  <a:pt x="1277269" y="3541222"/>
                </a:lnTo>
                <a:lnTo>
                  <a:pt x="1259378" y="3516284"/>
                </a:lnTo>
                <a:lnTo>
                  <a:pt x="1259378" y="3491346"/>
                </a:lnTo>
                <a:lnTo>
                  <a:pt x="1259378" y="2219506"/>
                </a:lnTo>
                <a:lnTo>
                  <a:pt x="685798" y="2219506"/>
                </a:lnTo>
                <a:lnTo>
                  <a:pt x="685798" y="2032465"/>
                </a:lnTo>
                <a:lnTo>
                  <a:pt x="573580" y="2032465"/>
                </a:lnTo>
                <a:lnTo>
                  <a:pt x="573580" y="3054931"/>
                </a:lnTo>
                <a:lnTo>
                  <a:pt x="567345" y="3086104"/>
                </a:lnTo>
                <a:lnTo>
                  <a:pt x="561111" y="3111043"/>
                </a:lnTo>
                <a:lnTo>
                  <a:pt x="536172" y="3117277"/>
                </a:lnTo>
                <a:lnTo>
                  <a:pt x="498763" y="3129746"/>
                </a:lnTo>
                <a:lnTo>
                  <a:pt x="473824" y="3117277"/>
                </a:lnTo>
                <a:lnTo>
                  <a:pt x="448886" y="3111043"/>
                </a:lnTo>
                <a:lnTo>
                  <a:pt x="436416" y="3086104"/>
                </a:lnTo>
                <a:lnTo>
                  <a:pt x="436416" y="3054931"/>
                </a:lnTo>
                <a:lnTo>
                  <a:pt x="436416" y="2032465"/>
                </a:lnTo>
                <a:lnTo>
                  <a:pt x="0" y="2032465"/>
                </a:lnTo>
                <a:lnTo>
                  <a:pt x="0" y="723207"/>
                </a:lnTo>
                <a:lnTo>
                  <a:pt x="399012" y="723207"/>
                </a:lnTo>
                <a:lnTo>
                  <a:pt x="399012" y="610990"/>
                </a:lnTo>
                <a:lnTo>
                  <a:pt x="324197" y="610990"/>
                </a:lnTo>
                <a:lnTo>
                  <a:pt x="324197" y="236917"/>
                </a:lnTo>
                <a:lnTo>
                  <a:pt x="610991" y="236917"/>
                </a:lnTo>
                <a:lnTo>
                  <a:pt x="610991" y="610990"/>
                </a:lnTo>
                <a:lnTo>
                  <a:pt x="536176" y="610990"/>
                </a:lnTo>
                <a:lnTo>
                  <a:pt x="536176" y="723207"/>
                </a:lnTo>
                <a:lnTo>
                  <a:pt x="685798" y="723207"/>
                </a:lnTo>
                <a:lnTo>
                  <a:pt x="685798" y="610989"/>
                </a:lnTo>
                <a:lnTo>
                  <a:pt x="1209502" y="610989"/>
                </a:lnTo>
                <a:lnTo>
                  <a:pt x="1209502" y="473825"/>
                </a:lnTo>
                <a:lnTo>
                  <a:pt x="1097283" y="473825"/>
                </a:ln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47545"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871" spc="-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Freeform 71"/>
          <p:cNvSpPr>
            <a:spLocks noChangeAspect="1" noEditPoints="1"/>
          </p:cNvSpPr>
          <p:nvPr/>
        </p:nvSpPr>
        <p:spPr bwMode="auto">
          <a:xfrm>
            <a:off x="6222612" y="3350402"/>
            <a:ext cx="923194" cy="937485"/>
          </a:xfrm>
          <a:custGeom>
            <a:avLst/>
            <a:gdLst>
              <a:gd name="T0" fmla="*/ 212 w 586"/>
              <a:gd name="T1" fmla="*/ 329 h 571"/>
              <a:gd name="T2" fmla="*/ 250 w 586"/>
              <a:gd name="T3" fmla="*/ 302 h 571"/>
              <a:gd name="T4" fmla="*/ 536 w 586"/>
              <a:gd name="T5" fmla="*/ 302 h 571"/>
              <a:gd name="T6" fmla="*/ 498 w 586"/>
              <a:gd name="T7" fmla="*/ 259 h 571"/>
              <a:gd name="T8" fmla="*/ 212 w 586"/>
              <a:gd name="T9" fmla="*/ 269 h 571"/>
              <a:gd name="T10" fmla="*/ 227 w 586"/>
              <a:gd name="T11" fmla="*/ 290 h 571"/>
              <a:gd name="T12" fmla="*/ 250 w 586"/>
              <a:gd name="T13" fmla="*/ 242 h 571"/>
              <a:gd name="T14" fmla="*/ 104 w 586"/>
              <a:gd name="T15" fmla="*/ 244 h 571"/>
              <a:gd name="T16" fmla="*/ 158 w 586"/>
              <a:gd name="T17" fmla="*/ 269 h 571"/>
              <a:gd name="T18" fmla="*/ 192 w 586"/>
              <a:gd name="T19" fmla="*/ 471 h 571"/>
              <a:gd name="T20" fmla="*/ 162 w 586"/>
              <a:gd name="T21" fmla="*/ 213 h 571"/>
              <a:gd name="T22" fmla="*/ 498 w 586"/>
              <a:gd name="T23" fmla="*/ 244 h 571"/>
              <a:gd name="T24" fmla="*/ 536 w 586"/>
              <a:gd name="T25" fmla="*/ 259 h 571"/>
              <a:gd name="T26" fmla="*/ 503 w 586"/>
              <a:gd name="T27" fmla="*/ 202 h 571"/>
              <a:gd name="T28" fmla="*/ 225 w 586"/>
              <a:gd name="T29" fmla="*/ 183 h 571"/>
              <a:gd name="T30" fmla="*/ 210 w 586"/>
              <a:gd name="T31" fmla="*/ 242 h 571"/>
              <a:gd name="T32" fmla="*/ 248 w 586"/>
              <a:gd name="T33" fmla="*/ 227 h 571"/>
              <a:gd name="T34" fmla="*/ 498 w 586"/>
              <a:gd name="T35" fmla="*/ 184 h 571"/>
              <a:gd name="T36" fmla="*/ 528 w 586"/>
              <a:gd name="T37" fmla="*/ 194 h 571"/>
              <a:gd name="T38" fmla="*/ 521 w 586"/>
              <a:gd name="T39" fmla="*/ 142 h 571"/>
              <a:gd name="T40" fmla="*/ 417 w 586"/>
              <a:gd name="T41" fmla="*/ 123 h 571"/>
              <a:gd name="T42" fmla="*/ 382 w 586"/>
              <a:gd name="T43" fmla="*/ 161 h 571"/>
              <a:gd name="T44" fmla="*/ 382 w 586"/>
              <a:gd name="T45" fmla="*/ 404 h 571"/>
              <a:gd name="T46" fmla="*/ 369 w 586"/>
              <a:gd name="T47" fmla="*/ 430 h 571"/>
              <a:gd name="T48" fmla="*/ 356 w 586"/>
              <a:gd name="T49" fmla="*/ 440 h 571"/>
              <a:gd name="T50" fmla="*/ 333 w 586"/>
              <a:gd name="T51" fmla="*/ 471 h 571"/>
              <a:gd name="T52" fmla="*/ 417 w 586"/>
              <a:gd name="T53" fmla="*/ 123 h 571"/>
              <a:gd name="T54" fmla="*/ 494 w 586"/>
              <a:gd name="T55" fmla="*/ 19 h 571"/>
              <a:gd name="T56" fmla="*/ 498 w 586"/>
              <a:gd name="T57" fmla="*/ 56 h 571"/>
              <a:gd name="T58" fmla="*/ 536 w 586"/>
              <a:gd name="T59" fmla="*/ 133 h 571"/>
              <a:gd name="T60" fmla="*/ 565 w 586"/>
              <a:gd name="T61" fmla="*/ 371 h 571"/>
              <a:gd name="T62" fmla="*/ 0 w 586"/>
              <a:gd name="T63" fmla="*/ 571 h 571"/>
              <a:gd name="T64" fmla="*/ 31 w 586"/>
              <a:gd name="T65" fmla="*/ 292 h 571"/>
              <a:gd name="T66" fmla="*/ 89 w 586"/>
              <a:gd name="T67" fmla="*/ 244 h 571"/>
              <a:gd name="T68" fmla="*/ 139 w 586"/>
              <a:gd name="T69" fmla="*/ 196 h 571"/>
              <a:gd name="T70" fmla="*/ 187 w 586"/>
              <a:gd name="T71" fmla="*/ 204 h 571"/>
              <a:gd name="T72" fmla="*/ 213 w 586"/>
              <a:gd name="T73" fmla="*/ 171 h 571"/>
              <a:gd name="T74" fmla="*/ 250 w 586"/>
              <a:gd name="T75" fmla="*/ 92 h 571"/>
              <a:gd name="T76" fmla="*/ 311 w 586"/>
              <a:gd name="T77" fmla="*/ 56 h 571"/>
              <a:gd name="T78" fmla="*/ 333 w 586"/>
              <a:gd name="T79" fmla="*/ 432 h 571"/>
              <a:gd name="T80" fmla="*/ 367 w 586"/>
              <a:gd name="T81" fmla="*/ 394 h 571"/>
              <a:gd name="T82" fmla="*/ 367 w 586"/>
              <a:gd name="T83" fmla="*/ 154 h 571"/>
              <a:gd name="T84" fmla="*/ 369 w 586"/>
              <a:gd name="T85" fmla="*/ 142 h 571"/>
              <a:gd name="T86" fmla="*/ 375 w 586"/>
              <a:gd name="T87" fmla="*/ 133 h 571"/>
              <a:gd name="T88" fmla="*/ 379 w 586"/>
              <a:gd name="T89" fmla="*/ 127 h 571"/>
              <a:gd name="T90" fmla="*/ 384 w 586"/>
              <a:gd name="T91" fmla="*/ 119 h 571"/>
              <a:gd name="T92" fmla="*/ 417 w 586"/>
              <a:gd name="T93" fmla="*/ 108 h 571"/>
              <a:gd name="T94" fmla="*/ 421 w 586"/>
              <a:gd name="T95" fmla="*/ 38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6" h="571">
                <a:moveTo>
                  <a:pt x="250" y="302"/>
                </a:moveTo>
                <a:lnTo>
                  <a:pt x="242" y="302"/>
                </a:lnTo>
                <a:lnTo>
                  <a:pt x="223" y="311"/>
                </a:lnTo>
                <a:lnTo>
                  <a:pt x="212" y="329"/>
                </a:lnTo>
                <a:lnTo>
                  <a:pt x="210" y="336"/>
                </a:lnTo>
                <a:lnTo>
                  <a:pt x="210" y="471"/>
                </a:lnTo>
                <a:lnTo>
                  <a:pt x="250" y="471"/>
                </a:lnTo>
                <a:lnTo>
                  <a:pt x="250" y="302"/>
                </a:lnTo>
                <a:close/>
                <a:moveTo>
                  <a:pt x="498" y="259"/>
                </a:moveTo>
                <a:lnTo>
                  <a:pt x="498" y="371"/>
                </a:lnTo>
                <a:lnTo>
                  <a:pt x="536" y="371"/>
                </a:lnTo>
                <a:lnTo>
                  <a:pt x="536" y="302"/>
                </a:lnTo>
                <a:lnTo>
                  <a:pt x="532" y="283"/>
                </a:lnTo>
                <a:lnTo>
                  <a:pt x="521" y="269"/>
                </a:lnTo>
                <a:lnTo>
                  <a:pt x="503" y="261"/>
                </a:lnTo>
                <a:lnTo>
                  <a:pt x="498" y="259"/>
                </a:lnTo>
                <a:close/>
                <a:moveTo>
                  <a:pt x="250" y="242"/>
                </a:moveTo>
                <a:lnTo>
                  <a:pt x="242" y="242"/>
                </a:lnTo>
                <a:lnTo>
                  <a:pt x="223" y="252"/>
                </a:lnTo>
                <a:lnTo>
                  <a:pt x="212" y="269"/>
                </a:lnTo>
                <a:lnTo>
                  <a:pt x="210" y="277"/>
                </a:lnTo>
                <a:lnTo>
                  <a:pt x="210" y="302"/>
                </a:lnTo>
                <a:lnTo>
                  <a:pt x="217" y="296"/>
                </a:lnTo>
                <a:lnTo>
                  <a:pt x="227" y="290"/>
                </a:lnTo>
                <a:lnTo>
                  <a:pt x="237" y="286"/>
                </a:lnTo>
                <a:lnTo>
                  <a:pt x="248" y="286"/>
                </a:lnTo>
                <a:lnTo>
                  <a:pt x="250" y="286"/>
                </a:lnTo>
                <a:lnTo>
                  <a:pt x="250" y="242"/>
                </a:lnTo>
                <a:close/>
                <a:moveTo>
                  <a:pt x="135" y="213"/>
                </a:moveTo>
                <a:lnTo>
                  <a:pt x="119" y="217"/>
                </a:lnTo>
                <a:lnTo>
                  <a:pt x="108" y="229"/>
                </a:lnTo>
                <a:lnTo>
                  <a:pt x="104" y="244"/>
                </a:lnTo>
                <a:lnTo>
                  <a:pt x="104" y="244"/>
                </a:lnTo>
                <a:lnTo>
                  <a:pt x="112" y="244"/>
                </a:lnTo>
                <a:lnTo>
                  <a:pt x="137" y="252"/>
                </a:lnTo>
                <a:lnTo>
                  <a:pt x="158" y="269"/>
                </a:lnTo>
                <a:lnTo>
                  <a:pt x="173" y="290"/>
                </a:lnTo>
                <a:lnTo>
                  <a:pt x="177" y="319"/>
                </a:lnTo>
                <a:lnTo>
                  <a:pt x="177" y="471"/>
                </a:lnTo>
                <a:lnTo>
                  <a:pt x="192" y="471"/>
                </a:lnTo>
                <a:lnTo>
                  <a:pt x="192" y="244"/>
                </a:lnTo>
                <a:lnTo>
                  <a:pt x="189" y="229"/>
                </a:lnTo>
                <a:lnTo>
                  <a:pt x="177" y="217"/>
                </a:lnTo>
                <a:lnTo>
                  <a:pt x="162" y="213"/>
                </a:lnTo>
                <a:lnTo>
                  <a:pt x="135" y="213"/>
                </a:lnTo>
                <a:close/>
                <a:moveTo>
                  <a:pt x="498" y="200"/>
                </a:moveTo>
                <a:lnTo>
                  <a:pt x="498" y="244"/>
                </a:lnTo>
                <a:lnTo>
                  <a:pt x="498" y="244"/>
                </a:lnTo>
                <a:lnTo>
                  <a:pt x="509" y="246"/>
                </a:lnTo>
                <a:lnTo>
                  <a:pt x="519" y="248"/>
                </a:lnTo>
                <a:lnTo>
                  <a:pt x="528" y="254"/>
                </a:lnTo>
                <a:lnTo>
                  <a:pt x="536" y="259"/>
                </a:lnTo>
                <a:lnTo>
                  <a:pt x="536" y="242"/>
                </a:lnTo>
                <a:lnTo>
                  <a:pt x="532" y="223"/>
                </a:lnTo>
                <a:lnTo>
                  <a:pt x="521" y="209"/>
                </a:lnTo>
                <a:lnTo>
                  <a:pt x="503" y="202"/>
                </a:lnTo>
                <a:lnTo>
                  <a:pt x="498" y="200"/>
                </a:lnTo>
                <a:close/>
                <a:moveTo>
                  <a:pt x="250" y="175"/>
                </a:moveTo>
                <a:lnTo>
                  <a:pt x="242" y="175"/>
                </a:lnTo>
                <a:lnTo>
                  <a:pt x="225" y="183"/>
                </a:lnTo>
                <a:lnTo>
                  <a:pt x="213" y="198"/>
                </a:lnTo>
                <a:lnTo>
                  <a:pt x="210" y="217"/>
                </a:lnTo>
                <a:lnTo>
                  <a:pt x="210" y="238"/>
                </a:lnTo>
                <a:lnTo>
                  <a:pt x="210" y="242"/>
                </a:lnTo>
                <a:lnTo>
                  <a:pt x="217" y="236"/>
                </a:lnTo>
                <a:lnTo>
                  <a:pt x="227" y="231"/>
                </a:lnTo>
                <a:lnTo>
                  <a:pt x="237" y="227"/>
                </a:lnTo>
                <a:lnTo>
                  <a:pt x="248" y="227"/>
                </a:lnTo>
                <a:lnTo>
                  <a:pt x="250" y="227"/>
                </a:lnTo>
                <a:lnTo>
                  <a:pt x="250" y="175"/>
                </a:lnTo>
                <a:close/>
                <a:moveTo>
                  <a:pt x="498" y="133"/>
                </a:moveTo>
                <a:lnTo>
                  <a:pt x="498" y="184"/>
                </a:lnTo>
                <a:lnTo>
                  <a:pt x="498" y="184"/>
                </a:lnTo>
                <a:lnTo>
                  <a:pt x="509" y="186"/>
                </a:lnTo>
                <a:lnTo>
                  <a:pt x="519" y="188"/>
                </a:lnTo>
                <a:lnTo>
                  <a:pt x="528" y="194"/>
                </a:lnTo>
                <a:lnTo>
                  <a:pt x="536" y="200"/>
                </a:lnTo>
                <a:lnTo>
                  <a:pt x="536" y="175"/>
                </a:lnTo>
                <a:lnTo>
                  <a:pt x="532" y="156"/>
                </a:lnTo>
                <a:lnTo>
                  <a:pt x="521" y="142"/>
                </a:lnTo>
                <a:lnTo>
                  <a:pt x="503" y="133"/>
                </a:lnTo>
                <a:lnTo>
                  <a:pt x="498" y="133"/>
                </a:lnTo>
                <a:close/>
                <a:moveTo>
                  <a:pt x="417" y="123"/>
                </a:moveTo>
                <a:lnTo>
                  <a:pt x="417" y="123"/>
                </a:lnTo>
                <a:lnTo>
                  <a:pt x="402" y="129"/>
                </a:lnTo>
                <a:lnTo>
                  <a:pt x="390" y="142"/>
                </a:lnTo>
                <a:lnTo>
                  <a:pt x="382" y="158"/>
                </a:lnTo>
                <a:lnTo>
                  <a:pt x="382" y="161"/>
                </a:lnTo>
                <a:lnTo>
                  <a:pt x="382" y="394"/>
                </a:lnTo>
                <a:lnTo>
                  <a:pt x="382" y="396"/>
                </a:lnTo>
                <a:lnTo>
                  <a:pt x="382" y="404"/>
                </a:lnTo>
                <a:lnTo>
                  <a:pt x="382" y="404"/>
                </a:lnTo>
                <a:lnTo>
                  <a:pt x="381" y="409"/>
                </a:lnTo>
                <a:lnTo>
                  <a:pt x="379" y="417"/>
                </a:lnTo>
                <a:lnTo>
                  <a:pt x="375" y="425"/>
                </a:lnTo>
                <a:lnTo>
                  <a:pt x="369" y="430"/>
                </a:lnTo>
                <a:lnTo>
                  <a:pt x="367" y="432"/>
                </a:lnTo>
                <a:lnTo>
                  <a:pt x="367" y="432"/>
                </a:lnTo>
                <a:lnTo>
                  <a:pt x="363" y="436"/>
                </a:lnTo>
                <a:lnTo>
                  <a:pt x="356" y="440"/>
                </a:lnTo>
                <a:lnTo>
                  <a:pt x="348" y="446"/>
                </a:lnTo>
                <a:lnTo>
                  <a:pt x="338" y="448"/>
                </a:lnTo>
                <a:lnTo>
                  <a:pt x="333" y="448"/>
                </a:lnTo>
                <a:lnTo>
                  <a:pt x="333" y="471"/>
                </a:lnTo>
                <a:lnTo>
                  <a:pt x="396" y="471"/>
                </a:lnTo>
                <a:lnTo>
                  <a:pt x="396" y="371"/>
                </a:lnTo>
                <a:lnTo>
                  <a:pt x="417" y="371"/>
                </a:lnTo>
                <a:lnTo>
                  <a:pt x="417" y="123"/>
                </a:lnTo>
                <a:close/>
                <a:moveTo>
                  <a:pt x="436" y="0"/>
                </a:moveTo>
                <a:lnTo>
                  <a:pt x="475" y="0"/>
                </a:lnTo>
                <a:lnTo>
                  <a:pt x="475" y="19"/>
                </a:lnTo>
                <a:lnTo>
                  <a:pt x="494" y="19"/>
                </a:lnTo>
                <a:lnTo>
                  <a:pt x="494" y="38"/>
                </a:lnTo>
                <a:lnTo>
                  <a:pt x="475" y="38"/>
                </a:lnTo>
                <a:lnTo>
                  <a:pt x="475" y="56"/>
                </a:lnTo>
                <a:lnTo>
                  <a:pt x="498" y="56"/>
                </a:lnTo>
                <a:lnTo>
                  <a:pt x="498" y="117"/>
                </a:lnTo>
                <a:lnTo>
                  <a:pt x="498" y="117"/>
                </a:lnTo>
                <a:lnTo>
                  <a:pt x="519" y="121"/>
                </a:lnTo>
                <a:lnTo>
                  <a:pt x="536" y="133"/>
                </a:lnTo>
                <a:lnTo>
                  <a:pt x="548" y="150"/>
                </a:lnTo>
                <a:lnTo>
                  <a:pt x="553" y="171"/>
                </a:lnTo>
                <a:lnTo>
                  <a:pt x="553" y="371"/>
                </a:lnTo>
                <a:lnTo>
                  <a:pt x="565" y="371"/>
                </a:lnTo>
                <a:lnTo>
                  <a:pt x="565" y="471"/>
                </a:lnTo>
                <a:lnTo>
                  <a:pt x="586" y="471"/>
                </a:lnTo>
                <a:lnTo>
                  <a:pt x="586" y="571"/>
                </a:lnTo>
                <a:lnTo>
                  <a:pt x="0" y="571"/>
                </a:lnTo>
                <a:lnTo>
                  <a:pt x="0" y="471"/>
                </a:lnTo>
                <a:lnTo>
                  <a:pt x="25" y="471"/>
                </a:lnTo>
                <a:lnTo>
                  <a:pt x="25" y="319"/>
                </a:lnTo>
                <a:lnTo>
                  <a:pt x="31" y="292"/>
                </a:lnTo>
                <a:lnTo>
                  <a:pt x="43" y="271"/>
                </a:lnTo>
                <a:lnTo>
                  <a:pt x="62" y="254"/>
                </a:lnTo>
                <a:lnTo>
                  <a:pt x="85" y="246"/>
                </a:lnTo>
                <a:lnTo>
                  <a:pt x="89" y="244"/>
                </a:lnTo>
                <a:lnTo>
                  <a:pt x="89" y="236"/>
                </a:lnTo>
                <a:lnTo>
                  <a:pt x="98" y="215"/>
                </a:lnTo>
                <a:lnTo>
                  <a:pt x="116" y="200"/>
                </a:lnTo>
                <a:lnTo>
                  <a:pt x="139" y="196"/>
                </a:lnTo>
                <a:lnTo>
                  <a:pt x="160" y="196"/>
                </a:lnTo>
                <a:lnTo>
                  <a:pt x="169" y="196"/>
                </a:lnTo>
                <a:lnTo>
                  <a:pt x="179" y="200"/>
                </a:lnTo>
                <a:lnTo>
                  <a:pt x="187" y="204"/>
                </a:lnTo>
                <a:lnTo>
                  <a:pt x="194" y="209"/>
                </a:lnTo>
                <a:lnTo>
                  <a:pt x="194" y="202"/>
                </a:lnTo>
                <a:lnTo>
                  <a:pt x="200" y="184"/>
                </a:lnTo>
                <a:lnTo>
                  <a:pt x="213" y="171"/>
                </a:lnTo>
                <a:lnTo>
                  <a:pt x="229" y="161"/>
                </a:lnTo>
                <a:lnTo>
                  <a:pt x="248" y="159"/>
                </a:lnTo>
                <a:lnTo>
                  <a:pt x="250" y="159"/>
                </a:lnTo>
                <a:lnTo>
                  <a:pt x="250" y="92"/>
                </a:lnTo>
                <a:lnTo>
                  <a:pt x="256" y="71"/>
                </a:lnTo>
                <a:lnTo>
                  <a:pt x="269" y="56"/>
                </a:lnTo>
                <a:lnTo>
                  <a:pt x="290" y="50"/>
                </a:lnTo>
                <a:lnTo>
                  <a:pt x="311" y="56"/>
                </a:lnTo>
                <a:lnTo>
                  <a:pt x="327" y="71"/>
                </a:lnTo>
                <a:lnTo>
                  <a:pt x="333" y="92"/>
                </a:lnTo>
                <a:lnTo>
                  <a:pt x="333" y="432"/>
                </a:lnTo>
                <a:lnTo>
                  <a:pt x="333" y="432"/>
                </a:lnTo>
                <a:lnTo>
                  <a:pt x="348" y="427"/>
                </a:lnTo>
                <a:lnTo>
                  <a:pt x="359" y="413"/>
                </a:lnTo>
                <a:lnTo>
                  <a:pt x="365" y="398"/>
                </a:lnTo>
                <a:lnTo>
                  <a:pt x="367" y="394"/>
                </a:lnTo>
                <a:lnTo>
                  <a:pt x="367" y="161"/>
                </a:lnTo>
                <a:lnTo>
                  <a:pt x="367" y="159"/>
                </a:lnTo>
                <a:lnTo>
                  <a:pt x="367" y="154"/>
                </a:lnTo>
                <a:lnTo>
                  <a:pt x="367" y="154"/>
                </a:lnTo>
                <a:lnTo>
                  <a:pt x="369" y="146"/>
                </a:lnTo>
                <a:lnTo>
                  <a:pt x="369" y="142"/>
                </a:lnTo>
                <a:lnTo>
                  <a:pt x="369" y="142"/>
                </a:lnTo>
                <a:lnTo>
                  <a:pt x="369" y="142"/>
                </a:lnTo>
                <a:lnTo>
                  <a:pt x="371" y="138"/>
                </a:lnTo>
                <a:lnTo>
                  <a:pt x="373" y="135"/>
                </a:lnTo>
                <a:lnTo>
                  <a:pt x="373" y="135"/>
                </a:lnTo>
                <a:lnTo>
                  <a:pt x="375" y="133"/>
                </a:lnTo>
                <a:lnTo>
                  <a:pt x="375" y="131"/>
                </a:lnTo>
                <a:lnTo>
                  <a:pt x="379" y="127"/>
                </a:lnTo>
                <a:lnTo>
                  <a:pt x="379" y="127"/>
                </a:lnTo>
                <a:lnTo>
                  <a:pt x="379" y="127"/>
                </a:lnTo>
                <a:lnTo>
                  <a:pt x="381" y="123"/>
                </a:lnTo>
                <a:lnTo>
                  <a:pt x="382" y="123"/>
                </a:lnTo>
                <a:lnTo>
                  <a:pt x="382" y="123"/>
                </a:lnTo>
                <a:lnTo>
                  <a:pt x="384" y="119"/>
                </a:lnTo>
                <a:lnTo>
                  <a:pt x="392" y="115"/>
                </a:lnTo>
                <a:lnTo>
                  <a:pt x="402" y="111"/>
                </a:lnTo>
                <a:lnTo>
                  <a:pt x="409" y="108"/>
                </a:lnTo>
                <a:lnTo>
                  <a:pt x="417" y="108"/>
                </a:lnTo>
                <a:lnTo>
                  <a:pt x="417" y="56"/>
                </a:lnTo>
                <a:lnTo>
                  <a:pt x="436" y="56"/>
                </a:lnTo>
                <a:lnTo>
                  <a:pt x="436" y="38"/>
                </a:lnTo>
                <a:lnTo>
                  <a:pt x="421" y="38"/>
                </a:lnTo>
                <a:lnTo>
                  <a:pt x="421" y="19"/>
                </a:lnTo>
                <a:lnTo>
                  <a:pt x="436" y="19"/>
                </a:lnTo>
                <a:lnTo>
                  <a:pt x="436" y="0"/>
                </a:lnTo>
                <a:close/>
              </a:path>
            </a:pathLst>
          </a:custGeom>
          <a:solidFill>
            <a:schemeClr val="accent5"/>
          </a:solidFill>
          <a:ln w="0">
            <a:solidFill>
              <a:schemeClr val="bg1"/>
            </a:solidFill>
            <a:prstDash val="solid"/>
            <a:round/>
            <a:headEnd/>
            <a:tailEnd/>
          </a:ln>
        </p:spPr>
        <p:txBody>
          <a:bodyPr vert="horz" wrap="square" lIns="93233" tIns="46616" rIns="93233" bIns="466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49">
              <a:defRPr/>
            </a:pPr>
            <a:endParaRPr lang="en-US" sz="1836" dirty="0">
              <a:solidFill>
                <a:prstClr val="black"/>
              </a:solidFill>
              <a:latin typeface="Segoe UI"/>
            </a:endParaRPr>
          </a:p>
        </p:txBody>
      </p:sp>
      <p:sp>
        <p:nvSpPr>
          <p:cNvPr id="6" name="Rectangle 35"/>
          <p:cNvSpPr>
            <a:spLocks noChangeAspect="1"/>
          </p:cNvSpPr>
          <p:nvPr/>
        </p:nvSpPr>
        <p:spPr bwMode="auto">
          <a:xfrm>
            <a:off x="6222612" y="5308477"/>
            <a:ext cx="1174740" cy="729408"/>
          </a:xfrm>
          <a:custGeom>
            <a:avLst/>
            <a:gdLst/>
            <a:ahLst/>
            <a:cxnLst/>
            <a:rect l="l" t="t" r="r" b="b"/>
            <a:pathLst>
              <a:path w="4203700" h="2610803">
                <a:moveTo>
                  <a:pt x="2491581" y="932635"/>
                </a:moveTo>
                <a:lnTo>
                  <a:pt x="3355975" y="932635"/>
                </a:lnTo>
                <a:cubicBezTo>
                  <a:pt x="3634582" y="947716"/>
                  <a:pt x="3829843" y="1131866"/>
                  <a:pt x="3863181" y="1242197"/>
                </a:cubicBezTo>
                <a:lnTo>
                  <a:pt x="1996281" y="1242197"/>
                </a:lnTo>
                <a:cubicBezTo>
                  <a:pt x="1954212" y="1129485"/>
                  <a:pt x="2235993" y="921522"/>
                  <a:pt x="2491581" y="932635"/>
                </a:cubicBezTo>
                <a:close/>
                <a:moveTo>
                  <a:pt x="1715294" y="801666"/>
                </a:moveTo>
                <a:cubicBezTo>
                  <a:pt x="1834971" y="801666"/>
                  <a:pt x="1931988" y="898683"/>
                  <a:pt x="1931988" y="1018360"/>
                </a:cubicBezTo>
                <a:cubicBezTo>
                  <a:pt x="1931988" y="1138037"/>
                  <a:pt x="1834971" y="1235054"/>
                  <a:pt x="1715294" y="1235054"/>
                </a:cubicBezTo>
                <a:cubicBezTo>
                  <a:pt x="1595617" y="1235054"/>
                  <a:pt x="1498600" y="1138037"/>
                  <a:pt x="1498600" y="1018360"/>
                </a:cubicBezTo>
                <a:cubicBezTo>
                  <a:pt x="1498600" y="898683"/>
                  <a:pt x="1595617" y="801666"/>
                  <a:pt x="1715294" y="801666"/>
                </a:cubicBezTo>
                <a:close/>
                <a:moveTo>
                  <a:pt x="1919287" y="0"/>
                </a:moveTo>
                <a:cubicBezTo>
                  <a:pt x="2448028" y="0"/>
                  <a:pt x="2898259" y="336140"/>
                  <a:pt x="3066567" y="806877"/>
                </a:cubicBezTo>
                <a:lnTo>
                  <a:pt x="2520890" y="806877"/>
                </a:lnTo>
                <a:cubicBezTo>
                  <a:pt x="2388025" y="637288"/>
                  <a:pt x="2180846" y="530203"/>
                  <a:pt x="1948656" y="530203"/>
                </a:cubicBezTo>
                <a:cubicBezTo>
                  <a:pt x="1540528" y="530203"/>
                  <a:pt x="1209675" y="861056"/>
                  <a:pt x="1209675" y="1269184"/>
                </a:cubicBezTo>
                <a:cubicBezTo>
                  <a:pt x="1209675" y="1295733"/>
                  <a:pt x="1211075" y="1321956"/>
                  <a:pt x="1213952" y="1347766"/>
                </a:cubicBezTo>
                <a:lnTo>
                  <a:pt x="4203700" y="1347766"/>
                </a:lnTo>
                <a:lnTo>
                  <a:pt x="4203700" y="1622086"/>
                </a:lnTo>
                <a:lnTo>
                  <a:pt x="1303168" y="1622086"/>
                </a:lnTo>
                <a:cubicBezTo>
                  <a:pt x="1425647" y="1852836"/>
                  <a:pt x="1669012" y="2008165"/>
                  <a:pt x="1948656" y="2008165"/>
                </a:cubicBezTo>
                <a:cubicBezTo>
                  <a:pt x="2180846" y="2008165"/>
                  <a:pt x="2388025" y="1901080"/>
                  <a:pt x="2520889" y="1731492"/>
                </a:cubicBezTo>
                <a:lnTo>
                  <a:pt x="3140075" y="1731492"/>
                </a:lnTo>
                <a:cubicBezTo>
                  <a:pt x="3140075" y="2024596"/>
                  <a:pt x="3140074" y="2317700"/>
                  <a:pt x="3140074" y="2610803"/>
                </a:cubicBezTo>
                <a:lnTo>
                  <a:pt x="698499" y="2610803"/>
                </a:lnTo>
                <a:lnTo>
                  <a:pt x="698499" y="1622086"/>
                </a:lnTo>
                <a:lnTo>
                  <a:pt x="0" y="1622086"/>
                </a:lnTo>
                <a:lnTo>
                  <a:pt x="0" y="1347766"/>
                </a:lnTo>
                <a:lnTo>
                  <a:pt x="698499" y="1347766"/>
                </a:lnTo>
                <a:lnTo>
                  <a:pt x="698499" y="1220788"/>
                </a:lnTo>
                <a:cubicBezTo>
                  <a:pt x="698499" y="546565"/>
                  <a:pt x="1245064" y="0"/>
                  <a:pt x="1919287" y="0"/>
                </a:cubicBez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47545"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871" spc="-52" dirty="0" err="1">
              <a:solidFill>
                <a:srgbClr val="FF8C00"/>
              </a:solidFill>
              <a:latin typeface="Segoe UI"/>
              <a:ea typeface="Segoe UI" pitchFamily="34" charset="0"/>
              <a:cs typeface="Segoe UI" pitchFamily="34" charset="0"/>
            </a:endParaRPr>
          </a:p>
        </p:txBody>
      </p:sp>
      <p:grpSp>
        <p:nvGrpSpPr>
          <p:cNvPr id="7" name="Group 6"/>
          <p:cNvGrpSpPr/>
          <p:nvPr/>
        </p:nvGrpSpPr>
        <p:grpSpPr>
          <a:xfrm>
            <a:off x="949496" y="1762407"/>
            <a:ext cx="1023568" cy="860951"/>
            <a:chOff x="2939243" y="4947133"/>
            <a:chExt cx="3545174" cy="2682142"/>
          </a:xfrm>
          <a:solidFill>
            <a:schemeClr val="accent5"/>
          </a:solidFill>
        </p:grpSpPr>
        <p:sp>
          <p:nvSpPr>
            <p:cNvPr id="8" name="Freeform 5"/>
            <p:cNvSpPr>
              <a:spLocks noEditPoints="1"/>
            </p:cNvSpPr>
            <p:nvPr/>
          </p:nvSpPr>
          <p:spPr bwMode="auto">
            <a:xfrm>
              <a:off x="4786756" y="5086442"/>
              <a:ext cx="636404" cy="605913"/>
            </a:xfrm>
            <a:custGeom>
              <a:avLst/>
              <a:gdLst>
                <a:gd name="T0" fmla="*/ 75 w 152"/>
                <a:gd name="T1" fmla="*/ 152 h 152"/>
                <a:gd name="T2" fmla="*/ 152 w 152"/>
                <a:gd name="T3" fmla="*/ 76 h 152"/>
                <a:gd name="T4" fmla="*/ 75 w 152"/>
                <a:gd name="T5" fmla="*/ 0 h 152"/>
                <a:gd name="T6" fmla="*/ 0 w 152"/>
                <a:gd name="T7" fmla="*/ 76 h 152"/>
                <a:gd name="T8" fmla="*/ 75 w 152"/>
                <a:gd name="T9" fmla="*/ 152 h 152"/>
                <a:gd name="T10" fmla="*/ 75 w 152"/>
                <a:gd name="T11" fmla="*/ 32 h 152"/>
                <a:gd name="T12" fmla="*/ 119 w 152"/>
                <a:gd name="T13" fmla="*/ 76 h 152"/>
                <a:gd name="T14" fmla="*/ 75 w 152"/>
                <a:gd name="T15" fmla="*/ 119 h 152"/>
                <a:gd name="T16" fmla="*/ 32 w 152"/>
                <a:gd name="T17" fmla="*/ 76 h 152"/>
                <a:gd name="T18" fmla="*/ 75 w 152"/>
                <a:gd name="T1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52">
                  <a:moveTo>
                    <a:pt x="75" y="152"/>
                  </a:moveTo>
                  <a:cubicBezTo>
                    <a:pt x="118" y="152"/>
                    <a:pt x="152" y="118"/>
                    <a:pt x="152" y="76"/>
                  </a:cubicBezTo>
                  <a:cubicBezTo>
                    <a:pt x="152" y="34"/>
                    <a:pt x="118" y="0"/>
                    <a:pt x="75" y="0"/>
                  </a:cubicBezTo>
                  <a:cubicBezTo>
                    <a:pt x="34" y="0"/>
                    <a:pt x="0" y="34"/>
                    <a:pt x="0" y="76"/>
                  </a:cubicBezTo>
                  <a:cubicBezTo>
                    <a:pt x="0" y="118"/>
                    <a:pt x="34" y="152"/>
                    <a:pt x="75" y="152"/>
                  </a:cubicBezTo>
                  <a:close/>
                  <a:moveTo>
                    <a:pt x="75" y="32"/>
                  </a:moveTo>
                  <a:cubicBezTo>
                    <a:pt x="100" y="32"/>
                    <a:pt x="119" y="52"/>
                    <a:pt x="119" y="76"/>
                  </a:cubicBezTo>
                  <a:cubicBezTo>
                    <a:pt x="119" y="100"/>
                    <a:pt x="100" y="119"/>
                    <a:pt x="75" y="119"/>
                  </a:cubicBezTo>
                  <a:cubicBezTo>
                    <a:pt x="51" y="119"/>
                    <a:pt x="32" y="100"/>
                    <a:pt x="32" y="76"/>
                  </a:cubicBezTo>
                  <a:cubicBezTo>
                    <a:pt x="32" y="52"/>
                    <a:pt x="51" y="32"/>
                    <a:pt x="75" y="32"/>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9" name="Oval 8"/>
            <p:cNvSpPr>
              <a:spLocks noChangeArrowheads="1"/>
            </p:cNvSpPr>
            <p:nvPr/>
          </p:nvSpPr>
          <p:spPr bwMode="auto">
            <a:xfrm>
              <a:off x="5008879" y="5297925"/>
              <a:ext cx="186869" cy="179595"/>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0" name="Freeform 7"/>
            <p:cNvSpPr>
              <a:spLocks noEditPoints="1"/>
            </p:cNvSpPr>
            <p:nvPr/>
          </p:nvSpPr>
          <p:spPr bwMode="auto">
            <a:xfrm>
              <a:off x="2939243" y="4947133"/>
              <a:ext cx="869107" cy="829151"/>
            </a:xfrm>
            <a:custGeom>
              <a:avLst/>
              <a:gdLst>
                <a:gd name="T0" fmla="*/ 208 w 208"/>
                <a:gd name="T1" fmla="*/ 104 h 208"/>
                <a:gd name="T2" fmla="*/ 104 w 208"/>
                <a:gd name="T3" fmla="*/ 0 h 208"/>
                <a:gd name="T4" fmla="*/ 0 w 208"/>
                <a:gd name="T5" fmla="*/ 104 h 208"/>
                <a:gd name="T6" fmla="*/ 104 w 208"/>
                <a:gd name="T7" fmla="*/ 208 h 208"/>
                <a:gd name="T8" fmla="*/ 208 w 208"/>
                <a:gd name="T9" fmla="*/ 104 h 208"/>
                <a:gd name="T10" fmla="*/ 49 w 208"/>
                <a:gd name="T11" fmla="*/ 104 h 208"/>
                <a:gd name="T12" fmla="*/ 104 w 208"/>
                <a:gd name="T13" fmla="*/ 49 h 208"/>
                <a:gd name="T14" fmla="*/ 159 w 208"/>
                <a:gd name="T15" fmla="*/ 104 h 208"/>
                <a:gd name="T16" fmla="*/ 104 w 208"/>
                <a:gd name="T17" fmla="*/ 159 h 208"/>
                <a:gd name="T18" fmla="*/ 49 w 208"/>
                <a:gd name="T19" fmla="*/ 1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104"/>
                  </a:moveTo>
                  <a:cubicBezTo>
                    <a:pt x="208" y="46"/>
                    <a:pt x="161" y="0"/>
                    <a:pt x="104" y="0"/>
                  </a:cubicBezTo>
                  <a:cubicBezTo>
                    <a:pt x="46" y="0"/>
                    <a:pt x="0" y="46"/>
                    <a:pt x="0" y="104"/>
                  </a:cubicBezTo>
                  <a:cubicBezTo>
                    <a:pt x="0" y="161"/>
                    <a:pt x="46" y="208"/>
                    <a:pt x="104" y="208"/>
                  </a:cubicBezTo>
                  <a:cubicBezTo>
                    <a:pt x="161" y="208"/>
                    <a:pt x="208" y="161"/>
                    <a:pt x="208" y="104"/>
                  </a:cubicBezTo>
                  <a:close/>
                  <a:moveTo>
                    <a:pt x="49" y="104"/>
                  </a:moveTo>
                  <a:cubicBezTo>
                    <a:pt x="49" y="73"/>
                    <a:pt x="73" y="49"/>
                    <a:pt x="104" y="49"/>
                  </a:cubicBezTo>
                  <a:cubicBezTo>
                    <a:pt x="134" y="49"/>
                    <a:pt x="159" y="73"/>
                    <a:pt x="159" y="104"/>
                  </a:cubicBezTo>
                  <a:cubicBezTo>
                    <a:pt x="159" y="134"/>
                    <a:pt x="134" y="159"/>
                    <a:pt x="104" y="159"/>
                  </a:cubicBezTo>
                  <a:cubicBezTo>
                    <a:pt x="73" y="159"/>
                    <a:pt x="49" y="134"/>
                    <a:pt x="49" y="104"/>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1" name="Oval 10"/>
            <p:cNvSpPr>
              <a:spLocks noChangeArrowheads="1"/>
            </p:cNvSpPr>
            <p:nvPr/>
          </p:nvSpPr>
          <p:spPr bwMode="auto">
            <a:xfrm>
              <a:off x="3244225" y="5239184"/>
              <a:ext cx="255615" cy="246731"/>
            </a:xfrm>
            <a:prstGeom prst="ellipse">
              <a:avLst/>
            </a:pr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2" name="Freeform 9"/>
            <p:cNvSpPr>
              <a:spLocks/>
            </p:cNvSpPr>
            <p:nvPr/>
          </p:nvSpPr>
          <p:spPr bwMode="auto">
            <a:xfrm>
              <a:off x="5874454" y="6498009"/>
              <a:ext cx="509473" cy="775436"/>
            </a:xfrm>
            <a:custGeom>
              <a:avLst/>
              <a:gdLst>
                <a:gd name="T0" fmla="*/ 0 w 122"/>
                <a:gd name="T1" fmla="*/ 61 h 195"/>
                <a:gd name="T2" fmla="*/ 33 w 122"/>
                <a:gd name="T3" fmla="*/ 115 h 195"/>
                <a:gd name="T4" fmla="*/ 33 w 122"/>
                <a:gd name="T5" fmla="*/ 151 h 195"/>
                <a:gd name="T6" fmla="*/ 47 w 122"/>
                <a:gd name="T7" fmla="*/ 151 h 195"/>
                <a:gd name="T8" fmla="*/ 47 w 122"/>
                <a:gd name="T9" fmla="*/ 166 h 195"/>
                <a:gd name="T10" fmla="*/ 56 w 122"/>
                <a:gd name="T11" fmla="*/ 166 h 195"/>
                <a:gd name="T12" fmla="*/ 56 w 122"/>
                <a:gd name="T13" fmla="*/ 195 h 195"/>
                <a:gd name="T14" fmla="*/ 71 w 122"/>
                <a:gd name="T15" fmla="*/ 195 h 195"/>
                <a:gd name="T16" fmla="*/ 71 w 122"/>
                <a:gd name="T17" fmla="*/ 166 h 195"/>
                <a:gd name="T18" fmla="*/ 79 w 122"/>
                <a:gd name="T19" fmla="*/ 166 h 195"/>
                <a:gd name="T20" fmla="*/ 79 w 122"/>
                <a:gd name="T21" fmla="*/ 151 h 195"/>
                <a:gd name="T22" fmla="*/ 91 w 122"/>
                <a:gd name="T23" fmla="*/ 151 h 195"/>
                <a:gd name="T24" fmla="*/ 91 w 122"/>
                <a:gd name="T25" fmla="*/ 114 h 195"/>
                <a:gd name="T26" fmla="*/ 122 w 122"/>
                <a:gd name="T27" fmla="*/ 61 h 195"/>
                <a:gd name="T28" fmla="*/ 61 w 122"/>
                <a:gd name="T29" fmla="*/ 0 h 195"/>
                <a:gd name="T30" fmla="*/ 0 w 122"/>
                <a:gd name="T31" fmla="*/ 6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95">
                  <a:moveTo>
                    <a:pt x="0" y="61"/>
                  </a:moveTo>
                  <a:cubicBezTo>
                    <a:pt x="0" y="85"/>
                    <a:pt x="14" y="105"/>
                    <a:pt x="33" y="115"/>
                  </a:cubicBezTo>
                  <a:cubicBezTo>
                    <a:pt x="33" y="151"/>
                    <a:pt x="33" y="151"/>
                    <a:pt x="33" y="151"/>
                  </a:cubicBezTo>
                  <a:cubicBezTo>
                    <a:pt x="47" y="151"/>
                    <a:pt x="47" y="151"/>
                    <a:pt x="47" y="151"/>
                  </a:cubicBezTo>
                  <a:cubicBezTo>
                    <a:pt x="47" y="166"/>
                    <a:pt x="47" y="166"/>
                    <a:pt x="47" y="166"/>
                  </a:cubicBezTo>
                  <a:cubicBezTo>
                    <a:pt x="56" y="166"/>
                    <a:pt x="56" y="166"/>
                    <a:pt x="56" y="166"/>
                  </a:cubicBezTo>
                  <a:cubicBezTo>
                    <a:pt x="56" y="195"/>
                    <a:pt x="56" y="195"/>
                    <a:pt x="56" y="195"/>
                  </a:cubicBezTo>
                  <a:cubicBezTo>
                    <a:pt x="71" y="195"/>
                    <a:pt x="71" y="195"/>
                    <a:pt x="71" y="195"/>
                  </a:cubicBezTo>
                  <a:cubicBezTo>
                    <a:pt x="71" y="166"/>
                    <a:pt x="71" y="166"/>
                    <a:pt x="71" y="166"/>
                  </a:cubicBezTo>
                  <a:cubicBezTo>
                    <a:pt x="79" y="166"/>
                    <a:pt x="79" y="166"/>
                    <a:pt x="79" y="166"/>
                  </a:cubicBezTo>
                  <a:cubicBezTo>
                    <a:pt x="79" y="151"/>
                    <a:pt x="79" y="151"/>
                    <a:pt x="79" y="151"/>
                  </a:cubicBezTo>
                  <a:cubicBezTo>
                    <a:pt x="91" y="151"/>
                    <a:pt x="91" y="151"/>
                    <a:pt x="91" y="151"/>
                  </a:cubicBezTo>
                  <a:cubicBezTo>
                    <a:pt x="91" y="114"/>
                    <a:pt x="91" y="114"/>
                    <a:pt x="91" y="114"/>
                  </a:cubicBezTo>
                  <a:cubicBezTo>
                    <a:pt x="110" y="104"/>
                    <a:pt x="122" y="84"/>
                    <a:pt x="122" y="61"/>
                  </a:cubicBezTo>
                  <a:cubicBezTo>
                    <a:pt x="122" y="28"/>
                    <a:pt x="95" y="0"/>
                    <a:pt x="61" y="0"/>
                  </a:cubicBezTo>
                  <a:cubicBezTo>
                    <a:pt x="28" y="0"/>
                    <a:pt x="0" y="28"/>
                    <a:pt x="0" y="61"/>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3" name="Freeform 10"/>
            <p:cNvSpPr>
              <a:spLocks/>
            </p:cNvSpPr>
            <p:nvPr/>
          </p:nvSpPr>
          <p:spPr bwMode="auto">
            <a:xfrm>
              <a:off x="3161366" y="6919296"/>
              <a:ext cx="3323051" cy="709979"/>
            </a:xfrm>
            <a:custGeom>
              <a:avLst/>
              <a:gdLst>
                <a:gd name="T0" fmla="*/ 777 w 1885"/>
                <a:gd name="T1" fmla="*/ 313 h 423"/>
                <a:gd name="T2" fmla="*/ 777 w 1885"/>
                <a:gd name="T3" fmla="*/ 143 h 423"/>
                <a:gd name="T4" fmla="*/ 685 w 1885"/>
                <a:gd name="T5" fmla="*/ 143 h 423"/>
                <a:gd name="T6" fmla="*/ 685 w 1885"/>
                <a:gd name="T7" fmla="*/ 0 h 423"/>
                <a:gd name="T8" fmla="*/ 173 w 1885"/>
                <a:gd name="T9" fmla="*/ 0 h 423"/>
                <a:gd name="T10" fmla="*/ 173 w 1885"/>
                <a:gd name="T11" fmla="*/ 143 h 423"/>
                <a:gd name="T12" fmla="*/ 80 w 1885"/>
                <a:gd name="T13" fmla="*/ 143 h 423"/>
                <a:gd name="T14" fmla="*/ 80 w 1885"/>
                <a:gd name="T15" fmla="*/ 313 h 423"/>
                <a:gd name="T16" fmla="*/ 0 w 1885"/>
                <a:gd name="T17" fmla="*/ 313 h 423"/>
                <a:gd name="T18" fmla="*/ 0 w 1885"/>
                <a:gd name="T19" fmla="*/ 423 h 423"/>
                <a:gd name="T20" fmla="*/ 1885 w 1885"/>
                <a:gd name="T21" fmla="*/ 423 h 423"/>
                <a:gd name="T22" fmla="*/ 1885 w 1885"/>
                <a:gd name="T23" fmla="*/ 313 h 423"/>
                <a:gd name="T24" fmla="*/ 777 w 1885"/>
                <a:gd name="T25" fmla="*/ 31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5" h="423">
                  <a:moveTo>
                    <a:pt x="777" y="313"/>
                  </a:moveTo>
                  <a:lnTo>
                    <a:pt x="777" y="143"/>
                  </a:lnTo>
                  <a:lnTo>
                    <a:pt x="685" y="143"/>
                  </a:lnTo>
                  <a:lnTo>
                    <a:pt x="685" y="0"/>
                  </a:lnTo>
                  <a:lnTo>
                    <a:pt x="173" y="0"/>
                  </a:lnTo>
                  <a:lnTo>
                    <a:pt x="173" y="143"/>
                  </a:lnTo>
                  <a:lnTo>
                    <a:pt x="80" y="143"/>
                  </a:lnTo>
                  <a:lnTo>
                    <a:pt x="80" y="313"/>
                  </a:lnTo>
                  <a:lnTo>
                    <a:pt x="0" y="313"/>
                  </a:lnTo>
                  <a:lnTo>
                    <a:pt x="0" y="423"/>
                  </a:lnTo>
                  <a:lnTo>
                    <a:pt x="1885" y="423"/>
                  </a:lnTo>
                  <a:lnTo>
                    <a:pt x="1885" y="313"/>
                  </a:lnTo>
                  <a:lnTo>
                    <a:pt x="777" y="313"/>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4" name="Freeform 11"/>
            <p:cNvSpPr>
              <a:spLocks/>
            </p:cNvSpPr>
            <p:nvPr/>
          </p:nvSpPr>
          <p:spPr bwMode="auto">
            <a:xfrm>
              <a:off x="3311214" y="5729281"/>
              <a:ext cx="1121198" cy="1062453"/>
            </a:xfrm>
            <a:custGeom>
              <a:avLst/>
              <a:gdLst>
                <a:gd name="T0" fmla="*/ 0 w 268"/>
                <a:gd name="T1" fmla="*/ 55 h 267"/>
                <a:gd name="T2" fmla="*/ 53 w 268"/>
                <a:gd name="T3" fmla="*/ 203 h 267"/>
                <a:gd name="T4" fmla="*/ 15 w 268"/>
                <a:gd name="T5" fmla="*/ 203 h 267"/>
                <a:gd name="T6" fmla="*/ 15 w 268"/>
                <a:gd name="T7" fmla="*/ 267 h 267"/>
                <a:gd name="T8" fmla="*/ 268 w 268"/>
                <a:gd name="T9" fmla="*/ 267 h 267"/>
                <a:gd name="T10" fmla="*/ 268 w 268"/>
                <a:gd name="T11" fmla="*/ 203 h 267"/>
                <a:gd name="T12" fmla="*/ 230 w 268"/>
                <a:gd name="T13" fmla="*/ 203 h 267"/>
                <a:gd name="T14" fmla="*/ 131 w 268"/>
                <a:gd name="T15" fmla="*/ 0 h 267"/>
                <a:gd name="T16" fmla="*/ 15 w 268"/>
                <a:gd name="T17" fmla="*/ 56 h 267"/>
                <a:gd name="T18" fmla="*/ 0 w 268"/>
                <a:gd name="T19" fmla="*/ 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267">
                  <a:moveTo>
                    <a:pt x="0" y="55"/>
                  </a:moveTo>
                  <a:cubicBezTo>
                    <a:pt x="53" y="203"/>
                    <a:pt x="53" y="203"/>
                    <a:pt x="53" y="203"/>
                  </a:cubicBezTo>
                  <a:cubicBezTo>
                    <a:pt x="15" y="203"/>
                    <a:pt x="15" y="203"/>
                    <a:pt x="15" y="203"/>
                  </a:cubicBezTo>
                  <a:cubicBezTo>
                    <a:pt x="15" y="267"/>
                    <a:pt x="15" y="267"/>
                    <a:pt x="15" y="267"/>
                  </a:cubicBezTo>
                  <a:cubicBezTo>
                    <a:pt x="268" y="267"/>
                    <a:pt x="268" y="267"/>
                    <a:pt x="268" y="267"/>
                  </a:cubicBezTo>
                  <a:cubicBezTo>
                    <a:pt x="268" y="203"/>
                    <a:pt x="268" y="203"/>
                    <a:pt x="268" y="203"/>
                  </a:cubicBezTo>
                  <a:cubicBezTo>
                    <a:pt x="230" y="203"/>
                    <a:pt x="230" y="203"/>
                    <a:pt x="230" y="203"/>
                  </a:cubicBezTo>
                  <a:cubicBezTo>
                    <a:pt x="131" y="0"/>
                    <a:pt x="131" y="0"/>
                    <a:pt x="131" y="0"/>
                  </a:cubicBezTo>
                  <a:cubicBezTo>
                    <a:pt x="104" y="34"/>
                    <a:pt x="62" y="56"/>
                    <a:pt x="15" y="56"/>
                  </a:cubicBezTo>
                  <a:cubicBezTo>
                    <a:pt x="10" y="56"/>
                    <a:pt x="5" y="56"/>
                    <a:pt x="0" y="55"/>
                  </a:cubicBez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5" name="Freeform 12"/>
            <p:cNvSpPr>
              <a:spLocks/>
            </p:cNvSpPr>
            <p:nvPr/>
          </p:nvSpPr>
          <p:spPr bwMode="auto">
            <a:xfrm>
              <a:off x="3908832" y="5135119"/>
              <a:ext cx="798590" cy="521997"/>
            </a:xfrm>
            <a:custGeom>
              <a:avLst/>
              <a:gdLst>
                <a:gd name="T0" fmla="*/ 186 w 191"/>
                <a:gd name="T1" fmla="*/ 114 h 131"/>
                <a:gd name="T2" fmla="*/ 174 w 191"/>
                <a:gd name="T3" fmla="*/ 64 h 131"/>
                <a:gd name="T4" fmla="*/ 191 w 191"/>
                <a:gd name="T5" fmla="*/ 5 h 131"/>
                <a:gd name="T6" fmla="*/ 9 w 191"/>
                <a:gd name="T7" fmla="*/ 0 h 131"/>
                <a:gd name="T8" fmla="*/ 20 w 191"/>
                <a:gd name="T9" fmla="*/ 57 h 131"/>
                <a:gd name="T10" fmla="*/ 0 w 191"/>
                <a:gd name="T11" fmla="*/ 131 h 131"/>
                <a:gd name="T12" fmla="*/ 186 w 191"/>
                <a:gd name="T13" fmla="*/ 114 h 131"/>
              </a:gdLst>
              <a:ahLst/>
              <a:cxnLst>
                <a:cxn ang="0">
                  <a:pos x="T0" y="T1"/>
                </a:cxn>
                <a:cxn ang="0">
                  <a:pos x="T2" y="T3"/>
                </a:cxn>
                <a:cxn ang="0">
                  <a:pos x="T4" y="T5"/>
                </a:cxn>
                <a:cxn ang="0">
                  <a:pos x="T6" y="T7"/>
                </a:cxn>
                <a:cxn ang="0">
                  <a:pos x="T8" y="T9"/>
                </a:cxn>
                <a:cxn ang="0">
                  <a:pos x="T10" y="T11"/>
                </a:cxn>
                <a:cxn ang="0">
                  <a:pos x="T12" y="T13"/>
                </a:cxn>
              </a:cxnLst>
              <a:rect l="0" t="0" r="r" b="b"/>
              <a:pathLst>
                <a:path w="191" h="131">
                  <a:moveTo>
                    <a:pt x="186" y="114"/>
                  </a:moveTo>
                  <a:cubicBezTo>
                    <a:pt x="179" y="99"/>
                    <a:pt x="174" y="82"/>
                    <a:pt x="174" y="64"/>
                  </a:cubicBezTo>
                  <a:cubicBezTo>
                    <a:pt x="174" y="42"/>
                    <a:pt x="180" y="22"/>
                    <a:pt x="191" y="5"/>
                  </a:cubicBezTo>
                  <a:cubicBezTo>
                    <a:pt x="9" y="0"/>
                    <a:pt x="9" y="0"/>
                    <a:pt x="9" y="0"/>
                  </a:cubicBezTo>
                  <a:cubicBezTo>
                    <a:pt x="16" y="17"/>
                    <a:pt x="20" y="37"/>
                    <a:pt x="20" y="57"/>
                  </a:cubicBezTo>
                  <a:cubicBezTo>
                    <a:pt x="20" y="84"/>
                    <a:pt x="13" y="109"/>
                    <a:pt x="0" y="131"/>
                  </a:cubicBezTo>
                  <a:lnTo>
                    <a:pt x="186" y="11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sp>
          <p:nvSpPr>
            <p:cNvPr id="16" name="Freeform 13"/>
            <p:cNvSpPr>
              <a:spLocks/>
            </p:cNvSpPr>
            <p:nvPr/>
          </p:nvSpPr>
          <p:spPr bwMode="auto">
            <a:xfrm>
              <a:off x="5146381" y="5608435"/>
              <a:ext cx="974874" cy="1012098"/>
            </a:xfrm>
            <a:custGeom>
              <a:avLst/>
              <a:gdLst>
                <a:gd name="T0" fmla="*/ 155 w 233"/>
                <a:gd name="T1" fmla="*/ 254 h 254"/>
                <a:gd name="T2" fmla="*/ 233 w 233"/>
                <a:gd name="T3" fmla="*/ 197 h 254"/>
                <a:gd name="T4" fmla="*/ 86 w 233"/>
                <a:gd name="T5" fmla="*/ 0 h 254"/>
                <a:gd name="T6" fmla="*/ 0 w 233"/>
                <a:gd name="T7" fmla="*/ 55 h 254"/>
                <a:gd name="T8" fmla="*/ 155 w 233"/>
                <a:gd name="T9" fmla="*/ 254 h 254"/>
              </a:gdLst>
              <a:ahLst/>
              <a:cxnLst>
                <a:cxn ang="0">
                  <a:pos x="T0" y="T1"/>
                </a:cxn>
                <a:cxn ang="0">
                  <a:pos x="T2" y="T3"/>
                </a:cxn>
                <a:cxn ang="0">
                  <a:pos x="T4" y="T5"/>
                </a:cxn>
                <a:cxn ang="0">
                  <a:pos x="T6" y="T7"/>
                </a:cxn>
                <a:cxn ang="0">
                  <a:pos x="T8" y="T9"/>
                </a:cxn>
              </a:cxnLst>
              <a:rect l="0" t="0" r="r" b="b"/>
              <a:pathLst>
                <a:path w="233" h="254">
                  <a:moveTo>
                    <a:pt x="155" y="254"/>
                  </a:moveTo>
                  <a:cubicBezTo>
                    <a:pt x="166" y="222"/>
                    <a:pt x="197" y="198"/>
                    <a:pt x="233" y="197"/>
                  </a:cubicBezTo>
                  <a:cubicBezTo>
                    <a:pt x="86" y="0"/>
                    <a:pt x="86" y="0"/>
                    <a:pt x="86" y="0"/>
                  </a:cubicBezTo>
                  <a:cubicBezTo>
                    <a:pt x="68" y="30"/>
                    <a:pt x="37" y="52"/>
                    <a:pt x="0" y="55"/>
                  </a:cubicBezTo>
                  <a:lnTo>
                    <a:pt x="155" y="254"/>
                  </a:lnTo>
                  <a:close/>
                </a:path>
              </a:pathLst>
            </a:custGeom>
            <a:grpFill/>
            <a:ln w="9525">
              <a:solidFill>
                <a:schemeClr val="bg1"/>
              </a:solidFill>
              <a:round/>
              <a:headEnd/>
              <a:tailEnd/>
            </a:ln>
            <a:extLst/>
          </p:spPr>
          <p:txBody>
            <a:bodyPr vert="horz" wrap="square" lIns="91388" tIns="45694" rIns="91388" bIns="456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972">
                <a:defRPr/>
              </a:pPr>
              <a:endParaRPr lang="en-US" sz="2244" dirty="0">
                <a:solidFill>
                  <a:prstClr val="black"/>
                </a:solidFill>
                <a:latin typeface="Segoe UI"/>
              </a:endParaRPr>
            </a:p>
          </p:txBody>
        </p:sp>
      </p:grpSp>
      <p:sp>
        <p:nvSpPr>
          <p:cNvPr id="17" name="Rectangle 25"/>
          <p:cNvSpPr>
            <a:spLocks noChangeAspect="1"/>
          </p:cNvSpPr>
          <p:nvPr/>
        </p:nvSpPr>
        <p:spPr bwMode="auto">
          <a:xfrm>
            <a:off x="949496" y="5334585"/>
            <a:ext cx="1046147" cy="703300"/>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5090" tIns="190180" rIns="47545" bIns="9509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50478" fontAlgn="base">
              <a:spcBef>
                <a:spcPct val="0"/>
              </a:spcBef>
              <a:spcAft>
                <a:spcPct val="0"/>
              </a:spcAft>
              <a:defRPr/>
            </a:pPr>
            <a:endParaRPr lang="en-US" sz="1560" spc="-52" dirty="0" err="1">
              <a:solidFill>
                <a:srgbClr val="FF8C00"/>
              </a:solidFill>
              <a:latin typeface="Segoe UI"/>
              <a:ea typeface="Segoe UI" pitchFamily="34" charset="0"/>
              <a:cs typeface="Segoe UI" pitchFamily="34" charset="0"/>
            </a:endParaRPr>
          </a:p>
        </p:txBody>
      </p:sp>
      <p:sp>
        <p:nvSpPr>
          <p:cNvPr id="18" name="TextBox 17"/>
          <p:cNvSpPr txBox="1"/>
          <p:nvPr/>
        </p:nvSpPr>
        <p:spPr>
          <a:xfrm>
            <a:off x="2150556" y="1736312"/>
            <a:ext cx="3713871" cy="923330"/>
          </a:xfrm>
          <a:prstGeom prst="rect">
            <a:avLst/>
          </a:prstGeom>
          <a:noFill/>
        </p:spPr>
        <p:txBody>
          <a:bodyPr wrap="square" rtlCol="0">
            <a:spAutoFit/>
          </a:bodyPr>
          <a:lstStyle/>
          <a:p>
            <a:r>
              <a:rPr lang="en-CA" dirty="0"/>
              <a:t>Jabil – electronics production line.  1 million data points to anticipate and avert failures in early steps.</a:t>
            </a:r>
          </a:p>
        </p:txBody>
      </p:sp>
      <p:sp>
        <p:nvSpPr>
          <p:cNvPr id="19" name="TextBox 18"/>
          <p:cNvSpPr txBox="1"/>
          <p:nvPr/>
        </p:nvSpPr>
        <p:spPr>
          <a:xfrm>
            <a:off x="2150555" y="3455370"/>
            <a:ext cx="3713871" cy="1200329"/>
          </a:xfrm>
          <a:prstGeom prst="rect">
            <a:avLst/>
          </a:prstGeom>
          <a:noFill/>
        </p:spPr>
        <p:txBody>
          <a:bodyPr wrap="square" rtlCol="0">
            <a:spAutoFit/>
          </a:bodyPr>
          <a:lstStyle/>
          <a:p>
            <a:r>
              <a:rPr lang="en-CA" dirty="0"/>
              <a:t>Ford – vehicle status.</a:t>
            </a:r>
          </a:p>
          <a:p>
            <a:r>
              <a:rPr lang="en-CA" dirty="0"/>
              <a:t>Added over-air updates, tire/fuel/battery status data, vehicle tracking &amp; remote-start.</a:t>
            </a:r>
          </a:p>
        </p:txBody>
      </p:sp>
      <p:sp>
        <p:nvSpPr>
          <p:cNvPr id="20" name="TextBox 19"/>
          <p:cNvSpPr txBox="1"/>
          <p:nvPr/>
        </p:nvSpPr>
        <p:spPr>
          <a:xfrm>
            <a:off x="2150555" y="5224570"/>
            <a:ext cx="3713871" cy="1200329"/>
          </a:xfrm>
          <a:prstGeom prst="rect">
            <a:avLst/>
          </a:prstGeom>
          <a:noFill/>
        </p:spPr>
        <p:txBody>
          <a:bodyPr wrap="square" rtlCol="0">
            <a:spAutoFit/>
          </a:bodyPr>
          <a:lstStyle/>
          <a:p>
            <a:r>
              <a:rPr lang="en-CA" dirty="0"/>
              <a:t>Kroger – check-out staffing.</a:t>
            </a:r>
          </a:p>
          <a:p>
            <a:r>
              <a:rPr lang="en-CA" dirty="0"/>
              <a:t>Sensors count customer and are used to monitor and anticipate checkout staffing needs. </a:t>
            </a:r>
          </a:p>
        </p:txBody>
      </p:sp>
      <p:sp>
        <p:nvSpPr>
          <p:cNvPr id="21" name="TextBox 20"/>
          <p:cNvSpPr txBox="1"/>
          <p:nvPr/>
        </p:nvSpPr>
        <p:spPr>
          <a:xfrm>
            <a:off x="7571306" y="1690688"/>
            <a:ext cx="3713871" cy="1754326"/>
          </a:xfrm>
          <a:prstGeom prst="rect">
            <a:avLst/>
          </a:prstGeom>
          <a:noFill/>
        </p:spPr>
        <p:txBody>
          <a:bodyPr wrap="square" rtlCol="0">
            <a:spAutoFit/>
          </a:bodyPr>
          <a:lstStyle/>
          <a:p>
            <a:r>
              <a:rPr lang="en-CA" dirty="0"/>
              <a:t>Rockwell Automation – oil/gas supply chain.</a:t>
            </a:r>
          </a:p>
          <a:p>
            <a:r>
              <a:rPr lang="en-CA" dirty="0"/>
              <a:t>Connected drilling pumps, transfer units and liquid natural gas bumps give preventative view to stakeholders</a:t>
            </a:r>
          </a:p>
        </p:txBody>
      </p:sp>
      <p:sp>
        <p:nvSpPr>
          <p:cNvPr id="22" name="TextBox 21"/>
          <p:cNvSpPr txBox="1"/>
          <p:nvPr/>
        </p:nvSpPr>
        <p:spPr>
          <a:xfrm>
            <a:off x="7571305" y="3409746"/>
            <a:ext cx="3713871" cy="1200329"/>
          </a:xfrm>
          <a:prstGeom prst="rect">
            <a:avLst/>
          </a:prstGeom>
          <a:noFill/>
        </p:spPr>
        <p:txBody>
          <a:bodyPr wrap="square" rtlCol="0">
            <a:spAutoFit/>
          </a:bodyPr>
          <a:lstStyle/>
          <a:p>
            <a:r>
              <a:rPr lang="en-CA" dirty="0"/>
              <a:t>ThyssenKrupp Elevator – cloud-connected elevators.</a:t>
            </a:r>
          </a:p>
          <a:p>
            <a:r>
              <a:rPr lang="en-CA" dirty="0"/>
              <a:t>Elevators in major cities enable pre-emptive maintenance.</a:t>
            </a:r>
          </a:p>
        </p:txBody>
      </p:sp>
      <p:sp>
        <p:nvSpPr>
          <p:cNvPr id="23" name="TextBox 22"/>
          <p:cNvSpPr txBox="1"/>
          <p:nvPr/>
        </p:nvSpPr>
        <p:spPr>
          <a:xfrm>
            <a:off x="7571305" y="5178946"/>
            <a:ext cx="3713871" cy="1200329"/>
          </a:xfrm>
          <a:prstGeom prst="rect">
            <a:avLst/>
          </a:prstGeom>
          <a:noFill/>
        </p:spPr>
        <p:txBody>
          <a:bodyPr wrap="square" rtlCol="0">
            <a:spAutoFit/>
          </a:bodyPr>
          <a:lstStyle/>
          <a:p>
            <a:r>
              <a:rPr lang="en-CA" dirty="0"/>
              <a:t>Weka Health Solutions – portable vaccine fridge</a:t>
            </a:r>
          </a:p>
          <a:p>
            <a:r>
              <a:rPr lang="en-CA" dirty="0"/>
              <a:t>Remote monitoring of temperature and dispensing quantities.</a:t>
            </a:r>
          </a:p>
        </p:txBody>
      </p:sp>
    </p:spTree>
    <p:extLst>
      <p:ext uri="{BB962C8B-B14F-4D97-AF65-F5344CB8AC3E}">
        <p14:creationId xmlns:p14="http://schemas.microsoft.com/office/powerpoint/2010/main" val="215522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7" grpId="0" animBg="1"/>
      <p:bldP spid="18" grpId="0"/>
      <p:bldP spid="19" grpId="0"/>
      <p:bldP spid="20" grpId="0"/>
      <p:bldP spid="21"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Solved by </a:t>
            </a:r>
            <a:r>
              <a:rPr lang="en-US" dirty="0" err="1"/>
              <a:t>IoT</a:t>
            </a:r>
            <a:r>
              <a:rPr lang="en-US" dirty="0"/>
              <a:t> Solutions</a:t>
            </a:r>
          </a:p>
        </p:txBody>
      </p:sp>
      <p:sp>
        <p:nvSpPr>
          <p:cNvPr id="3" name="Content Placeholder 2"/>
          <p:cNvSpPr>
            <a:spLocks noGrp="1"/>
          </p:cNvSpPr>
          <p:nvPr>
            <p:ph idx="1"/>
          </p:nvPr>
        </p:nvSpPr>
        <p:spPr/>
        <p:txBody>
          <a:bodyPr>
            <a:normAutofit/>
          </a:bodyPr>
          <a:lstStyle/>
          <a:p>
            <a:r>
              <a:rPr lang="en-US" dirty="0"/>
              <a:t>Uncollected data</a:t>
            </a:r>
          </a:p>
          <a:p>
            <a:r>
              <a:rPr lang="en-US" dirty="0"/>
              <a:t>Dispersed collection</a:t>
            </a:r>
          </a:p>
          <a:p>
            <a:r>
              <a:rPr lang="en-US" dirty="0"/>
              <a:t>Mass raw data</a:t>
            </a:r>
          </a:p>
          <a:p>
            <a:r>
              <a:rPr lang="en-US" dirty="0"/>
              <a:t>Lack of live data</a:t>
            </a:r>
          </a:p>
          <a:p>
            <a:r>
              <a:rPr lang="en-US" dirty="0"/>
              <a:t>Reactionary approach</a:t>
            </a:r>
          </a:p>
          <a:p>
            <a:r>
              <a:rPr lang="en-US" dirty="0"/>
              <a:t>Preventative maintenance costs</a:t>
            </a:r>
          </a:p>
          <a:p>
            <a:r>
              <a:rPr lang="en-US" dirty="0"/>
              <a:t>Lack of remote control</a:t>
            </a:r>
          </a:p>
        </p:txBody>
      </p:sp>
    </p:spTree>
    <p:extLst>
      <p:ext uri="{BB962C8B-B14F-4D97-AF65-F5344CB8AC3E}">
        <p14:creationId xmlns:p14="http://schemas.microsoft.com/office/powerpoint/2010/main" val="212717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Feature Requirements</a:t>
            </a:r>
          </a:p>
        </p:txBody>
      </p:sp>
      <p:sp>
        <p:nvSpPr>
          <p:cNvPr id="3" name="Content Placeholder 2"/>
          <p:cNvSpPr>
            <a:spLocks noGrp="1"/>
          </p:cNvSpPr>
          <p:nvPr>
            <p:ph idx="1"/>
          </p:nvPr>
        </p:nvSpPr>
        <p:spPr/>
        <p:txBody>
          <a:bodyPr>
            <a:normAutofit/>
          </a:bodyPr>
          <a:lstStyle/>
          <a:p>
            <a:r>
              <a:rPr lang="en-US" dirty="0"/>
              <a:t>Data collection</a:t>
            </a:r>
            <a:endParaRPr lang="en-US" dirty="0"/>
          </a:p>
          <a:p>
            <a:r>
              <a:rPr lang="en-US" dirty="0"/>
              <a:t>Device registration</a:t>
            </a:r>
          </a:p>
          <a:p>
            <a:r>
              <a:rPr lang="en-US" dirty="0"/>
              <a:t>Data upload</a:t>
            </a:r>
          </a:p>
          <a:p>
            <a:r>
              <a:rPr lang="en-US" dirty="0"/>
              <a:t>Mass data storage</a:t>
            </a:r>
          </a:p>
          <a:p>
            <a:r>
              <a:rPr lang="en-US" dirty="0"/>
              <a:t>Data routing</a:t>
            </a:r>
          </a:p>
          <a:p>
            <a:r>
              <a:rPr lang="en-US" dirty="0"/>
              <a:t>(Live) analysis</a:t>
            </a:r>
          </a:p>
          <a:p>
            <a:r>
              <a:rPr lang="en-US" dirty="0"/>
              <a:t>Reporting</a:t>
            </a:r>
          </a:p>
          <a:p>
            <a:r>
              <a:rPr lang="en-US" dirty="0"/>
              <a:t>Device management/control</a:t>
            </a:r>
          </a:p>
        </p:txBody>
      </p:sp>
    </p:spTree>
    <p:extLst>
      <p:ext uri="{BB962C8B-B14F-4D97-AF65-F5344CB8AC3E}">
        <p14:creationId xmlns:p14="http://schemas.microsoft.com/office/powerpoint/2010/main" val="41814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10840</TotalTime>
  <Words>4592</Words>
  <Application>Microsoft Office PowerPoint</Application>
  <PresentationFormat>Widescreen</PresentationFormat>
  <Paragraphs>341</Paragraphs>
  <Slides>20</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Exploring IoT Solutions</vt:lpstr>
      <vt:lpstr>A Simple Thing</vt:lpstr>
      <vt:lpstr>Connected Things Everywhere</vt:lpstr>
      <vt:lpstr>Demo</vt:lpstr>
      <vt:lpstr>Anatomy of the Internet of Things</vt:lpstr>
      <vt:lpstr>Strategic Importance</vt:lpstr>
      <vt:lpstr>Industry Usage</vt:lpstr>
      <vt:lpstr>Problems Solved by IoT Solutions</vt:lpstr>
      <vt:lpstr>Solution Feature Requirements</vt:lpstr>
      <vt:lpstr>High-Level Components</vt:lpstr>
      <vt:lpstr>Devices - OS &amp; Languages</vt:lpstr>
      <vt:lpstr>Desirable Traits of an IoT Cloud Platform</vt:lpstr>
      <vt:lpstr>Remote Monitoring Components</vt:lpstr>
      <vt:lpstr>Demo</vt:lpstr>
      <vt:lpstr>Additional Desirable Features</vt:lpstr>
      <vt:lpstr>Predictive Analytics – Machine Learning</vt:lpstr>
      <vt:lpstr>Cognition – Cognitive Services</vt:lpstr>
      <vt:lpstr>Demo</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Colin Melia</cp:lastModifiedBy>
  <cp:revision>250</cp:revision>
  <dcterms:created xsi:type="dcterms:W3CDTF">2016-04-21T18:51:19Z</dcterms:created>
  <dcterms:modified xsi:type="dcterms:W3CDTF">2016-11-11T19:51:48Z</dcterms:modified>
</cp:coreProperties>
</file>