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8"/>
  </p:notesMasterIdLst>
  <p:sldIdLst>
    <p:sldId id="256" r:id="rId3"/>
    <p:sldId id="323" r:id="rId4"/>
    <p:sldId id="324" r:id="rId5"/>
    <p:sldId id="330" r:id="rId6"/>
    <p:sldId id="326" r:id="rId7"/>
    <p:sldId id="327" r:id="rId8"/>
    <p:sldId id="328" r:id="rId9"/>
    <p:sldId id="329" r:id="rId10"/>
    <p:sldId id="325" r:id="rId11"/>
    <p:sldId id="331" r:id="rId12"/>
    <p:sldId id="332" r:id="rId13"/>
    <p:sldId id="333" r:id="rId14"/>
    <p:sldId id="334" r:id="rId15"/>
    <p:sldId id="295"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235888"/>
    <a:srgbClr val="7F7F7F"/>
    <a:srgbClr val="4D9CD7"/>
    <a:srgbClr val="2AB7FF"/>
    <a:srgbClr val="5095D1"/>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135" autoAdjust="0"/>
    <p:restoredTop sz="82780" autoAdjust="0"/>
  </p:normalViewPr>
  <p:slideViewPr>
    <p:cSldViewPr snapToGrid="0">
      <p:cViewPr varScale="1">
        <p:scale>
          <a:sx n="86" d="100"/>
          <a:sy n="86" d="100"/>
        </p:scale>
        <p:origin x="510"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dirty="0"/>
          </a:p>
        </p:txBody>
      </p:sp>
    </p:spTree>
    <p:extLst>
      <p:ext uri="{BB962C8B-B14F-4D97-AF65-F5344CB8AC3E}">
        <p14:creationId xmlns:p14="http://schemas.microsoft.com/office/powerpoint/2010/main" val="395145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3969871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4083142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834370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415656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514575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3654422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2158055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98428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2310019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366105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602072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976261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2/8/2017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Windows_Holographic"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microsoft.com/microsoft-hololen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Building </a:t>
            </a:r>
            <a:r>
              <a:rPr lang="en-US" dirty="0" err="1"/>
              <a:t>Hololens</a:t>
            </a:r>
            <a:r>
              <a:rPr lang="en-US" dirty="0"/>
              <a:t> Apps With Unity</a:t>
            </a:r>
          </a:p>
        </p:txBody>
      </p:sp>
      <p:sp>
        <p:nvSpPr>
          <p:cNvPr id="3" name="Subtitle 2"/>
          <p:cNvSpPr>
            <a:spLocks noGrp="1"/>
          </p:cNvSpPr>
          <p:nvPr>
            <p:ph type="subTitle" idx="1"/>
          </p:nvPr>
        </p:nvSpPr>
        <p:spPr/>
        <p:txBody>
          <a:bodyPr/>
          <a:lstStyle/>
          <a:p>
            <a:r>
              <a:rPr lang="en-US" dirty="0">
                <a:solidFill>
                  <a:srgbClr val="FFFF00"/>
                </a:solidFill>
              </a:rPr>
              <a:t>[ Instructor Name ]</a:t>
            </a:r>
          </a:p>
          <a:p>
            <a:r>
              <a:rPr lang="en-US" dirty="0">
                <a:solidFill>
                  <a:srgbClr val="FFFF00"/>
                </a:solidFill>
              </a:rPr>
              <a:t>[ Instructor E-mail ]</a:t>
            </a:r>
          </a:p>
        </p:txBody>
      </p:sp>
    </p:spTree>
    <p:extLst>
      <p:ext uri="{BB962C8B-B14F-4D97-AF65-F5344CB8AC3E}">
        <p14:creationId xmlns:p14="http://schemas.microsoft.com/office/powerpoint/2010/main" val="244850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Unity 3D Projects</a:t>
            </a:r>
          </a:p>
        </p:txBody>
      </p:sp>
      <p:sp>
        <p:nvSpPr>
          <p:cNvPr id="3" name="Content Placeholder 2"/>
          <p:cNvSpPr>
            <a:spLocks noGrp="1"/>
          </p:cNvSpPr>
          <p:nvPr>
            <p:ph idx="1"/>
          </p:nvPr>
        </p:nvSpPr>
        <p:spPr/>
        <p:txBody>
          <a:bodyPr>
            <a:normAutofit/>
          </a:bodyPr>
          <a:lstStyle/>
          <a:p>
            <a:r>
              <a:rPr lang="en-US" dirty="0"/>
              <a:t>Projects are collections of assets that get compiled into a single output application</a:t>
            </a:r>
          </a:p>
          <a:p>
            <a:r>
              <a:rPr lang="en-US" dirty="0"/>
              <a:t>Each project in Unity 3D is contained in a single filesystem folder</a:t>
            </a:r>
          </a:p>
          <a:p>
            <a:r>
              <a:rPr lang="en-US" dirty="0"/>
              <a:t>Unity 3D projects can grow in size quickly, as assets are added</a:t>
            </a:r>
          </a:p>
          <a:p>
            <a:pPr lvl="1"/>
            <a:r>
              <a:rPr lang="en-US" dirty="0"/>
              <a:t>Building a Unity 3D application also effectively makes another copy of those assets during resource compilation</a:t>
            </a:r>
          </a:p>
          <a:p>
            <a:r>
              <a:rPr lang="en-US" dirty="0"/>
              <a:t>Project assets are typically place in folders for organization, not isolation or containment</a:t>
            </a:r>
          </a:p>
          <a:p>
            <a:pPr lvl="1"/>
            <a:r>
              <a:rPr lang="en-US" dirty="0"/>
              <a:t>Use them however you wish – they do not map to code namespaces or any other construct</a:t>
            </a:r>
          </a:p>
        </p:txBody>
      </p:sp>
    </p:spTree>
    <p:extLst>
      <p:ext uri="{BB962C8B-B14F-4D97-AF65-F5344CB8AC3E}">
        <p14:creationId xmlns:p14="http://schemas.microsoft.com/office/powerpoint/2010/main" val="190102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Unity 3D Scenes</a:t>
            </a:r>
          </a:p>
        </p:txBody>
      </p:sp>
      <p:sp>
        <p:nvSpPr>
          <p:cNvPr id="3" name="Content Placeholder 2"/>
          <p:cNvSpPr>
            <a:spLocks noGrp="1"/>
          </p:cNvSpPr>
          <p:nvPr>
            <p:ph idx="1"/>
          </p:nvPr>
        </p:nvSpPr>
        <p:spPr/>
        <p:txBody>
          <a:bodyPr>
            <a:normAutofit/>
          </a:bodyPr>
          <a:lstStyle/>
          <a:p>
            <a:r>
              <a:rPr lang="en-US" dirty="0"/>
              <a:t>In Unity 3D, only a single scene is active at any given moment</a:t>
            </a:r>
          </a:p>
          <a:p>
            <a:r>
              <a:rPr lang="en-US" dirty="0"/>
              <a:t>Each scene typically contains a combination of:</a:t>
            </a:r>
          </a:p>
          <a:p>
            <a:pPr lvl="1"/>
            <a:r>
              <a:rPr lang="en-US" dirty="0"/>
              <a:t>Virtual objects positioned in 3D space</a:t>
            </a:r>
          </a:p>
          <a:p>
            <a:pPr lvl="1"/>
            <a:r>
              <a:rPr lang="en-US" dirty="0"/>
              <a:t>One or more light sources</a:t>
            </a:r>
          </a:p>
          <a:p>
            <a:pPr lvl="1"/>
            <a:r>
              <a:rPr lang="en-US" dirty="0"/>
              <a:t>A camera to represent the user’s viewpoint</a:t>
            </a:r>
          </a:p>
          <a:p>
            <a:pPr lvl="1"/>
            <a:r>
              <a:rPr lang="en-US" dirty="0"/>
              <a:t>The “gaze” cursor</a:t>
            </a:r>
          </a:p>
          <a:p>
            <a:pPr lvl="1"/>
            <a:r>
              <a:rPr lang="en-US" dirty="0"/>
              <a:t>Script (code) behaviors used by any animations and/or interactions</a:t>
            </a:r>
          </a:p>
          <a:p>
            <a:r>
              <a:rPr lang="en-US" dirty="0"/>
              <a:t>Any tree of objects from the scene contents can be dragged into the Project Assets folder in Unity 3D to create a new “prefab” template for easy reuse of the objects.</a:t>
            </a:r>
          </a:p>
        </p:txBody>
      </p:sp>
    </p:spTree>
    <p:extLst>
      <p:ext uri="{BB962C8B-B14F-4D97-AF65-F5344CB8AC3E}">
        <p14:creationId xmlns:p14="http://schemas.microsoft.com/office/powerpoint/2010/main" val="296783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Unity 3D and Windows Holographic</a:t>
            </a:r>
          </a:p>
        </p:txBody>
      </p:sp>
      <p:sp>
        <p:nvSpPr>
          <p:cNvPr id="3" name="Content Placeholder 2"/>
          <p:cNvSpPr>
            <a:spLocks noGrp="1"/>
          </p:cNvSpPr>
          <p:nvPr>
            <p:ph idx="1"/>
          </p:nvPr>
        </p:nvSpPr>
        <p:spPr/>
        <p:txBody>
          <a:bodyPr>
            <a:normAutofit/>
          </a:bodyPr>
          <a:lstStyle/>
          <a:p>
            <a:r>
              <a:rPr lang="en-US" dirty="0"/>
              <a:t>A number of scene/project properties need to be configured when using Unity 3D for Windows Holographic Applications:</a:t>
            </a:r>
          </a:p>
          <a:p>
            <a:pPr lvl="1"/>
            <a:r>
              <a:rPr lang="en-US" dirty="0"/>
              <a:t>Project’s Target Platform options</a:t>
            </a:r>
          </a:p>
          <a:p>
            <a:pPr lvl="1"/>
            <a:r>
              <a:rPr lang="en-US" dirty="0"/>
              <a:t>Camera flags and background color</a:t>
            </a:r>
          </a:p>
          <a:p>
            <a:pPr lvl="1"/>
            <a:r>
              <a:rPr lang="en-US" dirty="0"/>
              <a:t>VR SDK settings</a:t>
            </a:r>
          </a:p>
          <a:p>
            <a:pPr lvl="1"/>
            <a:r>
              <a:rPr lang="en-US" dirty="0"/>
              <a:t>UWP capabilities declarations</a:t>
            </a:r>
          </a:p>
          <a:p>
            <a:r>
              <a:rPr lang="en-US" dirty="0"/>
              <a:t>These can be done manually, or by using the </a:t>
            </a:r>
            <a:r>
              <a:rPr lang="en-US" b="1" dirty="0" err="1">
                <a:solidFill>
                  <a:schemeClr val="accent2"/>
                </a:solidFill>
              </a:rPr>
              <a:t>HoloToolkit</a:t>
            </a:r>
            <a:r>
              <a:rPr lang="en-US" dirty="0"/>
              <a:t> Unity package from Microsoft</a:t>
            </a:r>
          </a:p>
        </p:txBody>
      </p:sp>
    </p:spTree>
    <p:extLst>
      <p:ext uri="{BB962C8B-B14F-4D97-AF65-F5344CB8AC3E}">
        <p14:creationId xmlns:p14="http://schemas.microsoft.com/office/powerpoint/2010/main" val="20726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Scripting in Unity 3D</a:t>
            </a:r>
          </a:p>
        </p:txBody>
      </p:sp>
      <p:sp>
        <p:nvSpPr>
          <p:cNvPr id="3" name="Content Placeholder 2"/>
          <p:cNvSpPr>
            <a:spLocks noGrp="1"/>
          </p:cNvSpPr>
          <p:nvPr>
            <p:ph idx="1"/>
          </p:nvPr>
        </p:nvSpPr>
        <p:spPr/>
        <p:txBody>
          <a:bodyPr>
            <a:normAutofit lnSpcReduction="10000"/>
          </a:bodyPr>
          <a:lstStyle/>
          <a:p>
            <a:pPr marL="0" indent="0">
              <a:buNone/>
            </a:pPr>
            <a:r>
              <a:rPr lang="en-US" dirty="0"/>
              <a:t>Unity’s scripting system is often confusing to veteran developers who are not familiar with the platform. Here are a few tips to help ease the learning curve:</a:t>
            </a:r>
          </a:p>
          <a:p>
            <a:pPr lvl="1"/>
            <a:endParaRPr lang="en-US" dirty="0"/>
          </a:p>
          <a:p>
            <a:pPr lvl="1"/>
            <a:r>
              <a:rPr lang="en-US" dirty="0"/>
              <a:t>Script classes are only instanced when attached to scene elements</a:t>
            </a:r>
          </a:p>
          <a:p>
            <a:pPr lvl="1"/>
            <a:r>
              <a:rPr lang="en-US" dirty="0"/>
              <a:t>Most script classes need to inherit from </a:t>
            </a:r>
            <a:r>
              <a:rPr lang="en-US" dirty="0" err="1"/>
              <a:t>MonoBehavior</a:t>
            </a:r>
            <a:endParaRPr lang="en-US" dirty="0"/>
          </a:p>
          <a:p>
            <a:pPr lvl="1"/>
            <a:r>
              <a:rPr lang="en-US" dirty="0"/>
              <a:t>Methods are implemented on a script class to correspond with messages sent by the Unity runtime, the engine does </a:t>
            </a:r>
            <a:r>
              <a:rPr lang="en-US" i="1" dirty="0"/>
              <a:t>not</a:t>
            </a:r>
            <a:r>
              <a:rPr lang="en-US" dirty="0"/>
              <a:t> use </a:t>
            </a:r>
            <a:r>
              <a:rPr lang="en-US" dirty="0" err="1"/>
              <a:t>virtuals</a:t>
            </a:r>
            <a:r>
              <a:rPr lang="en-US" dirty="0"/>
              <a:t> and overrides for polymorphism</a:t>
            </a:r>
          </a:p>
          <a:p>
            <a:pPr lvl="1"/>
            <a:r>
              <a:rPr lang="en-US" dirty="0"/>
              <a:t>The most commonly used methods/messages are </a:t>
            </a:r>
            <a:r>
              <a:rPr lang="en-US" sz="2800" b="1" dirty="0">
                <a:solidFill>
                  <a:schemeClr val="accent2"/>
                </a:solidFill>
              </a:rPr>
              <a:t>Awake</a:t>
            </a:r>
            <a:r>
              <a:rPr lang="en-US" dirty="0"/>
              <a:t>, </a:t>
            </a:r>
            <a:r>
              <a:rPr lang="en-US" sz="2800" b="1" dirty="0">
                <a:solidFill>
                  <a:schemeClr val="accent2"/>
                </a:solidFill>
              </a:rPr>
              <a:t>Start</a:t>
            </a:r>
            <a:r>
              <a:rPr lang="en-US" dirty="0"/>
              <a:t>, and </a:t>
            </a:r>
            <a:r>
              <a:rPr lang="en-US" sz="2800" b="1" dirty="0">
                <a:solidFill>
                  <a:schemeClr val="accent2"/>
                </a:solidFill>
              </a:rPr>
              <a:t>Update</a:t>
            </a:r>
          </a:p>
          <a:p>
            <a:pPr lvl="1"/>
            <a:r>
              <a:rPr lang="en-US" dirty="0"/>
              <a:t>Use Coroutines to perform asynchronous background tasks</a:t>
            </a:r>
          </a:p>
        </p:txBody>
      </p:sp>
    </p:spTree>
    <p:extLst>
      <p:ext uri="{BB962C8B-B14F-4D97-AF65-F5344CB8AC3E}">
        <p14:creationId xmlns:p14="http://schemas.microsoft.com/office/powerpoint/2010/main" val="142889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Lab</a:t>
            </a:r>
          </a:p>
        </p:txBody>
      </p:sp>
      <p:sp>
        <p:nvSpPr>
          <p:cNvPr id="5" name="Text Placeholder 4"/>
          <p:cNvSpPr>
            <a:spLocks noGrp="1"/>
          </p:cNvSpPr>
          <p:nvPr>
            <p:ph type="body" idx="1"/>
          </p:nvPr>
        </p:nvSpPr>
        <p:spPr/>
        <p:txBody>
          <a:bodyPr/>
          <a:lstStyle/>
          <a:p>
            <a:r>
              <a:rPr lang="en-US" dirty="0"/>
              <a:t>HoloLens HOL.html</a:t>
            </a:r>
          </a:p>
        </p:txBody>
      </p:sp>
    </p:spTree>
    <p:extLst>
      <p:ext uri="{BB962C8B-B14F-4D97-AF65-F5344CB8AC3E}">
        <p14:creationId xmlns:p14="http://schemas.microsoft.com/office/powerpoint/2010/main" val="333518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03237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Holographic</a:t>
            </a:r>
          </a:p>
        </p:txBody>
      </p:sp>
      <p:pic>
        <p:nvPicPr>
          <p:cNvPr id="1026" name="Picture 2" descr="Windows HoloLens Development Edi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357" y="2687960"/>
            <a:ext cx="4029075"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53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Windows Holographic?</a:t>
            </a:r>
          </a:p>
        </p:txBody>
      </p:sp>
      <p:sp>
        <p:nvSpPr>
          <p:cNvPr id="3" name="Content Placeholder 2"/>
          <p:cNvSpPr>
            <a:spLocks noGrp="1"/>
          </p:cNvSpPr>
          <p:nvPr>
            <p:ph idx="1"/>
          </p:nvPr>
        </p:nvSpPr>
        <p:spPr>
          <a:xfrm>
            <a:off x="838200" y="1825625"/>
            <a:ext cx="10447266" cy="4351338"/>
          </a:xfrm>
        </p:spPr>
        <p:txBody>
          <a:bodyPr/>
          <a:lstStyle/>
          <a:p>
            <a:pPr marL="571500" indent="-571500"/>
            <a:r>
              <a:rPr lang="en-US" dirty="0"/>
              <a:t>Windows Holographic is a </a:t>
            </a:r>
            <a:r>
              <a:rPr lang="en-US" b="1" dirty="0">
                <a:solidFill>
                  <a:schemeClr val="accent2"/>
                </a:solidFill>
              </a:rPr>
              <a:t>mixed reality </a:t>
            </a:r>
            <a:r>
              <a:rPr lang="en-US" dirty="0"/>
              <a:t>platform developed by Microsoft </a:t>
            </a:r>
            <a:r>
              <a:rPr lang="en-US" baseline="30000" dirty="0"/>
              <a:t>[1]</a:t>
            </a:r>
          </a:p>
          <a:p>
            <a:pPr marL="571500" indent="-571500"/>
            <a:r>
              <a:rPr lang="en-US" dirty="0"/>
              <a:t>Released in March 2016 alongside of the premier holographic device, the </a:t>
            </a:r>
            <a:r>
              <a:rPr lang="en-US" b="1" dirty="0">
                <a:solidFill>
                  <a:schemeClr val="accent2"/>
                </a:solidFill>
              </a:rPr>
              <a:t>Microsoft </a:t>
            </a:r>
            <a:r>
              <a:rPr lang="en-US" b="1" dirty="0" err="1">
                <a:solidFill>
                  <a:schemeClr val="accent2"/>
                </a:solidFill>
              </a:rPr>
              <a:t>Hololens</a:t>
            </a:r>
            <a:r>
              <a:rPr lang="en-US" b="1" dirty="0">
                <a:solidFill>
                  <a:schemeClr val="accent2"/>
                </a:solidFill>
              </a:rPr>
              <a:t> </a:t>
            </a:r>
            <a:r>
              <a:rPr lang="en-US" baseline="30000" dirty="0"/>
              <a:t>[2]</a:t>
            </a:r>
          </a:p>
          <a:p>
            <a:pPr marL="571500" indent="-571500"/>
            <a:r>
              <a:rPr lang="en-US" dirty="0"/>
              <a:t>Holographic apps run on Windows 10 as </a:t>
            </a:r>
            <a:r>
              <a:rPr lang="en-US" b="1" dirty="0">
                <a:solidFill>
                  <a:schemeClr val="accent2"/>
                </a:solidFill>
              </a:rPr>
              <a:t>Universal Windows Applications</a:t>
            </a:r>
          </a:p>
          <a:p>
            <a:pPr marL="571500" indent="-571500"/>
            <a:r>
              <a:rPr lang="en-US" dirty="0"/>
              <a:t>Allows for highly immersive virtual experiences</a:t>
            </a:r>
          </a:p>
          <a:p>
            <a:endParaRPr lang="en-US" dirty="0"/>
          </a:p>
        </p:txBody>
      </p:sp>
      <p:sp>
        <p:nvSpPr>
          <p:cNvPr id="5" name="TextBox 4"/>
          <p:cNvSpPr txBox="1"/>
          <p:nvPr/>
        </p:nvSpPr>
        <p:spPr>
          <a:xfrm>
            <a:off x="6754761" y="6048661"/>
            <a:ext cx="5144238" cy="523220"/>
          </a:xfrm>
          <a:prstGeom prst="rect">
            <a:avLst/>
          </a:prstGeom>
          <a:noFill/>
        </p:spPr>
        <p:txBody>
          <a:bodyPr wrap="square" rtlCol="0" anchor="b">
            <a:spAutoFit/>
          </a:bodyPr>
          <a:lstStyle/>
          <a:p>
            <a:r>
              <a:rPr lang="en-US" sz="1400" dirty="0"/>
              <a:t>[1] </a:t>
            </a:r>
            <a:r>
              <a:rPr lang="en-US" sz="1400" dirty="0">
                <a:hlinkClick r:id="rId3"/>
              </a:rPr>
              <a:t>https://en.wikipedia.org/wiki/Windows_Holographic</a:t>
            </a:r>
            <a:endParaRPr lang="en-US" sz="1400" dirty="0"/>
          </a:p>
          <a:p>
            <a:r>
              <a:rPr lang="en-US" sz="1400" dirty="0"/>
              <a:t>[2] </a:t>
            </a:r>
            <a:r>
              <a:rPr lang="en-US" sz="1400" dirty="0">
                <a:hlinkClick r:id="rId4"/>
              </a:rPr>
              <a:t>https://www.microsoft.com/microsoft-hololens</a:t>
            </a:r>
            <a:endParaRPr lang="en-US" sz="1400" dirty="0"/>
          </a:p>
        </p:txBody>
      </p:sp>
    </p:spTree>
    <p:extLst>
      <p:ext uri="{BB962C8B-B14F-4D97-AF65-F5344CB8AC3E}">
        <p14:creationId xmlns:p14="http://schemas.microsoft.com/office/powerpoint/2010/main" val="67871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Mixed Reality?</a:t>
            </a:r>
          </a:p>
        </p:txBody>
      </p:sp>
      <p:sp>
        <p:nvSpPr>
          <p:cNvPr id="3" name="Content Placeholder 2"/>
          <p:cNvSpPr>
            <a:spLocks noGrp="1"/>
          </p:cNvSpPr>
          <p:nvPr>
            <p:ph idx="1"/>
          </p:nvPr>
        </p:nvSpPr>
        <p:spPr/>
        <p:txBody>
          <a:bodyPr/>
          <a:lstStyle/>
          <a:p>
            <a:r>
              <a:rPr lang="en-US" dirty="0"/>
              <a:t>A merging of virtual reality with physical reality</a:t>
            </a:r>
          </a:p>
          <a:p>
            <a:endParaRPr lang="en-US" dirty="0"/>
          </a:p>
          <a:p>
            <a:r>
              <a:rPr lang="en-US" dirty="0"/>
              <a:t>Digital synthetic creations co-exist and interact with physically real objects and landscapes, in real time</a:t>
            </a:r>
          </a:p>
        </p:txBody>
      </p:sp>
    </p:spTree>
    <p:extLst>
      <p:ext uri="{BB962C8B-B14F-4D97-AF65-F5344CB8AC3E}">
        <p14:creationId xmlns:p14="http://schemas.microsoft.com/office/powerpoint/2010/main" val="305905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 for Holographic Applications</a:t>
            </a:r>
          </a:p>
        </p:txBody>
      </p:sp>
      <p:sp>
        <p:nvSpPr>
          <p:cNvPr id="6" name="TextBox 5"/>
          <p:cNvSpPr txBox="1"/>
          <p:nvPr/>
        </p:nvSpPr>
        <p:spPr>
          <a:xfrm>
            <a:off x="885395" y="2861189"/>
            <a:ext cx="1828800" cy="803111"/>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ctr" defTabSz="914099" fontAlgn="base">
              <a:spcBef>
                <a:spcPct val="0"/>
              </a:spcBef>
              <a:spcAft>
                <a:spcPct val="0"/>
              </a:spcAft>
              <a:defRPr sz="24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Healthcare</a:t>
            </a:r>
          </a:p>
        </p:txBody>
      </p:sp>
      <p:sp>
        <p:nvSpPr>
          <p:cNvPr id="7" name="TextBox 6"/>
          <p:cNvSpPr txBox="1"/>
          <p:nvPr/>
        </p:nvSpPr>
        <p:spPr>
          <a:xfrm>
            <a:off x="6434395" y="2861189"/>
            <a:ext cx="1828800" cy="803111"/>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ctr" defTabSz="914099" fontAlgn="base">
              <a:spcBef>
                <a:spcPct val="0"/>
              </a:spcBef>
              <a:spcAft>
                <a:spcPct val="0"/>
              </a:spcAft>
              <a:defRPr sz="24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Education</a:t>
            </a:r>
          </a:p>
        </p:txBody>
      </p:sp>
      <p:sp>
        <p:nvSpPr>
          <p:cNvPr id="8" name="TextBox 7"/>
          <p:cNvSpPr txBox="1"/>
          <p:nvPr/>
        </p:nvSpPr>
        <p:spPr>
          <a:xfrm>
            <a:off x="9208895" y="2861189"/>
            <a:ext cx="1828800" cy="803111"/>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ctr" defTabSz="914099" fontAlgn="base">
              <a:spcBef>
                <a:spcPct val="0"/>
              </a:spcBef>
              <a:spcAft>
                <a:spcPct val="0"/>
              </a:spcAft>
              <a:defRPr sz="24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Gaming</a:t>
            </a:r>
          </a:p>
        </p:txBody>
      </p:sp>
      <p:sp>
        <p:nvSpPr>
          <p:cNvPr id="9" name="TextBox 8"/>
          <p:cNvSpPr txBox="1"/>
          <p:nvPr/>
        </p:nvSpPr>
        <p:spPr>
          <a:xfrm>
            <a:off x="3659895" y="2861189"/>
            <a:ext cx="1828800" cy="803111"/>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ctr" defTabSz="914099" fontAlgn="base">
              <a:spcBef>
                <a:spcPct val="0"/>
              </a:spcBef>
              <a:spcAft>
                <a:spcPct val="0"/>
              </a:spcAft>
              <a:defRPr sz="24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Research</a:t>
            </a:r>
          </a:p>
        </p:txBody>
      </p:sp>
      <p:sp>
        <p:nvSpPr>
          <p:cNvPr id="10" name="TextBox 9"/>
          <p:cNvSpPr txBox="1"/>
          <p:nvPr/>
        </p:nvSpPr>
        <p:spPr>
          <a:xfrm>
            <a:off x="2200951" y="4268093"/>
            <a:ext cx="2011680" cy="811251"/>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ctr" defTabSz="914099" fontAlgn="base">
              <a:spcBef>
                <a:spcPct val="0"/>
              </a:spcBef>
              <a:spcAft>
                <a:spcPct val="0"/>
              </a:spcAft>
              <a:defRPr sz="24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Sales</a:t>
            </a:r>
          </a:p>
        </p:txBody>
      </p:sp>
      <p:sp>
        <p:nvSpPr>
          <p:cNvPr id="11" name="TextBox 10"/>
          <p:cNvSpPr txBox="1"/>
          <p:nvPr/>
        </p:nvSpPr>
        <p:spPr>
          <a:xfrm>
            <a:off x="7749951" y="4268093"/>
            <a:ext cx="2011680" cy="811251"/>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ctr" defTabSz="914099" fontAlgn="base">
              <a:spcBef>
                <a:spcPct val="0"/>
              </a:spcBef>
              <a:spcAft>
                <a:spcPct val="0"/>
              </a:spcAft>
              <a:defRPr sz="24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Engineering</a:t>
            </a:r>
          </a:p>
        </p:txBody>
      </p:sp>
      <p:sp>
        <p:nvSpPr>
          <p:cNvPr id="13" name="TextBox 12"/>
          <p:cNvSpPr txBox="1"/>
          <p:nvPr/>
        </p:nvSpPr>
        <p:spPr>
          <a:xfrm>
            <a:off x="4975451" y="4268093"/>
            <a:ext cx="2011680" cy="811251"/>
          </a:xfrm>
          <a:prstGeom prst="rect">
            <a:avLst/>
          </a:prstGeom>
          <a:solidFill>
            <a:srgbClr val="5095D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algn="ctr" defTabSz="914099" fontAlgn="base">
              <a:spcBef>
                <a:spcPct val="0"/>
              </a:spcBef>
              <a:spcAft>
                <a:spcPct val="0"/>
              </a:spcAft>
              <a:defRPr sz="2400">
                <a:gradFill>
                  <a:gsLst>
                    <a:gs pos="0">
                      <a:srgbClr val="FFFFFF"/>
                    </a:gs>
                    <a:gs pos="100000">
                      <a:srgbClr val="FFFFFF"/>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Many Others</a:t>
            </a:r>
          </a:p>
        </p:txBody>
      </p:sp>
    </p:spTree>
    <p:extLst>
      <p:ext uri="{BB962C8B-B14F-4D97-AF65-F5344CB8AC3E}">
        <p14:creationId xmlns:p14="http://schemas.microsoft.com/office/powerpoint/2010/main" val="153488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Holographic Applications</a:t>
            </a:r>
          </a:p>
        </p:txBody>
      </p:sp>
      <p:sp>
        <p:nvSpPr>
          <p:cNvPr id="3" name="Content Placeholder 2"/>
          <p:cNvSpPr>
            <a:spLocks noGrp="1"/>
          </p:cNvSpPr>
          <p:nvPr>
            <p:ph idx="1"/>
          </p:nvPr>
        </p:nvSpPr>
        <p:spPr/>
        <p:txBody>
          <a:bodyPr>
            <a:normAutofit fontScale="92500" lnSpcReduction="10000"/>
          </a:bodyPr>
          <a:lstStyle/>
          <a:p>
            <a:r>
              <a:rPr lang="en-US" dirty="0"/>
              <a:t>Holographic Applications are fundamentally built just like other Universal Windows Applications, and distributed through the Microsoft Store</a:t>
            </a:r>
          </a:p>
          <a:p>
            <a:endParaRPr lang="en-US" dirty="0"/>
          </a:p>
          <a:p>
            <a:r>
              <a:rPr lang="en-US" dirty="0"/>
              <a:t>Multiple options for development are possible:</a:t>
            </a:r>
          </a:p>
          <a:p>
            <a:pPr lvl="1"/>
            <a:r>
              <a:rPr lang="en-US" dirty="0"/>
              <a:t>Unity 3D</a:t>
            </a:r>
          </a:p>
          <a:p>
            <a:pPr lvl="1"/>
            <a:r>
              <a:rPr lang="en-US" dirty="0" err="1"/>
              <a:t>UrhoSharp</a:t>
            </a:r>
            <a:endParaRPr lang="en-US" dirty="0"/>
          </a:p>
          <a:p>
            <a:pPr lvl="1"/>
            <a:r>
              <a:rPr lang="en-US" dirty="0"/>
              <a:t>DirectX APIs</a:t>
            </a:r>
          </a:p>
          <a:p>
            <a:endParaRPr lang="en-US" dirty="0"/>
          </a:p>
          <a:p>
            <a:r>
              <a:rPr lang="en-US" dirty="0"/>
              <a:t>This material focuses on using </a:t>
            </a:r>
            <a:r>
              <a:rPr lang="en-US" sz="3000" b="1" dirty="0">
                <a:solidFill>
                  <a:schemeClr val="accent2"/>
                </a:solidFill>
              </a:rPr>
              <a:t>Unity 3D</a:t>
            </a:r>
            <a:r>
              <a:rPr lang="en-US" dirty="0"/>
              <a:t> alongside of </a:t>
            </a:r>
            <a:r>
              <a:rPr lang="en-US" sz="3000" b="1" dirty="0">
                <a:solidFill>
                  <a:schemeClr val="accent2"/>
                </a:solidFill>
              </a:rPr>
              <a:t>Visual Studio 2015 </a:t>
            </a:r>
            <a:r>
              <a:rPr lang="en-US" dirty="0"/>
              <a:t>to build Holographic Applications</a:t>
            </a:r>
          </a:p>
        </p:txBody>
      </p:sp>
    </p:spTree>
    <p:extLst>
      <p:ext uri="{BB962C8B-B14F-4D97-AF65-F5344CB8AC3E}">
        <p14:creationId xmlns:p14="http://schemas.microsoft.com/office/powerpoint/2010/main" val="84457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a Development Environment</a:t>
            </a:r>
          </a:p>
        </p:txBody>
      </p:sp>
      <p:sp>
        <p:nvSpPr>
          <p:cNvPr id="3" name="Content Placeholder 2"/>
          <p:cNvSpPr>
            <a:spLocks noGrp="1"/>
          </p:cNvSpPr>
          <p:nvPr>
            <p:ph idx="1"/>
          </p:nvPr>
        </p:nvSpPr>
        <p:spPr/>
        <p:txBody>
          <a:bodyPr>
            <a:normAutofit lnSpcReduction="10000"/>
          </a:bodyPr>
          <a:lstStyle/>
          <a:p>
            <a:r>
              <a:rPr lang="en-US" dirty="0"/>
              <a:t>Hardware required*:</a:t>
            </a:r>
          </a:p>
          <a:p>
            <a:pPr lvl="1"/>
            <a:r>
              <a:rPr lang="en-US" dirty="0"/>
              <a:t>64-bit Windows 10 Professional Edition</a:t>
            </a:r>
          </a:p>
          <a:p>
            <a:pPr lvl="1"/>
            <a:r>
              <a:rPr lang="en-US" dirty="0"/>
              <a:t>A minimum of 20 GB of available disk storage</a:t>
            </a:r>
          </a:p>
          <a:p>
            <a:pPr lvl="1"/>
            <a:r>
              <a:rPr lang="en-US" dirty="0"/>
              <a:t>8 GB of memory (or more) is strongly recommended</a:t>
            </a:r>
          </a:p>
          <a:p>
            <a:pPr lvl="1"/>
            <a:endParaRPr lang="en-US" dirty="0"/>
          </a:p>
          <a:p>
            <a:r>
              <a:rPr lang="en-US" dirty="0"/>
              <a:t>Software required:</a:t>
            </a:r>
          </a:p>
          <a:p>
            <a:pPr lvl="1"/>
            <a:r>
              <a:rPr lang="en-US" dirty="0"/>
              <a:t>Microsoft Visual Studio 2015 and the Windows 10 SDK</a:t>
            </a:r>
          </a:p>
          <a:p>
            <a:pPr lvl="1"/>
            <a:r>
              <a:rPr lang="en-US" dirty="0"/>
              <a:t>Microsoft HoloLens Emulator (even if you don’t intend to use it)</a:t>
            </a:r>
          </a:p>
          <a:p>
            <a:pPr lvl="1"/>
            <a:r>
              <a:rPr lang="en-US" dirty="0"/>
              <a:t>Unity 3D version 5.5+ (the Free tier is sufficient to get started)</a:t>
            </a:r>
          </a:p>
          <a:p>
            <a:pPr lvl="1"/>
            <a:endParaRPr lang="en-US" dirty="0"/>
          </a:p>
          <a:p>
            <a:pPr marL="0" indent="0" algn="ctr">
              <a:buNone/>
            </a:pPr>
            <a:r>
              <a:rPr lang="en-US" sz="2400" i="1" dirty="0"/>
              <a:t>*Additional requirements apply if using the HoloLens Emulator</a:t>
            </a:r>
          </a:p>
          <a:p>
            <a:endParaRPr lang="en-US" dirty="0"/>
          </a:p>
        </p:txBody>
      </p:sp>
    </p:spTree>
    <p:extLst>
      <p:ext uri="{BB962C8B-B14F-4D97-AF65-F5344CB8AC3E}">
        <p14:creationId xmlns:p14="http://schemas.microsoft.com/office/powerpoint/2010/main" val="10553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HoloLens</a:t>
            </a:r>
          </a:p>
        </p:txBody>
      </p:sp>
      <p:sp>
        <p:nvSpPr>
          <p:cNvPr id="3" name="Content Placeholder 2"/>
          <p:cNvSpPr>
            <a:spLocks noGrp="1"/>
          </p:cNvSpPr>
          <p:nvPr>
            <p:ph idx="1"/>
          </p:nvPr>
        </p:nvSpPr>
        <p:spPr/>
        <p:txBody>
          <a:bodyPr>
            <a:normAutofit/>
          </a:bodyPr>
          <a:lstStyle/>
          <a:p>
            <a:pPr marL="0" indent="0">
              <a:buNone/>
            </a:pPr>
            <a:r>
              <a:rPr lang="en-US" dirty="0"/>
              <a:t>Before your HoloLens can be used to develop and test holographic applications, it needs to be configured:</a:t>
            </a:r>
          </a:p>
          <a:p>
            <a:endParaRPr lang="en-US" dirty="0"/>
          </a:p>
          <a:p>
            <a:pPr lvl="1"/>
            <a:r>
              <a:rPr lang="en-US" dirty="0"/>
              <a:t>Enable Developer Mode and Remote Management</a:t>
            </a:r>
          </a:p>
          <a:p>
            <a:pPr lvl="1"/>
            <a:endParaRPr lang="en-US" dirty="0"/>
          </a:p>
          <a:p>
            <a:pPr lvl="1"/>
            <a:r>
              <a:rPr lang="en-US" dirty="0"/>
              <a:t>Pair the HoloLens to your development environment using a generated 7-digit PIN code</a:t>
            </a:r>
          </a:p>
        </p:txBody>
      </p:sp>
    </p:spTree>
    <p:extLst>
      <p:ext uri="{BB962C8B-B14F-4D97-AF65-F5344CB8AC3E}">
        <p14:creationId xmlns:p14="http://schemas.microsoft.com/office/powerpoint/2010/main" val="6340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Unity 3D Basics</a:t>
            </a:r>
          </a:p>
        </p:txBody>
      </p:sp>
      <p:sp>
        <p:nvSpPr>
          <p:cNvPr id="3" name="Content Placeholder 2"/>
          <p:cNvSpPr>
            <a:spLocks noGrp="1"/>
          </p:cNvSpPr>
          <p:nvPr>
            <p:ph idx="1"/>
          </p:nvPr>
        </p:nvSpPr>
        <p:spPr/>
        <p:txBody>
          <a:bodyPr>
            <a:normAutofit fontScale="92500"/>
          </a:bodyPr>
          <a:lstStyle/>
          <a:p>
            <a:r>
              <a:rPr lang="en-US" dirty="0"/>
              <a:t>“Assets” are the fundamental building blocks of a Unity project</a:t>
            </a:r>
          </a:p>
          <a:p>
            <a:r>
              <a:rPr lang="en-US" dirty="0"/>
              <a:t>Scenes are the top-level assets used to define a virtual environment</a:t>
            </a:r>
          </a:p>
          <a:p>
            <a:pPr lvl="1"/>
            <a:r>
              <a:rPr lang="en-US" dirty="0"/>
              <a:t>Every holographic application will have at least one scene</a:t>
            </a:r>
          </a:p>
          <a:p>
            <a:pPr lvl="1"/>
            <a:r>
              <a:rPr lang="en-US" dirty="0"/>
              <a:t>An application can have multiple scenes, and transition between them</a:t>
            </a:r>
          </a:p>
          <a:p>
            <a:r>
              <a:rPr lang="en-US" dirty="0"/>
              <a:t>Assets can be simple textures, media, scripts, or more complex objects such as “prefabs”</a:t>
            </a:r>
          </a:p>
          <a:p>
            <a:r>
              <a:rPr lang="en-US" dirty="0"/>
              <a:t>Groups of assets can be exported/imported as single-file “packages”</a:t>
            </a:r>
          </a:p>
          <a:p>
            <a:r>
              <a:rPr lang="en-US" dirty="0"/>
              <a:t>A large selection of pre-built assets are offered through the integrated Unity Store, some are free while others are not</a:t>
            </a:r>
          </a:p>
        </p:txBody>
      </p:sp>
    </p:spTree>
    <p:extLst>
      <p:ext uri="{BB962C8B-B14F-4D97-AF65-F5344CB8AC3E}">
        <p14:creationId xmlns:p14="http://schemas.microsoft.com/office/powerpoint/2010/main" val="320449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9692</TotalTime>
  <Words>734</Words>
  <Application>Microsoft Office PowerPoint</Application>
  <PresentationFormat>Widescreen</PresentationFormat>
  <Paragraphs>104</Paragraphs>
  <Slides>15</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Lucida Console</vt:lpstr>
      <vt:lpstr>Segoe UI</vt:lpstr>
      <vt:lpstr>Segoe UI Light</vt:lpstr>
      <vt:lpstr>Segoe UI Semibold</vt:lpstr>
      <vt:lpstr>Wingdings</vt:lpstr>
      <vt:lpstr>Office Theme</vt:lpstr>
      <vt:lpstr>1_MS1444_Windows Azure Template 16x9_r08a</vt:lpstr>
      <vt:lpstr>Building Hololens Apps With Unity</vt:lpstr>
      <vt:lpstr>Windows Holographic</vt:lpstr>
      <vt:lpstr>What is Windows Holographic?</vt:lpstr>
      <vt:lpstr>What is Mixed Reality?</vt:lpstr>
      <vt:lpstr>Scenarios for Holographic Applications</vt:lpstr>
      <vt:lpstr>Creating Holographic Applications</vt:lpstr>
      <vt:lpstr>Preparing a Development Environment</vt:lpstr>
      <vt:lpstr>Preparing HoloLens</vt:lpstr>
      <vt:lpstr>Unity 3D Basics</vt:lpstr>
      <vt:lpstr>Unity 3D Projects</vt:lpstr>
      <vt:lpstr>Unity 3D Scenes</vt:lpstr>
      <vt:lpstr>Unity 3D and Windows Holographic</vt:lpstr>
      <vt:lpstr>Scripting in Unity 3D</vt:lpstr>
      <vt:lpstr>Hands-On Lab</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Jeff Prosise</cp:lastModifiedBy>
  <cp:revision>159</cp:revision>
  <dcterms:created xsi:type="dcterms:W3CDTF">2016-04-21T18:51:19Z</dcterms:created>
  <dcterms:modified xsi:type="dcterms:W3CDTF">2017-02-08T12:59:34Z</dcterms:modified>
</cp:coreProperties>
</file>