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5" r:id="rId2"/>
    <p:sldId id="293" r:id="rId3"/>
    <p:sldId id="264" r:id="rId4"/>
    <p:sldId id="297" r:id="rId5"/>
    <p:sldId id="296" r:id="rId6"/>
    <p:sldId id="342" r:id="rId7"/>
    <p:sldId id="303" r:id="rId8"/>
    <p:sldId id="344" r:id="rId9"/>
    <p:sldId id="336" r:id="rId10"/>
    <p:sldId id="347" r:id="rId11"/>
    <p:sldId id="334" r:id="rId12"/>
    <p:sldId id="349" r:id="rId13"/>
    <p:sldId id="348" r:id="rId14"/>
    <p:sldId id="340" r:id="rId15"/>
    <p:sldId id="335" r:id="rId16"/>
    <p:sldId id="337" r:id="rId17"/>
    <p:sldId id="355" r:id="rId18"/>
    <p:sldId id="357" r:id="rId19"/>
    <p:sldId id="358" r:id="rId20"/>
    <p:sldId id="341" r:id="rId21"/>
    <p:sldId id="353" r:id="rId22"/>
    <p:sldId id="354" r:id="rId23"/>
    <p:sldId id="359" r:id="rId24"/>
    <p:sldId id="343" r:id="rId25"/>
    <p:sldId id="34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295"/>
            <p14:sldId id="293"/>
          </p14:sldIdLst>
        </p14:section>
        <p14:section name="Cordova Intro" id="{DF16AEC8-6DFA-4DDE-BE66-407D3F0FDEA6}">
          <p14:sldIdLst>
            <p14:sldId id="264"/>
            <p14:sldId id="297"/>
            <p14:sldId id="296"/>
            <p14:sldId id="342"/>
          </p14:sldIdLst>
        </p14:section>
        <p14:section name="Getting Started" id="{138D87E1-E8D6-43D9-98A5-214527E8E126}">
          <p14:sldIdLst>
            <p14:sldId id="303"/>
            <p14:sldId id="344"/>
            <p14:sldId id="336"/>
            <p14:sldId id="347"/>
          </p14:sldIdLst>
        </p14:section>
        <p14:section name="Cordova Development Concepts" id="{EB3F8B45-276B-4D8B-9587-C894ECC9AF49}">
          <p14:sldIdLst>
            <p14:sldId id="334"/>
            <p14:sldId id="349"/>
            <p14:sldId id="348"/>
            <p14:sldId id="340"/>
          </p14:sldIdLst>
        </p14:section>
        <p14:section name="Communicating with the Cloud" id="{D2F9B14B-1344-4E3A-A1FB-80ADFA429AE2}">
          <p14:sldIdLst>
            <p14:sldId id="335"/>
            <p14:sldId id="337"/>
            <p14:sldId id="355"/>
            <p14:sldId id="357"/>
            <p14:sldId id="358"/>
          </p14:sldIdLst>
        </p14:section>
        <p14:section name="CodePush" id="{121DE135-3B53-4816-B040-7F0B60EEEA48}">
          <p14:sldIdLst>
            <p14:sldId id="341"/>
            <p14:sldId id="353"/>
            <p14:sldId id="354"/>
            <p14:sldId id="359"/>
          </p14:sldIdLst>
        </p14:section>
        <p14:section name="Extra Slides" id="{1D02C1FE-485A-457C-A8CA-8656A72884CD}">
          <p14:sldIdLst>
            <p14:sldId id="343"/>
            <p14:sldId id="346"/>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152" userDrawn="1">
          <p15:clr>
            <a:srgbClr val="A4A3A4"/>
          </p15:clr>
        </p15:guide>
        <p15:guide id="11" orient="horz" pos="1800" userDrawn="1">
          <p15:clr>
            <a:srgbClr val="A4A3A4"/>
          </p15:clr>
        </p15:guide>
        <p15:guide id="12" pos="528" userDrawn="1">
          <p15:clr>
            <a:srgbClr val="A4A3A4"/>
          </p15:clr>
        </p15:guide>
        <p15:guide id="13" orient="horz" pos="4104" userDrawn="1">
          <p15:clr>
            <a:srgbClr val="A4A3A4"/>
          </p15:clr>
        </p15:guide>
        <p15:guide id="14" pos="6360" userDrawn="1">
          <p15:clr>
            <a:srgbClr val="A4A3A4"/>
          </p15:clr>
        </p15:guide>
        <p15:guide id="15" orient="horz" pos="3264" userDrawn="1">
          <p15:clr>
            <a:srgbClr val="A4A3A4"/>
          </p15:clr>
        </p15:guide>
        <p15:guide id="16" orient="horz" pos="2832" userDrawn="1">
          <p15:clr>
            <a:srgbClr val="A4A3A4"/>
          </p15:clr>
        </p15:guide>
        <p15:guide id="17"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6F"/>
    <a:srgbClr val="0080C0"/>
    <a:srgbClr val="FFD581"/>
    <a:srgbClr val="C08000"/>
    <a:srgbClr val="FF8181"/>
    <a:srgbClr val="C00000"/>
    <a:srgbClr val="C59EE2"/>
    <a:srgbClr val="7030A0"/>
    <a:srgbClr val="FF6600"/>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86" autoAdjust="0"/>
    <p:restoredTop sz="75430" autoAdjust="0"/>
  </p:normalViewPr>
  <p:slideViewPr>
    <p:cSldViewPr snapToGrid="0">
      <p:cViewPr varScale="1">
        <p:scale>
          <a:sx n="78" d="100"/>
          <a:sy n="78" d="100"/>
        </p:scale>
        <p:origin x="924" y="96"/>
      </p:cViewPr>
      <p:guideLst>
        <p:guide pos="3840"/>
        <p:guide pos="1272"/>
        <p:guide orient="horz" pos="768"/>
        <p:guide pos="7152"/>
        <p:guide orient="horz" pos="1152"/>
        <p:guide orient="horz" pos="1800"/>
        <p:guide pos="528"/>
        <p:guide orient="horz" pos="4104"/>
        <p:guide pos="6360"/>
        <p:guide orient="horz" pos="3264"/>
        <p:guide orient="horz" pos="2832"/>
        <p:guide pos="576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rgbClr val="C00000"/>
        </a:solidFill>
        <a:ln>
          <a:noFill/>
        </a:ln>
      </dgm:spPr>
      <dgm:t>
        <a:bodyPr/>
        <a:lstStyle/>
        <a:p>
          <a:r>
            <a:rPr lang="en-US" dirty="0"/>
            <a:t>Native</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rgbClr val="FF8181"/>
        </a:solidFill>
        <a:ln>
          <a:noFill/>
        </a:ln>
      </dgm:spPr>
      <dgm:t>
        <a:bodyPr/>
        <a:lstStyle/>
        <a:p>
          <a:r>
            <a:rPr lang="en-US" dirty="0"/>
            <a:t>Use platform-provided tools for app development</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C0E18C18-E687-4517-88A1-798198981AF8}">
      <dgm:prSet phldrT="[Text]"/>
      <dgm:spPr>
        <a:solidFill>
          <a:srgbClr val="C08000"/>
        </a:solidFill>
        <a:ln>
          <a:noFill/>
        </a:ln>
      </dgm:spPr>
      <dgm:t>
        <a:bodyPr/>
        <a:lstStyle/>
        <a:p>
          <a:r>
            <a:rPr lang="en-US" dirty="0"/>
            <a:t>Native Hybrid</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rgbClr val="FFD581"/>
        </a:solidFill>
        <a:ln>
          <a:noFill/>
        </a:ln>
      </dgm:spPr>
      <dgm:t>
        <a:bodyPr/>
        <a:lstStyle/>
        <a:p>
          <a:r>
            <a:rPr lang="en-US" dirty="0"/>
            <a:t>Write code in a common language/framework</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6D7F13BD-1746-4018-B4B2-B89B5D795F66}">
      <dgm:prSet phldrT="[Text]"/>
      <dgm:spPr>
        <a:solidFill>
          <a:srgbClr val="7030A0"/>
        </a:solidFill>
        <a:ln>
          <a:noFill/>
        </a:ln>
      </dgm:spPr>
      <dgm:t>
        <a:bodyPr/>
        <a:lstStyle/>
        <a:p>
          <a:r>
            <a:rPr lang="en-US" dirty="0"/>
            <a:t>Web</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rgbClr val="C59EE2"/>
        </a:solidFill>
        <a:ln>
          <a:noFill/>
        </a:ln>
      </dgm:spPr>
      <dgm:t>
        <a:bodyPr/>
        <a:lstStyle/>
        <a:p>
          <a:r>
            <a:rPr lang="en-US" dirty="0"/>
            <a:t>Platform-agnostic HTML code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BD362463-B9B5-4968-82C1-7ECC59D8E6D2}">
      <dgm:prSet phldrT="[Text]"/>
      <dgm:spPr>
        <a:solidFill>
          <a:srgbClr val="FF8181"/>
        </a:solidFill>
        <a:ln>
          <a:noFill/>
        </a:ln>
      </dgm:spPr>
      <dgm:t>
        <a:bodyPr/>
        <a:lstStyle/>
        <a:p>
          <a:r>
            <a:rPr lang="en-US" dirty="0"/>
            <a:t>Create a unique code stack for each targeted device family</a:t>
          </a:r>
        </a:p>
      </dgm:t>
    </dgm:pt>
    <dgm:pt modelId="{CB9D4DEA-C0D5-4537-BF00-8B5AC104BB56}" type="parTrans" cxnId="{DDE277F0-332D-4C92-81E3-DD15010C1326}">
      <dgm:prSet/>
      <dgm:spPr/>
      <dgm:t>
        <a:bodyPr/>
        <a:lstStyle/>
        <a:p>
          <a:endParaRPr lang="en-US"/>
        </a:p>
      </dgm:t>
    </dgm:pt>
    <dgm:pt modelId="{D0938F22-4186-4FD8-BB5F-E12ECB116E8F}" type="sibTrans" cxnId="{DDE277F0-332D-4C92-81E3-DD15010C1326}">
      <dgm:prSet/>
      <dgm:spPr/>
      <dgm:t>
        <a:bodyPr/>
        <a:lstStyle/>
        <a:p>
          <a:endParaRPr lang="en-US"/>
        </a:p>
      </dgm:t>
    </dgm:pt>
    <dgm:pt modelId="{10275B34-7303-41B6-B141-C7C0D59D25F7}">
      <dgm:prSet phldrT="[Text]"/>
      <dgm:spPr>
        <a:solidFill>
          <a:srgbClr val="C59EE2"/>
        </a:solidFill>
        <a:ln>
          <a:noFill/>
        </a:ln>
      </dgm:spPr>
      <dgm:t>
        <a:bodyPr/>
        <a:lstStyle/>
        <a:p>
          <a:r>
            <a:rPr lang="en-US" dirty="0"/>
            <a:t>Access to device hardware governed by browser capabilities</a:t>
          </a:r>
        </a:p>
      </dgm:t>
    </dgm:pt>
    <dgm:pt modelId="{8134189D-AB1B-4D77-BDD7-0CF4EA5080C0}" type="parTrans" cxnId="{86DA1060-D816-45D5-897D-B39D4FBFF71A}">
      <dgm:prSet/>
      <dgm:spPr/>
      <dgm:t>
        <a:bodyPr/>
        <a:lstStyle/>
        <a:p>
          <a:endParaRPr lang="en-US"/>
        </a:p>
      </dgm:t>
    </dgm:pt>
    <dgm:pt modelId="{645EF8CE-E7E1-4718-8057-66A84B9CF10F}" type="sibTrans" cxnId="{86DA1060-D816-45D5-897D-B39D4FBFF71A}">
      <dgm:prSet/>
      <dgm:spPr/>
      <dgm:t>
        <a:bodyPr/>
        <a:lstStyle/>
        <a:p>
          <a:endParaRPr lang="en-US"/>
        </a:p>
      </dgm:t>
    </dgm:pt>
    <dgm:pt modelId="{4F21887D-17BE-4C32-A8D0-3EC9D9ACCFFE}">
      <dgm:prSet phldrT="[Text]"/>
      <dgm:spPr>
        <a:solidFill>
          <a:srgbClr val="C59EE2"/>
        </a:solidFill>
        <a:ln>
          <a:noFill/>
        </a:ln>
      </dgm:spPr>
      <dgm:t>
        <a:bodyPr/>
        <a:lstStyle/>
        <a:p>
          <a:r>
            <a:rPr lang="en-US" dirty="0"/>
            <a:t>Lowest common denominator</a:t>
          </a:r>
        </a:p>
      </dgm:t>
    </dgm:pt>
    <dgm:pt modelId="{0AED4F24-7252-48AD-BD48-362F910496A6}" type="parTrans" cxnId="{76979CAA-EB1A-4EFD-8D69-BB263078D3D7}">
      <dgm:prSet/>
      <dgm:spPr/>
      <dgm:t>
        <a:bodyPr/>
        <a:lstStyle/>
        <a:p>
          <a:endParaRPr lang="en-US"/>
        </a:p>
      </dgm:t>
    </dgm:pt>
    <dgm:pt modelId="{43AD88DD-2067-4FA7-8921-357DAA8B6C08}" type="sibTrans" cxnId="{76979CAA-EB1A-4EFD-8D69-BB263078D3D7}">
      <dgm:prSet/>
      <dgm:spPr/>
      <dgm:t>
        <a:bodyPr/>
        <a:lstStyle/>
        <a:p>
          <a:endParaRPr lang="en-US"/>
        </a:p>
      </dgm:t>
    </dgm:pt>
    <dgm:pt modelId="{050BA909-8145-4AFC-9E8E-4212F2FC9919}">
      <dgm:prSet phldrT="[Text]"/>
      <dgm:spPr>
        <a:solidFill>
          <a:srgbClr val="0080C0"/>
        </a:solidFill>
        <a:ln>
          <a:noFill/>
        </a:ln>
      </dgm:spPr>
      <dgm:t>
        <a:bodyPr/>
        <a:lstStyle/>
        <a:p>
          <a:r>
            <a:rPr lang="en-US" dirty="0"/>
            <a:t>Web Hybrid</a:t>
          </a:r>
        </a:p>
      </dgm:t>
    </dgm:pt>
    <dgm:pt modelId="{89DB955E-C05D-43D6-9D3E-523738FD8D8C}" type="parTrans" cxnId="{D4224D3A-09E8-44E5-852C-86F8AFDEB181}">
      <dgm:prSet/>
      <dgm:spPr/>
      <dgm:t>
        <a:bodyPr/>
        <a:lstStyle/>
        <a:p>
          <a:endParaRPr lang="en-US"/>
        </a:p>
      </dgm:t>
    </dgm:pt>
    <dgm:pt modelId="{6C7649B8-8F70-40C8-949E-4C5EBF3E6888}" type="sibTrans" cxnId="{D4224D3A-09E8-44E5-852C-86F8AFDEB181}">
      <dgm:prSet/>
      <dgm:spPr/>
      <dgm:t>
        <a:bodyPr/>
        <a:lstStyle/>
        <a:p>
          <a:endParaRPr lang="en-US"/>
        </a:p>
      </dgm:t>
    </dgm:pt>
    <dgm:pt modelId="{E8BB0F5D-5F73-46A2-9074-10B89877218B}">
      <dgm:prSet phldrT="[Text]"/>
      <dgm:spPr>
        <a:solidFill>
          <a:srgbClr val="0080C0">
            <a:alpha val="90000"/>
          </a:srgbClr>
        </a:solidFill>
        <a:ln>
          <a:noFill/>
        </a:ln>
      </dgm:spPr>
      <dgm:t>
        <a:bodyPr/>
        <a:lstStyle/>
        <a:p>
          <a:r>
            <a:rPr lang="en-US" dirty="0"/>
            <a:t>Examples include Apache Cordova (HTML &amp; JavaScript), React Native (JSX &amp; JavaScript)</a:t>
          </a:r>
        </a:p>
      </dgm:t>
    </dgm:pt>
    <dgm:pt modelId="{5CCE8409-03AF-46A9-BA1C-A7D80AFE290F}" type="parTrans" cxnId="{69B1FD19-23DB-4844-BEBA-C2CE4737C33E}">
      <dgm:prSet/>
      <dgm:spPr/>
      <dgm:t>
        <a:bodyPr/>
        <a:lstStyle/>
        <a:p>
          <a:endParaRPr lang="en-US"/>
        </a:p>
      </dgm:t>
    </dgm:pt>
    <dgm:pt modelId="{AC9F2813-7B5F-4DB0-B82E-F6E374422700}" type="sibTrans" cxnId="{69B1FD19-23DB-4844-BEBA-C2CE4737C33E}">
      <dgm:prSet/>
      <dgm:spPr/>
      <dgm:t>
        <a:bodyPr/>
        <a:lstStyle/>
        <a:p>
          <a:endParaRPr lang="en-US"/>
        </a:p>
      </dgm:t>
    </dgm:pt>
    <dgm:pt modelId="{CCE47AC9-AD8F-4D0B-9B78-866F318E1214}">
      <dgm:prSet phldrT="[Text]"/>
      <dgm:spPr>
        <a:solidFill>
          <a:srgbClr val="0080C0">
            <a:alpha val="90000"/>
          </a:srgbClr>
        </a:solidFill>
        <a:ln>
          <a:noFill/>
        </a:ln>
      </dgm:spPr>
      <dgm:t>
        <a:bodyPr/>
        <a:lstStyle/>
        <a:p>
          <a:endParaRPr lang="en-US" dirty="0"/>
        </a:p>
      </dgm:t>
    </dgm:pt>
    <dgm:pt modelId="{6F6A95E4-1FF1-45E1-A029-1781AB4E0C5D}" type="parTrans" cxnId="{5361F2A8-2A37-4AE6-B8FB-37B9BAEA9087}">
      <dgm:prSet/>
      <dgm:spPr/>
      <dgm:t>
        <a:bodyPr/>
        <a:lstStyle/>
        <a:p>
          <a:endParaRPr lang="en-US"/>
        </a:p>
      </dgm:t>
    </dgm:pt>
    <dgm:pt modelId="{91B4363F-0AD5-4C05-971D-FFF551A8A76D}" type="sibTrans" cxnId="{5361F2A8-2A37-4AE6-B8FB-37B9BAEA9087}">
      <dgm:prSet/>
      <dgm:spPr/>
      <dgm:t>
        <a:bodyPr/>
        <a:lstStyle/>
        <a:p>
          <a:endParaRPr lang="en-US"/>
        </a:p>
      </dgm:t>
    </dgm:pt>
    <dgm:pt modelId="{8008B390-FB10-4F5B-9A0B-143D995A4F4F}">
      <dgm:prSet phldrT="[Text]"/>
      <dgm:spPr>
        <a:solidFill>
          <a:srgbClr val="FFD581"/>
        </a:solidFill>
        <a:ln>
          <a:noFill/>
        </a:ln>
      </dgm:spPr>
      <dgm:t>
        <a:bodyPr/>
        <a:lstStyle/>
        <a:p>
          <a:r>
            <a:rPr lang="en-US" dirty="0"/>
            <a:t>Resulting app is compiled into native executables</a:t>
          </a:r>
        </a:p>
      </dgm:t>
    </dgm:pt>
    <dgm:pt modelId="{50E15EF7-20E3-4F34-8D94-594A4741C53F}" type="parTrans" cxnId="{5630C57D-BA3E-4FC1-BF4F-B22E68D635E1}">
      <dgm:prSet/>
      <dgm:spPr/>
      <dgm:t>
        <a:bodyPr/>
        <a:lstStyle/>
        <a:p>
          <a:endParaRPr lang="en-US"/>
        </a:p>
      </dgm:t>
    </dgm:pt>
    <dgm:pt modelId="{B46DB008-0D63-4D06-8F88-D739E789D9AC}" type="sibTrans" cxnId="{5630C57D-BA3E-4FC1-BF4F-B22E68D635E1}">
      <dgm:prSet/>
      <dgm:spPr/>
      <dgm:t>
        <a:bodyPr/>
        <a:lstStyle/>
        <a:p>
          <a:endParaRPr lang="en-US"/>
        </a:p>
      </dgm:t>
    </dgm:pt>
    <dgm:pt modelId="{86D80A1A-EF90-4A4B-B069-2D28EE726B65}">
      <dgm:prSet phldrT="[Text]"/>
      <dgm:spPr>
        <a:solidFill>
          <a:srgbClr val="FFD581"/>
        </a:solidFill>
        <a:ln>
          <a:noFill/>
        </a:ln>
      </dgm:spPr>
      <dgm:t>
        <a:bodyPr/>
        <a:lstStyle/>
        <a:p>
          <a:r>
            <a:rPr lang="en-US" dirty="0"/>
            <a:t>Examples include Xamarin, </a:t>
          </a:r>
          <a:r>
            <a:rPr lang="en-US" dirty="0" err="1"/>
            <a:t>NativeScript</a:t>
          </a:r>
          <a:endParaRPr lang="en-US" dirty="0"/>
        </a:p>
      </dgm:t>
    </dgm:pt>
    <dgm:pt modelId="{33E0D692-EBF5-4B23-B642-F6E2A0213E64}" type="parTrans" cxnId="{8B13CC96-98DF-4E63-92F3-87D662C80365}">
      <dgm:prSet/>
      <dgm:spPr/>
      <dgm:t>
        <a:bodyPr/>
        <a:lstStyle/>
        <a:p>
          <a:endParaRPr lang="en-US"/>
        </a:p>
      </dgm:t>
    </dgm:pt>
    <dgm:pt modelId="{ECD0A43D-9BF4-4FA0-9BB3-F41B1889E409}" type="sibTrans" cxnId="{8B13CC96-98DF-4E63-92F3-87D662C80365}">
      <dgm:prSet/>
      <dgm:spPr/>
      <dgm:t>
        <a:bodyPr/>
        <a:lstStyle/>
        <a:p>
          <a:endParaRPr lang="en-US"/>
        </a:p>
      </dgm:t>
    </dgm:pt>
    <dgm:pt modelId="{6FF0E203-5CD4-4D77-BED6-751E65322575}">
      <dgm:prSet phldrT="[Text]"/>
      <dgm:spPr>
        <a:solidFill>
          <a:srgbClr val="0080C0">
            <a:alpha val="90000"/>
          </a:srgbClr>
        </a:solidFill>
        <a:ln>
          <a:noFill/>
        </a:ln>
      </dgm:spPr>
      <dgm:t>
        <a:bodyPr/>
        <a:lstStyle/>
        <a:p>
          <a:r>
            <a:rPr lang="en-US" dirty="0"/>
            <a:t>App is written in web-based languages that are processed at runtime</a:t>
          </a:r>
        </a:p>
      </dgm:t>
    </dgm:pt>
    <dgm:pt modelId="{5FC2EEE4-BA87-46E8-8592-1A6521C4AFE1}" type="parTrans" cxnId="{90DE36AE-C1BA-4597-B6FA-CEDCFB311904}">
      <dgm:prSet/>
      <dgm:spPr/>
      <dgm:t>
        <a:bodyPr/>
        <a:lstStyle/>
        <a:p>
          <a:endParaRPr lang="en-US"/>
        </a:p>
      </dgm:t>
    </dgm:pt>
    <dgm:pt modelId="{5AC44DF0-2469-4CEF-9E04-4AA40EFC6060}" type="sibTrans" cxnId="{90DE36AE-C1BA-4597-B6FA-CEDCFB311904}">
      <dgm:prSet/>
      <dgm:spPr/>
      <dgm:t>
        <a:bodyPr/>
        <a:lstStyle/>
        <a:p>
          <a:endParaRPr lang="en-US"/>
        </a:p>
      </dgm:t>
    </dgm:pt>
    <dgm:pt modelId="{5F432DC8-A74E-435C-AEF3-43FE4F8ABB68}">
      <dgm:prSet phldrT="[Text]"/>
      <dgm:spPr>
        <a:solidFill>
          <a:srgbClr val="0080C0">
            <a:alpha val="90000"/>
          </a:srgbClr>
        </a:solidFill>
        <a:ln>
          <a:noFill/>
        </a:ln>
      </dgm:spPr>
      <dgm:t>
        <a:bodyPr/>
        <a:lstStyle/>
        <a:p>
          <a:r>
            <a:rPr lang="en-US" dirty="0"/>
            <a:t>The app shell interprets the code and layout and handles logic and rendering</a:t>
          </a:r>
        </a:p>
      </dgm:t>
    </dgm:pt>
    <dgm:pt modelId="{B840B3B2-13BB-4F01-A96C-DADC58053F01}" type="parTrans" cxnId="{F8AC9591-FF15-4904-987F-9F49504B375A}">
      <dgm:prSet/>
      <dgm:spPr/>
      <dgm:t>
        <a:bodyPr/>
        <a:lstStyle/>
        <a:p>
          <a:endParaRPr lang="en-US"/>
        </a:p>
      </dgm:t>
    </dgm:pt>
    <dgm:pt modelId="{7F4E199D-2C69-419A-BF43-F9843171E3CF}" type="sibTrans" cxnId="{F8AC9591-FF15-4904-987F-9F49504B375A}">
      <dgm:prSet/>
      <dgm:spPr/>
      <dgm:t>
        <a:bodyPr/>
        <a:lstStyle/>
        <a:p>
          <a:endParaRPr lang="en-US"/>
        </a:p>
      </dgm:t>
    </dgm:pt>
    <dgm:pt modelId="{C2E5E3C1-8217-4AC7-85B1-61EC20D65358}">
      <dgm:prSet phldrT="[Text]"/>
      <dgm:spPr>
        <a:solidFill>
          <a:srgbClr val="0080C0">
            <a:alpha val="90000"/>
          </a:srgbClr>
        </a:solidFill>
        <a:ln>
          <a:noFill/>
        </a:ln>
      </dgm:spPr>
      <dgm:t>
        <a:bodyPr/>
        <a:lstStyle/>
        <a:p>
          <a:r>
            <a:rPr lang="en-US" dirty="0"/>
            <a:t>“App within an app”</a:t>
          </a:r>
        </a:p>
      </dgm:t>
    </dgm:pt>
    <dgm:pt modelId="{F82BA93E-A03A-4A5C-ACE2-2FB460CD8473}" type="parTrans" cxnId="{1B11F486-5686-4C50-8CEC-5587598395D8}">
      <dgm:prSet/>
      <dgm:spPr/>
    </dgm:pt>
    <dgm:pt modelId="{69E66122-BB94-4432-B54A-04B883CD6D1E}" type="sibTrans" cxnId="{1B11F486-5686-4C50-8CEC-5587598395D8}">
      <dgm:prSet/>
      <dgm:spPr/>
    </dgm:pt>
    <dgm:pt modelId="{D405CA3D-B978-483D-A5F8-8C83AABA14E8}">
      <dgm:prSet phldrT="[Text]"/>
      <dgm:spPr>
        <a:solidFill>
          <a:srgbClr val="C59EE2"/>
        </a:solidFill>
        <a:ln>
          <a:noFill/>
        </a:ln>
      </dgm:spPr>
      <dgm:t>
        <a:bodyPr/>
        <a:lstStyle/>
        <a:p>
          <a:r>
            <a:rPr lang="en-US" dirty="0"/>
            <a:t>Runs in a browser on the device</a:t>
          </a:r>
        </a:p>
      </dgm:t>
    </dgm:pt>
    <dgm:pt modelId="{7C94555B-CBB5-493B-B130-BD5AD529E88E}" type="parTrans" cxnId="{FA5D88D9-2673-4760-8CB1-B897A5CCED08}">
      <dgm:prSet/>
      <dgm:spPr/>
    </dgm:pt>
    <dgm:pt modelId="{29968270-3D78-42E8-BBE5-EDF77B43D147}" type="sibTrans" cxnId="{FA5D88D9-2673-4760-8CB1-B897A5CCED08}">
      <dgm:prSet/>
      <dgm:spPr/>
    </dgm:pt>
    <dgm:pt modelId="{6C88236F-68CF-47A6-B8F6-B34D305BE6A1}" type="pres">
      <dgm:prSet presAssocID="{D868C09B-113A-40AA-BE63-0553AEAA11AB}" presName="Name0" presStyleCnt="0">
        <dgm:presLayoutVars>
          <dgm:dir/>
          <dgm:animLvl val="lvl"/>
          <dgm:resizeHandles val="exact"/>
        </dgm:presLayoutVars>
      </dgm:prSet>
      <dgm:spPr/>
      <dgm:t>
        <a:bodyPr/>
        <a:lstStyle/>
        <a:p>
          <a:endParaRPr lang="en-US"/>
        </a:p>
      </dgm:t>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4">
        <dgm:presLayoutVars>
          <dgm:chMax val="0"/>
          <dgm:chPref val="0"/>
          <dgm:bulletEnabled val="1"/>
        </dgm:presLayoutVars>
      </dgm:prSet>
      <dgm:spPr/>
      <dgm:t>
        <a:bodyPr/>
        <a:lstStyle/>
        <a:p>
          <a:endParaRPr lang="en-US"/>
        </a:p>
      </dgm:t>
    </dgm:pt>
    <dgm:pt modelId="{9FA6C10D-9552-4996-A95C-2636A5BE516B}" type="pres">
      <dgm:prSet presAssocID="{DD0FEE4B-146A-495C-BBA6-75A98C776ADF}" presName="desTx" presStyleLbl="alignAccFollowNode1" presStyleIdx="0" presStyleCnt="4">
        <dgm:presLayoutVars>
          <dgm:bulletEnabled val="1"/>
        </dgm:presLayoutVars>
      </dgm:prSet>
      <dgm:spPr/>
      <dgm:t>
        <a:bodyPr/>
        <a:lstStyle/>
        <a:p>
          <a:endParaRPr lang="en-US"/>
        </a:p>
      </dgm:t>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4">
        <dgm:presLayoutVars>
          <dgm:chMax val="0"/>
          <dgm:chPref val="0"/>
          <dgm:bulletEnabled val="1"/>
        </dgm:presLayoutVars>
      </dgm:prSet>
      <dgm:spPr/>
      <dgm:t>
        <a:bodyPr/>
        <a:lstStyle/>
        <a:p>
          <a:endParaRPr lang="en-US"/>
        </a:p>
      </dgm:t>
    </dgm:pt>
    <dgm:pt modelId="{F21A3429-D2FD-4E5A-BA57-1E91163818B6}" type="pres">
      <dgm:prSet presAssocID="{C0E18C18-E687-4517-88A1-798198981AF8}" presName="desTx" presStyleLbl="alignAccFollowNode1" presStyleIdx="1" presStyleCnt="4">
        <dgm:presLayoutVars>
          <dgm:bulletEnabled val="1"/>
        </dgm:presLayoutVars>
      </dgm:prSet>
      <dgm:spPr/>
      <dgm:t>
        <a:bodyPr/>
        <a:lstStyle/>
        <a:p>
          <a:endParaRPr lang="en-US"/>
        </a:p>
      </dgm:t>
    </dgm:pt>
    <dgm:pt modelId="{83543584-6ADA-4949-8C38-05F2F9022028}" type="pres">
      <dgm:prSet presAssocID="{38853C39-46C0-4FC8-9E83-D63AFCAAAD35}" presName="space" presStyleCnt="0"/>
      <dgm:spPr/>
    </dgm:pt>
    <dgm:pt modelId="{76B4037A-2C6B-42BD-B3FA-6D8029650058}" type="pres">
      <dgm:prSet presAssocID="{050BA909-8145-4AFC-9E8E-4212F2FC9919}" presName="composite" presStyleCnt="0"/>
      <dgm:spPr/>
    </dgm:pt>
    <dgm:pt modelId="{EB86D80B-743E-4912-8874-C3AA55F1D471}" type="pres">
      <dgm:prSet presAssocID="{050BA909-8145-4AFC-9E8E-4212F2FC9919}" presName="parTx" presStyleLbl="alignNode1" presStyleIdx="2" presStyleCnt="4">
        <dgm:presLayoutVars>
          <dgm:chMax val="0"/>
          <dgm:chPref val="0"/>
          <dgm:bulletEnabled val="1"/>
        </dgm:presLayoutVars>
      </dgm:prSet>
      <dgm:spPr/>
      <dgm:t>
        <a:bodyPr/>
        <a:lstStyle/>
        <a:p>
          <a:endParaRPr lang="en-US"/>
        </a:p>
      </dgm:t>
    </dgm:pt>
    <dgm:pt modelId="{8DE65B30-0536-4AED-945D-AD6397C937A8}" type="pres">
      <dgm:prSet presAssocID="{050BA909-8145-4AFC-9E8E-4212F2FC9919}" presName="desTx" presStyleLbl="alignAccFollowNode1" presStyleIdx="2" presStyleCnt="4">
        <dgm:presLayoutVars>
          <dgm:bulletEnabled val="1"/>
        </dgm:presLayoutVars>
      </dgm:prSet>
      <dgm:spPr>
        <a:solidFill>
          <a:schemeClr val="accent3">
            <a:lumMod val="40000"/>
            <a:lumOff val="60000"/>
            <a:alpha val="90000"/>
          </a:schemeClr>
        </a:solidFill>
      </dgm:spPr>
      <dgm:t>
        <a:bodyPr/>
        <a:lstStyle/>
        <a:p>
          <a:endParaRPr lang="en-US"/>
        </a:p>
      </dgm:t>
    </dgm:pt>
    <dgm:pt modelId="{66E61A1F-9606-4E2F-BA6E-A094ED931B74}" type="pres">
      <dgm:prSet presAssocID="{6C7649B8-8F70-40C8-949E-4C5EBF3E6888}"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3" presStyleCnt="4">
        <dgm:presLayoutVars>
          <dgm:chMax val="0"/>
          <dgm:chPref val="0"/>
          <dgm:bulletEnabled val="1"/>
        </dgm:presLayoutVars>
      </dgm:prSet>
      <dgm:spPr/>
      <dgm:t>
        <a:bodyPr/>
        <a:lstStyle/>
        <a:p>
          <a:endParaRPr lang="en-US"/>
        </a:p>
      </dgm:t>
    </dgm:pt>
    <dgm:pt modelId="{B50089EA-95B2-4DA2-A097-9864D32B35C3}" type="pres">
      <dgm:prSet presAssocID="{6D7F13BD-1746-4018-B4B2-B89B5D795F66}" presName="desTx" presStyleLbl="alignAccFollowNode1" presStyleIdx="3" presStyleCnt="4">
        <dgm:presLayoutVars>
          <dgm:bulletEnabled val="1"/>
        </dgm:presLayoutVars>
      </dgm:prSet>
      <dgm:spPr/>
      <dgm:t>
        <a:bodyPr/>
        <a:lstStyle/>
        <a:p>
          <a:endParaRPr lang="en-US"/>
        </a:p>
      </dgm:t>
    </dgm:pt>
  </dgm:ptLst>
  <dgm:cxnLst>
    <dgm:cxn modelId="{4C363A6B-7FA4-49AB-8D1F-79E88FDCEAA8}" type="presOf" srcId="{6D7F13BD-1746-4018-B4B2-B89B5D795F66}" destId="{D09D8195-4BD3-4C85-A2A0-535948727BC4}" srcOrd="0" destOrd="0" presId="urn:microsoft.com/office/officeart/2005/8/layout/hList1"/>
    <dgm:cxn modelId="{7D36ED06-7FD4-4879-9CF5-7A66FC6FE16F}" type="presOf" srcId="{E8BB0F5D-5F73-46A2-9074-10B89877218B}" destId="{8DE65B30-0536-4AED-945D-AD6397C937A8}" srcOrd="0" destOrd="3" presId="urn:microsoft.com/office/officeart/2005/8/layout/hList1"/>
    <dgm:cxn modelId="{8B13CC96-98DF-4E63-92F3-87D662C80365}" srcId="{C0E18C18-E687-4517-88A1-798198981AF8}" destId="{86D80A1A-EF90-4A4B-B069-2D28EE726B65}" srcOrd="2" destOrd="0" parTransId="{33E0D692-EBF5-4B23-B642-F6E2A0213E64}" sibTransId="{ECD0A43D-9BF4-4FA0-9BB3-F41B1889E409}"/>
    <dgm:cxn modelId="{C1FFA078-B0E7-4890-847D-A0A03CF6BFD1}" type="presOf" srcId="{10275B34-7303-41B6-B141-C7C0D59D25F7}" destId="{B50089EA-95B2-4DA2-A097-9864D32B35C3}" srcOrd="0" destOrd="2" presId="urn:microsoft.com/office/officeart/2005/8/layout/hList1"/>
    <dgm:cxn modelId="{D4224D3A-09E8-44E5-852C-86F8AFDEB181}" srcId="{D868C09B-113A-40AA-BE63-0553AEAA11AB}" destId="{050BA909-8145-4AFC-9E8E-4212F2FC9919}" srcOrd="2" destOrd="0" parTransId="{89DB955E-C05D-43D6-9D3E-523738FD8D8C}" sibTransId="{6C7649B8-8F70-40C8-949E-4C5EBF3E6888}"/>
    <dgm:cxn modelId="{29349F98-216E-4114-8A33-9458ED4A126B}" srcId="{D868C09B-113A-40AA-BE63-0553AEAA11AB}" destId="{C0E18C18-E687-4517-88A1-798198981AF8}" srcOrd="1" destOrd="0" parTransId="{CBB49B7F-7170-443A-9310-8579B2617177}" sibTransId="{38853C39-46C0-4FC8-9E83-D63AFCAAAD35}"/>
    <dgm:cxn modelId="{0EF5055E-A3F9-4744-91BB-0CA0F3EB3096}" type="presOf" srcId="{5F432DC8-A74E-435C-AEF3-43FE4F8ABB68}" destId="{8DE65B30-0536-4AED-945D-AD6397C937A8}" srcOrd="0" destOrd="1" presId="urn:microsoft.com/office/officeart/2005/8/layout/hList1"/>
    <dgm:cxn modelId="{F8AC9591-FF15-4904-987F-9F49504B375A}" srcId="{050BA909-8145-4AFC-9E8E-4212F2FC9919}" destId="{5F432DC8-A74E-435C-AEF3-43FE4F8ABB68}" srcOrd="1" destOrd="0" parTransId="{B840B3B2-13BB-4F01-A96C-DADC58053F01}" sibTransId="{7F4E199D-2C69-419A-BF43-F9843171E3CF}"/>
    <dgm:cxn modelId="{5726721F-AB2C-4466-BB8C-719B3FD8FDED}" srcId="{D868C09B-113A-40AA-BE63-0553AEAA11AB}" destId="{6D7F13BD-1746-4018-B4B2-B89B5D795F66}" srcOrd="3" destOrd="0" parTransId="{4C7E05A3-503F-4CEE-A06C-D67020124CDC}" sibTransId="{BE1523A5-937E-4751-8E29-C8D66B4AC246}"/>
    <dgm:cxn modelId="{90DE36AE-C1BA-4597-B6FA-CEDCFB311904}" srcId="{050BA909-8145-4AFC-9E8E-4212F2FC9919}" destId="{6FF0E203-5CD4-4D77-BED6-751E65322575}" srcOrd="0" destOrd="0" parTransId="{5FC2EEE4-BA87-46E8-8592-1A6521C4AFE1}" sibTransId="{5AC44DF0-2469-4CEF-9E04-4AA40EFC6060}"/>
    <dgm:cxn modelId="{D3281068-5FAE-458A-AE0F-23B1FDDDB305}" srcId="{DD0FEE4B-146A-495C-BBA6-75A98C776ADF}" destId="{F3808770-E904-469E-94F8-396B56E2230C}" srcOrd="0" destOrd="0" parTransId="{2CC69255-259B-4806-99A3-E0FC9021B51D}" sibTransId="{9525D2A3-D087-4B03-AB4B-F1DF85BD42B4}"/>
    <dgm:cxn modelId="{07ED7649-BB63-4732-ADBC-634B039CE82D}" type="presOf" srcId="{BD362463-B9B5-4968-82C1-7ECC59D8E6D2}" destId="{9FA6C10D-9552-4996-A95C-2636A5BE516B}" srcOrd="0" destOrd="1" presId="urn:microsoft.com/office/officeart/2005/8/layout/hList1"/>
    <dgm:cxn modelId="{9A9CFE48-8CC2-4927-9E81-57A551DAC13A}" srcId="{6D7F13BD-1746-4018-B4B2-B89B5D795F66}" destId="{34168D17-4406-43C3-8F84-BE928967179B}" srcOrd="0" destOrd="0" parTransId="{67D95A88-CCDC-4F81-9E83-1CAA9D91058F}" sibTransId="{914A6CF7-F9C3-43A4-9670-CF4B3822A587}"/>
    <dgm:cxn modelId="{5630C57D-BA3E-4FC1-BF4F-B22E68D635E1}" srcId="{C0E18C18-E687-4517-88A1-798198981AF8}" destId="{8008B390-FB10-4F5B-9A0B-143D995A4F4F}" srcOrd="1" destOrd="0" parTransId="{50E15EF7-20E3-4F34-8D94-594A4741C53F}" sibTransId="{B46DB008-0D63-4D06-8F88-D739E789D9AC}"/>
    <dgm:cxn modelId="{A2E865DA-D83F-449A-B00C-1B89B7690518}" type="presOf" srcId="{EB130527-9971-4CA5-80E4-26AD1D43139A}" destId="{F21A3429-D2FD-4E5A-BA57-1E91163818B6}" srcOrd="0" destOrd="0" presId="urn:microsoft.com/office/officeart/2005/8/layout/hList1"/>
    <dgm:cxn modelId="{F1C2628C-7904-47AB-9258-0FAD61E3DE49}" type="presOf" srcId="{86D80A1A-EF90-4A4B-B069-2D28EE726B65}" destId="{F21A3429-D2FD-4E5A-BA57-1E91163818B6}" srcOrd="0" destOrd="2" presId="urn:microsoft.com/office/officeart/2005/8/layout/hList1"/>
    <dgm:cxn modelId="{C64719B4-767A-499A-8416-4CAE68504AB3}" type="presOf" srcId="{8008B390-FB10-4F5B-9A0B-143D995A4F4F}" destId="{F21A3429-D2FD-4E5A-BA57-1E91163818B6}" srcOrd="0" destOrd="1" presId="urn:microsoft.com/office/officeart/2005/8/layout/hList1"/>
    <dgm:cxn modelId="{1B11F486-5686-4C50-8CEC-5587598395D8}" srcId="{050BA909-8145-4AFC-9E8E-4212F2FC9919}" destId="{C2E5E3C1-8217-4AC7-85B1-61EC20D65358}" srcOrd="2" destOrd="0" parTransId="{F82BA93E-A03A-4A5C-ACE2-2FB460CD8473}" sibTransId="{69E66122-BB94-4432-B54A-04B883CD6D1E}"/>
    <dgm:cxn modelId="{E3D25692-9FB4-422C-A884-07A32E2C43CA}" type="presOf" srcId="{D868C09B-113A-40AA-BE63-0553AEAA11AB}" destId="{6C88236F-68CF-47A6-B8F6-B34D305BE6A1}" srcOrd="0" destOrd="0" presId="urn:microsoft.com/office/officeart/2005/8/layout/hList1"/>
    <dgm:cxn modelId="{DDE277F0-332D-4C92-81E3-DD15010C1326}" srcId="{DD0FEE4B-146A-495C-BBA6-75A98C776ADF}" destId="{BD362463-B9B5-4968-82C1-7ECC59D8E6D2}" srcOrd="1" destOrd="0" parTransId="{CB9D4DEA-C0D5-4537-BF00-8B5AC104BB56}" sibTransId="{D0938F22-4186-4FD8-BB5F-E12ECB116E8F}"/>
    <dgm:cxn modelId="{15107A3C-0CC7-4B37-AE17-E6C50E930C07}" srcId="{C0E18C18-E687-4517-88A1-798198981AF8}" destId="{EB130527-9971-4CA5-80E4-26AD1D43139A}" srcOrd="0" destOrd="0" parTransId="{0B27DD1C-122B-43D3-B80B-34E6EA49BD00}" sibTransId="{48E2667D-5C52-4972-A44B-FD5564973506}"/>
    <dgm:cxn modelId="{FA5D88D9-2673-4760-8CB1-B897A5CCED08}" srcId="{6D7F13BD-1746-4018-B4B2-B89B5D795F66}" destId="{D405CA3D-B978-483D-A5F8-8C83AABA14E8}" srcOrd="1" destOrd="0" parTransId="{7C94555B-CBB5-493B-B130-BD5AD529E88E}" sibTransId="{29968270-3D78-42E8-BBE5-EDF77B43D147}"/>
    <dgm:cxn modelId="{064928F0-7D33-4E49-AE88-B533217398DE}" type="presOf" srcId="{34168D17-4406-43C3-8F84-BE928967179B}" destId="{B50089EA-95B2-4DA2-A097-9864D32B35C3}" srcOrd="0" destOrd="0" presId="urn:microsoft.com/office/officeart/2005/8/layout/hList1"/>
    <dgm:cxn modelId="{A0CD1262-E95A-4181-B415-6E458CC9BE0C}" srcId="{D868C09B-113A-40AA-BE63-0553AEAA11AB}" destId="{DD0FEE4B-146A-495C-BBA6-75A98C776ADF}" srcOrd="0" destOrd="0" parTransId="{5C5D75B7-B1AE-435F-9DFC-D7289C86B2B7}" sibTransId="{8C4E152F-0E2F-4592-AC87-85F05DB6A825}"/>
    <dgm:cxn modelId="{76979CAA-EB1A-4EFD-8D69-BB263078D3D7}" srcId="{6D7F13BD-1746-4018-B4B2-B89B5D795F66}" destId="{4F21887D-17BE-4C32-A8D0-3EC9D9ACCFFE}" srcOrd="3" destOrd="0" parTransId="{0AED4F24-7252-48AD-BD48-362F910496A6}" sibTransId="{43AD88DD-2067-4FA7-8921-357DAA8B6C08}"/>
    <dgm:cxn modelId="{86DA1060-D816-45D5-897D-B39D4FBFF71A}" srcId="{6D7F13BD-1746-4018-B4B2-B89B5D795F66}" destId="{10275B34-7303-41B6-B141-C7C0D59D25F7}" srcOrd="2" destOrd="0" parTransId="{8134189D-AB1B-4D77-BDD7-0CF4EA5080C0}" sibTransId="{645EF8CE-E7E1-4718-8057-66A84B9CF10F}"/>
    <dgm:cxn modelId="{B0BBE0AD-C023-4D18-AD9F-847D80D64763}" type="presOf" srcId="{D405CA3D-B978-483D-A5F8-8C83AABA14E8}" destId="{B50089EA-95B2-4DA2-A097-9864D32B35C3}" srcOrd="0" destOrd="1" presId="urn:microsoft.com/office/officeart/2005/8/layout/hList1"/>
    <dgm:cxn modelId="{41FE65C5-B191-4D81-B196-1402CDA19587}" type="presOf" srcId="{4F21887D-17BE-4C32-A8D0-3EC9D9ACCFFE}" destId="{B50089EA-95B2-4DA2-A097-9864D32B35C3}" srcOrd="0" destOrd="3" presId="urn:microsoft.com/office/officeart/2005/8/layout/hList1"/>
    <dgm:cxn modelId="{0FFC3D8D-1D44-4A9D-8D6C-D93904453E2F}" type="presOf" srcId="{C0E18C18-E687-4517-88A1-798198981AF8}" destId="{38A270B5-0C1D-478F-ABA9-EF14CA141189}" srcOrd="0" destOrd="0" presId="urn:microsoft.com/office/officeart/2005/8/layout/hList1"/>
    <dgm:cxn modelId="{69B1FD19-23DB-4844-BEBA-C2CE4737C33E}" srcId="{050BA909-8145-4AFC-9E8E-4212F2FC9919}" destId="{E8BB0F5D-5F73-46A2-9074-10B89877218B}" srcOrd="3" destOrd="0" parTransId="{5CCE8409-03AF-46A9-BA1C-A7D80AFE290F}" sibTransId="{AC9F2813-7B5F-4DB0-B82E-F6E374422700}"/>
    <dgm:cxn modelId="{71AA33AE-A389-4FF2-80F4-C15183C54D90}" type="presOf" srcId="{DD0FEE4B-146A-495C-BBA6-75A98C776ADF}" destId="{FD36590A-558B-46D9-802B-12502375674E}" srcOrd="0" destOrd="0" presId="urn:microsoft.com/office/officeart/2005/8/layout/hList1"/>
    <dgm:cxn modelId="{5361F2A8-2A37-4AE6-B8FB-37B9BAEA9087}" srcId="{050BA909-8145-4AFC-9E8E-4212F2FC9919}" destId="{CCE47AC9-AD8F-4D0B-9B78-866F318E1214}" srcOrd="4" destOrd="0" parTransId="{6F6A95E4-1FF1-45E1-A029-1781AB4E0C5D}" sibTransId="{91B4363F-0AD5-4C05-971D-FFF551A8A76D}"/>
    <dgm:cxn modelId="{F832F10F-646A-45A7-AF57-2588491F1AD7}" type="presOf" srcId="{F3808770-E904-469E-94F8-396B56E2230C}" destId="{9FA6C10D-9552-4996-A95C-2636A5BE516B}" srcOrd="0" destOrd="0" presId="urn:microsoft.com/office/officeart/2005/8/layout/hList1"/>
    <dgm:cxn modelId="{64ACC4E5-D7DB-486A-A21E-C972F070CFBE}" type="presOf" srcId="{CCE47AC9-AD8F-4D0B-9B78-866F318E1214}" destId="{8DE65B30-0536-4AED-945D-AD6397C937A8}" srcOrd="0" destOrd="4" presId="urn:microsoft.com/office/officeart/2005/8/layout/hList1"/>
    <dgm:cxn modelId="{AFE9590E-20D1-487F-A064-81537946B009}" type="presOf" srcId="{6FF0E203-5CD4-4D77-BED6-751E65322575}" destId="{8DE65B30-0536-4AED-945D-AD6397C937A8}" srcOrd="0" destOrd="0" presId="urn:microsoft.com/office/officeart/2005/8/layout/hList1"/>
    <dgm:cxn modelId="{A33864CD-3161-4B87-BD28-77633104CCDE}" type="presOf" srcId="{050BA909-8145-4AFC-9E8E-4212F2FC9919}" destId="{EB86D80B-743E-4912-8874-C3AA55F1D471}" srcOrd="0" destOrd="0" presId="urn:microsoft.com/office/officeart/2005/8/layout/hList1"/>
    <dgm:cxn modelId="{9EB64566-FA00-4200-B875-9FB472DDC899}" type="presOf" srcId="{C2E5E3C1-8217-4AC7-85B1-61EC20D65358}" destId="{8DE65B30-0536-4AED-945D-AD6397C937A8}" srcOrd="0" destOrd="2" presId="urn:microsoft.com/office/officeart/2005/8/layout/hList1"/>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24990B11-ED15-44E0-BE18-63FABEF7DAF1}" type="presParOf" srcId="{6C88236F-68CF-47A6-B8F6-B34D305BE6A1}" destId="{76B4037A-2C6B-42BD-B3FA-6D8029650058}" srcOrd="4" destOrd="0" presId="urn:microsoft.com/office/officeart/2005/8/layout/hList1"/>
    <dgm:cxn modelId="{E1C1424E-CA64-418F-A8EA-004DE4DAA927}" type="presParOf" srcId="{76B4037A-2C6B-42BD-B3FA-6D8029650058}" destId="{EB86D80B-743E-4912-8874-C3AA55F1D471}" srcOrd="0" destOrd="0" presId="urn:microsoft.com/office/officeart/2005/8/layout/hList1"/>
    <dgm:cxn modelId="{341DE6A5-4EFB-46B2-8175-D10BB763C935}" type="presParOf" srcId="{76B4037A-2C6B-42BD-B3FA-6D8029650058}" destId="{8DE65B30-0536-4AED-945D-AD6397C937A8}" srcOrd="1" destOrd="0" presId="urn:microsoft.com/office/officeart/2005/8/layout/hList1"/>
    <dgm:cxn modelId="{D2879E9A-B9C2-4526-8823-833EE3294DBE}" type="presParOf" srcId="{6C88236F-68CF-47A6-B8F6-B34D305BE6A1}" destId="{66E61A1F-9606-4E2F-BA6E-A094ED931B74}" srcOrd="5" destOrd="0" presId="urn:microsoft.com/office/officeart/2005/8/layout/hList1"/>
    <dgm:cxn modelId="{03A2973D-B487-45AF-8FA0-221A36A59A6A}" type="presParOf" srcId="{6C88236F-68CF-47A6-B8F6-B34D305BE6A1}" destId="{02457D94-4650-415E-A665-93C3936023AC}" srcOrd="6"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cordova-simulat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Discuss the agenda for the deck</a:t>
            </a:r>
          </a:p>
          <a:p>
            <a:r>
              <a:rPr lang="en-US" b="1" dirty="0"/>
              <a:t>Notes:</a:t>
            </a:r>
          </a:p>
          <a:p>
            <a:r>
              <a:rPr lang="en-US" dirty="0"/>
              <a:t>The deck is broken</a:t>
            </a:r>
            <a:r>
              <a:rPr lang="en-US" baseline="0" dirty="0"/>
              <a:t> into 5 sections that discuss:</a:t>
            </a:r>
          </a:p>
          <a:p>
            <a:pPr marL="228600" indent="-228600">
              <a:buAutoNum type="arabicParenR"/>
            </a:pPr>
            <a:r>
              <a:rPr lang="en-US" baseline="0" dirty="0"/>
              <a:t>An Introduction to Apache Cordova</a:t>
            </a:r>
          </a:p>
          <a:p>
            <a:pPr marL="228600" indent="-228600">
              <a:buAutoNum type="arabicParenR"/>
            </a:pPr>
            <a:r>
              <a:rPr lang="en-US" baseline="0" dirty="0"/>
              <a:t>Getting Started with the Visual Studio Tools for Apache Cordova (TACO)</a:t>
            </a:r>
          </a:p>
          <a:p>
            <a:pPr marL="228600" indent="-228600">
              <a:buAutoNum type="arabicParenR"/>
            </a:pPr>
            <a:r>
              <a:rPr lang="en-US" baseline="0" dirty="0"/>
              <a:t>A general overview of Cordova Development in Visual Studio Concepts</a:t>
            </a:r>
          </a:p>
          <a:p>
            <a:pPr marL="228600" indent="-228600">
              <a:buAutoNum type="arabicParenR"/>
            </a:pPr>
            <a:r>
              <a:rPr lang="en-US" baseline="0" dirty="0"/>
              <a:t>Communicating with the Cloud from your Cordova Apps</a:t>
            </a:r>
          </a:p>
          <a:p>
            <a:pPr marL="228600" indent="-228600">
              <a:buAutoNum type="arabicParenR"/>
            </a:pPr>
            <a:r>
              <a:rPr lang="en-US" baseline="0" dirty="0"/>
              <a:t>Working with the </a:t>
            </a:r>
            <a:r>
              <a:rPr lang="en-US" baseline="0" dirty="0" err="1"/>
              <a:t>CodePush</a:t>
            </a:r>
            <a:r>
              <a:rPr lang="en-US" baseline="0" dirty="0"/>
              <a:t> Service to provide updates for Cordova Apps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three key aspects of Cordova development</a:t>
            </a:r>
            <a:r>
              <a:rPr lang="en-US" baseline="0" dirty="0"/>
              <a:t> in Visual Studio:</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Specifying platform-specific content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Working with Plugins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Debugging</a:t>
            </a:r>
            <a:r>
              <a:rPr lang="en-US" baseline="0" dirty="0"/>
              <a:t> options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24412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a:t>
            </a:r>
            <a:r>
              <a:rPr lang="en-US" b="0" baseline="0" dirty="0"/>
              <a:t> show the techniques available for creating content specific to a given platform</a:t>
            </a:r>
            <a:endParaRPr lang="en-US" b="0" dirty="0"/>
          </a:p>
          <a:p>
            <a:r>
              <a:rPr lang="en-US" b="1" dirty="0"/>
              <a:t>Notes:  </a:t>
            </a:r>
          </a:p>
          <a:p>
            <a:r>
              <a:rPr lang="en-US" dirty="0"/>
              <a:t>When building for a specific platform, if a file in the “merges” folder matches a pre-existing file that already exists in www, then the www file is overwritten with the merges content.  In this example, the HTML contains an element with some default text.  Furthermore, the jQuery utility</a:t>
            </a:r>
            <a:r>
              <a:rPr lang="en-US" baseline="0" dirty="0"/>
              <a:t> </a:t>
            </a:r>
            <a:r>
              <a:rPr lang="en-US" dirty="0"/>
              <a:t>library has been added to the project.  In the “merges” folder for each platform, a jQuery selector is used to replace the content of the given element with some text that is</a:t>
            </a:r>
            <a:r>
              <a:rPr lang="en-US" baseline="0" dirty="0"/>
              <a:t> specific to each platform.  </a:t>
            </a:r>
          </a:p>
          <a:p>
            <a:endParaRPr lang="en-US" baseline="0" dirty="0"/>
          </a:p>
          <a:p>
            <a:r>
              <a:rPr lang="en-US" baseline="0" dirty="0"/>
              <a:t>This technique is not just limited to just JavaScript content – it can include platform-specific CSS files (for platform-specific styling), platform-specific images, and even platform-specific HTML files (which in turn can include platform-specific HTML and CSS files.)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8862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a:t>
            </a:r>
            <a:r>
              <a:rPr lang="en-US" b="0" baseline="0" dirty="0"/>
              <a:t> show the techniques to be used for working with plugins in a Cordova project</a:t>
            </a:r>
            <a:endParaRPr lang="en-US" b="0" dirty="0"/>
          </a:p>
          <a:p>
            <a:r>
              <a:rPr lang="en-US" b="1" dirty="0"/>
              <a:t>Notes:  </a:t>
            </a:r>
          </a:p>
          <a:p>
            <a:r>
              <a:rPr lang="en-US" dirty="0"/>
              <a:t>When you need to include additional functionality in your Cordova project, this will usually be provided</a:t>
            </a:r>
            <a:r>
              <a:rPr lang="en-US" baseline="0" dirty="0"/>
              <a:t> via a plugin.  To select a plugin, you can open the config.xml file editor in Visual Studio.  From here you can browse the list of Core plugins, or you can import a Custom plugin.</a:t>
            </a:r>
          </a:p>
          <a:p>
            <a:endParaRPr lang="en-US" baseline="0" dirty="0"/>
          </a:p>
          <a:p>
            <a:r>
              <a:rPr lang="en-US" baseline="0" dirty="0"/>
              <a:t>One a plugin has been imported, it can be referenced from within the application JavaScript code.  Note that some plugins are only available in a subset of the possible platforms, so it may be necessary to put the plugin code in platform-specific override files.</a:t>
            </a:r>
          </a:p>
          <a:p>
            <a:endParaRPr lang="en-US" baseline="0" dirty="0"/>
          </a:p>
          <a:p>
            <a:r>
              <a:rPr lang="en-US" baseline="0" dirty="0"/>
              <a:t>In the example above, the Core “Device” plugin is selected.  This plugin provides access to device-specific information such as Platform, Device ID, Current Version, etc.  Once included, the app’s JavaScript code can be updated to access the methods, properties, and events exposed by the Plugin.</a:t>
            </a:r>
            <a:endParaRPr lang="en-US" dirty="0"/>
          </a:p>
          <a:p>
            <a:endParaRPr lang="en-US" dirty="0"/>
          </a:p>
          <a:p>
            <a:r>
              <a:rPr lang="en-US" dirty="0"/>
              <a:t>In addition to the Core plugins that can be seen from the Plugins panel of the config.xml editor in Visual Studio, Apache Cordova manages a registry of available plugins at https://cordova.apache.org/plugins/.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56485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r>
              <a:rPr lang="en-US" b="1" baseline="0" dirty="0"/>
              <a:t> Add an “App running on device” picture</a:t>
            </a:r>
            <a:endParaRPr lang="en-US" b="1" dirty="0"/>
          </a:p>
          <a:p>
            <a:r>
              <a:rPr lang="en-US" b="1" dirty="0"/>
              <a:t>Objective: </a:t>
            </a:r>
            <a:r>
              <a:rPr lang="en-US" b="0" dirty="0"/>
              <a:t>To</a:t>
            </a:r>
            <a:r>
              <a:rPr lang="en-US" b="0" baseline="0" dirty="0"/>
              <a:t> present the various mechanisms available for testing and debugging Cordova apps from Visual Studio</a:t>
            </a:r>
            <a:endParaRPr lang="en-US" b="0" dirty="0"/>
          </a:p>
          <a:p>
            <a:r>
              <a:rPr lang="en-US" b="1" dirty="0"/>
              <a:t>Notes:  </a:t>
            </a:r>
            <a:r>
              <a:rPr lang="en-US" b="0" dirty="0"/>
              <a:t>Debug options</a:t>
            </a:r>
            <a:r>
              <a:rPr lang="en-US" b="0" baseline="0" dirty="0"/>
              <a:t> include using the Ripple simulator, device emulators, or connecting and deploying to actual devices.  </a:t>
            </a:r>
          </a:p>
          <a:p>
            <a:pPr marL="228600" indent="-228600">
              <a:buAutoNum type="arabicParenR"/>
            </a:pPr>
            <a:r>
              <a:rPr lang="en-US" b="0" baseline="0" dirty="0"/>
              <a:t>The Ripple simulator.  Apache Ripple is a browser-based mobile simulator that runs in the Google Chrome browser.  It allows simulating the execution of a Cordova app on a variety of iOS and Android devices, and provides support for manipulating the simulated inputs to several Core Cordova plugins like geolocation, device orientation, and accelerometer.  </a:t>
            </a:r>
          </a:p>
          <a:p>
            <a:pPr marL="228600" indent="-228600">
              <a:buAutoNum type="arabicParenR"/>
            </a:pPr>
            <a:r>
              <a:rPr lang="en-US" b="0" baseline="0" dirty="0"/>
              <a:t>Device Emulators.  Your app can be run on one of the configured Device Emulators.  A device Emulator hosts your target device OS within a Virtual Machine, presented in a window that resembles the running device on your desktop.  This allows your app to run in an environment that closely matches the actual OS on which it will run.  There are several Android emulators available (Visual Studio Emulator for Android, Google Android Emulator, among others)</a:t>
            </a:r>
          </a:p>
          <a:p>
            <a:pPr marL="228600" indent="-228600">
              <a:buAutoNum type="arabicParenR"/>
            </a:pPr>
            <a:r>
              <a:rPr lang="en-US" b="0" baseline="0" dirty="0"/>
              <a:t>Connecting to an actual device.  Visual Studio supports directly connecting to an actual device and deploying your app to that device, typically connected via a USB cable.  To enable this functionality, your app does need to be configured to allow development (sometimes described as being “Developer Unlocked”.)  Instructions for configuring and connecting your device vary between devices and manufacturers.</a:t>
            </a:r>
          </a:p>
          <a:p>
            <a:pPr marL="228600" indent="-228600">
              <a:buAutoNum type="arabicParenR"/>
            </a:pPr>
            <a:endParaRPr lang="en-US" b="1" dirty="0"/>
          </a:p>
          <a:p>
            <a:pPr marL="0" indent="0">
              <a:buNone/>
            </a:pPr>
            <a:r>
              <a:rPr lang="en-US" b="0" baseline="0" dirty="0"/>
              <a:t>The Ripple is perhaps the easiest/quickest way to simulate &amp; debug your application, but the least like the actual device experience.  Likewise, using the Emulators will run your app within an actual virtual version of the device OS itself, but still does so using the hardware (RAM, CPU) of the underlying development machine.  Emulators make use of different virtualization technologies, which require configuration of the development OS.  If such configuration is an option (for example, setting up Virtualization when developing on a cloud-hosted VM is often not possible/practical), then the Ripple may be a better option.  The most cumbersome testing/debugging technique is running on actual devices themselves. Therefore, a progression of debugging tools is recommended – initially using the Ripple for its convenience, and gradually moving to running on actual physical devices.</a:t>
            </a:r>
          </a:p>
          <a:p>
            <a:pPr marL="0" indent="0">
              <a:buNone/>
            </a:pPr>
            <a:endParaRPr lang="en-US" b="0" baseline="0" dirty="0"/>
          </a:p>
          <a:p>
            <a:pPr marL="0" indent="0">
              <a:buNone/>
            </a:pPr>
            <a:r>
              <a:rPr lang="en-US" b="0" baseline="0" dirty="0"/>
              <a:t>No discussion of mobile device testing would be complete without a mention of the Xamarin </a:t>
            </a:r>
            <a:r>
              <a:rPr lang="en-US" b="0" baseline="0" dirty="0" err="1"/>
              <a:t>TestCloud</a:t>
            </a:r>
            <a:r>
              <a:rPr lang="en-US" b="0" baseline="0" dirty="0"/>
              <a:t> tool.  This allows you to run your application through predefined steps on a variety of cloud-hosted devices giving you one of the best-possible opportunities to see your app’s behavior on as large of a set of hardware configurations as possible (currently over 2000 different devices supported.)  More information on </a:t>
            </a:r>
            <a:r>
              <a:rPr lang="en-US" b="0" baseline="0" dirty="0" err="1"/>
              <a:t>TestCloud</a:t>
            </a:r>
            <a:r>
              <a:rPr lang="en-US" b="0" baseline="0" dirty="0"/>
              <a:t> can be found at https://www.xamarin.com/test-cloud</a:t>
            </a:r>
          </a:p>
          <a:p>
            <a:pPr marL="0" indent="0">
              <a:buNone/>
            </a:pPr>
            <a:endParaRPr lang="en-US" b="1" dirty="0"/>
          </a:p>
          <a:p>
            <a:r>
              <a:rPr lang="en-US" b="0" dirty="0"/>
              <a:t>NOTE: Important – before doing anything else, you should Build your project.  This will pull the configured Cordova</a:t>
            </a:r>
            <a:r>
              <a:rPr lang="en-US" b="0" baseline="0" dirty="0"/>
              <a:t> runtime and the project dependencies into your solution, requires an internet connection, and could take a few minutes to complete.</a:t>
            </a:r>
          </a:p>
          <a:p>
            <a:endParaRPr lang="en-US" b="0" baseline="0" dirty="0"/>
          </a:p>
          <a:p>
            <a:r>
              <a:rPr lang="en-US" b="0" baseline="0" dirty="0"/>
              <a:t>NOTE: In Visual Studio 2017, the Ripple Simulator has been replaced with the “Cordova Simulate” tool.  This is very similar to the Apache Ripple tool, except that in Cordova Simulate, only the app appears in the browser.  The Plugin Controls are actually hosted within Visual Studio IDE itself.  More information about Cordova Simulate can be found at http://taco.visualstudio.com/en-us/docs/vs-taco-2017-cordova-simulate/.   Microsoft maintains Cordova Simulate as an open source project at </a:t>
            </a:r>
            <a:r>
              <a:rPr lang="en-US" dirty="0">
                <a:hlinkClick r:id="rId3"/>
              </a:rPr>
              <a:t>https://github.com/Microsoft/cordova-simulate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65041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68636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(briefly) the Microsoft Azure Cloud</a:t>
            </a:r>
            <a:endParaRPr lang="en-US" dirty="0"/>
          </a:p>
          <a:p>
            <a:r>
              <a:rPr lang="en-US" b="1" dirty="0"/>
              <a:t>Notes:</a:t>
            </a:r>
          </a:p>
          <a:p>
            <a:r>
              <a:rPr lang="en-US" b="0" dirty="0"/>
              <a:t>Azure is Microsoft’s cloud</a:t>
            </a:r>
            <a:r>
              <a:rPr lang="en-US" b="0" baseline="0" dirty="0"/>
              <a:t> computing platform.  The platform currently offers over 120 distinct services across several different categories, including Compute, Storage, Analytics, Networking, and Security.  These services can be combined in different ways to provide solutions for a myriad of different problems.</a:t>
            </a:r>
          </a:p>
          <a:p>
            <a:endParaRPr lang="en-US" b="0" baseline="0" dirty="0"/>
          </a:p>
          <a:p>
            <a:r>
              <a:rPr lang="en-US" b="0" baseline="0" dirty="0"/>
              <a:t>Azure service are currently provided by more than 30 regions worldwide.  In fact Azure is currently deployed to more service regions than the competing Amazon and Google cloud solutions, combined.</a:t>
            </a:r>
          </a:p>
          <a:p>
            <a:endParaRPr lang="en-US" b="0" baseline="0" dirty="0"/>
          </a:p>
          <a:p>
            <a:r>
              <a:rPr lang="en-US" b="0" baseline="0" dirty="0"/>
              <a:t>Given that both Cloud and Mobile hit their stride at about the same point in time, there is a lot of value offered by Cloud Computing for developing and enhancing Mobile Apps.</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03039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(briefly) the Azure Mobile Apps service</a:t>
            </a:r>
            <a:endParaRPr lang="en-US" dirty="0"/>
          </a:p>
          <a:p>
            <a:r>
              <a:rPr lang="en-US" b="1" dirty="0"/>
              <a:t>Notes:</a:t>
            </a:r>
          </a:p>
          <a:p>
            <a:r>
              <a:rPr lang="en-US" b="0" dirty="0"/>
              <a:t>Azure Mobile Apps is part of the Azure App Service PaaS offerings and </a:t>
            </a:r>
            <a:r>
              <a:rPr lang="en-US" b="0" baseline="0" dirty="0"/>
              <a:t>includes both client and server-side components.  On the server side, Mobile Apps builds on top of Azure Web Apps, making it easy to stand up REST endpoints for data access and management as well as custom HTTP endpoints.  The service also provides for easy configuration of Authentication and Authorization via both social and enterprise identity providers, including Microsoft Accounts, Facebook, Google, Twitter, and Azure Active Directory (including AAD B2C.)  The server provides options for both .NET and Node.js based development.</a:t>
            </a:r>
          </a:p>
          <a:p>
            <a:r>
              <a:rPr lang="en-US" b="0" baseline="0" dirty="0"/>
              <a:t>For the client-side of the application, the Azure Mobile Apps service provides several SDKs that facilitate communication between the app and the service.</a:t>
            </a:r>
          </a:p>
          <a:p>
            <a:endParaRPr lang="en-US" b="0" baseline="0" dirty="0"/>
          </a:p>
          <a:p>
            <a:r>
              <a:rPr lang="en-US" b="0" baseline="0" dirty="0"/>
              <a:t>Note that both the client and server SDKs have been published as open-source projects on GitHub</a:t>
            </a:r>
          </a:p>
          <a:p>
            <a:endParaRPr lang="en-US" b="0" baseline="0" dirty="0"/>
          </a:p>
          <a:p>
            <a:endParaRPr lang="en-US" b="0"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290208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the Easy Tables &amp; Easy APIs features</a:t>
            </a:r>
            <a:r>
              <a:rPr lang="en-US" b="0" baseline="0" dirty="0"/>
              <a:t> of the </a:t>
            </a:r>
            <a:r>
              <a:rPr lang="en-US" b="0" dirty="0"/>
              <a:t>Azure Mobile Apps service</a:t>
            </a:r>
            <a:endParaRPr lang="en-US" dirty="0"/>
          </a:p>
          <a:p>
            <a:r>
              <a:rPr lang="en-US" b="1" dirty="0"/>
              <a:t>Notes:</a:t>
            </a:r>
          </a:p>
          <a:p>
            <a:r>
              <a:rPr lang="en-US" b="0" dirty="0"/>
              <a:t>While Azure Mobile Apps offers also supports a robust server-side programming environment both in Node.js and the .NET-backed implementations, it</a:t>
            </a:r>
            <a:r>
              <a:rPr lang="en-US" b="0" baseline="0" dirty="0"/>
              <a:t> also provides </a:t>
            </a:r>
            <a:r>
              <a:rPr lang="en-US" b="0" dirty="0"/>
              <a:t>some rapid-development tools, known as Easy Tables and Easy APIs.</a:t>
            </a:r>
            <a:r>
              <a:rPr lang="en-US" b="0" baseline="0" dirty="0"/>
              <a:t>  </a:t>
            </a:r>
          </a:p>
          <a:p>
            <a:endParaRPr lang="en-US" b="0" baseline="0" dirty="0"/>
          </a:p>
          <a:p>
            <a:r>
              <a:rPr lang="en-US" b="0" baseline="0" dirty="0"/>
              <a:t>With Easy Tables, you can quickly connect your Mobile App backend to a SQL Azure database and then use tooling in the Azure Portal to manage the table schema and content, edit scripts that run in response to requests for data from the tables, and set access permissions for the tables.  Access permissions include allowing anonymous access, requiring authenticated requests, or restricting access so that external code cannot can the functions (only internal request would be allowed.)</a:t>
            </a:r>
          </a:p>
          <a:p>
            <a:endParaRPr lang="en-US" b="0" dirty="0"/>
          </a:p>
          <a:p>
            <a:r>
              <a:rPr lang="en-US" b="0" dirty="0"/>
              <a:t>With Easy APIs, you</a:t>
            </a:r>
            <a:r>
              <a:rPr lang="en-US" b="0" baseline="0" dirty="0"/>
              <a:t> can configure custom HTTP API endpoints to perform actions that are not necessarily tied directly to a database table.  From the Azure Portal, you can set the API access permissions as well as edit the API script that is executed when the API method is called.  The API access permissions available are the same as those previously described for Easy Tables.</a:t>
            </a:r>
            <a:endParaRPr lang="en-US" b="0" dirty="0"/>
          </a:p>
          <a:p>
            <a:endParaRPr lang="en-US" b="0" dirty="0"/>
          </a:p>
          <a:p>
            <a:r>
              <a:rPr lang="en-US" b="0" dirty="0"/>
              <a:t>Note: Easy Tables &amp; Easy</a:t>
            </a:r>
            <a:r>
              <a:rPr lang="en-US" b="0" baseline="0" dirty="0"/>
              <a:t> APIs are specific to the Node.js backend implementation.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29663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Illustrate</a:t>
            </a:r>
            <a:r>
              <a:rPr lang="en-US" b="0" baseline="0" dirty="0"/>
              <a:t> the basic programming concepts involved in working with Azure Mobile Apps</a:t>
            </a:r>
            <a:endParaRPr lang="en-US" dirty="0"/>
          </a:p>
          <a:p>
            <a:r>
              <a:rPr lang="en-US" b="1" dirty="0"/>
              <a:t>Notes:</a:t>
            </a:r>
          </a:p>
          <a:p>
            <a:r>
              <a:rPr lang="en-US" b="0" dirty="0"/>
              <a:t>To work</a:t>
            </a:r>
            <a:r>
              <a:rPr lang="en-US" b="0" baseline="0" dirty="0"/>
              <a:t> </a:t>
            </a:r>
            <a:r>
              <a:rPr lang="en-US" b="0" dirty="0"/>
              <a:t>with an</a:t>
            </a:r>
            <a:r>
              <a:rPr lang="en-US" b="0" baseline="0" dirty="0"/>
              <a:t> </a:t>
            </a:r>
            <a:r>
              <a:rPr lang="en-US" b="0" dirty="0"/>
              <a:t>Azure Mobile Apps from your Cordova</a:t>
            </a:r>
            <a:r>
              <a:rPr lang="en-US" b="0" baseline="0" dirty="0"/>
              <a:t> application, you’ll first want to reference the Azure Mobile Apps plugin.  </a:t>
            </a:r>
          </a:p>
          <a:p>
            <a:r>
              <a:rPr lang="en-US" b="0" baseline="0" dirty="0"/>
              <a:t>From there, you will create a client connection instance with the URL to your Azure Mobile App</a:t>
            </a:r>
          </a:p>
          <a:p>
            <a:endParaRPr lang="en-US" b="0" baseline="0" dirty="0"/>
          </a:p>
          <a:p>
            <a:r>
              <a:rPr lang="en-US" b="0" baseline="0" dirty="0"/>
              <a:t>Most of the work you will do with an Azure Mobile app will involve working with a “table”.  Tables are accessed by creating a table object with the name of the table to access.  This object can be used to preform CRID operations on the data in the remote table.  For read operations, you can filter, sort, and paginate your results.  Insert operations require an instance of the object to add; Update operations also require an instance, where the ID of the item being supplied matches the ID of the object to update.  Finally, delete operations only require the ID to be set for the entry to be deleted.</a:t>
            </a:r>
          </a:p>
          <a:p>
            <a:endParaRPr lang="en-US" b="0" baseline="0" dirty="0"/>
          </a:p>
          <a:p>
            <a:r>
              <a:rPr lang="en-US" dirty="0"/>
              <a:t>In addition to working with tables, you can also</a:t>
            </a:r>
            <a:r>
              <a:rPr lang="en-US" baseline="0" dirty="0"/>
              <a:t> call Custom APIs with the </a:t>
            </a:r>
            <a:r>
              <a:rPr lang="en-US" baseline="0" dirty="0" err="1"/>
              <a:t>invokeAPI</a:t>
            </a:r>
            <a:r>
              <a:rPr lang="en-US" baseline="0" dirty="0"/>
              <a:t> method.</a:t>
            </a:r>
          </a:p>
          <a:p>
            <a:endParaRPr lang="en-US" baseline="0" dirty="0"/>
          </a:p>
          <a:p>
            <a:r>
              <a:rPr lang="en-US" dirty="0"/>
              <a:t>Other supported functions include authentication and push notification support.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886802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0655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provide a high-level introduction to Apache Cordova and the Tools for Apache Cordova (TACO) available in Visual Studio.</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744180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Introduces</a:t>
            </a:r>
            <a:r>
              <a:rPr lang="en-US" b="0" baseline="0" dirty="0"/>
              <a:t> the </a:t>
            </a:r>
            <a:r>
              <a:rPr lang="en-US" b="0" baseline="0" dirty="0" err="1"/>
              <a:t>CodePush</a:t>
            </a:r>
            <a:r>
              <a:rPr lang="en-US" b="0" baseline="0" dirty="0"/>
              <a:t> service</a:t>
            </a:r>
            <a:endParaRPr lang="en-US" dirty="0"/>
          </a:p>
          <a:p>
            <a:r>
              <a:rPr lang="en-US" b="1" dirty="0"/>
              <a:t>Notes:</a:t>
            </a:r>
          </a:p>
          <a:p>
            <a:r>
              <a:rPr lang="en-US" b="0" dirty="0" err="1"/>
              <a:t>CodePush</a:t>
            </a:r>
            <a:r>
              <a:rPr lang="en-US" b="0" dirty="0"/>
              <a:t> is an Azure-hosted</a:t>
            </a:r>
            <a:r>
              <a:rPr lang="en-US" b="0" baseline="0" dirty="0"/>
              <a:t> cloud service that allows Cordova and React Native app developers to push app updates to end-user devices, bypassing the platform-provided App Stores.</a:t>
            </a:r>
            <a:endParaRPr lang="en-US" b="0" dirty="0"/>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CodePush</a:t>
            </a:r>
            <a:r>
              <a:rPr lang="en-US" dirty="0"/>
              <a:t> service is currently free (“in Beta” right now.)  The cost for the service</a:t>
            </a:r>
            <a:r>
              <a:rPr lang="en-US" baseline="0" dirty="0"/>
              <a:t> at RTM has yet to be decided</a:t>
            </a:r>
            <a:r>
              <a:rPr lang="en-US" dirty="0"/>
              <a:t>,</a:t>
            </a:r>
            <a:r>
              <a:rPr lang="en-US" baseline="0" dirty="0"/>
              <a:t> but a free tier will be made available (per </a:t>
            </a:r>
            <a:r>
              <a:rPr lang="en-US" baseline="0" dirty="0" err="1"/>
              <a:t>CodePush</a:t>
            </a:r>
            <a:r>
              <a:rPr lang="en-US" baseline="0" dirty="0"/>
              <a:t> FAQs.)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information regarding</a:t>
            </a:r>
            <a:r>
              <a:rPr lang="en-US" baseline="0" dirty="0"/>
              <a:t> </a:t>
            </a:r>
            <a:r>
              <a:rPr lang="en-US" baseline="0" dirty="0" err="1"/>
              <a:t>CodePush</a:t>
            </a:r>
            <a:r>
              <a:rPr lang="en-US" baseline="0" dirty="0"/>
              <a:t> can be found at: </a:t>
            </a:r>
            <a:r>
              <a:rPr lang="en-US" dirty="0"/>
              <a:t>http://microsoft.github.io/code-push/index.html</a:t>
            </a:r>
          </a:p>
          <a:p>
            <a:endParaRPr lang="en-US" dirty="0"/>
          </a:p>
          <a:p>
            <a:r>
              <a:rPr lang="en-US" dirty="0"/>
              <a:t>Additional Detail:</a:t>
            </a:r>
          </a:p>
          <a:p>
            <a:r>
              <a:rPr lang="en-US" baseline="0" dirty="0"/>
              <a:t>Apple Dev Agreement in support of </a:t>
            </a:r>
            <a:r>
              <a:rPr lang="en-US" baseline="0" dirty="0" err="1"/>
              <a:t>CodePush</a:t>
            </a:r>
            <a:r>
              <a:rPr lang="en-US" baseline="0" dirty="0"/>
              <a:t>: https://developer.apple.com/programs/ios/information/iOS_Program_Information_4_3_15.pdf</a:t>
            </a:r>
          </a:p>
          <a:p>
            <a:r>
              <a:rPr lang="en-US" dirty="0"/>
              <a:t>3.3.2     An Application may not download or install executable code. Interpreted code may only be used in an Application if all scripts, code and interpreters are packaged in the Application and not downloaded. The only exception to the foregoing is scripts and code downloaded and run by Apple's built-in </a:t>
            </a:r>
            <a:r>
              <a:rPr lang="en-US" dirty="0" err="1"/>
              <a:t>WebKit</a:t>
            </a:r>
            <a:r>
              <a:rPr lang="en-US" dirty="0"/>
              <a:t> framework or </a:t>
            </a:r>
            <a:r>
              <a:rPr lang="en-US" dirty="0" err="1"/>
              <a:t>JavascriptCore</a:t>
            </a:r>
            <a:r>
              <a:rPr lang="en-US" dirty="0"/>
              <a:t>, provided that such scripts and code do not change the primary purpose of the Application by providing features or functionality that are inconsistent with the intended and advertised purpose of the Application as submitted to the App Store. </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755590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Illustrates at a high level how a developer works with the </a:t>
            </a:r>
            <a:r>
              <a:rPr lang="en-US" b="0" dirty="0" err="1"/>
              <a:t>CodePush</a:t>
            </a:r>
            <a:r>
              <a:rPr lang="en-US" b="0" dirty="0"/>
              <a:t> service</a:t>
            </a:r>
            <a:endParaRPr lang="en-US" dirty="0"/>
          </a:p>
          <a:p>
            <a:r>
              <a:rPr lang="en-US" b="1" dirty="0"/>
              <a:t>Notes:</a:t>
            </a:r>
          </a:p>
          <a:p>
            <a:pPr marL="171450" indent="-171450">
              <a:buFont typeface="Arial" panose="020B0604020202020204" pitchFamily="34" charset="0"/>
              <a:buChar char="•"/>
            </a:pPr>
            <a:r>
              <a:rPr lang="en-US" dirty="0"/>
              <a:t>To enable updates via </a:t>
            </a:r>
            <a:r>
              <a:rPr lang="en-US" dirty="0" err="1"/>
              <a:t>CodePush</a:t>
            </a:r>
            <a:r>
              <a:rPr lang="en-US" dirty="0"/>
              <a:t> for your app, you first need to register the app, which requires a </a:t>
            </a:r>
            <a:r>
              <a:rPr lang="en-US" dirty="0" err="1"/>
              <a:t>CodePush</a:t>
            </a:r>
            <a:r>
              <a:rPr lang="en-US" dirty="0"/>
              <a:t> account.  To sign up for a </a:t>
            </a:r>
            <a:r>
              <a:rPr lang="en-US" dirty="0" err="1"/>
              <a:t>CodePush</a:t>
            </a:r>
            <a:r>
              <a:rPr lang="en-US" dirty="0"/>
              <a:t> account, you can use either Microsoft Account credentials or GitHub credentials.   You</a:t>
            </a:r>
            <a:r>
              <a:rPr lang="en-US" baseline="0" dirty="0"/>
              <a:t> then register your app with </a:t>
            </a:r>
            <a:r>
              <a:rPr lang="en-US" baseline="0" dirty="0" err="1"/>
              <a:t>CodePush</a:t>
            </a:r>
            <a:r>
              <a:rPr lang="en-US" baseline="0" dirty="0"/>
              <a:t>, which will return an app deployment key that corresponds to the registration.</a:t>
            </a:r>
          </a:p>
          <a:p>
            <a:pPr marL="171450" indent="-171450">
              <a:buFont typeface="Arial" panose="020B0604020202020204" pitchFamily="34" charset="0"/>
              <a:buChar char="•"/>
            </a:pPr>
            <a:r>
              <a:rPr lang="en-US" dirty="0"/>
              <a:t>You can then add the </a:t>
            </a:r>
            <a:r>
              <a:rPr lang="en-US" dirty="0" err="1"/>
              <a:t>CodePush</a:t>
            </a:r>
            <a:r>
              <a:rPr lang="en-US" dirty="0"/>
              <a:t> SDK for your app.  In Cordova apps, this can be accomplished by using the Cordova </a:t>
            </a:r>
            <a:r>
              <a:rPr lang="en-US" dirty="0" err="1"/>
              <a:t>CodePush</a:t>
            </a:r>
            <a:r>
              <a:rPr lang="en-US" dirty="0"/>
              <a:t> Plugin.</a:t>
            </a:r>
          </a:p>
          <a:p>
            <a:pPr marL="171450" indent="-171450">
              <a:buFont typeface="Arial" panose="020B0604020202020204" pitchFamily="34" charset="0"/>
              <a:buChar char="•"/>
            </a:pPr>
            <a:r>
              <a:rPr lang="en-US" dirty="0"/>
              <a:t>You will then need to the previously-mentioned deployment key(s) (usually one per target platform)</a:t>
            </a:r>
            <a:r>
              <a:rPr lang="en-US" baseline="0" dirty="0"/>
              <a:t> to your app’s config.xml file.</a:t>
            </a:r>
          </a:p>
          <a:p>
            <a:pPr marL="171450" indent="-171450">
              <a:buFont typeface="Arial" panose="020B0604020202020204" pitchFamily="34" charset="0"/>
              <a:buChar char="•"/>
            </a:pPr>
            <a:r>
              <a:rPr lang="en-US" baseline="0" dirty="0"/>
              <a:t>Since your app will need to talk to the </a:t>
            </a:r>
            <a:r>
              <a:rPr lang="en-US" baseline="0" dirty="0" err="1"/>
              <a:t>CodePush</a:t>
            </a:r>
            <a:r>
              <a:rPr lang="en-US" baseline="0" dirty="0"/>
              <a:t> servers to do its job, you need to update the app’s network security settings to allow it to do so.  This includes setting the appropriate Domain Access URLs (unless the value is set to allow “*”), add the corresponding Content-Security-Policy value in your app’s HTML, and then include the Cordova Whitelist plugin.</a:t>
            </a:r>
          </a:p>
          <a:p>
            <a:pPr marL="171450" indent="-171450">
              <a:buFont typeface="Arial" panose="020B0604020202020204" pitchFamily="34" charset="0"/>
              <a:buChar char="•"/>
            </a:pPr>
            <a:r>
              <a:rPr lang="en-US" baseline="0" dirty="0"/>
              <a:t>Finally, you need to add some code to your app to call </a:t>
            </a:r>
            <a:r>
              <a:rPr lang="en-US" baseline="0" dirty="0" err="1"/>
              <a:t>codePush.sync</a:t>
            </a:r>
            <a:r>
              <a:rPr lang="en-US" baseline="0" dirty="0"/>
              <a:t>() when your app starts.</a:t>
            </a:r>
          </a:p>
          <a:p>
            <a:pPr marL="0" indent="0">
              <a:buFont typeface="Arial" panose="020B0604020202020204" pitchFamily="34" charset="0"/>
              <a:buNone/>
            </a:pPr>
            <a:r>
              <a:rPr lang="en-US" baseline="0" dirty="0"/>
              <a:t>Once the app ahs been configured (and distributed), you can publish app updates to </a:t>
            </a:r>
            <a:r>
              <a:rPr lang="en-US" baseline="0" dirty="0" err="1"/>
              <a:t>CodePush</a:t>
            </a:r>
            <a:r>
              <a:rPr lang="en-US" baseline="0" dirty="0"/>
              <a:t>, and the app will pick up the changes. If the call to </a:t>
            </a:r>
            <a:r>
              <a:rPr lang="en-US" baseline="0" dirty="0" err="1"/>
              <a:t>codePush.sync</a:t>
            </a:r>
            <a:r>
              <a:rPr lang="en-US" baseline="0" dirty="0"/>
              <a:t>() finds an update, the update will be silently downloaded, then installed the next time the app is restarted.  However, if the app is indicated as “mandatory”, it will be installed immediately.</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637134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Show what needs to be done to install</a:t>
            </a:r>
            <a:r>
              <a:rPr lang="en-US" baseline="0" dirty="0"/>
              <a:t> the TACO tools in Visual Studio 2015</a:t>
            </a:r>
            <a:endParaRPr lang="en-US" dirty="0"/>
          </a:p>
          <a:p>
            <a:r>
              <a:rPr lang="en-US" b="1" dirty="0"/>
              <a:t>Notes:  </a:t>
            </a:r>
            <a:r>
              <a:rPr lang="en-US" b="0" dirty="0"/>
              <a:t>In Visual Studio 2015, installing the TACO tools is as simple as selecting</a:t>
            </a:r>
            <a:r>
              <a:rPr lang="en-US" b="0" baseline="0" dirty="0"/>
              <a:t> the “HTML/JavaScript (Apache Cordova)” feature (whichever update happens to be current) under the “Cross Platform Mobile Development” node.</a:t>
            </a:r>
            <a:endParaRPr lang="en-US" b="1"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1476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show how to start a new Cordova project in Visual Studio 2015 with the TACO tools</a:t>
            </a:r>
          </a:p>
          <a:p>
            <a:r>
              <a:rPr lang="en-US" b="1" dirty="0"/>
              <a:t>Notes:  </a:t>
            </a:r>
            <a:r>
              <a:rPr lang="en-US" b="0" dirty="0"/>
              <a:t>To create a new Cordova project in Visual Studio 2015, select File/New Project, then select the “Apache Cordova Apps” option.</a:t>
            </a:r>
            <a:r>
              <a:rPr lang="en-US" b="0" baseline="0" dirty="0"/>
              <a:t>  Note that the JavaScript node may or may not be located under “Other Languages”, depending on the Visual Studio settings and what features have been included.  </a:t>
            </a:r>
          </a:p>
          <a:p>
            <a:endParaRPr lang="en-US" b="0" baseline="0" dirty="0"/>
          </a:p>
          <a:p>
            <a:r>
              <a:rPr lang="en-US" b="0" baseline="0" dirty="0"/>
              <a:t>From the “Apache Cordova Apps” node, select the “Blank App (Apache Cordova)” project to create the new project.</a:t>
            </a:r>
            <a:endParaRPr lang="en-US" b="0" dirty="0"/>
          </a:p>
          <a:p>
            <a:endParaRPr lang="en-US" b="1" dirty="0"/>
          </a:p>
          <a:p>
            <a:r>
              <a:rPr lang="en-US" b="0" dirty="0"/>
              <a:t>Note – the .NET framework version selection is irrelevant</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2715655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compare</a:t>
            </a:r>
            <a:r>
              <a:rPr lang="en-US" baseline="0" dirty="0"/>
              <a:t> and contrast several typical different approaches to mobile app development</a:t>
            </a:r>
            <a:endParaRPr lang="en-US" dirty="0"/>
          </a:p>
          <a:p>
            <a:r>
              <a:rPr lang="en-US" b="1" dirty="0"/>
              <a:t>Notes:</a:t>
            </a:r>
          </a:p>
          <a:p>
            <a:r>
              <a:rPr lang="en-US" dirty="0"/>
              <a:t>The tools available for developing mobile apps are available in a spectrum of options.</a:t>
            </a:r>
          </a:p>
          <a:p>
            <a:pPr marL="228600" indent="-228600">
              <a:buAutoNum type="arabicParenR"/>
            </a:pPr>
            <a:r>
              <a:rPr lang="en-US" dirty="0"/>
              <a:t>Native – app is written using languages</a:t>
            </a:r>
            <a:r>
              <a:rPr lang="en-US" baseline="0" dirty="0"/>
              <a:t> and tooling generally provided by the platform creator.  App code directly calls the APIs exposed by the platform.  Result is a compiled artifact that contains the code and resources the app needs to run.  The code written this way targets a single platform at a time, with multiple parallel development efforts required to target multiple platforms.</a:t>
            </a:r>
          </a:p>
          <a:p>
            <a:pPr marL="228600" indent="-228600">
              <a:buAutoNum type="arabicParenR"/>
            </a:pPr>
            <a:r>
              <a:rPr lang="en-US" baseline="0" dirty="0"/>
              <a:t>Native Hybrid – app is written using a common/intermediate language &amp; tooling.  App code calls an intermediate API that abstracts &amp; generally homogenizes the APIs exposed by the various targeted platforms (to different degrees, considering examples like “classic” Xamarin and Xamarin Forms.)  Result is several compiled artifacts that contain the code and resources the app needs to run.  The code written this way targets multiple platforms simultaneously, with some room for inserting platform-specific handling (generally as shims.)  The goal here is to maximize code reuse and “write-once, run-many.”</a:t>
            </a:r>
          </a:p>
          <a:p>
            <a:pPr marL="228600" indent="-228600">
              <a:buAutoNum type="arabicParenR"/>
            </a:pPr>
            <a:r>
              <a:rPr lang="en-US" baseline="0" dirty="0"/>
              <a:t>Web Hybrid – app is written using web-targeting technologies or platforms.  These platforms provide APIs that the app can call that abstract &amp; generally homogenize the APIs exposed by the various targeted platforms.  The result is an app “shell” that hosts a running app within that shell, or perhaps “an app running within an app.” Browser behavior, CSS, and JavaScript, as well as additional HTML/JavaScript frameworks (like Ionic) interact to simulate device-specific characteristics &amp; behavior.  One example of a platform in this space is Apache Cordova, which hosts a WebView control that renders HTML &amp; interprets JavaScript.  Facebook’s React Native is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Web App – the user access the functionality with the a browser installed on their device, and the app is (often) optimized for display and execution on the device form-factor using “responsive design” concepts.  In this case, access to the device capabilities is governed by what the browser can access.  This is generally the “lowest common denominator” for app development.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a:p>
          <a:p>
            <a:pPr marL="0" indent="0">
              <a:buNone/>
            </a:pPr>
            <a:r>
              <a:rPr lang="en-US" baseline="0" dirty="0"/>
              <a:t>Note that like a color spectrum, there are cases where the different options “bleed into” each other, and cases that fall into the middle grounds.  Examples of such crossovers include:</a:t>
            </a:r>
          </a:p>
          <a:p>
            <a:pPr marL="171450" indent="-171450">
              <a:buFont typeface="Arial" panose="020B0604020202020204" pitchFamily="34" charset="0"/>
              <a:buChar char="•"/>
            </a:pPr>
            <a:r>
              <a:rPr lang="en-US" baseline="0" dirty="0"/>
              <a:t>Hosted Web Apps – A platform-native app that “points” to an App URL.  The app is loaded from the platform’s App Store (or otherwise is “installed” to the device), rather than launched from a browser with a URL. Unlike a Web Hybrid app, the app continues to run on the server (as much as it normally does when viewed in a browser) – these apps cannot be run offline.</a:t>
            </a:r>
          </a:p>
          <a:p>
            <a:pPr marL="171450" indent="-171450">
              <a:buFont typeface="Arial" panose="020B0604020202020204" pitchFamily="34" charset="0"/>
              <a:buChar char="•"/>
            </a:pPr>
            <a:r>
              <a:rPr lang="en-US" baseline="0" dirty="0"/>
              <a:t>Native (or Native Hybrid) apps that include portions of the apps that are implemented as Web Hybrid apps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Apache Cordova</a:t>
            </a:r>
          </a:p>
          <a:p>
            <a:r>
              <a:rPr lang="en-US" b="1" dirty="0"/>
              <a:t>Notes:</a:t>
            </a:r>
          </a:p>
          <a:p>
            <a:r>
              <a:rPr lang="en-US" b="0" dirty="0"/>
              <a:t>Apache Cordova is an open-source framework</a:t>
            </a:r>
            <a:r>
              <a:rPr lang="en-US" b="0" baseline="0" dirty="0"/>
              <a:t> for developing mobile apps with standard web technologies (HTML5, CSS3, JavaScript).  This is particularly useful for cross-platform development in organizations that already have strong HTML/JavaScript development expertise.</a:t>
            </a:r>
          </a:p>
          <a:p>
            <a:endParaRPr lang="en-US" b="0" baseline="0" dirty="0"/>
          </a:p>
          <a:p>
            <a:r>
              <a:rPr lang="en-US" b="0" baseline="0" dirty="0"/>
              <a:t>In Cordova, your app is built as HTML/CSS/JavaScript components, related resources, and a configuration file.  The app framework provided by Cordova manages the presentation of a WebView control that displays and interacts with these assets and coordinates communication between the app and the underlying mobile OS.  </a:t>
            </a:r>
          </a:p>
          <a:p>
            <a:endParaRPr lang="en-US" b="0" baseline="0" dirty="0"/>
          </a:p>
          <a:p>
            <a:r>
              <a:rPr lang="en-US" b="0" baseline="0" dirty="0"/>
              <a:t>The Cordova app framework is extensible via Plugins.  Plugins allow for additional communication between apps and native components, allowing native code to be invoked from JavaScript.  The Cordova project manages a set of predefined “Core Plugins” for device interaction, camera interaction, etc.  Additionally, custom plugins can be defined.  3</a:t>
            </a:r>
            <a:r>
              <a:rPr lang="en-US" b="0" baseline="30000" dirty="0"/>
              <a:t>rd</a:t>
            </a:r>
            <a:r>
              <a:rPr lang="en-US" b="0" baseline="0" dirty="0"/>
              <a:t> party plugins can be found at http://corodova.apache.org/plugins or via NPM.</a:t>
            </a:r>
          </a:p>
          <a:p>
            <a:endParaRPr lang="en-US" b="0" baseline="0" dirty="0"/>
          </a:p>
          <a:p>
            <a:r>
              <a:rPr lang="en-US" b="0" baseline="0" dirty="0"/>
              <a:t>Finally, because the app uses native </a:t>
            </a:r>
            <a:r>
              <a:rPr lang="en-US" b="0" baseline="0" dirty="0" err="1"/>
              <a:t>webview</a:t>
            </a:r>
            <a:r>
              <a:rPr lang="en-US" b="0" baseline="0" dirty="0"/>
              <a:t> controls, the HTML is the same as what you would write for any other web application – meaning you can incorporate JavaScript frameworks to help with the application structure and development, including popular frameworks like React, Angular, and Ionic.</a:t>
            </a:r>
          </a:p>
          <a:p>
            <a:endParaRPr lang="en-US" b="0" baseline="0" dirty="0"/>
          </a:p>
          <a:p>
            <a:r>
              <a:rPr lang="en-US" b="0" baseline="0" dirty="0"/>
              <a:t>Source: http://cordova.apache.org/docs/en/latest/guide/overview/index.html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the Visual</a:t>
            </a:r>
            <a:r>
              <a:rPr lang="en-US" baseline="0" dirty="0"/>
              <a:t> Studio </a:t>
            </a:r>
            <a:r>
              <a:rPr lang="en-US" dirty="0"/>
              <a:t>TACO tools</a:t>
            </a:r>
          </a:p>
          <a:p>
            <a:r>
              <a:rPr lang="en-US" b="1" dirty="0"/>
              <a:t>Notes:  </a:t>
            </a:r>
          </a:p>
          <a:p>
            <a:r>
              <a:rPr lang="en-US" b="0" dirty="0"/>
              <a:t>If you are targeting Windows, iOS, and/or Android apps with your </a:t>
            </a:r>
            <a:r>
              <a:rPr lang="en-US" b="0" dirty="0" err="1"/>
              <a:t>Codova</a:t>
            </a:r>
            <a:r>
              <a:rPr lang="en-US" b="0" dirty="0"/>
              <a:t> app, the Visual Studio Tools for Apache Cordova (also known as TACO) can help.  The TACO tools provide project templates for creating Cordova projects based</a:t>
            </a:r>
            <a:r>
              <a:rPr lang="en-US" b="0" baseline="0" dirty="0"/>
              <a:t> on both JavaScript and TypeScript.  Working in Visual Studio enables you to bring the power of the Visual Studio IDE – widely regarded as one of the most powerful developer tools available – to your Cordova project.  With Visual Studio, you get access to features like syntax highlighting, Intellisense, GUI-facilitated project and plugin configuration, integrated debugging, and built-in app deployment tooling.</a:t>
            </a:r>
            <a:endParaRPr lang="en-US" b="1" dirty="0"/>
          </a:p>
          <a:p>
            <a:endParaRPr lang="en-US" b="1" dirty="0"/>
          </a:p>
          <a:p>
            <a:r>
              <a:rPr lang="en-US" b="0" dirty="0"/>
              <a:t>More information on the TACO tools can be found at https://www.visualstudio.com/vs/cordova/ and https://taco.visualstudio.com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793535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Introduces the steps developers will encounter when working on Cordova projects with</a:t>
            </a:r>
            <a:r>
              <a:rPr lang="en-US" baseline="0" dirty="0"/>
              <a:t> the Visual studio TACO tools.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5976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Show what needs to be done to install</a:t>
            </a:r>
            <a:r>
              <a:rPr lang="en-US" baseline="0" dirty="0"/>
              <a:t> the TACO tools in Visual Studio 2017</a:t>
            </a:r>
            <a:endParaRPr lang="en-US" dirty="0"/>
          </a:p>
          <a:p>
            <a:r>
              <a:rPr lang="en-US" b="1" dirty="0"/>
              <a:t>Notes:  </a:t>
            </a:r>
            <a:r>
              <a:rPr lang="en-US" b="0" dirty="0"/>
              <a:t>The Visual Studio 2017</a:t>
            </a:r>
            <a:r>
              <a:rPr lang="en-US" b="0" baseline="0" dirty="0"/>
              <a:t> features a different take on the previous Visual Studio installers, where “Features” are replaced by “Workloads.”  To install the TACO tools in Visual Studio 2017, you </a:t>
            </a:r>
            <a:r>
              <a:rPr lang="en-US" b="0" dirty="0"/>
              <a:t>select </a:t>
            </a:r>
            <a:r>
              <a:rPr lang="en-US" b="0" baseline="0" dirty="0"/>
              <a:t>the “Mobile Development with JavaScript” workload from the “Mobile &amp; Gaming” section in the installer.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130503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show how to start a new Cordova project in Visual Studio 2017 with the TACO tools</a:t>
            </a:r>
          </a:p>
          <a:p>
            <a:r>
              <a:rPr lang="en-US" b="1" dirty="0"/>
              <a:t>Notes:  </a:t>
            </a:r>
            <a:r>
              <a:rPr lang="en-US" b="0" dirty="0"/>
              <a:t>To create a new Cordova project in Visual Studio 2017, select File/New Project, then select the “Mobile Apps” option.</a:t>
            </a:r>
            <a:r>
              <a:rPr lang="en-US" b="0" baseline="0" dirty="0"/>
              <a:t>  Note that the JavaScript node may or may not be located under “Other Languages”, depending on the Visual Studio settings and what features have been included.  </a:t>
            </a:r>
          </a:p>
          <a:p>
            <a:endParaRPr lang="en-US" b="0" baseline="0" dirty="0"/>
          </a:p>
          <a:p>
            <a:r>
              <a:rPr lang="en-US" b="0" baseline="0" dirty="0"/>
              <a:t>From the “Mobile Apps” node, select the “Blank App (Apache Cordova)” project to create the new project.</a:t>
            </a:r>
            <a:endParaRPr lang="en-US" b="0" dirty="0"/>
          </a:p>
          <a:p>
            <a:endParaRPr lang="en-US" b="1" dirty="0"/>
          </a:p>
          <a:p>
            <a:r>
              <a:rPr lang="en-US" b="0" dirty="0"/>
              <a:t>Note – the .NET framework version selection is irrelevant</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35278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explain the folder and content layout of a typical TACO project</a:t>
            </a:r>
          </a:p>
          <a:p>
            <a:r>
              <a:rPr lang="en-US" b="1" dirty="0"/>
              <a:t>Notes:  </a:t>
            </a:r>
            <a:r>
              <a:rPr lang="en-US" b="0" dirty="0"/>
              <a:t>When</a:t>
            </a:r>
            <a:r>
              <a:rPr lang="en-US" b="0" baseline="0" dirty="0"/>
              <a:t> you create a new TACO project in Visual Studio, your project will be set up with several folders and files.</a:t>
            </a:r>
          </a:p>
          <a:p>
            <a:pPr marL="228600" indent="-228600">
              <a:buAutoNum type="arabicParenR"/>
            </a:pPr>
            <a:r>
              <a:rPr lang="en-US" b="0" baseline="0" dirty="0"/>
              <a:t>The “www” folder contains the web content that will be presented in the hosted WebView that has been discussed previously.  It contains a project folder similar to what you are accustomed to from other web development, including folders for </a:t>
            </a:r>
            <a:r>
              <a:rPr lang="en-US" b="0" baseline="0" dirty="0" err="1"/>
              <a:t>css</a:t>
            </a:r>
            <a:r>
              <a:rPr lang="en-US" b="0" baseline="0" dirty="0"/>
              <a:t> content, image resources, script files, and HTML content.</a:t>
            </a:r>
          </a:p>
          <a:p>
            <a:pPr marL="228600" indent="-228600">
              <a:buAutoNum type="arabicParenR"/>
            </a:pPr>
            <a:r>
              <a:rPr lang="en-US" b="0" baseline="0" dirty="0"/>
              <a:t>The “merges” folder contains folders for your target platforms.  Within these folders, you can place files that will be copied into the corresponding folders within your project’s “www” folder when your app is run on the specific platform, overwriting pre-existing files if present.  This way you can provide platform-specific implementations or shims when the application design or platform details require it.</a:t>
            </a:r>
          </a:p>
          <a:p>
            <a:pPr marL="228600" indent="-228600">
              <a:buAutoNum type="arabicParenR"/>
            </a:pPr>
            <a:r>
              <a:rPr lang="en-US" b="0" baseline="0" dirty="0"/>
              <a:t>The “res” folder is where you can place resources and other files that are needed by the app platform to build your project.  These include things like app launch icons, splash screen designs, and similar files.</a:t>
            </a:r>
          </a:p>
          <a:p>
            <a:pPr marL="228600" indent="-228600">
              <a:buAutoNum type="arabicParenR"/>
            </a:pPr>
            <a:r>
              <a:rPr lang="en-US" dirty="0"/>
              <a:t>The default project also contains several configuration files.  Among these, the most important is the </a:t>
            </a:r>
            <a:r>
              <a:rPr lang="en-US" b="1" dirty="0"/>
              <a:t>config.xml</a:t>
            </a:r>
            <a:r>
              <a:rPr lang="en-US" b="1" baseline="0" dirty="0"/>
              <a:t> </a:t>
            </a:r>
            <a:r>
              <a:rPr lang="en-US" baseline="0" dirty="0"/>
              <a:t>file.  This file contains the Cordova settings for your app, including the platform-specific package information, target OS versions, default app start page, version number, supported orientation, security settings, and which plugins will be used by/included in your app.</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65911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12/30/2016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12/30/2016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jp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Writing Cloud-Enabled Apps with Cordova and Visual Studio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701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sp>
        <p:nvSpPr>
          <p:cNvPr id="3" name="Content Placeholder 2"/>
          <p:cNvSpPr>
            <a:spLocks noGrp="1"/>
          </p:cNvSpPr>
          <p:nvPr>
            <p:ph idx="1"/>
          </p:nvPr>
        </p:nvSpPr>
        <p:spPr>
          <a:xfrm>
            <a:off x="838200" y="1825625"/>
            <a:ext cx="7781544" cy="4692226"/>
          </a:xfrm>
        </p:spPr>
        <p:txBody>
          <a:bodyPr>
            <a:normAutofit lnSpcReduction="10000"/>
          </a:bodyPr>
          <a:lstStyle/>
          <a:p>
            <a:r>
              <a:rPr lang="en-US" dirty="0"/>
              <a:t>www Folder</a:t>
            </a:r>
          </a:p>
          <a:p>
            <a:pPr lvl="1"/>
            <a:r>
              <a:rPr lang="en-US" dirty="0"/>
              <a:t>Contains HTML, JavaScript, CSS, images, and other files that make up the web portion of your app</a:t>
            </a:r>
          </a:p>
          <a:p>
            <a:r>
              <a:rPr lang="en-US" dirty="0"/>
              <a:t>merges Folder</a:t>
            </a:r>
          </a:p>
          <a:p>
            <a:pPr lvl="1"/>
            <a:r>
              <a:rPr lang="en-US" dirty="0"/>
              <a:t>Contains platform-specific files that override their equivalent files in the www Folder</a:t>
            </a:r>
          </a:p>
          <a:p>
            <a:r>
              <a:rPr lang="en-US" dirty="0"/>
              <a:t>res Folder</a:t>
            </a:r>
          </a:p>
          <a:p>
            <a:pPr lvl="1"/>
            <a:r>
              <a:rPr lang="en-US" dirty="0"/>
              <a:t>Contains icons, splash screens, and other files needed by each targeted app platform</a:t>
            </a:r>
          </a:p>
          <a:p>
            <a:r>
              <a:rPr lang="en-US" dirty="0"/>
              <a:t>Configuration Files</a:t>
            </a:r>
          </a:p>
          <a:p>
            <a:pPr lvl="1"/>
            <a:r>
              <a:rPr lang="en-US" dirty="0"/>
              <a:t>Individual files that contain settings used for building your Cordova project</a:t>
            </a:r>
          </a:p>
          <a:p>
            <a:endParaRPr lang="en-US" dirty="0"/>
          </a:p>
        </p:txBody>
      </p:sp>
      <p:pic>
        <p:nvPicPr>
          <p:cNvPr id="4" name="Picture 3"/>
          <p:cNvPicPr>
            <a:picLocks noChangeAspect="1"/>
          </p:cNvPicPr>
          <p:nvPr/>
        </p:nvPicPr>
        <p:blipFill rotWithShape="1">
          <a:blip r:embed="rId3"/>
          <a:srcRect r="14877"/>
          <a:stretch/>
        </p:blipFill>
        <p:spPr>
          <a:xfrm>
            <a:off x="8958645" y="1219200"/>
            <a:ext cx="3048000" cy="5298650"/>
          </a:xfrm>
          <a:prstGeom prst="rect">
            <a:avLst/>
          </a:prstGeom>
          <a:ln>
            <a:solidFill>
              <a:schemeClr val="tx1"/>
            </a:solidFill>
          </a:ln>
        </p:spPr>
      </p:pic>
    </p:spTree>
    <p:extLst>
      <p:ext uri="{BB962C8B-B14F-4D97-AF65-F5344CB8AC3E}">
        <p14:creationId xmlns:p14="http://schemas.microsoft.com/office/powerpoint/2010/main" val="357767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Cordova Development Concepts in Visual Studio</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0378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Including Platform-Specific Content</a:t>
            </a:r>
          </a:p>
        </p:txBody>
      </p:sp>
      <p:sp>
        <p:nvSpPr>
          <p:cNvPr id="5" name="Content Placeholder 4"/>
          <p:cNvSpPr>
            <a:spLocks noGrp="1"/>
          </p:cNvSpPr>
          <p:nvPr>
            <p:ph idx="1"/>
          </p:nvPr>
        </p:nvSpPr>
        <p:spPr>
          <a:xfrm>
            <a:off x="838200" y="1825625"/>
            <a:ext cx="5257800" cy="1031875"/>
          </a:xfrm>
        </p:spPr>
        <p:txBody>
          <a:bodyPr>
            <a:normAutofit lnSpcReduction="10000"/>
          </a:bodyPr>
          <a:lstStyle/>
          <a:p>
            <a:pPr marL="0" indent="0">
              <a:lnSpc>
                <a:spcPct val="120000"/>
              </a:lnSpc>
              <a:buNone/>
            </a:pPr>
            <a:r>
              <a:rPr lang="en-US" sz="1800" dirty="0"/>
              <a:t>Content that is specific to a given platform can be placed into the corresponding platform folder inside the merges folder.</a:t>
            </a:r>
          </a:p>
          <a:p>
            <a:pPr marL="0" indent="0">
              <a:buNone/>
            </a:pPr>
            <a:endParaRPr lang="en-US" sz="1200" dirty="0"/>
          </a:p>
        </p:txBody>
      </p:sp>
      <p:pic>
        <p:nvPicPr>
          <p:cNvPr id="6" name="Picture 5"/>
          <p:cNvPicPr>
            <a:picLocks noChangeAspect="1"/>
          </p:cNvPicPr>
          <p:nvPr/>
        </p:nvPicPr>
        <p:blipFill>
          <a:blip r:embed="rId3"/>
          <a:stretch>
            <a:fillRect/>
          </a:stretch>
        </p:blipFill>
        <p:spPr>
          <a:xfrm>
            <a:off x="6912104" y="1825624"/>
            <a:ext cx="2495325" cy="4803776"/>
          </a:xfrm>
          <a:prstGeom prst="rect">
            <a:avLst/>
          </a:prstGeom>
        </p:spPr>
      </p:pic>
      <p:pic>
        <p:nvPicPr>
          <p:cNvPr id="7" name="Picture 6"/>
          <p:cNvPicPr>
            <a:picLocks noChangeAspect="1"/>
          </p:cNvPicPr>
          <p:nvPr/>
        </p:nvPicPr>
        <p:blipFill>
          <a:blip r:embed="rId4"/>
          <a:stretch>
            <a:fillRect/>
          </a:stretch>
        </p:blipFill>
        <p:spPr>
          <a:xfrm>
            <a:off x="9521951" y="1828800"/>
            <a:ext cx="2557489" cy="4802726"/>
          </a:xfrm>
          <a:prstGeom prst="rect">
            <a:avLst/>
          </a:prstGeom>
        </p:spPr>
      </p:pic>
      <p:sp>
        <p:nvSpPr>
          <p:cNvPr id="9" name="Rectangle 8"/>
          <p:cNvSpPr/>
          <p:nvPr/>
        </p:nvSpPr>
        <p:spPr>
          <a:xfrm>
            <a:off x="838200" y="3187224"/>
            <a:ext cx="6147816" cy="3108543"/>
          </a:xfrm>
          <a:prstGeom prst="rect">
            <a:avLst/>
          </a:prstGeom>
        </p:spPr>
        <p:txBody>
          <a:bodyPr wrap="square">
            <a:spAutoFit/>
          </a:bodyPr>
          <a:lstStyle/>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="app"&gt;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h1</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Apache Cordova</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h1</a:t>
            </a:r>
            <a:r>
              <a:rPr lang="en-US" sz="1400"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b="1" i="1" dirty="0">
                <a:solidFill>
                  <a:srgbClr val="0000FF"/>
                </a:solidFill>
                <a:latin typeface="Consolas" panose="020B0609020204030204" pitchFamily="49" charset="0"/>
              </a:rPr>
              <a:t>&lt;</a:t>
            </a:r>
            <a:r>
              <a:rPr lang="en-US" sz="1400" b="1" i="1" dirty="0">
                <a:solidFill>
                  <a:srgbClr val="800000"/>
                </a:solidFill>
                <a:latin typeface="Consolas" panose="020B0609020204030204" pitchFamily="49" charset="0"/>
              </a:rPr>
              <a:t>h2</a:t>
            </a:r>
            <a:r>
              <a:rPr lang="en-US" sz="1400" b="1" i="1" dirty="0">
                <a:solidFill>
                  <a:srgbClr val="0000FF"/>
                </a:solidFill>
                <a:latin typeface="Consolas" panose="020B0609020204030204" pitchFamily="49" charset="0"/>
              </a:rPr>
              <a:t>&gt;</a:t>
            </a:r>
            <a:r>
              <a:rPr lang="en-US" sz="1400" b="1" i="1" dirty="0">
                <a:solidFill>
                  <a:srgbClr val="000000"/>
                </a:solidFill>
                <a:latin typeface="Consolas" panose="020B0609020204030204" pitchFamily="49" charset="0"/>
              </a:rPr>
              <a:t>Platform</a:t>
            </a:r>
            <a:r>
              <a:rPr lang="en-US" sz="1400" b="1" i="1" dirty="0">
                <a:solidFill>
                  <a:srgbClr val="0000FF"/>
                </a:solidFill>
                <a:latin typeface="Consolas" panose="020B0609020204030204" pitchFamily="49" charset="0"/>
              </a:rPr>
              <a:t>&lt;/</a:t>
            </a:r>
            <a:r>
              <a:rPr lang="en-US" sz="1400" b="1" i="1" dirty="0">
                <a:solidFill>
                  <a:srgbClr val="800000"/>
                </a:solidFill>
                <a:latin typeface="Consolas" panose="020B0609020204030204" pitchFamily="49" charset="0"/>
              </a:rPr>
              <a:t>h2</a:t>
            </a:r>
            <a:r>
              <a:rPr lang="en-US" sz="1400" b="1" i="1"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id</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deviceready</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="blink"&gt;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="event listening"&gt;</a:t>
            </a:r>
            <a:r>
              <a:rPr lang="en-US" sz="1400" dirty="0">
                <a:solidFill>
                  <a:srgbClr val="000000"/>
                </a:solidFill>
                <a:latin typeface="Consolas" panose="020B0609020204030204" pitchFamily="49" charset="0"/>
              </a:rPr>
              <a:t>Connecting to Device</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class</a:t>
            </a:r>
            <a:r>
              <a:rPr lang="en-US" sz="1400" dirty="0">
                <a:solidFill>
                  <a:srgbClr val="0000FF"/>
                </a:solidFill>
                <a:latin typeface="Consolas" panose="020B0609020204030204" pitchFamily="49" charset="0"/>
              </a:rPr>
              <a:t>="event received"&gt;</a:t>
            </a:r>
            <a:r>
              <a:rPr lang="en-US" sz="1400" dirty="0">
                <a:solidFill>
                  <a:srgbClr val="000000"/>
                </a:solidFill>
                <a:latin typeface="Consolas" panose="020B0609020204030204" pitchFamily="49" charset="0"/>
              </a:rPr>
              <a:t>Device is Ready</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p</a:t>
            </a:r>
            <a:r>
              <a:rPr lang="en-US" sz="1400" dirty="0">
                <a:solidFill>
                  <a:srgbClr val="0000FF"/>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FF"/>
                </a:solidFill>
                <a:latin typeface="Consolas" panose="020B0609020204030204" pitchFamily="49" charset="0"/>
              </a:rPr>
              <a:t>&gt;</a:t>
            </a:r>
          </a:p>
          <a:p>
            <a:r>
              <a:rPr lang="en-US" sz="1400" dirty="0">
                <a:solidFill>
                  <a:srgbClr val="0000FF"/>
                </a:solidFill>
                <a:latin typeface="Consolas" panose="020B0609020204030204" pitchFamily="49" charset="0"/>
              </a:rPr>
              <a:t>&lt;/</a:t>
            </a:r>
            <a:r>
              <a:rPr lang="en-US" sz="1400" dirty="0">
                <a:solidFill>
                  <a:srgbClr val="800000"/>
                </a:solidFill>
                <a:latin typeface="Consolas" panose="020B0609020204030204" pitchFamily="49" charset="0"/>
              </a:rPr>
              <a:t>div</a:t>
            </a:r>
            <a:r>
              <a:rPr lang="en-US" sz="1400" dirty="0">
                <a:solidFill>
                  <a:srgbClr val="0000FF"/>
                </a:solidFill>
                <a:latin typeface="Consolas" panose="020B0609020204030204" pitchFamily="49" charset="0"/>
              </a:rPr>
              <a:t>&gt;</a:t>
            </a:r>
          </a:p>
          <a:p>
            <a:endParaRPr lang="en-US" sz="1400" dirty="0">
              <a:solidFill>
                <a:srgbClr val="0000FF"/>
              </a:solidFill>
              <a:latin typeface="Consolas" panose="020B0609020204030204" pitchFamily="49" charset="0"/>
            </a:endParaRPr>
          </a:p>
          <a:p>
            <a:r>
              <a:rPr lang="en-US" sz="1400" dirty="0"/>
              <a:t>In merges/android/scripts/platformOverrides.js</a:t>
            </a:r>
          </a:p>
          <a:p>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"h2"</a:t>
            </a:r>
            <a:r>
              <a:rPr lang="en-US" sz="1400" b="1" i="1" dirty="0">
                <a:solidFill>
                  <a:srgbClr val="000000"/>
                </a:solidFill>
                <a:latin typeface="Consolas" panose="020B0609020204030204" pitchFamily="49" charset="0"/>
              </a:rPr>
              <a:t>).</a:t>
            </a:r>
            <a:r>
              <a:rPr lang="en-US" sz="1400" b="1" i="1" dirty="0" err="1">
                <a:solidFill>
                  <a:srgbClr val="000000"/>
                </a:solidFill>
                <a:latin typeface="Consolas" panose="020B0609020204030204" pitchFamily="49" charset="0"/>
              </a:rPr>
              <a:t>replaceWith</a:t>
            </a:r>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"&lt;h2&gt;Android&lt;/h2&gt;"</a:t>
            </a:r>
            <a:r>
              <a:rPr lang="en-US" sz="1400" b="1" i="1" dirty="0">
                <a:solidFill>
                  <a:srgbClr val="000000"/>
                </a:solidFill>
                <a:latin typeface="Consolas" panose="020B0609020204030204" pitchFamily="49" charset="0"/>
              </a:rPr>
              <a:t>);</a:t>
            </a:r>
            <a:endParaRPr lang="en-US" sz="1400" b="1" i="1"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r>
              <a:rPr lang="en-US" sz="1400" dirty="0"/>
              <a:t>In merges/windows/scripts/platformOverrides.js</a:t>
            </a:r>
          </a:p>
          <a:p>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"h2"</a:t>
            </a:r>
            <a:r>
              <a:rPr lang="en-US" sz="1400" b="1" i="1" dirty="0">
                <a:solidFill>
                  <a:srgbClr val="000000"/>
                </a:solidFill>
                <a:latin typeface="Consolas" panose="020B0609020204030204" pitchFamily="49" charset="0"/>
              </a:rPr>
              <a:t>).</a:t>
            </a:r>
            <a:r>
              <a:rPr lang="en-US" sz="1400" b="1" i="1" dirty="0" err="1">
                <a:solidFill>
                  <a:srgbClr val="000000"/>
                </a:solidFill>
                <a:latin typeface="Consolas" panose="020B0609020204030204" pitchFamily="49" charset="0"/>
              </a:rPr>
              <a:t>replaceWith</a:t>
            </a:r>
            <a:r>
              <a:rPr lang="en-US" sz="1400" b="1" i="1" dirty="0">
                <a:solidFill>
                  <a:srgbClr val="000000"/>
                </a:solidFill>
                <a:latin typeface="Consolas" panose="020B0609020204030204" pitchFamily="49" charset="0"/>
              </a:rPr>
              <a:t>(</a:t>
            </a:r>
            <a:r>
              <a:rPr lang="en-US" sz="1400" b="1" i="1" dirty="0">
                <a:solidFill>
                  <a:srgbClr val="A31515"/>
                </a:solidFill>
                <a:latin typeface="Consolas" panose="020B0609020204030204" pitchFamily="49" charset="0"/>
              </a:rPr>
              <a:t>"&lt;h2&gt;Windows Phone&lt;/h2&gt;"</a:t>
            </a:r>
            <a:r>
              <a:rPr lang="en-US" sz="1400" b="1" i="1" dirty="0">
                <a:solidFill>
                  <a:srgbClr val="000000"/>
                </a:solidFill>
                <a:latin typeface="Consolas" panose="020B0609020204030204" pitchFamily="49" charset="0"/>
              </a:rPr>
              <a:t>);</a:t>
            </a:r>
            <a:endParaRPr lang="en-US" sz="1400" b="1" i="1" dirty="0"/>
          </a:p>
        </p:txBody>
      </p:sp>
    </p:spTree>
    <p:extLst>
      <p:ext uri="{BB962C8B-B14F-4D97-AF65-F5344CB8AC3E}">
        <p14:creationId xmlns:p14="http://schemas.microsoft.com/office/powerpoint/2010/main" val="264374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300" y="365125"/>
            <a:ext cx="9334500" cy="1325563"/>
          </a:xfrm>
        </p:spPr>
        <p:txBody>
          <a:bodyPr/>
          <a:lstStyle/>
          <a:p>
            <a:r>
              <a:rPr lang="en-US" dirty="0"/>
              <a:t>Working With Cordova Plugins</a:t>
            </a:r>
          </a:p>
        </p:txBody>
      </p:sp>
      <p:sp>
        <p:nvSpPr>
          <p:cNvPr id="5" name="Content Placeholder 4"/>
          <p:cNvSpPr>
            <a:spLocks noGrp="1"/>
          </p:cNvSpPr>
          <p:nvPr>
            <p:ph idx="1"/>
          </p:nvPr>
        </p:nvSpPr>
        <p:spPr>
          <a:xfrm>
            <a:off x="838200" y="1825625"/>
            <a:ext cx="10515600" cy="1568450"/>
          </a:xfrm>
        </p:spPr>
        <p:txBody>
          <a:bodyPr>
            <a:normAutofit fontScale="92500"/>
          </a:bodyPr>
          <a:lstStyle/>
          <a:p>
            <a:r>
              <a:rPr lang="en-US" dirty="0"/>
              <a:t>Plugins provide your app’s JavaScript access to the device and OS APIs</a:t>
            </a:r>
          </a:p>
          <a:p>
            <a:r>
              <a:rPr lang="en-US" dirty="0"/>
              <a:t>Plugins to be included in an app are declared in the config.xml file</a:t>
            </a:r>
          </a:p>
          <a:p>
            <a:endParaRPr lang="en-US" dirty="0"/>
          </a:p>
          <a:p>
            <a:endParaRPr lang="en-US" dirty="0"/>
          </a:p>
          <a:p>
            <a:endParaRPr lang="en-US" dirty="0"/>
          </a:p>
        </p:txBody>
      </p:sp>
      <p:sp>
        <p:nvSpPr>
          <p:cNvPr id="3" name="TextBox 2"/>
          <p:cNvSpPr txBox="1"/>
          <p:nvPr/>
        </p:nvSpPr>
        <p:spPr>
          <a:xfrm>
            <a:off x="838200" y="5890736"/>
            <a:ext cx="10515600" cy="738664"/>
          </a:xfrm>
          <a:prstGeom prst="rect">
            <a:avLst/>
          </a:prstGeom>
          <a:noFill/>
        </p:spPr>
        <p:txBody>
          <a:bodyPr wrap="square" rtlCol="0">
            <a:spAutoFit/>
          </a:bodyPr>
          <a:lstStyle/>
          <a:p>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devicePlatform</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device.platform</a:t>
            </a:r>
            <a:r>
              <a:rPr lang="en-US" sz="1400" dirty="0">
                <a:solidFill>
                  <a:srgbClr val="000000"/>
                </a:solidFill>
                <a:latin typeface="Consolas" panose="020B0609020204030204" pitchFamily="49" charset="0"/>
              </a:rPr>
              <a:t>;</a:t>
            </a:r>
          </a:p>
          <a:p>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deviceId</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device.uuid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"h2.second"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replaceWith</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"&lt;h2&gt;"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devicePlatform</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deviceId</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"&lt;/h2&gt;"</a:t>
            </a:r>
            <a:r>
              <a:rPr lang="en-US" sz="1400" dirty="0">
                <a:solidFill>
                  <a:srgbClr val="000000"/>
                </a:solidFill>
                <a:latin typeface="Consolas" panose="020B0609020204030204" pitchFamily="49" charset="0"/>
              </a:rPr>
              <a:t>);</a:t>
            </a:r>
            <a:endParaRPr lang="en-US" sz="1400" dirty="0"/>
          </a:p>
        </p:txBody>
      </p:sp>
      <p:pic>
        <p:nvPicPr>
          <p:cNvPr id="6" name="Picture 5"/>
          <p:cNvPicPr>
            <a:picLocks noChangeAspect="1"/>
          </p:cNvPicPr>
          <p:nvPr/>
        </p:nvPicPr>
        <p:blipFill rotWithShape="1">
          <a:blip r:embed="rId3"/>
          <a:srcRect b="31875"/>
          <a:stretch/>
        </p:blipFill>
        <p:spPr>
          <a:xfrm>
            <a:off x="2134090" y="3298380"/>
            <a:ext cx="7923820" cy="2264429"/>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69784"/>
            <a:ext cx="866521" cy="1620904"/>
          </a:xfrm>
          <a:prstGeom prst="rect">
            <a:avLst/>
          </a:prstGeom>
        </p:spPr>
      </p:pic>
    </p:spTree>
    <p:extLst>
      <p:ext uri="{BB962C8B-B14F-4D97-AF65-F5344CB8AC3E}">
        <p14:creationId xmlns:p14="http://schemas.microsoft.com/office/powerpoint/2010/main" val="16394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pic>
        <p:nvPicPr>
          <p:cNvPr id="5" name="Content Placeholder 4"/>
          <p:cNvPicPr>
            <a:picLocks noGrp="1" noChangeAspect="1"/>
          </p:cNvPicPr>
          <p:nvPr>
            <p:ph idx="1"/>
          </p:nvPr>
        </p:nvPicPr>
        <p:blipFill>
          <a:blip r:embed="rId3"/>
          <a:stretch>
            <a:fillRect/>
          </a:stretch>
        </p:blipFill>
        <p:spPr>
          <a:xfrm>
            <a:off x="838200" y="1828800"/>
            <a:ext cx="5559588" cy="48006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814906" y="1828800"/>
            <a:ext cx="2707890" cy="4800600"/>
          </a:xfrm>
          <a:prstGeom prst="rect">
            <a:avLst/>
          </a:prstGeom>
        </p:spPr>
      </p:pic>
    </p:spTree>
    <p:extLst>
      <p:ext uri="{BB962C8B-B14F-4D97-AF65-F5344CB8AC3E}">
        <p14:creationId xmlns:p14="http://schemas.microsoft.com/office/powerpoint/2010/main" val="149456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Communicating with the Cloud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713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08966"/>
            <a:ext cx="12180808" cy="5549034"/>
          </a:xfrm>
          <a:prstGeom prst="rect">
            <a:avLst/>
          </a:prstGeom>
        </p:spPr>
      </p:pic>
    </p:spTree>
    <p:extLst>
      <p:ext uri="{BB962C8B-B14F-4D97-AF65-F5344CB8AC3E}">
        <p14:creationId xmlns:p14="http://schemas.microsoft.com/office/powerpoint/2010/main" val="356479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296" y="365125"/>
            <a:ext cx="9438503" cy="1325563"/>
          </a:xfrm>
        </p:spPr>
        <p:txBody>
          <a:bodyPr/>
          <a:lstStyle/>
          <a:p>
            <a:r>
              <a:rPr lang="en-US" dirty="0"/>
              <a:t>Introducing Azure Mobile Apps</a:t>
            </a:r>
          </a:p>
        </p:txBody>
      </p:sp>
      <p:sp>
        <p:nvSpPr>
          <p:cNvPr id="3" name="Content Placeholder 2"/>
          <p:cNvSpPr>
            <a:spLocks noGrp="1"/>
          </p:cNvSpPr>
          <p:nvPr>
            <p:ph idx="1"/>
          </p:nvPr>
        </p:nvSpPr>
        <p:spPr>
          <a:xfrm>
            <a:off x="838199" y="1825625"/>
            <a:ext cx="10515599" cy="2130135"/>
          </a:xfrm>
        </p:spPr>
        <p:txBody>
          <a:bodyPr>
            <a:normAutofit/>
          </a:bodyPr>
          <a:lstStyle/>
          <a:p>
            <a:pPr>
              <a:lnSpc>
                <a:spcPct val="100000"/>
              </a:lnSpc>
            </a:pPr>
            <a:r>
              <a:rPr lang="en-US" dirty="0"/>
              <a:t>Part of the Azure App Services family of offerings.</a:t>
            </a:r>
          </a:p>
          <a:p>
            <a:pPr>
              <a:lnSpc>
                <a:spcPct val="100000"/>
              </a:lnSpc>
            </a:pPr>
            <a:r>
              <a:rPr lang="en-US" dirty="0"/>
              <a:t>Includes both client-side and server-side tools.</a:t>
            </a:r>
          </a:p>
          <a:p>
            <a:pPr>
              <a:lnSpc>
                <a:spcPct val="100000"/>
              </a:lnSpc>
            </a:pPr>
            <a:r>
              <a:rPr lang="en-US" dirty="0"/>
              <a:t>Service features include data &amp; API access, personalization via authentication &amp; authorization, offline data sync.</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342106"/>
            <a:ext cx="1371600" cy="1371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585" y="5837154"/>
            <a:ext cx="685800" cy="685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6792" y="5761598"/>
            <a:ext cx="685800" cy="685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9496" y="5837154"/>
            <a:ext cx="685800" cy="685800"/>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4866" t="7778" r="3930" b="8829"/>
          <a:stretch/>
        </p:blipFill>
        <p:spPr>
          <a:xfrm>
            <a:off x="4749407" y="5812554"/>
            <a:ext cx="666707" cy="685800"/>
          </a:xfrm>
          <a:prstGeom prst="rect">
            <a:avLst/>
          </a:prstGeom>
        </p:spPr>
      </p:pic>
      <p:pic>
        <p:nvPicPr>
          <p:cNvPr id="9" name="Picture 8"/>
          <p:cNvPicPr>
            <a:picLocks noChangeAspect="1"/>
          </p:cNvPicPr>
          <p:nvPr/>
        </p:nvPicPr>
        <p:blipFill rotWithShape="1">
          <a:blip r:embed="rId8"/>
          <a:srcRect l="29786" t="19213" r="30000"/>
          <a:stretch/>
        </p:blipFill>
        <p:spPr>
          <a:xfrm>
            <a:off x="5602929" y="5812554"/>
            <a:ext cx="680616" cy="685800"/>
          </a:xfrm>
          <a:prstGeom prst="rect">
            <a:avLst/>
          </a:prstGeom>
        </p:spPr>
      </p:pic>
      <p:pic>
        <p:nvPicPr>
          <p:cNvPr id="10" name="Picture 9"/>
          <p:cNvPicPr>
            <a:picLocks noChangeAspect="1"/>
          </p:cNvPicPr>
          <p:nvPr/>
        </p:nvPicPr>
        <p:blipFill rotWithShape="1">
          <a:blip r:embed="rId9"/>
          <a:srcRect l="23233" r="23525"/>
          <a:stretch/>
        </p:blipFill>
        <p:spPr>
          <a:xfrm>
            <a:off x="2100429" y="5837154"/>
            <a:ext cx="711749" cy="6858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900" y="4398091"/>
            <a:ext cx="914400" cy="914400"/>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53894" y="4398091"/>
            <a:ext cx="1623195" cy="914400"/>
          </a:xfrm>
          <a:prstGeom prst="rect">
            <a:avLst/>
          </a:prstGeom>
        </p:spPr>
      </p:pic>
      <p:sp>
        <p:nvSpPr>
          <p:cNvPr id="13" name="TextBox 12"/>
          <p:cNvSpPr txBox="1"/>
          <p:nvPr/>
        </p:nvSpPr>
        <p:spPr>
          <a:xfrm>
            <a:off x="838199" y="4004667"/>
            <a:ext cx="11069593"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Server platforms are available for both Node.js and .NET</a:t>
            </a:r>
          </a:p>
        </p:txBody>
      </p:sp>
      <p:sp>
        <p:nvSpPr>
          <p:cNvPr id="14" name="TextBox 13"/>
          <p:cNvSpPr txBox="1"/>
          <p:nvPr/>
        </p:nvSpPr>
        <p:spPr>
          <a:xfrm>
            <a:off x="838200" y="5346409"/>
            <a:ext cx="10515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Client SDKs are available for many different client app types</a:t>
            </a:r>
            <a:endParaRPr lang="en-US" dirty="0"/>
          </a:p>
        </p:txBody>
      </p:sp>
    </p:spTree>
    <p:extLst>
      <p:ext uri="{BB962C8B-B14F-4D97-AF65-F5344CB8AC3E}">
        <p14:creationId xmlns:p14="http://schemas.microsoft.com/office/powerpoint/2010/main" val="65980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Mobile Apps Easy Tables &amp; APIs</a:t>
            </a:r>
          </a:p>
        </p:txBody>
      </p:sp>
      <p:sp>
        <p:nvSpPr>
          <p:cNvPr id="3" name="Content Placeholder 2"/>
          <p:cNvSpPr>
            <a:spLocks noGrp="1"/>
          </p:cNvSpPr>
          <p:nvPr>
            <p:ph idx="1"/>
          </p:nvPr>
        </p:nvSpPr>
        <p:spPr>
          <a:xfrm>
            <a:off x="838200" y="1825625"/>
            <a:ext cx="10515600" cy="4328040"/>
          </a:xfrm>
        </p:spPr>
        <p:txBody>
          <a:bodyPr/>
          <a:lstStyle/>
          <a:p>
            <a:pPr>
              <a:lnSpc>
                <a:spcPct val="100000"/>
              </a:lnSpc>
            </a:pPr>
            <a:r>
              <a:rPr lang="en-US" dirty="0"/>
              <a:t>Work with both tables and custom APIs directly from the Azure Portal</a:t>
            </a:r>
          </a:p>
          <a:p>
            <a:pPr>
              <a:lnSpc>
                <a:spcPct val="100000"/>
              </a:lnSpc>
            </a:pPr>
            <a:r>
              <a:rPr lang="en-US" dirty="0"/>
              <a:t>Easy Tables – Manage schema, clear content, delete rows, edit scripts, update permissions</a:t>
            </a:r>
          </a:p>
          <a:p>
            <a:pPr>
              <a:lnSpc>
                <a:spcPct val="100000"/>
              </a:lnSpc>
            </a:pPr>
            <a:r>
              <a:rPr lang="en-US" dirty="0"/>
              <a:t>Easy APIs – change access permissions for an HTTP action, edit the API script</a:t>
            </a:r>
          </a:p>
        </p:txBody>
      </p:sp>
    </p:spTree>
    <p:extLst>
      <p:ext uri="{BB962C8B-B14F-4D97-AF65-F5344CB8AC3E}">
        <p14:creationId xmlns:p14="http://schemas.microsoft.com/office/powerpoint/2010/main" val="2469182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Cordova and Azure Mobile Apps</a:t>
            </a:r>
          </a:p>
        </p:txBody>
      </p:sp>
      <p:sp>
        <p:nvSpPr>
          <p:cNvPr id="3" name="Content Placeholder 2"/>
          <p:cNvSpPr>
            <a:spLocks noGrp="1"/>
          </p:cNvSpPr>
          <p:nvPr>
            <p:ph idx="1"/>
          </p:nvPr>
        </p:nvSpPr>
        <p:spPr>
          <a:xfrm>
            <a:off x="838200" y="1828800"/>
            <a:ext cx="10515600" cy="4820920"/>
          </a:xfrm>
        </p:spPr>
        <p:txBody>
          <a:bodyPr/>
          <a:lstStyle/>
          <a:p>
            <a:r>
              <a:rPr lang="en-US" dirty="0">
                <a:solidFill>
                  <a:schemeClr val="accent6">
                    <a:lumMod val="75000"/>
                  </a:schemeClr>
                </a:solidFill>
              </a:rPr>
              <a:t>// Create a Client Connection</a:t>
            </a:r>
          </a:p>
          <a:p>
            <a:r>
              <a:rPr lang="en-US" dirty="0" err="1"/>
              <a:t>var</a:t>
            </a:r>
            <a:r>
              <a:rPr lang="en-US" dirty="0"/>
              <a:t> client = </a:t>
            </a:r>
            <a:r>
              <a:rPr lang="en-US" dirty="0" err="1"/>
              <a:t>WindowsAzure.MobileServiceClient</a:t>
            </a:r>
            <a:r>
              <a:rPr lang="en-US" dirty="0"/>
              <a:t>(</a:t>
            </a:r>
            <a:r>
              <a:rPr lang="en-US" dirty="0" err="1"/>
              <a:t>appUrl</a:t>
            </a:r>
            <a:r>
              <a:rPr lang="en-US" dirty="0"/>
              <a:t>);</a:t>
            </a:r>
          </a:p>
          <a:p>
            <a:endParaRPr lang="en-US" dirty="0"/>
          </a:p>
          <a:p>
            <a:r>
              <a:rPr lang="en-US" dirty="0">
                <a:solidFill>
                  <a:schemeClr val="accent6">
                    <a:lumMod val="75000"/>
                  </a:schemeClr>
                </a:solidFill>
              </a:rPr>
              <a:t>// Access Tables</a:t>
            </a:r>
          </a:p>
          <a:p>
            <a:r>
              <a:rPr lang="en-US" dirty="0" err="1"/>
              <a:t>var</a:t>
            </a:r>
            <a:r>
              <a:rPr lang="en-US" dirty="0"/>
              <a:t> table = </a:t>
            </a:r>
            <a:r>
              <a:rPr lang="en-US" dirty="0" err="1"/>
              <a:t>client.getTable</a:t>
            </a:r>
            <a:r>
              <a:rPr lang="en-US" dirty="0"/>
              <a:t>(</a:t>
            </a:r>
            <a:r>
              <a:rPr lang="en-US" dirty="0" err="1"/>
              <a:t>tableName</a:t>
            </a:r>
            <a:r>
              <a:rPr lang="en-US" dirty="0"/>
              <a:t>);</a:t>
            </a:r>
          </a:p>
          <a:p>
            <a:r>
              <a:rPr lang="en-US" dirty="0" err="1"/>
              <a:t>table.read</a:t>
            </a:r>
            <a:r>
              <a:rPr lang="en-US" dirty="0"/>
              <a:t>().then(success, failure);</a:t>
            </a:r>
          </a:p>
          <a:p>
            <a:r>
              <a:rPr lang="en-US" dirty="0" err="1"/>
              <a:t>table.where</a:t>
            </a:r>
            <a:r>
              <a:rPr lang="en-US" dirty="0"/>
              <a:t>({field: </a:t>
            </a:r>
            <a:r>
              <a:rPr lang="en-US" dirty="0" err="1"/>
              <a:t>desiredValue</a:t>
            </a:r>
            <a:r>
              <a:rPr lang="en-US" dirty="0"/>
              <a:t>}).read().then(success, failure);</a:t>
            </a:r>
          </a:p>
          <a:p>
            <a:endParaRPr lang="en-US" dirty="0"/>
          </a:p>
          <a:p>
            <a:r>
              <a:rPr lang="en-US" dirty="0" err="1"/>
              <a:t>table.insert</a:t>
            </a:r>
            <a:r>
              <a:rPr lang="en-US" dirty="0"/>
              <a:t>(</a:t>
            </a:r>
            <a:r>
              <a:rPr lang="en-US" dirty="0" err="1"/>
              <a:t>newItem</a:t>
            </a:r>
            <a:r>
              <a:rPr lang="en-US" dirty="0"/>
              <a:t>).done(success, failure);</a:t>
            </a:r>
          </a:p>
          <a:p>
            <a:r>
              <a:rPr lang="en-US" dirty="0" err="1"/>
              <a:t>table.update</a:t>
            </a:r>
            <a:r>
              <a:rPr lang="en-US" dirty="0"/>
              <a:t>(</a:t>
            </a:r>
            <a:r>
              <a:rPr lang="en-US" dirty="0" err="1"/>
              <a:t>updateItemWithId</a:t>
            </a:r>
            <a:r>
              <a:rPr lang="en-US" dirty="0"/>
              <a:t>).done(success, failure);</a:t>
            </a:r>
          </a:p>
          <a:p>
            <a:r>
              <a:rPr lang="en-US" dirty="0" err="1"/>
              <a:t>table.del</a:t>
            </a:r>
            <a:r>
              <a:rPr lang="en-US" dirty="0"/>
              <a:t>({id: ‘id’).done(success, failure);</a:t>
            </a:r>
          </a:p>
          <a:p>
            <a:endParaRPr lang="en-US" dirty="0"/>
          </a:p>
          <a:p>
            <a:r>
              <a:rPr lang="en-US" dirty="0">
                <a:solidFill>
                  <a:schemeClr val="accent6">
                    <a:lumMod val="75000"/>
                  </a:schemeClr>
                </a:solidFill>
              </a:rPr>
              <a:t>// Call APIs</a:t>
            </a:r>
          </a:p>
          <a:p>
            <a:r>
              <a:rPr lang="en-US" dirty="0" err="1"/>
              <a:t>client.invokeApi</a:t>
            </a:r>
            <a:r>
              <a:rPr lang="en-US" dirty="0"/>
              <a:t>(</a:t>
            </a:r>
            <a:r>
              <a:rPr lang="en-US" dirty="0" err="1"/>
              <a:t>apiName</a:t>
            </a:r>
            <a:r>
              <a:rPr lang="en-US" dirty="0"/>
              <a:t>, options).done(success, failure);</a:t>
            </a:r>
          </a:p>
        </p:txBody>
      </p:sp>
      <p:sp>
        <p:nvSpPr>
          <p:cNvPr id="5" name="Rectangle 4"/>
          <p:cNvSpPr/>
          <p:nvPr/>
        </p:nvSpPr>
        <p:spPr>
          <a:xfrm>
            <a:off x="716692" y="1219200"/>
            <a:ext cx="10637108" cy="461665"/>
          </a:xfrm>
          <a:prstGeom prst="rect">
            <a:avLst/>
          </a:prstGeom>
        </p:spPr>
        <p:txBody>
          <a:bodyPr wrap="square">
            <a:spAutoFit/>
          </a:bodyPr>
          <a:lstStyle/>
          <a:p>
            <a:r>
              <a:rPr lang="en-US" sz="2400" dirty="0">
                <a:solidFill>
                  <a:schemeClr val="bg1"/>
                </a:solidFill>
              </a:rPr>
              <a:t>First, update the project to reference the Azure Mobile Apps plugin</a:t>
            </a:r>
          </a:p>
        </p:txBody>
      </p:sp>
    </p:spTree>
    <p:extLst>
      <p:ext uri="{BB962C8B-B14F-4D97-AF65-F5344CB8AC3E}">
        <p14:creationId xmlns:p14="http://schemas.microsoft.com/office/powerpoint/2010/main" val="213860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Getting Started</a:t>
            </a:r>
          </a:p>
          <a:p>
            <a:r>
              <a:rPr lang="en-US" dirty="0"/>
              <a:t>Cordova Development Concepts</a:t>
            </a:r>
          </a:p>
          <a:p>
            <a:r>
              <a:rPr lang="en-US" dirty="0"/>
              <a:t>Communicating with the Cloud</a:t>
            </a:r>
          </a:p>
          <a:p>
            <a:r>
              <a:rPr lang="en-US" dirty="0"/>
              <a:t>Working with </a:t>
            </a:r>
            <a:r>
              <a:rPr lang="en-US" dirty="0" err="1"/>
              <a:t>CodePush</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Updating Cordova Apps </a:t>
            </a:r>
            <a:r>
              <a:rPr lang="en-US" dirty="0"/>
              <a:t>Via the </a:t>
            </a:r>
            <a:r>
              <a:rPr lang="en-US" dirty="0" err="1"/>
              <a:t>CodePush</a:t>
            </a:r>
            <a:r>
              <a:rPr lang="en-US" dirty="0"/>
              <a:t> Service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374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5834" y="365125"/>
            <a:ext cx="8657966" cy="1325563"/>
          </a:xfrm>
        </p:spPr>
        <p:txBody>
          <a:bodyPr/>
          <a:lstStyle/>
          <a:p>
            <a:r>
              <a:rPr lang="en-US" dirty="0"/>
              <a:t>What is </a:t>
            </a:r>
            <a:r>
              <a:rPr lang="en-US" dirty="0" err="1"/>
              <a:t>CodePush</a:t>
            </a:r>
            <a:r>
              <a:rPr lang="en-US" dirty="0"/>
              <a:t>?</a:t>
            </a:r>
          </a:p>
        </p:txBody>
      </p:sp>
      <p:sp>
        <p:nvSpPr>
          <p:cNvPr id="5" name="Content Placeholder 4"/>
          <p:cNvSpPr>
            <a:spLocks noGrp="1"/>
          </p:cNvSpPr>
          <p:nvPr>
            <p:ph idx="1"/>
          </p:nvPr>
        </p:nvSpPr>
        <p:spPr>
          <a:xfrm>
            <a:off x="838200" y="1825625"/>
            <a:ext cx="10515600" cy="2626891"/>
          </a:xfrm>
        </p:spPr>
        <p:txBody>
          <a:bodyPr>
            <a:normAutofit fontScale="92500" lnSpcReduction="10000"/>
          </a:bodyPr>
          <a:lstStyle/>
          <a:p>
            <a:pPr>
              <a:lnSpc>
                <a:spcPct val="110000"/>
              </a:lnSpc>
            </a:pPr>
            <a:r>
              <a:rPr lang="en-US" dirty="0"/>
              <a:t>Azure-hosted cloud service that allows Cordova &amp; React Native developers to deploy app updates directly to the end-user devices</a:t>
            </a:r>
          </a:p>
          <a:p>
            <a:pPr lvl="1">
              <a:lnSpc>
                <a:spcPct val="110000"/>
              </a:lnSpc>
            </a:pPr>
            <a:r>
              <a:rPr lang="en-US" dirty="0"/>
              <a:t>The developer publishes app updates to </a:t>
            </a:r>
            <a:r>
              <a:rPr lang="en-US" dirty="0" err="1"/>
              <a:t>CodePush</a:t>
            </a:r>
            <a:endParaRPr lang="en-US" dirty="0"/>
          </a:p>
          <a:p>
            <a:pPr lvl="1">
              <a:lnSpc>
                <a:spcPct val="110000"/>
              </a:lnSpc>
            </a:pPr>
            <a:r>
              <a:rPr lang="en-US" dirty="0"/>
              <a:t>The app interrogates </a:t>
            </a:r>
            <a:r>
              <a:rPr lang="en-US" dirty="0" err="1"/>
              <a:t>CodePush</a:t>
            </a:r>
            <a:r>
              <a:rPr lang="en-US" dirty="0"/>
              <a:t> for updates (using </a:t>
            </a:r>
            <a:r>
              <a:rPr lang="en-US" dirty="0" err="1"/>
              <a:t>CodePush</a:t>
            </a:r>
            <a:r>
              <a:rPr lang="en-US" dirty="0"/>
              <a:t> client SDKs)</a:t>
            </a:r>
          </a:p>
          <a:p>
            <a:pPr>
              <a:lnSpc>
                <a:spcPct val="110000"/>
              </a:lnSpc>
            </a:pPr>
            <a:r>
              <a:rPr lang="en-US" dirty="0"/>
              <a:t>Valid for bug-fixes and improvements/features that maintain the original app purpose.</a:t>
            </a:r>
          </a:p>
        </p:txBody>
      </p:sp>
      <p:pic>
        <p:nvPicPr>
          <p:cNvPr id="6" name="Picture 5"/>
          <p:cNvPicPr>
            <a:picLocks noChangeAspect="1"/>
          </p:cNvPicPr>
          <p:nvPr/>
        </p:nvPicPr>
        <p:blipFill>
          <a:blip r:embed="rId3"/>
          <a:stretch>
            <a:fillRect/>
          </a:stretch>
        </p:blipFill>
        <p:spPr>
          <a:xfrm>
            <a:off x="838200" y="613510"/>
            <a:ext cx="1857634" cy="828791"/>
          </a:xfrm>
          <a:prstGeom prst="rect">
            <a:avLst/>
          </a:prstGeom>
        </p:spPr>
      </p:pic>
      <p:pic>
        <p:nvPicPr>
          <p:cNvPr id="8" name="Picture 7"/>
          <p:cNvPicPr>
            <a:picLocks noChangeAspect="1"/>
          </p:cNvPicPr>
          <p:nvPr/>
        </p:nvPicPr>
        <p:blipFill>
          <a:blip r:embed="rId4">
            <a:duotone>
              <a:prstClr val="black"/>
              <a:srgbClr val="00B0F0">
                <a:tint val="45000"/>
                <a:satMod val="400000"/>
              </a:srgbClr>
            </a:duotone>
            <a:extLst>
              <a:ext uri="{28A0092B-C50C-407E-A947-70E740481C1C}">
                <a14:useLocalDpi xmlns:a14="http://schemas.microsoft.com/office/drawing/2010/main" val="0"/>
              </a:ext>
            </a:extLst>
          </a:blip>
          <a:stretch>
            <a:fillRect/>
          </a:stretch>
        </p:blipFill>
        <p:spPr>
          <a:xfrm>
            <a:off x="6096000" y="4587453"/>
            <a:ext cx="2081048" cy="1828800"/>
          </a:xfrm>
          <a:prstGeom prst="rect">
            <a:avLst/>
          </a:prstGeom>
        </p:spPr>
      </p:pic>
      <p:pic>
        <p:nvPicPr>
          <p:cNvPr id="3" name="Picture 2"/>
          <p:cNvPicPr>
            <a:picLocks noChangeAspect="1"/>
          </p:cNvPicPr>
          <p:nvPr/>
        </p:nvPicPr>
        <p:blipFill>
          <a:blip r:embed="rId5"/>
          <a:stretch>
            <a:fillRect/>
          </a:stretch>
        </p:blipFill>
        <p:spPr>
          <a:xfrm>
            <a:off x="838201" y="4587453"/>
            <a:ext cx="1894115" cy="1828800"/>
          </a:xfrm>
          <a:prstGeom prst="rect">
            <a:avLst/>
          </a:prstGeom>
        </p:spPr>
      </p:pic>
      <p:sp>
        <p:nvSpPr>
          <p:cNvPr id="10" name="TextBox 9"/>
          <p:cNvSpPr txBox="1"/>
          <p:nvPr/>
        </p:nvSpPr>
        <p:spPr>
          <a:xfrm>
            <a:off x="2772912" y="5040188"/>
            <a:ext cx="3282492" cy="923330"/>
          </a:xfrm>
          <a:prstGeom prst="rect">
            <a:avLst/>
          </a:prstGeom>
          <a:noFill/>
        </p:spPr>
        <p:txBody>
          <a:bodyPr wrap="square" rtlCol="0">
            <a:spAutoFit/>
          </a:bodyPr>
          <a:lstStyle/>
          <a:p>
            <a:r>
              <a:rPr lang="en-US" dirty="0"/>
              <a:t>Cordova Supported Platforms:</a:t>
            </a:r>
          </a:p>
          <a:p>
            <a:pPr marL="285750" indent="-285750">
              <a:buFont typeface="Arial" panose="020B0604020202020204" pitchFamily="34" charset="0"/>
              <a:buChar char="•"/>
            </a:pPr>
            <a:r>
              <a:rPr lang="en-US" dirty="0"/>
              <a:t>Android</a:t>
            </a:r>
          </a:p>
          <a:p>
            <a:pPr marL="285750" indent="-285750">
              <a:buFont typeface="Arial" panose="020B0604020202020204" pitchFamily="34" charset="0"/>
              <a:buChar char="•"/>
            </a:pPr>
            <a:r>
              <a:rPr lang="en-US" dirty="0"/>
              <a:t>iOS</a:t>
            </a:r>
          </a:p>
        </p:txBody>
      </p:sp>
      <p:sp>
        <p:nvSpPr>
          <p:cNvPr id="11" name="TextBox 10"/>
          <p:cNvSpPr txBox="1"/>
          <p:nvPr/>
        </p:nvSpPr>
        <p:spPr>
          <a:xfrm>
            <a:off x="8258240" y="5040188"/>
            <a:ext cx="3933760" cy="1200329"/>
          </a:xfrm>
          <a:prstGeom prst="rect">
            <a:avLst/>
          </a:prstGeom>
          <a:noFill/>
        </p:spPr>
        <p:txBody>
          <a:bodyPr wrap="square" rtlCol="0">
            <a:spAutoFit/>
          </a:bodyPr>
          <a:lstStyle/>
          <a:p>
            <a:r>
              <a:rPr lang="en-US" dirty="0"/>
              <a:t>React-Native Supported Platforms:</a:t>
            </a:r>
          </a:p>
          <a:p>
            <a:pPr marL="285750" indent="-285750">
              <a:buFont typeface="Arial" panose="020B0604020202020204" pitchFamily="34" charset="0"/>
              <a:buChar char="•"/>
            </a:pPr>
            <a:r>
              <a:rPr lang="en-US" dirty="0"/>
              <a:t>Android 4.1+</a:t>
            </a:r>
          </a:p>
          <a:p>
            <a:pPr marL="285750" indent="-285750">
              <a:buFont typeface="Arial" panose="020B0604020202020204" pitchFamily="34" charset="0"/>
              <a:buChar char="•"/>
            </a:pPr>
            <a:r>
              <a:rPr lang="en-US" dirty="0"/>
              <a:t>iOS 7+</a:t>
            </a:r>
          </a:p>
          <a:p>
            <a:pPr marL="285750" indent="-285750">
              <a:buFont typeface="Arial" panose="020B0604020202020204" pitchFamily="34" charset="0"/>
              <a:buChar char="•"/>
            </a:pPr>
            <a:r>
              <a:rPr lang="en-US" dirty="0"/>
              <a:t>Windows UWP</a:t>
            </a:r>
          </a:p>
        </p:txBody>
      </p:sp>
    </p:spTree>
    <p:extLst>
      <p:ext uri="{BB962C8B-B14F-4D97-AF65-F5344CB8AC3E}">
        <p14:creationId xmlns:p14="http://schemas.microsoft.com/office/powerpoint/2010/main" val="46117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err="1"/>
              <a:t>CodePush</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a:t>Registration</a:t>
            </a:r>
          </a:p>
          <a:p>
            <a:pPr lvl="1">
              <a:lnSpc>
                <a:spcPct val="110000"/>
              </a:lnSpc>
            </a:pPr>
            <a:r>
              <a:rPr lang="en-US" dirty="0"/>
              <a:t>Create a </a:t>
            </a:r>
            <a:r>
              <a:rPr lang="en-US" dirty="0" err="1"/>
              <a:t>CodePush</a:t>
            </a:r>
            <a:r>
              <a:rPr lang="en-US" dirty="0"/>
              <a:t> account</a:t>
            </a:r>
          </a:p>
          <a:p>
            <a:pPr lvl="1">
              <a:lnSpc>
                <a:spcPct val="110000"/>
              </a:lnSpc>
            </a:pPr>
            <a:r>
              <a:rPr lang="en-US" dirty="0"/>
              <a:t>Register your app with the service</a:t>
            </a:r>
          </a:p>
          <a:p>
            <a:pPr>
              <a:lnSpc>
                <a:spcPct val="110000"/>
              </a:lnSpc>
            </a:pPr>
            <a:r>
              <a:rPr lang="en-US" dirty="0"/>
              <a:t>In your app</a:t>
            </a:r>
          </a:p>
          <a:p>
            <a:pPr lvl="1">
              <a:lnSpc>
                <a:spcPct val="110000"/>
              </a:lnSpc>
            </a:pPr>
            <a:r>
              <a:rPr lang="en-US" dirty="0"/>
              <a:t>Add the </a:t>
            </a:r>
            <a:r>
              <a:rPr lang="en-US" dirty="0" err="1"/>
              <a:t>CodePush</a:t>
            </a:r>
            <a:r>
              <a:rPr lang="en-US" dirty="0"/>
              <a:t> client SDK for your platform to your app</a:t>
            </a:r>
          </a:p>
          <a:p>
            <a:pPr lvl="1">
              <a:lnSpc>
                <a:spcPct val="110000"/>
              </a:lnSpc>
            </a:pPr>
            <a:r>
              <a:rPr lang="en-US" dirty="0"/>
              <a:t>Set the </a:t>
            </a:r>
            <a:r>
              <a:rPr lang="en-US" dirty="0" err="1"/>
              <a:t>CodePush</a:t>
            </a:r>
            <a:r>
              <a:rPr lang="en-US" dirty="0"/>
              <a:t> deployment key(s) you received when you registered your app</a:t>
            </a:r>
          </a:p>
          <a:p>
            <a:pPr lvl="1">
              <a:lnSpc>
                <a:spcPct val="110000"/>
              </a:lnSpc>
            </a:pPr>
            <a:r>
              <a:rPr lang="en-US" dirty="0"/>
              <a:t>Configure your app to allow outbound network access to the </a:t>
            </a:r>
            <a:r>
              <a:rPr lang="en-US" dirty="0" err="1"/>
              <a:t>CodePush</a:t>
            </a:r>
            <a:r>
              <a:rPr lang="en-US" dirty="0"/>
              <a:t> service</a:t>
            </a:r>
          </a:p>
          <a:p>
            <a:pPr lvl="1">
              <a:lnSpc>
                <a:spcPct val="110000"/>
              </a:lnSpc>
            </a:pPr>
            <a:r>
              <a:rPr lang="en-US" dirty="0"/>
              <a:t>Call </a:t>
            </a:r>
            <a:r>
              <a:rPr lang="en-US" dirty="0" err="1"/>
              <a:t>codePush.sync</a:t>
            </a:r>
            <a:r>
              <a:rPr lang="en-US" dirty="0"/>
              <a:t>() during app startup to check for new versions</a:t>
            </a:r>
          </a:p>
          <a:p>
            <a:pPr>
              <a:lnSpc>
                <a:spcPct val="110000"/>
              </a:lnSpc>
            </a:pPr>
            <a:r>
              <a:rPr lang="en-US" dirty="0"/>
              <a:t>Publish updates to </a:t>
            </a:r>
            <a:r>
              <a:rPr lang="en-US" dirty="0" err="1"/>
              <a:t>CodePush</a:t>
            </a:r>
            <a:endParaRPr lang="en-US" dirty="0"/>
          </a:p>
        </p:txBody>
      </p:sp>
    </p:spTree>
    <p:extLst>
      <p:ext uri="{BB962C8B-B14F-4D97-AF65-F5344CB8AC3E}">
        <p14:creationId xmlns:p14="http://schemas.microsoft.com/office/powerpoint/2010/main" val="306348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2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 Visual Studio 2015</a:t>
            </a:r>
          </a:p>
        </p:txBody>
      </p:sp>
      <p:sp>
        <p:nvSpPr>
          <p:cNvPr id="3" name="Content Placeholder 2"/>
          <p:cNvSpPr>
            <a:spLocks noGrp="1"/>
          </p:cNvSpPr>
          <p:nvPr>
            <p:ph idx="1"/>
          </p:nvPr>
        </p:nvSpPr>
        <p:spPr>
          <a:xfrm>
            <a:off x="838200" y="1825625"/>
            <a:ext cx="5257800" cy="4803776"/>
          </a:xfrm>
        </p:spPr>
        <p:txBody>
          <a:bodyPr anchor="ctr">
            <a:normAutofit/>
          </a:bodyPr>
          <a:lstStyle/>
          <a:p>
            <a:pPr marL="0" indent="0">
              <a:buNone/>
            </a:pPr>
            <a:r>
              <a:rPr lang="en-US" dirty="0"/>
              <a:t>Select HTML/JavaScript (Apache Cordova) from the Features list in the Visual Studio 2015 installer</a:t>
            </a:r>
          </a:p>
        </p:txBody>
      </p:sp>
      <p:pic>
        <p:nvPicPr>
          <p:cNvPr id="9" name="Picture 8"/>
          <p:cNvPicPr>
            <a:picLocks noChangeAspect="1"/>
          </p:cNvPicPr>
          <p:nvPr/>
        </p:nvPicPr>
        <p:blipFill rotWithShape="1">
          <a:blip r:embed="rId3"/>
          <a:srcRect b="21729"/>
          <a:stretch/>
        </p:blipFill>
        <p:spPr>
          <a:xfrm>
            <a:off x="6478036" y="1828801"/>
            <a:ext cx="4380952" cy="4800600"/>
          </a:xfrm>
          <a:prstGeom prst="rect">
            <a:avLst/>
          </a:prstGeom>
        </p:spPr>
      </p:pic>
    </p:spTree>
    <p:extLst>
      <p:ext uri="{BB962C8B-B14F-4D97-AF65-F5344CB8AC3E}">
        <p14:creationId xmlns:p14="http://schemas.microsoft.com/office/powerpoint/2010/main" val="107270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Project – Visual Studio 2015</a:t>
            </a:r>
          </a:p>
        </p:txBody>
      </p:sp>
      <p:sp>
        <p:nvSpPr>
          <p:cNvPr id="3" name="Content Placeholder 2"/>
          <p:cNvSpPr>
            <a:spLocks noGrp="1"/>
          </p:cNvSpPr>
          <p:nvPr>
            <p:ph idx="1"/>
          </p:nvPr>
        </p:nvSpPr>
        <p:spPr>
          <a:xfrm>
            <a:off x="838200" y="1825625"/>
            <a:ext cx="10515600" cy="1429639"/>
          </a:xfrm>
        </p:spPr>
        <p:txBody>
          <a:bodyPr>
            <a:normAutofit/>
          </a:bodyPr>
          <a:lstStyle/>
          <a:p>
            <a:r>
              <a:rPr lang="en-US" dirty="0"/>
              <a:t>Create a new project by selecting the “Blank App (Apache Cordova)” template from either the JavaScript or TypeScript project nodes.</a:t>
            </a:r>
          </a:p>
        </p:txBody>
      </p:sp>
      <p:pic>
        <p:nvPicPr>
          <p:cNvPr id="5" name="Picture 4"/>
          <p:cNvPicPr>
            <a:picLocks noChangeAspect="1"/>
          </p:cNvPicPr>
          <p:nvPr/>
        </p:nvPicPr>
        <p:blipFill rotWithShape="1">
          <a:blip r:embed="rId3"/>
          <a:srcRect b="48481"/>
          <a:stretch/>
        </p:blipFill>
        <p:spPr>
          <a:xfrm>
            <a:off x="1377121" y="3255264"/>
            <a:ext cx="9437757" cy="3374136"/>
          </a:xfrm>
          <a:prstGeom prst="rect">
            <a:avLst/>
          </a:prstGeom>
          <a:ln>
            <a:solidFill>
              <a:schemeClr val="tx1"/>
            </a:solidFill>
          </a:ln>
        </p:spPr>
      </p:pic>
    </p:spTree>
    <p:extLst>
      <p:ext uri="{BB962C8B-B14F-4D97-AF65-F5344CB8AC3E}">
        <p14:creationId xmlns:p14="http://schemas.microsoft.com/office/powerpoint/2010/main" val="378321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Apache Cordova</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Spectrum of App Development Options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17164550"/>
              </p:ext>
            </p:extLst>
          </p:nvPr>
        </p:nvGraphicFramePr>
        <p:xfrm>
          <a:off x="838200" y="1825625"/>
          <a:ext cx="10515600" cy="4803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717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98" y="365125"/>
            <a:ext cx="8931401" cy="1325563"/>
          </a:xfrm>
        </p:spPr>
        <p:txBody>
          <a:bodyPr/>
          <a:lstStyle/>
          <a:p>
            <a:r>
              <a:rPr lang="en-US" dirty="0"/>
              <a:t>Apache Cordova Overview</a:t>
            </a:r>
          </a:p>
        </p:txBody>
      </p:sp>
      <p:sp>
        <p:nvSpPr>
          <p:cNvPr id="3" name="Content Placeholder 2"/>
          <p:cNvSpPr>
            <a:spLocks noGrp="1"/>
          </p:cNvSpPr>
          <p:nvPr>
            <p:ph idx="1"/>
          </p:nvPr>
        </p:nvSpPr>
        <p:spPr>
          <a:xfrm>
            <a:off x="838200" y="1825625"/>
            <a:ext cx="5257800" cy="4803775"/>
          </a:xfrm>
        </p:spPr>
        <p:txBody>
          <a:bodyPr>
            <a:normAutofit lnSpcReduction="10000"/>
          </a:bodyPr>
          <a:lstStyle/>
          <a:p>
            <a:r>
              <a:rPr lang="en-US" sz="2400" dirty="0"/>
              <a:t>Open-source framework for mobile development using standard web technologies </a:t>
            </a:r>
          </a:p>
          <a:p>
            <a:r>
              <a:rPr lang="en-US" sz="2400" dirty="0"/>
              <a:t>Supports cross-platform development</a:t>
            </a:r>
          </a:p>
          <a:p>
            <a:r>
              <a:rPr lang="en-US" sz="2400" dirty="0"/>
              <a:t>Content is rendered and interaction is managed within the WebView, which bridges to the Mobile OS</a:t>
            </a:r>
          </a:p>
          <a:p>
            <a:r>
              <a:rPr lang="en-US" sz="2400" dirty="0"/>
              <a:t>Plugins provide additional bridges to the device &amp; mobile OS APIs</a:t>
            </a:r>
          </a:p>
          <a:p>
            <a:r>
              <a:rPr lang="en-US" sz="2400" dirty="0"/>
              <a:t>Supports working with JavaScript frameworks, including Angular, React, and Ionic.</a:t>
            </a:r>
          </a:p>
          <a:p>
            <a:endParaRPr lang="en-US" sz="2400" dirty="0"/>
          </a:p>
        </p:txBody>
      </p:sp>
      <p:sp>
        <p:nvSpPr>
          <p:cNvPr id="4" name="Rectangle 3"/>
          <p:cNvSpPr/>
          <p:nvPr/>
        </p:nvSpPr>
        <p:spPr>
          <a:xfrm>
            <a:off x="6339840" y="1825625"/>
            <a:ext cx="5596128" cy="3136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Cordova Application</a:t>
            </a:r>
          </a:p>
        </p:txBody>
      </p:sp>
      <p:sp>
        <p:nvSpPr>
          <p:cNvPr id="5" name="Rectangle 4"/>
          <p:cNvSpPr/>
          <p:nvPr/>
        </p:nvSpPr>
        <p:spPr>
          <a:xfrm>
            <a:off x="6595872" y="2286001"/>
            <a:ext cx="2328672" cy="10485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Web App</a:t>
            </a:r>
          </a:p>
        </p:txBody>
      </p:sp>
      <p:sp>
        <p:nvSpPr>
          <p:cNvPr id="6" name="Rectangle 5"/>
          <p:cNvSpPr/>
          <p:nvPr/>
        </p:nvSpPr>
        <p:spPr>
          <a:xfrm>
            <a:off x="6595872" y="3683509"/>
            <a:ext cx="2328672" cy="10485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HTML Rendering Engine (WebView)</a:t>
            </a:r>
          </a:p>
        </p:txBody>
      </p:sp>
      <p:sp>
        <p:nvSpPr>
          <p:cNvPr id="7" name="Rectangle 6"/>
          <p:cNvSpPr/>
          <p:nvPr/>
        </p:nvSpPr>
        <p:spPr>
          <a:xfrm>
            <a:off x="9144000" y="2286001"/>
            <a:ext cx="2682240" cy="24460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Cordova Plugins</a:t>
            </a:r>
          </a:p>
        </p:txBody>
      </p:sp>
      <p:sp>
        <p:nvSpPr>
          <p:cNvPr id="8" name="Rectangle 7"/>
          <p:cNvSpPr/>
          <p:nvPr/>
        </p:nvSpPr>
        <p:spPr>
          <a:xfrm>
            <a:off x="6339840" y="5081017"/>
            <a:ext cx="5596128" cy="15483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Mobile OS</a:t>
            </a:r>
          </a:p>
        </p:txBody>
      </p:sp>
      <p:sp>
        <p:nvSpPr>
          <p:cNvPr id="9" name="Rectangle 8"/>
          <p:cNvSpPr/>
          <p:nvPr/>
        </p:nvSpPr>
        <p:spPr>
          <a:xfrm>
            <a:off x="6595872" y="5422521"/>
            <a:ext cx="2328672"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Services</a:t>
            </a:r>
          </a:p>
        </p:txBody>
      </p:sp>
      <p:sp>
        <p:nvSpPr>
          <p:cNvPr id="10" name="Rectangle 9"/>
          <p:cNvSpPr/>
          <p:nvPr/>
        </p:nvSpPr>
        <p:spPr>
          <a:xfrm>
            <a:off x="9351264" y="5422521"/>
            <a:ext cx="2353056"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a:t>
            </a:r>
          </a:p>
        </p:txBody>
      </p:sp>
      <p:sp>
        <p:nvSpPr>
          <p:cNvPr id="11" name="Rectangle 10"/>
          <p:cNvSpPr/>
          <p:nvPr/>
        </p:nvSpPr>
        <p:spPr>
          <a:xfrm>
            <a:off x="6595872" y="6053457"/>
            <a:ext cx="2328672"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Sensors</a:t>
            </a:r>
          </a:p>
        </p:txBody>
      </p:sp>
      <p:sp>
        <p:nvSpPr>
          <p:cNvPr id="12" name="Rectangle 11"/>
          <p:cNvSpPr/>
          <p:nvPr/>
        </p:nvSpPr>
        <p:spPr>
          <a:xfrm>
            <a:off x="9351264" y="6053457"/>
            <a:ext cx="2353056"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Graphics</a:t>
            </a:r>
          </a:p>
        </p:txBody>
      </p:sp>
      <p:sp>
        <p:nvSpPr>
          <p:cNvPr id="13" name="Rectangle 12"/>
          <p:cNvSpPr/>
          <p:nvPr/>
        </p:nvSpPr>
        <p:spPr>
          <a:xfrm>
            <a:off x="9180576" y="266804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Accelerometer</a:t>
            </a:r>
            <a:endParaRPr lang="en-US" sz="1600" dirty="0">
              <a:solidFill>
                <a:sysClr val="windowText" lastClr="000000"/>
              </a:solidFill>
            </a:endParaRPr>
          </a:p>
        </p:txBody>
      </p:sp>
      <p:sp>
        <p:nvSpPr>
          <p:cNvPr id="14" name="Rectangle 13"/>
          <p:cNvSpPr/>
          <p:nvPr/>
        </p:nvSpPr>
        <p:spPr>
          <a:xfrm>
            <a:off x="9180576" y="305936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Geolocation</a:t>
            </a:r>
          </a:p>
        </p:txBody>
      </p:sp>
      <p:sp>
        <p:nvSpPr>
          <p:cNvPr id="15" name="Rectangle 14"/>
          <p:cNvSpPr/>
          <p:nvPr/>
        </p:nvSpPr>
        <p:spPr>
          <a:xfrm>
            <a:off x="9180576" y="3450687"/>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Camera</a:t>
            </a:r>
          </a:p>
        </p:txBody>
      </p:sp>
      <p:sp>
        <p:nvSpPr>
          <p:cNvPr id="16" name="Rectangle 15"/>
          <p:cNvSpPr/>
          <p:nvPr/>
        </p:nvSpPr>
        <p:spPr>
          <a:xfrm>
            <a:off x="6717792" y="2668048"/>
            <a:ext cx="2090928" cy="5120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HTML/JS/CSS</a:t>
            </a:r>
          </a:p>
        </p:txBody>
      </p:sp>
      <p:sp>
        <p:nvSpPr>
          <p:cNvPr id="18" name="Rectangle 17"/>
          <p:cNvSpPr/>
          <p:nvPr/>
        </p:nvSpPr>
        <p:spPr>
          <a:xfrm>
            <a:off x="10497312" y="266804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Media</a:t>
            </a:r>
            <a:endParaRPr lang="en-US" sz="1600" dirty="0">
              <a:solidFill>
                <a:sysClr val="windowText" lastClr="000000"/>
              </a:solidFill>
            </a:endParaRPr>
          </a:p>
        </p:txBody>
      </p:sp>
      <p:sp>
        <p:nvSpPr>
          <p:cNvPr id="19" name="Rectangle 18"/>
          <p:cNvSpPr/>
          <p:nvPr/>
        </p:nvSpPr>
        <p:spPr>
          <a:xfrm>
            <a:off x="9180576" y="3843531"/>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Device</a:t>
            </a:r>
          </a:p>
        </p:txBody>
      </p:sp>
      <p:sp>
        <p:nvSpPr>
          <p:cNvPr id="20" name="Rectangle 19"/>
          <p:cNvSpPr/>
          <p:nvPr/>
        </p:nvSpPr>
        <p:spPr>
          <a:xfrm>
            <a:off x="10497312" y="3059368"/>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Contacts</a:t>
            </a:r>
            <a:endParaRPr lang="en-US" sz="1600" dirty="0">
              <a:solidFill>
                <a:sysClr val="windowText" lastClr="000000"/>
              </a:solidFill>
            </a:endParaRPr>
          </a:p>
        </p:txBody>
      </p:sp>
      <p:sp>
        <p:nvSpPr>
          <p:cNvPr id="21" name="Rectangle 20"/>
          <p:cNvSpPr/>
          <p:nvPr/>
        </p:nvSpPr>
        <p:spPr>
          <a:xfrm>
            <a:off x="10497312" y="3450687"/>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Network</a:t>
            </a:r>
            <a:endParaRPr lang="en-US" sz="1600" dirty="0">
              <a:solidFill>
                <a:sysClr val="windowText" lastClr="000000"/>
              </a:solidFill>
            </a:endParaRPr>
          </a:p>
        </p:txBody>
      </p:sp>
      <p:sp>
        <p:nvSpPr>
          <p:cNvPr id="22" name="Rectangle 21"/>
          <p:cNvSpPr/>
          <p:nvPr/>
        </p:nvSpPr>
        <p:spPr>
          <a:xfrm>
            <a:off x="10497312" y="3843531"/>
            <a:ext cx="128016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Storage</a:t>
            </a:r>
            <a:endParaRPr lang="en-US" sz="1600" dirty="0">
              <a:solidFill>
                <a:sysClr val="windowText" lastClr="000000"/>
              </a:solidFill>
            </a:endParaRPr>
          </a:p>
        </p:txBody>
      </p:sp>
      <p:sp>
        <p:nvSpPr>
          <p:cNvPr id="23" name="Rectangle 22"/>
          <p:cNvSpPr/>
          <p:nvPr/>
        </p:nvSpPr>
        <p:spPr>
          <a:xfrm>
            <a:off x="9180576" y="4236375"/>
            <a:ext cx="2596896" cy="2750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Custom Plugins</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3402"/>
            <a:ext cx="1584960" cy="1783080"/>
          </a:xfrm>
          <a:prstGeom prst="rect">
            <a:avLst/>
          </a:prstGeom>
        </p:spPr>
      </p:pic>
      <p:sp>
        <p:nvSpPr>
          <p:cNvPr id="25" name="Arrow: Up-Down 24"/>
          <p:cNvSpPr/>
          <p:nvPr/>
        </p:nvSpPr>
        <p:spPr>
          <a:xfrm>
            <a:off x="10290048" y="4789111"/>
            <a:ext cx="414528" cy="522031"/>
          </a:xfrm>
          <a:prstGeom prst="upDownArrow">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Arrow: Up-Down 25"/>
          <p:cNvSpPr/>
          <p:nvPr/>
        </p:nvSpPr>
        <p:spPr>
          <a:xfrm>
            <a:off x="7562088" y="4789110"/>
            <a:ext cx="414528" cy="522031"/>
          </a:xfrm>
          <a:prstGeom prst="upDownArrow">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Arrow: Up-Down 26"/>
          <p:cNvSpPr/>
          <p:nvPr/>
        </p:nvSpPr>
        <p:spPr>
          <a:xfrm>
            <a:off x="7534656" y="3247995"/>
            <a:ext cx="414528" cy="522031"/>
          </a:xfrm>
          <a:prstGeom prst="upDownArrow">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Arrow: Up-Down 28"/>
          <p:cNvSpPr/>
          <p:nvPr/>
        </p:nvSpPr>
        <p:spPr>
          <a:xfrm rot="5400000">
            <a:off x="8808720" y="3926592"/>
            <a:ext cx="414528" cy="522031"/>
          </a:xfrm>
          <a:prstGeom prst="upDownArrow">
            <a:avLst>
              <a:gd name="adj1" fmla="val 50000"/>
              <a:gd name="adj2" fmla="val 50000"/>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74933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65125"/>
            <a:ext cx="9144000" cy="1325563"/>
          </a:xfrm>
        </p:spPr>
        <p:txBody>
          <a:bodyPr/>
          <a:lstStyle/>
          <a:p>
            <a:r>
              <a:rPr lang="en-US" dirty="0"/>
              <a:t>TACO - Visual Studio Tools for Apache Cordova</a:t>
            </a:r>
          </a:p>
        </p:txBody>
      </p:sp>
      <p:sp>
        <p:nvSpPr>
          <p:cNvPr id="3" name="Content Placeholder 2"/>
          <p:cNvSpPr>
            <a:spLocks noGrp="1"/>
          </p:cNvSpPr>
          <p:nvPr>
            <p:ph idx="1"/>
          </p:nvPr>
        </p:nvSpPr>
        <p:spPr>
          <a:xfrm>
            <a:off x="838200" y="1825624"/>
            <a:ext cx="10515600" cy="4689475"/>
          </a:xfrm>
        </p:spPr>
        <p:txBody>
          <a:bodyPr>
            <a:normAutofit lnSpcReduction="10000"/>
          </a:bodyPr>
          <a:lstStyle/>
          <a:p>
            <a:pPr>
              <a:lnSpc>
                <a:spcPct val="110000"/>
              </a:lnSpc>
            </a:pPr>
            <a:r>
              <a:rPr lang="en-US" dirty="0"/>
              <a:t>Installs via Visual Studio installer</a:t>
            </a:r>
          </a:p>
          <a:p>
            <a:pPr>
              <a:lnSpc>
                <a:spcPct val="110000"/>
              </a:lnSpc>
            </a:pPr>
            <a:r>
              <a:rPr lang="en-US" dirty="0"/>
              <a:t>Provides support for Project Templates, syntax highlighting, Intellisense and other Visual Studio development tooling.</a:t>
            </a:r>
          </a:p>
          <a:p>
            <a:pPr>
              <a:lnSpc>
                <a:spcPct val="110000"/>
              </a:lnSpc>
            </a:pPr>
            <a:r>
              <a:rPr lang="en-US" dirty="0"/>
              <a:t>Debug and test from within the Visual Studio IDE.  Apps can be run in the Apache Ripple simulator, on device/platform emulators, or on actual devices.</a:t>
            </a:r>
          </a:p>
          <a:p>
            <a:pPr>
              <a:lnSpc>
                <a:spcPct val="110000"/>
              </a:lnSpc>
            </a:pPr>
            <a:r>
              <a:rPr lang="en-US" dirty="0"/>
              <a:t>Manage plugin settings from within the Visual Studio UI</a:t>
            </a:r>
          </a:p>
          <a:p>
            <a:pPr>
              <a:lnSpc>
                <a:spcPct val="110000"/>
              </a:lnSpc>
            </a:pPr>
            <a:r>
              <a:rPr lang="en-US" dirty="0"/>
              <a:t>Integrate with other Microsoft services from within the Visual Studio IDE</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9088"/>
            <a:ext cx="1371600" cy="1371600"/>
          </a:xfrm>
          <a:prstGeom prst="rect">
            <a:avLst/>
          </a:prstGeom>
        </p:spPr>
      </p:pic>
    </p:spTree>
    <p:extLst>
      <p:ext uri="{BB962C8B-B14F-4D97-AF65-F5344CB8AC3E}">
        <p14:creationId xmlns:p14="http://schemas.microsoft.com/office/powerpoint/2010/main" val="96392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Started with the Visual Studio TACO Tools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886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a:xfrm>
            <a:off x="838200" y="1825625"/>
            <a:ext cx="10515600" cy="1283335"/>
          </a:xfrm>
        </p:spPr>
        <p:txBody>
          <a:bodyPr>
            <a:normAutofit/>
          </a:bodyPr>
          <a:lstStyle/>
          <a:p>
            <a:pPr marL="0" indent="0">
              <a:buNone/>
            </a:pPr>
            <a:r>
              <a:rPr lang="en-US" dirty="0"/>
              <a:t>Specify the “Mobile Development with JavaScript” Workload from the Visual Studio 2017 installer</a:t>
            </a:r>
          </a:p>
        </p:txBody>
      </p:sp>
      <p:pic>
        <p:nvPicPr>
          <p:cNvPr id="8" name="Picture 7"/>
          <p:cNvPicPr>
            <a:picLocks noChangeAspect="1"/>
          </p:cNvPicPr>
          <p:nvPr/>
        </p:nvPicPr>
        <p:blipFill rotWithShape="1">
          <a:blip r:embed="rId3"/>
          <a:srcRect b="22508"/>
          <a:stretch/>
        </p:blipFill>
        <p:spPr>
          <a:xfrm>
            <a:off x="1610286" y="3243897"/>
            <a:ext cx="8971428" cy="2938272"/>
          </a:xfrm>
          <a:prstGeom prst="rect">
            <a:avLst/>
          </a:prstGeom>
          <a:ln>
            <a:solidFill>
              <a:schemeClr val="tx1"/>
            </a:solidFill>
          </a:ln>
        </p:spPr>
      </p:pic>
    </p:spTree>
    <p:extLst>
      <p:ext uri="{BB962C8B-B14F-4D97-AF65-F5344CB8AC3E}">
        <p14:creationId xmlns:p14="http://schemas.microsoft.com/office/powerpoint/2010/main" val="159835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Project</a:t>
            </a:r>
          </a:p>
        </p:txBody>
      </p:sp>
      <p:sp>
        <p:nvSpPr>
          <p:cNvPr id="3" name="Content Placeholder 2"/>
          <p:cNvSpPr>
            <a:spLocks noGrp="1"/>
          </p:cNvSpPr>
          <p:nvPr>
            <p:ph idx="1"/>
          </p:nvPr>
        </p:nvSpPr>
        <p:spPr>
          <a:xfrm>
            <a:off x="838200" y="1825625"/>
            <a:ext cx="10515600" cy="1429639"/>
          </a:xfrm>
        </p:spPr>
        <p:txBody>
          <a:bodyPr>
            <a:normAutofit/>
          </a:bodyPr>
          <a:lstStyle/>
          <a:p>
            <a:r>
              <a:rPr lang="en-US" dirty="0"/>
              <a:t>Create a new project by selecting the “Blank App (Apache Cordova)” template from either the JavaScript or TypeScript project nodes.</a:t>
            </a:r>
          </a:p>
        </p:txBody>
      </p:sp>
      <p:pic>
        <p:nvPicPr>
          <p:cNvPr id="6" name="Picture 5"/>
          <p:cNvPicPr>
            <a:picLocks noChangeAspect="1"/>
          </p:cNvPicPr>
          <p:nvPr/>
        </p:nvPicPr>
        <p:blipFill>
          <a:blip r:embed="rId3"/>
          <a:stretch>
            <a:fillRect/>
          </a:stretch>
        </p:blipFill>
        <p:spPr>
          <a:xfrm>
            <a:off x="838200" y="3255264"/>
            <a:ext cx="10513452" cy="3374136"/>
          </a:xfrm>
          <a:prstGeom prst="rect">
            <a:avLst/>
          </a:prstGeom>
          <a:ln>
            <a:solidFill>
              <a:schemeClr val="tx1"/>
            </a:solidFill>
          </a:ln>
        </p:spPr>
      </p:pic>
    </p:spTree>
    <p:extLst>
      <p:ext uri="{BB962C8B-B14F-4D97-AF65-F5344CB8AC3E}">
        <p14:creationId xmlns:p14="http://schemas.microsoft.com/office/powerpoint/2010/main" val="136552879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12850</TotalTime>
  <Words>4921</Words>
  <Application>Microsoft Office PowerPoint</Application>
  <PresentationFormat>Widescreen</PresentationFormat>
  <Paragraphs>320</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Lucida Console</vt:lpstr>
      <vt:lpstr>Segoe UI</vt:lpstr>
      <vt:lpstr>Office Theme</vt:lpstr>
      <vt:lpstr>Writing Cloud-Enabled Apps with Cordova and Visual Studio</vt:lpstr>
      <vt:lpstr>Topics</vt:lpstr>
      <vt:lpstr>Introducing Apache Cordova</vt:lpstr>
      <vt:lpstr>A Spectrum of App Development Options</vt:lpstr>
      <vt:lpstr>Apache Cordova Overview</vt:lpstr>
      <vt:lpstr>TACO - Visual Studio Tools for Apache Cordova</vt:lpstr>
      <vt:lpstr>Getting Started with the Visual Studio TACO Tools</vt:lpstr>
      <vt:lpstr>Installation</vt:lpstr>
      <vt:lpstr>Creating a Project</vt:lpstr>
      <vt:lpstr>Project Structure</vt:lpstr>
      <vt:lpstr>Cordova Development Concepts in Visual Studio</vt:lpstr>
      <vt:lpstr>Including Platform-Specific Content</vt:lpstr>
      <vt:lpstr>Working With Cordova Plugins</vt:lpstr>
      <vt:lpstr>Debugging</vt:lpstr>
      <vt:lpstr>Communicating with the Cloud</vt:lpstr>
      <vt:lpstr>Introducing Microsoft Azure</vt:lpstr>
      <vt:lpstr>Introducing Azure Mobile Apps</vt:lpstr>
      <vt:lpstr>Azure Mobile Apps Easy Tables &amp; APIs</vt:lpstr>
      <vt:lpstr>Cordova and Azure Mobile Apps</vt:lpstr>
      <vt:lpstr>Updating Cordova Apps Via the CodePush Service</vt:lpstr>
      <vt:lpstr>What is CodePush?</vt:lpstr>
      <vt:lpstr>Working with CodePush</vt:lpstr>
      <vt:lpstr>PowerPoint Presentation</vt:lpstr>
      <vt:lpstr>Installation – Visual Studio 2015</vt:lpstr>
      <vt:lpstr>Creating a Project – Visual Studio 2015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Cloud-Enabled Apps with Cordova and Visual Studio</dc:title>
  <dc:creator>jmg@avidgator.com</dc:creator>
  <cp:lastModifiedBy>Jeff Prosise</cp:lastModifiedBy>
  <cp:revision>439</cp:revision>
  <dcterms:created xsi:type="dcterms:W3CDTF">2016-04-21T18:51:19Z</dcterms:created>
  <dcterms:modified xsi:type="dcterms:W3CDTF">2016-12-30T16:37:27Z</dcterms:modified>
</cp:coreProperties>
</file>