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7"/>
  </p:notesMasterIdLst>
  <p:sldIdLst>
    <p:sldId id="256" r:id="rId3"/>
    <p:sldId id="300" r:id="rId4"/>
    <p:sldId id="301" r:id="rId5"/>
    <p:sldId id="329" r:id="rId6"/>
    <p:sldId id="302" r:id="rId7"/>
    <p:sldId id="306" r:id="rId8"/>
    <p:sldId id="307" r:id="rId9"/>
    <p:sldId id="308" r:id="rId10"/>
    <p:sldId id="309" r:id="rId11"/>
    <p:sldId id="318" r:id="rId12"/>
    <p:sldId id="320" r:id="rId13"/>
    <p:sldId id="321" r:id="rId14"/>
    <p:sldId id="322" r:id="rId15"/>
    <p:sldId id="323" r:id="rId16"/>
    <p:sldId id="324" r:id="rId17"/>
    <p:sldId id="325" r:id="rId18"/>
    <p:sldId id="326" r:id="rId19"/>
    <p:sldId id="327" r:id="rId20"/>
    <p:sldId id="330" r:id="rId21"/>
    <p:sldId id="331" r:id="rId22"/>
    <p:sldId id="332" r:id="rId23"/>
    <p:sldId id="333" r:id="rId24"/>
    <p:sldId id="334" r:id="rId25"/>
    <p:sldId id="29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235888"/>
    <a:srgbClr val="A6A6A6"/>
    <a:srgbClr val="7F7F7F"/>
    <a:srgbClr val="4D9CD7"/>
    <a:srgbClr val="2AB7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5117" autoAdjust="0"/>
  </p:normalViewPr>
  <p:slideViewPr>
    <p:cSldViewPr snapToGrid="0">
      <p:cViewPr varScale="1">
        <p:scale>
          <a:sx n="89" d="100"/>
          <a:sy n="89" d="100"/>
        </p:scale>
        <p:origin x="504" y="8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strokeRect</a:t>
            </a:r>
            <a:r>
              <a:rPr lang="en-US" dirty="0" smtClean="0"/>
              <a:t> method of CanvasRenderingContext2d draws a stroked (unfilled) rectangle.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850927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change the stroke color of figures that you draw by assigning a color value to the rendering context's </a:t>
            </a:r>
            <a:r>
              <a:rPr lang="en-US" dirty="0" err="1" smtClean="0"/>
              <a:t>strokeStyle</a:t>
            </a:r>
            <a:r>
              <a:rPr lang="en-US" dirty="0" smtClean="0"/>
              <a:t> property before drawing. </a:t>
            </a:r>
            <a:r>
              <a:rPr lang="en-US" baseline="0" dirty="0" smtClean="0"/>
              <a:t>In this example, the property is assigned the CSS color value "red."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203568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you can change the width of the strokes that you draw using the rendering context's linewidth</a:t>
            </a:r>
            <a:r>
              <a:rPr lang="en-US" baseline="0" dirty="0" smtClean="0"/>
              <a:t> property.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2172530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draw a filled rectangle, you call</a:t>
            </a:r>
            <a:r>
              <a:rPr lang="en-US" baseline="0" dirty="0" smtClean="0"/>
              <a:t> </a:t>
            </a:r>
            <a:r>
              <a:rPr lang="en-US" baseline="0" dirty="0" err="1" smtClean="0"/>
              <a:t>fillRect</a:t>
            </a:r>
            <a:r>
              <a:rPr lang="en-US" baseline="0" dirty="0" smtClean="0"/>
              <a:t> rather than </a:t>
            </a:r>
            <a:r>
              <a:rPr lang="en-US" baseline="0" dirty="0" err="1" smtClean="0"/>
              <a:t>strokeRect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74690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change the color of</a:t>
            </a:r>
            <a:r>
              <a:rPr lang="en-US" baseline="0" dirty="0" smtClean="0"/>
              <a:t> the filled figures that you draw by assigning a value to the rendering context's </a:t>
            </a:r>
            <a:r>
              <a:rPr lang="en-US" baseline="0" dirty="0" err="1" smtClean="0"/>
              <a:t>fillStyle</a:t>
            </a:r>
            <a:r>
              <a:rPr lang="en-US" baseline="0" dirty="0" smtClean="0"/>
              <a:t> property. In this example, the property is assigned the CSS color value "red."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586799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fillStyle</a:t>
            </a:r>
            <a:r>
              <a:rPr lang="en-US" dirty="0" smtClean="0"/>
              <a:t> can also be assigned a gradient value.</a:t>
            </a:r>
            <a:r>
              <a:rPr lang="en-US" baseline="0" dirty="0" smtClean="0"/>
              <a:t> </a:t>
            </a:r>
            <a:r>
              <a:rPr lang="en-US" dirty="0" smtClean="0"/>
              <a:t>The four parameters passed to </a:t>
            </a:r>
            <a:r>
              <a:rPr lang="en-US" dirty="0" err="1" smtClean="0"/>
              <a:t>createLinearGradient</a:t>
            </a:r>
            <a:r>
              <a:rPr lang="en-US" dirty="0" smtClean="0"/>
              <a:t> are the coordinates x0, y0, x1, and y1, specifying the line along which the gradient is drawn. It's weird to have to set the gradient coordinates along with the rectangle</a:t>
            </a:r>
            <a:r>
              <a:rPr lang="en-US" baseline="0" dirty="0" smtClean="0"/>
              <a:t> coordinates, but you can take care of that by translating the origin before drawing. You can also fill rectangles (and other shapes) with radial gradients and with "patterns" -- images, videos, and other canvases.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3834192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strokeText</a:t>
            </a:r>
            <a:r>
              <a:rPr lang="en-US" dirty="0" smtClean="0"/>
              <a:t> method draws unfilled text. Properties such as font and </a:t>
            </a:r>
            <a:r>
              <a:rPr lang="en-US" dirty="0" err="1" smtClean="0"/>
              <a:t>strokeStyle</a:t>
            </a:r>
            <a:r>
              <a:rPr lang="en-US" dirty="0" smtClean="0"/>
              <a:t> control the visual attributes of the text that you draw.</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2065218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fillText</a:t>
            </a:r>
            <a:r>
              <a:rPr lang="en-US" dirty="0" smtClean="0"/>
              <a:t> method</a:t>
            </a:r>
            <a:r>
              <a:rPr lang="en-US" baseline="0" dirty="0" smtClean="0"/>
              <a:t> draws filled text. Although not shown here, you can draw gradient text by assigning a gradient to </a:t>
            </a:r>
            <a:r>
              <a:rPr lang="en-US" baseline="0" dirty="0" err="1" smtClean="0"/>
              <a:t>fillStyle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3990491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You can draw drop shadows behind anything</a:t>
            </a:r>
            <a:r>
              <a:rPr lang="en-US" baseline="0" dirty="0" smtClean="0"/>
              <a:t> you draw with the Canvas API. The </a:t>
            </a:r>
            <a:r>
              <a:rPr lang="en-US" baseline="0" dirty="0" err="1" smtClean="0"/>
              <a:t>shadowOffsetX</a:t>
            </a:r>
            <a:r>
              <a:rPr lang="en-US" baseline="0" dirty="0" smtClean="0"/>
              <a:t>, </a:t>
            </a:r>
            <a:r>
              <a:rPr lang="en-US" baseline="0" dirty="0" err="1" smtClean="0"/>
              <a:t>shadowOffsetY</a:t>
            </a:r>
            <a:r>
              <a:rPr lang="en-US" baseline="0" dirty="0" smtClean="0"/>
              <a:t>, </a:t>
            </a:r>
            <a:r>
              <a:rPr lang="en-US" baseline="0" dirty="0" err="1" smtClean="0"/>
              <a:t>shadowBlur</a:t>
            </a:r>
            <a:r>
              <a:rPr lang="en-US" baseline="0" dirty="0" smtClean="0"/>
              <a:t>, and </a:t>
            </a:r>
            <a:r>
              <a:rPr lang="en-US" baseline="0" dirty="0" err="1" smtClean="0"/>
              <a:t>shadowColor</a:t>
            </a:r>
            <a:r>
              <a:rPr lang="en-US" baseline="0" dirty="0" smtClean="0"/>
              <a:t> properties of CanvasRenderingContext2d control the depth, color, and blurriness of the shadow. Note that alpha value of 0.5, which allows objects behind the drop shadow to partially show through. </a:t>
            </a:r>
            <a:r>
              <a:rPr lang="en-US" dirty="0" smtClean="0"/>
              <a:t>The ability to include alpha</a:t>
            </a:r>
            <a:r>
              <a:rPr lang="en-US" baseline="0" dirty="0" smtClean="0"/>
              <a:t> values in colors is new in HTML5. Note that "</a:t>
            </a:r>
            <a:r>
              <a:rPr lang="en-US" baseline="0" dirty="0" err="1" smtClean="0"/>
              <a:t>rgba</a:t>
            </a:r>
            <a:r>
              <a:rPr lang="en-US" baseline="0" dirty="0" smtClean="0"/>
              <a:t>(…)" is a string. It doesn't work if you omit the quotation marks.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416825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image drawn here – flowers.jpg –</a:t>
            </a:r>
            <a:r>
              <a:rPr lang="en-US" baseline="0" dirty="0" smtClean="0"/>
              <a:t> is much larger than the canvas, but it is clipped to the canvas.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2305076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HTML5 is a moving standard in that it is constantly</a:t>
            </a:r>
            <a:r>
              <a:rPr lang="en-US" baseline="0" dirty="0" smtClean="0"/>
              <a:t> evolving, adding new features and APIs. The reason HTML5 is important is that in addition to enhancing the HTML markup language, it defines dozens of APIs permitting browser-based apps to be nearly as rich as thick-client apps.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7717830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examples scales the image to exactly fit the canvas's width and height.</a:t>
            </a:r>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862223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Rather than declare the image that you draw in the HTML, you can programmatically load the image. It is important not to draw the image</a:t>
            </a:r>
            <a:r>
              <a:rPr lang="en-US" baseline="0" dirty="0" smtClean="0"/>
              <a:t> </a:t>
            </a:r>
            <a:r>
              <a:rPr lang="en-US" dirty="0" smtClean="0"/>
              <a:t>until the browser fires an </a:t>
            </a:r>
            <a:r>
              <a:rPr lang="en-US" dirty="0" err="1" smtClean="0"/>
              <a:t>onload</a:t>
            </a:r>
            <a:r>
              <a:rPr lang="en-US" dirty="0" smtClean="0"/>
              <a:t> event indicating that the image</a:t>
            </a:r>
            <a:r>
              <a:rPr lang="en-US" baseline="0" dirty="0" smtClean="0"/>
              <a:t> has been loaded.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957340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example generates a 100 x 100 image containing random colors</a:t>
            </a:r>
            <a:r>
              <a:rPr lang="en-US" baseline="0" dirty="0" smtClean="0"/>
              <a:t> and renders it to a canvas. It begins by calling </a:t>
            </a:r>
            <a:r>
              <a:rPr lang="en-US" baseline="0" dirty="0" err="1" smtClean="0"/>
              <a:t>createImageData</a:t>
            </a:r>
            <a:r>
              <a:rPr lang="en-US" baseline="0" dirty="0" smtClean="0"/>
              <a:t> to create an </a:t>
            </a:r>
            <a:r>
              <a:rPr lang="en-US" baseline="0" dirty="0" err="1" smtClean="0"/>
              <a:t>imageData</a:t>
            </a:r>
            <a:r>
              <a:rPr lang="en-US" baseline="0" dirty="0" smtClean="0"/>
              <a:t> object, whose data properties exposes the ARGB components of each pixel in the image. Then it assigns random values to the R, G, and G components of each pixel. One use for this technique is writing apps that draw fractal images.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4209871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this technique, it is possible to build photo-editing apps using</a:t>
            </a:r>
            <a:r>
              <a:rPr lang="en-US" baseline="0" dirty="0" smtClean="0"/>
              <a:t> HTML5. </a:t>
            </a:r>
            <a:r>
              <a:rPr lang="en-US" dirty="0" smtClean="0"/>
              <a:t>The </a:t>
            </a:r>
            <a:r>
              <a:rPr lang="en-US" dirty="0" err="1" smtClean="0"/>
              <a:t>toGray</a:t>
            </a:r>
            <a:r>
              <a:rPr lang="en-US" dirty="0" smtClean="0"/>
              <a:t>() function isn't shown, but is implemented like this:</a:t>
            </a:r>
          </a:p>
          <a:p>
            <a:endParaRPr lang="en-US" dirty="0" smtClean="0"/>
          </a:p>
          <a:p>
            <a:r>
              <a:rPr lang="en-US" sz="1200" kern="1200" dirty="0" smtClean="0">
                <a:solidFill>
                  <a:schemeClr val="tx1"/>
                </a:solidFill>
                <a:latin typeface="Arial" charset="0"/>
                <a:ea typeface="+mn-ea"/>
                <a:cs typeface="+mn-cs"/>
              </a:rPr>
              <a:t>function </a:t>
            </a:r>
            <a:r>
              <a:rPr lang="en-US" sz="1200" kern="1200" dirty="0" err="1" smtClean="0">
                <a:solidFill>
                  <a:schemeClr val="tx1"/>
                </a:solidFill>
                <a:latin typeface="Arial" charset="0"/>
                <a:ea typeface="+mn-ea"/>
                <a:cs typeface="+mn-cs"/>
              </a:rPr>
              <a:t>toGray</a:t>
            </a:r>
            <a:r>
              <a:rPr lang="en-US" sz="1200" kern="1200" dirty="0" smtClean="0">
                <a:solidFill>
                  <a:schemeClr val="tx1"/>
                </a:solidFill>
                <a:latin typeface="Arial" charset="0"/>
                <a:ea typeface="+mn-ea"/>
                <a:cs typeface="+mn-cs"/>
              </a:rPr>
              <a:t>(bitmap, x, y) {</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var</a:t>
            </a:r>
            <a:r>
              <a:rPr lang="en-US" sz="1200" kern="1200" dirty="0" smtClean="0">
                <a:solidFill>
                  <a:schemeClr val="tx1"/>
                </a:solidFill>
                <a:latin typeface="Arial" charset="0"/>
                <a:ea typeface="+mn-ea"/>
                <a:cs typeface="+mn-cs"/>
              </a:rPr>
              <a:t> index = (x + y * </a:t>
            </a:r>
            <a:r>
              <a:rPr lang="en-US" sz="1200" kern="1200" dirty="0" err="1" smtClean="0">
                <a:solidFill>
                  <a:schemeClr val="tx1"/>
                </a:solidFill>
                <a:latin typeface="Arial" charset="0"/>
                <a:ea typeface="+mn-ea"/>
                <a:cs typeface="+mn-cs"/>
              </a:rPr>
              <a:t>bitmap.width</a:t>
            </a:r>
            <a:r>
              <a:rPr lang="en-US" sz="1200" kern="1200" dirty="0" smtClean="0">
                <a:solidFill>
                  <a:schemeClr val="tx1"/>
                </a:solidFill>
                <a:latin typeface="Arial" charset="0"/>
                <a:ea typeface="+mn-ea"/>
                <a:cs typeface="+mn-cs"/>
              </a:rPr>
              <a:t>) &lt;&lt; 2;</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var</a:t>
            </a:r>
            <a:r>
              <a:rPr lang="en-US" sz="1200" kern="1200" dirty="0" smtClean="0">
                <a:solidFill>
                  <a:schemeClr val="tx1"/>
                </a:solidFill>
                <a:latin typeface="Arial" charset="0"/>
                <a:ea typeface="+mn-ea"/>
                <a:cs typeface="+mn-cs"/>
              </a:rPr>
              <a:t> r = </a:t>
            </a:r>
            <a:r>
              <a:rPr lang="en-US" sz="1200" kern="1200" dirty="0" err="1" smtClean="0">
                <a:solidFill>
                  <a:schemeClr val="tx1"/>
                </a:solidFill>
                <a:latin typeface="Arial" charset="0"/>
                <a:ea typeface="+mn-ea"/>
                <a:cs typeface="+mn-cs"/>
              </a:rPr>
              <a:t>bitmap.data</a:t>
            </a:r>
            <a:r>
              <a:rPr lang="en-US" sz="1200" kern="1200" dirty="0" smtClean="0">
                <a:solidFill>
                  <a:schemeClr val="tx1"/>
                </a:solidFill>
                <a:latin typeface="Arial" charset="0"/>
                <a:ea typeface="+mn-ea"/>
                <a:cs typeface="+mn-cs"/>
              </a:rPr>
              <a:t>[index + 0];</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var</a:t>
            </a:r>
            <a:r>
              <a:rPr lang="en-US" sz="1200" kern="1200" dirty="0" smtClean="0">
                <a:solidFill>
                  <a:schemeClr val="tx1"/>
                </a:solidFill>
                <a:latin typeface="Arial" charset="0"/>
                <a:ea typeface="+mn-ea"/>
                <a:cs typeface="+mn-cs"/>
              </a:rPr>
              <a:t> g = </a:t>
            </a:r>
            <a:r>
              <a:rPr lang="en-US" sz="1200" kern="1200" dirty="0" err="1" smtClean="0">
                <a:solidFill>
                  <a:schemeClr val="tx1"/>
                </a:solidFill>
                <a:latin typeface="Arial" charset="0"/>
                <a:ea typeface="+mn-ea"/>
                <a:cs typeface="+mn-cs"/>
              </a:rPr>
              <a:t>bitmap.data</a:t>
            </a:r>
            <a:r>
              <a:rPr lang="en-US" sz="1200" kern="1200" dirty="0" smtClean="0">
                <a:solidFill>
                  <a:schemeClr val="tx1"/>
                </a:solidFill>
                <a:latin typeface="Arial" charset="0"/>
                <a:ea typeface="+mn-ea"/>
                <a:cs typeface="+mn-cs"/>
              </a:rPr>
              <a:t>[index + 1];</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var</a:t>
            </a:r>
            <a:r>
              <a:rPr lang="en-US" sz="1200" kern="1200" dirty="0" smtClean="0">
                <a:solidFill>
                  <a:schemeClr val="tx1"/>
                </a:solidFill>
                <a:latin typeface="Arial" charset="0"/>
                <a:ea typeface="+mn-ea"/>
                <a:cs typeface="+mn-cs"/>
              </a:rPr>
              <a:t> b = </a:t>
            </a:r>
            <a:r>
              <a:rPr lang="en-US" sz="1200" kern="1200" dirty="0" err="1" smtClean="0">
                <a:solidFill>
                  <a:schemeClr val="tx1"/>
                </a:solidFill>
                <a:latin typeface="Arial" charset="0"/>
                <a:ea typeface="+mn-ea"/>
                <a:cs typeface="+mn-cs"/>
              </a:rPr>
              <a:t>bitmap.data</a:t>
            </a:r>
            <a:r>
              <a:rPr lang="en-US" sz="1200" kern="1200" dirty="0" smtClean="0">
                <a:solidFill>
                  <a:schemeClr val="tx1"/>
                </a:solidFill>
                <a:latin typeface="Arial" charset="0"/>
                <a:ea typeface="+mn-ea"/>
                <a:cs typeface="+mn-cs"/>
              </a:rPr>
              <a:t>[index + 2];</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var</a:t>
            </a:r>
            <a:r>
              <a:rPr lang="en-US" sz="1200" kern="1200" dirty="0" smtClean="0">
                <a:solidFill>
                  <a:schemeClr val="tx1"/>
                </a:solidFill>
                <a:latin typeface="Arial" charset="0"/>
                <a:ea typeface="+mn-ea"/>
                <a:cs typeface="+mn-cs"/>
              </a:rPr>
              <a:t> gray = (0.3 * r) + (0.59 * g) + (0.11 * b);</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bitmap.data</a:t>
            </a:r>
            <a:r>
              <a:rPr lang="en-US" sz="1200" kern="1200" dirty="0" smtClean="0">
                <a:solidFill>
                  <a:schemeClr val="tx1"/>
                </a:solidFill>
                <a:latin typeface="Arial" charset="0"/>
                <a:ea typeface="+mn-ea"/>
                <a:cs typeface="+mn-cs"/>
              </a:rPr>
              <a:t>[index + 0] = gray;</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bitmap.data</a:t>
            </a:r>
            <a:r>
              <a:rPr lang="en-US" sz="1200" kern="1200" dirty="0" smtClean="0">
                <a:solidFill>
                  <a:schemeClr val="tx1"/>
                </a:solidFill>
                <a:latin typeface="Arial" charset="0"/>
                <a:ea typeface="+mn-ea"/>
                <a:cs typeface="+mn-cs"/>
              </a:rPr>
              <a:t>[index + 1] = gray;</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bitmap.data</a:t>
            </a:r>
            <a:r>
              <a:rPr lang="en-US" sz="1200" kern="1200" dirty="0" smtClean="0">
                <a:solidFill>
                  <a:schemeClr val="tx1"/>
                </a:solidFill>
                <a:latin typeface="Arial" charset="0"/>
                <a:ea typeface="+mn-ea"/>
                <a:cs typeface="+mn-cs"/>
              </a:rPr>
              <a:t>[index + 2] = gray;</a:t>
            </a:r>
          </a:p>
          <a:p>
            <a:r>
              <a:rPr lang="en-US" sz="1200" kern="1200" dirty="0" smtClean="0">
                <a:solidFill>
                  <a:schemeClr val="tx1"/>
                </a:solidFill>
                <a:latin typeface="Arial" charset="0"/>
                <a:ea typeface="+mn-ea"/>
                <a:cs typeface="+mn-cs"/>
              </a:rPr>
              <a:t>}</a:t>
            </a:r>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254169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merely</a:t>
            </a:r>
            <a:r>
              <a:rPr lang="en-US" baseline="0" dirty="0" smtClean="0"/>
              <a:t> a </a:t>
            </a:r>
            <a:r>
              <a:rPr lang="en-US" u="sng" baseline="0" dirty="0" smtClean="0"/>
              <a:t>partial</a:t>
            </a:r>
            <a:r>
              <a:rPr lang="en-US" baseline="0" dirty="0" smtClean="0"/>
              <a:t> list of HTML5 APIs, but it helps paint a picture of the comprehensive and expansive nature of the platform. A few descriptions:</a:t>
            </a:r>
          </a:p>
          <a:p>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Canvas API - Permits apps to draw in the browser window (specifically, onto canvas elements) using a rich 2D drawing API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WebGL</a:t>
            </a:r>
            <a:r>
              <a:rPr lang="en-US" baseline="0" dirty="0" smtClean="0"/>
              <a:t> - Provides a rich 3D drawing API (not technically part of HTML5, but widely listed as one of its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Geolocation API - Allows app to determine user's current location and optionally track location as it changes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Audio and video - Brings native support for playing audio and video files to the browser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Web Audio API - Rich API for synthesizing and playing sound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Web Storage API - Allows browser-based apps to store data on the client side (rather than use cookies, for example)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Indexed DB - Provides object-database storage for client-side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FileReader</a:t>
            </a:r>
            <a:r>
              <a:rPr lang="en-US" baseline="0" dirty="0" smtClean="0"/>
              <a:t> API - Permits apps to open and read the content of files selected by the user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Web Worker API - Brings multithreading to JavaScript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Web Sockets API - Facilitates 2-way socket connects between browsers and Web servers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XmlHttpRequest</a:t>
            </a:r>
            <a:r>
              <a:rPr lang="en-US" baseline="0" dirty="0" smtClean="0"/>
              <a:t> Level 2 - Enhances AJAX with support for cross-domain calls and many other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Battery Status API - </a:t>
            </a:r>
            <a:r>
              <a:rPr lang="en-US" dirty="0" smtClean="0"/>
              <a:t>Allows apps to get battery status and respond to changes in battery status through </a:t>
            </a:r>
            <a:r>
              <a:rPr lang="en-US" dirty="0" err="1" smtClean="0"/>
              <a:t>BatteryManager</a:t>
            </a:r>
            <a:r>
              <a:rPr lang="en-US" dirty="0" smtClean="0"/>
              <a:t> interface</a:t>
            </a:r>
            <a:r>
              <a:rPr lang="en-US" baseline="0" dirty="0" smtClean="0"/>
              <a:t> (great for mobile apps written in HTML5)</a:t>
            </a: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Ambient Light API - </a:t>
            </a:r>
            <a:r>
              <a:rPr lang="en-US" dirty="0" smtClean="0"/>
              <a:t>Event-based API for detecting and responding to changes in ambient light level</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7980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just one example of the many things you can do with HTML5: get the user's current location using the geolocation API. For security reasons, a browser will never divulge this information without prompting the user. This is useful for building location-aware applications</a:t>
            </a:r>
            <a:r>
              <a:rPr lang="en-US" baseline="0" dirty="0" smtClean="0"/>
              <a:t> -- for example, apps that locate the store nearest you, recommend restaurants in your vicinity, or provide navigational aids as you drive down the highway.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544877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Canvas API is one of HTML5's most compelling</a:t>
            </a:r>
            <a:r>
              <a:rPr lang="en-US" baseline="0" dirty="0" smtClean="0"/>
              <a:t> APIs because it provides a mechanism for drawing into a browser window using JavaScript code. Real-world examples abound. </a:t>
            </a:r>
            <a:r>
              <a:rPr lang="en-US" dirty="0" smtClean="0"/>
              <a:t>The Web page on the left uses the Canvas API to draw the Mandelbrot</a:t>
            </a:r>
            <a:r>
              <a:rPr lang="en-US" baseline="0" dirty="0" smtClean="0"/>
              <a:t> set. The one on the right, which can be viewed at http://worldsbiggestpacman.com/, uses the Canvas API to implement Pac-Man.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30995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Drawing into</a:t>
            </a:r>
            <a:r>
              <a:rPr lang="en-US" baseline="0" dirty="0" smtClean="0"/>
              <a:t> a Web page begins by declaring (or programmatically creating) one or more &lt;canvas&gt; elements. These elements represent drawing surfaces. To draw on a canvas, you begin by retrieving a rendering context for that canvas -- an instance of </a:t>
            </a:r>
            <a:r>
              <a:rPr lang="en-US" dirty="0" smtClean="0"/>
              <a:t>CanvasRenderingContext2d. You</a:t>
            </a:r>
            <a:r>
              <a:rPr lang="en-US" baseline="0" dirty="0" smtClean="0"/>
              <a:t> then call </a:t>
            </a:r>
            <a:r>
              <a:rPr lang="en-US" dirty="0" smtClean="0"/>
              <a:t>CanvasRenderingContext2d methods to draw lines, shapes, text, images, and other entities. You cannot draw outside the surface of a canvas. The Canvas API enjoys widespread</a:t>
            </a:r>
            <a:r>
              <a:rPr lang="en-US" baseline="0" dirty="0" smtClean="0"/>
              <a:t> support among HTML5 browsers; it was one of the earliest HTML5 APIs implemented by most browser vendors.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4232232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test that works in all browsers. It determines</a:t>
            </a:r>
            <a:r>
              <a:rPr lang="en-US" baseline="0" dirty="0" smtClean="0"/>
              <a:t> whether the host browser supports the HTML5 Canvas API.</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787595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developers</a:t>
            </a:r>
            <a:r>
              <a:rPr lang="en-US" baseline="0" dirty="0" smtClean="0"/>
              <a:t> refer to as the "Canvas API" is really the set of methods and properties exposed by the rendering context, which is an instance of CanvasRenderingContext2d. It exposes dozens of methods and properties that you can use to draw entities onto a canvas.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682701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Calling</a:t>
            </a:r>
            <a:r>
              <a:rPr lang="en-US" baseline="0" dirty="0" smtClean="0"/>
              <a:t> </a:t>
            </a:r>
            <a:r>
              <a:rPr lang="en-US" baseline="0" dirty="0" err="1" smtClean="0"/>
              <a:t>getContext</a:t>
            </a:r>
            <a:r>
              <a:rPr lang="en-US" baseline="0" dirty="0" smtClean="0"/>
              <a:t> on a &lt;canvas&gt; element returns a reference to an instance of CanvasRenderingContext2d.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605483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12/8/2016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12192000" cy="2387600"/>
          </a:xfrm>
        </p:spPr>
        <p:txBody>
          <a:bodyPr/>
          <a:lstStyle/>
          <a:p>
            <a:r>
              <a:rPr lang="en-US" dirty="0" smtClean="0"/>
              <a:t>HTML5 and the Canvas API</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a Rectangle</a:t>
            </a:r>
            <a:endParaRPr lang="en-US" dirty="0"/>
          </a:p>
        </p:txBody>
      </p:sp>
      <p:sp>
        <p:nvSpPr>
          <p:cNvPr id="4" name="TextBox 3"/>
          <p:cNvSpPr txBox="1"/>
          <p:nvPr/>
        </p:nvSpPr>
        <p:spPr>
          <a:xfrm>
            <a:off x="838200" y="1884556"/>
            <a:ext cx="8494633" cy="2246769"/>
          </a:xfrm>
          <a:prstGeom prst="rect">
            <a:avLst/>
          </a:prstGeom>
          <a:noFill/>
        </p:spPr>
        <p:txBody>
          <a:bodyPr wrap="none" rtlCol="0">
            <a:spAutoFit/>
          </a:bodyPr>
          <a:lstStyle/>
          <a:p>
            <a:r>
              <a:rPr lang="en-US" sz="2000" dirty="0">
                <a:latin typeface="Lucida Console" panose="020B0609040504020204" pitchFamily="49" charset="0"/>
              </a:rPr>
              <a:t>// HTML</a:t>
            </a:r>
          </a:p>
          <a:p>
            <a:r>
              <a:rPr lang="en-US" sz="2000" dirty="0">
                <a:latin typeface="Lucida Console" panose="020B0609040504020204" pitchFamily="49" charset="0"/>
              </a:rPr>
              <a:t>&lt;canvas id="output" width="400" height="200"&gt;&lt;/canvas&gt;</a:t>
            </a:r>
          </a:p>
          <a:p>
            <a:endParaRPr lang="en-US" sz="2000" dirty="0">
              <a:latin typeface="Lucida Console" panose="020B0609040504020204" pitchFamily="49" charset="0"/>
            </a:endParaRPr>
          </a:p>
          <a:p>
            <a:r>
              <a:rPr lang="en-US" sz="2000" dirty="0">
                <a:latin typeface="Lucida Console" panose="020B0609040504020204" pitchFamily="49" charset="0"/>
              </a:rPr>
              <a:t>// JavaScript</a:t>
            </a:r>
          </a:p>
          <a:p>
            <a:r>
              <a:rPr lang="en-US" sz="2000" dirty="0" err="1">
                <a:latin typeface="Lucida Console" panose="020B0609040504020204" pitchFamily="49" charset="0"/>
              </a:rPr>
              <a:t>var</a:t>
            </a:r>
            <a:r>
              <a:rPr lang="en-US" sz="2000" dirty="0">
                <a:latin typeface="Lucida Console" panose="020B0609040504020204" pitchFamily="49" charset="0"/>
              </a:rPr>
              <a:t> canvas = </a:t>
            </a:r>
            <a:r>
              <a:rPr lang="en-US" sz="2000" dirty="0" err="1">
                <a:latin typeface="Lucida Console" panose="020B0609040504020204" pitchFamily="49" charset="0"/>
              </a:rPr>
              <a:t>document.getElementById</a:t>
            </a:r>
            <a:r>
              <a:rPr lang="en-US" sz="2000" dirty="0">
                <a:latin typeface="Lucida Console" panose="020B0609040504020204" pitchFamily="49" charset="0"/>
              </a:rPr>
              <a:t>("output");</a:t>
            </a:r>
          </a:p>
          <a:p>
            <a:r>
              <a:rPr lang="en-US" sz="2000" dirty="0" err="1">
                <a:latin typeface="Lucida Console" panose="020B0609040504020204" pitchFamily="49" charset="0"/>
              </a:rPr>
              <a:t>var</a:t>
            </a:r>
            <a:r>
              <a:rPr lang="en-US" sz="2000" dirty="0">
                <a:latin typeface="Lucida Console" panose="020B0609040504020204" pitchFamily="49" charset="0"/>
              </a:rPr>
              <a:t> dc = </a:t>
            </a:r>
            <a:r>
              <a:rPr lang="en-US" sz="2000" dirty="0" err="1">
                <a:latin typeface="Lucida Console" panose="020B0609040504020204" pitchFamily="49" charset="0"/>
              </a:rPr>
              <a:t>canvas.getContext</a:t>
            </a:r>
            <a:r>
              <a:rPr lang="en-US" sz="2000" dirty="0">
                <a:latin typeface="Lucida Console" panose="020B0609040504020204" pitchFamily="49" charset="0"/>
              </a:rPr>
              <a:t>("2d");</a:t>
            </a:r>
          </a:p>
          <a:p>
            <a:r>
              <a:rPr lang="en-US" sz="2000" dirty="0" err="1">
                <a:latin typeface="Lucida Console" panose="020B0609040504020204" pitchFamily="49" charset="0"/>
              </a:rPr>
              <a:t>dc.strokeRect</a:t>
            </a:r>
            <a:r>
              <a:rPr lang="en-US" sz="2000" dirty="0">
                <a:latin typeface="Lucida Console" panose="020B0609040504020204" pitchFamily="49" charset="0"/>
              </a:rPr>
              <a:t>(100, 50, 200, 100</a:t>
            </a:r>
            <a:r>
              <a:rPr lang="en-US" sz="2000" dirty="0" smtClean="0">
                <a:latin typeface="Lucida Console" panose="020B0609040504020204" pitchFamily="49" charset="0"/>
              </a:rPr>
              <a:t>);</a:t>
            </a:r>
            <a:endParaRPr lang="en-US" sz="2000" dirty="0">
              <a:latin typeface="Lucida Console" panose="020B0609040504020204" pitchFamily="49"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525" y="4487375"/>
            <a:ext cx="3790950" cy="1895475"/>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60460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the Stroke Color</a:t>
            </a:r>
            <a:endParaRPr lang="en-US" dirty="0"/>
          </a:p>
        </p:txBody>
      </p:sp>
      <p:sp>
        <p:nvSpPr>
          <p:cNvPr id="4" name="TextBox 3"/>
          <p:cNvSpPr txBox="1"/>
          <p:nvPr/>
        </p:nvSpPr>
        <p:spPr>
          <a:xfrm>
            <a:off x="838200" y="1884556"/>
            <a:ext cx="7417415" cy="1323439"/>
          </a:xfrm>
          <a:prstGeom prst="rect">
            <a:avLst/>
          </a:prstGeom>
          <a:noFill/>
        </p:spPr>
        <p:txBody>
          <a:bodyPr wrap="none" rtlCol="0">
            <a:spAutoFit/>
          </a:bodyPr>
          <a:lstStyle/>
          <a:p>
            <a:r>
              <a:rPr lang="en-US" sz="2000" dirty="0" err="1">
                <a:latin typeface="Lucida Console" panose="020B0609040504020204" pitchFamily="49" charset="0"/>
              </a:rPr>
              <a:t>var</a:t>
            </a:r>
            <a:r>
              <a:rPr lang="en-US" sz="2000" dirty="0">
                <a:latin typeface="Lucida Console" panose="020B0609040504020204" pitchFamily="49" charset="0"/>
              </a:rPr>
              <a:t> canvas = </a:t>
            </a:r>
            <a:r>
              <a:rPr lang="en-US" sz="2000" dirty="0" err="1">
                <a:latin typeface="Lucida Console" panose="020B0609040504020204" pitchFamily="49" charset="0"/>
              </a:rPr>
              <a:t>document.getElementById</a:t>
            </a:r>
            <a:r>
              <a:rPr lang="en-US" sz="2000" dirty="0">
                <a:latin typeface="Lucida Console" panose="020B0609040504020204" pitchFamily="49" charset="0"/>
              </a:rPr>
              <a:t>("output");</a:t>
            </a:r>
          </a:p>
          <a:p>
            <a:r>
              <a:rPr lang="en-US" sz="2000" dirty="0" err="1">
                <a:latin typeface="Lucida Console" panose="020B0609040504020204" pitchFamily="49" charset="0"/>
              </a:rPr>
              <a:t>var</a:t>
            </a:r>
            <a:r>
              <a:rPr lang="en-US" sz="2000" dirty="0">
                <a:latin typeface="Lucida Console" panose="020B0609040504020204" pitchFamily="49" charset="0"/>
              </a:rPr>
              <a:t> dc = </a:t>
            </a:r>
            <a:r>
              <a:rPr lang="en-US" sz="2000" dirty="0" err="1">
                <a:latin typeface="Lucida Console" panose="020B0609040504020204" pitchFamily="49" charset="0"/>
              </a:rPr>
              <a:t>canvas.getContext</a:t>
            </a:r>
            <a:r>
              <a:rPr lang="en-US" sz="2000" dirty="0">
                <a:latin typeface="Lucida Console" panose="020B0609040504020204" pitchFamily="49" charset="0"/>
              </a:rPr>
              <a:t>("2d");</a:t>
            </a:r>
          </a:p>
          <a:p>
            <a:r>
              <a:rPr lang="en-US" sz="2000" dirty="0" err="1">
                <a:latin typeface="Lucida Console" panose="020B0609040504020204" pitchFamily="49" charset="0"/>
              </a:rPr>
              <a:t>dc.strokeStyle</a:t>
            </a:r>
            <a:r>
              <a:rPr lang="en-US" sz="2000" dirty="0">
                <a:latin typeface="Lucida Console" panose="020B0609040504020204" pitchFamily="49" charset="0"/>
              </a:rPr>
              <a:t> = "red";</a:t>
            </a:r>
          </a:p>
          <a:p>
            <a:r>
              <a:rPr lang="en-US" sz="2000" dirty="0" err="1">
                <a:latin typeface="Lucida Console" panose="020B0609040504020204" pitchFamily="49" charset="0"/>
              </a:rPr>
              <a:t>dc.strokeRect</a:t>
            </a:r>
            <a:r>
              <a:rPr lang="en-US" sz="2000" dirty="0">
                <a:latin typeface="Lucida Console" panose="020B0609040504020204" pitchFamily="49" charset="0"/>
              </a:rPr>
              <a:t>(100, 50, 200, 100</a:t>
            </a:r>
            <a:r>
              <a:rPr lang="en-US" sz="2000" dirty="0" smtClean="0">
                <a:latin typeface="Lucida Console" panose="020B0609040504020204" pitchFamily="49" charset="0"/>
              </a:rPr>
              <a:t>);</a:t>
            </a:r>
            <a:endParaRPr lang="en-US" sz="2000" dirty="0">
              <a:latin typeface="Lucida Console" panose="020B0609040504020204" pitchFamily="49"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525" y="4487375"/>
            <a:ext cx="3790950" cy="1895475"/>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00355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the Stroke Width</a:t>
            </a:r>
            <a:endParaRPr lang="en-US" dirty="0"/>
          </a:p>
        </p:txBody>
      </p:sp>
      <p:sp>
        <p:nvSpPr>
          <p:cNvPr id="4" name="TextBox 3"/>
          <p:cNvSpPr txBox="1"/>
          <p:nvPr/>
        </p:nvSpPr>
        <p:spPr>
          <a:xfrm>
            <a:off x="838200" y="1884556"/>
            <a:ext cx="7417415" cy="1631216"/>
          </a:xfrm>
          <a:prstGeom prst="rect">
            <a:avLst/>
          </a:prstGeom>
          <a:noFill/>
        </p:spPr>
        <p:txBody>
          <a:bodyPr wrap="none" rtlCol="0">
            <a:spAutoFit/>
          </a:bodyPr>
          <a:lstStyle/>
          <a:p>
            <a:r>
              <a:rPr lang="en-US" sz="2000" dirty="0" err="1">
                <a:latin typeface="Lucida Console" panose="020B0609040504020204" pitchFamily="49" charset="0"/>
              </a:rPr>
              <a:t>var</a:t>
            </a:r>
            <a:r>
              <a:rPr lang="en-US" sz="2000" dirty="0">
                <a:latin typeface="Lucida Console" panose="020B0609040504020204" pitchFamily="49" charset="0"/>
              </a:rPr>
              <a:t> canvas = </a:t>
            </a:r>
            <a:r>
              <a:rPr lang="en-US" sz="2000" dirty="0" err="1">
                <a:latin typeface="Lucida Console" panose="020B0609040504020204" pitchFamily="49" charset="0"/>
              </a:rPr>
              <a:t>document.getElementById</a:t>
            </a:r>
            <a:r>
              <a:rPr lang="en-US" sz="2000" dirty="0">
                <a:latin typeface="Lucida Console" panose="020B0609040504020204" pitchFamily="49" charset="0"/>
              </a:rPr>
              <a:t>("output");</a:t>
            </a:r>
          </a:p>
          <a:p>
            <a:r>
              <a:rPr lang="en-US" sz="2000" dirty="0" err="1">
                <a:latin typeface="Lucida Console" panose="020B0609040504020204" pitchFamily="49" charset="0"/>
              </a:rPr>
              <a:t>var</a:t>
            </a:r>
            <a:r>
              <a:rPr lang="en-US" sz="2000" dirty="0">
                <a:latin typeface="Lucida Console" panose="020B0609040504020204" pitchFamily="49" charset="0"/>
              </a:rPr>
              <a:t> dc = </a:t>
            </a:r>
            <a:r>
              <a:rPr lang="en-US" sz="2000" dirty="0" err="1">
                <a:latin typeface="Lucida Console" panose="020B0609040504020204" pitchFamily="49" charset="0"/>
              </a:rPr>
              <a:t>canvas.getContext</a:t>
            </a:r>
            <a:r>
              <a:rPr lang="en-US" sz="2000" dirty="0">
                <a:latin typeface="Lucida Console" panose="020B0609040504020204" pitchFamily="49" charset="0"/>
              </a:rPr>
              <a:t>("2d");</a:t>
            </a:r>
          </a:p>
          <a:p>
            <a:r>
              <a:rPr lang="en-US" sz="2000" dirty="0" err="1">
                <a:latin typeface="Lucida Console" panose="020B0609040504020204" pitchFamily="49" charset="0"/>
              </a:rPr>
              <a:t>dc.strokeStyle</a:t>
            </a:r>
            <a:r>
              <a:rPr lang="en-US" sz="2000" dirty="0">
                <a:latin typeface="Lucida Console" panose="020B0609040504020204" pitchFamily="49" charset="0"/>
              </a:rPr>
              <a:t> = "red";</a:t>
            </a:r>
          </a:p>
          <a:p>
            <a:r>
              <a:rPr lang="en-US" sz="2000" dirty="0" err="1">
                <a:latin typeface="Lucida Console" panose="020B0609040504020204" pitchFamily="49" charset="0"/>
              </a:rPr>
              <a:t>dc.lineWidth</a:t>
            </a:r>
            <a:r>
              <a:rPr lang="en-US" sz="2000" dirty="0">
                <a:latin typeface="Lucida Console" panose="020B0609040504020204" pitchFamily="49" charset="0"/>
              </a:rPr>
              <a:t> = 8;</a:t>
            </a:r>
          </a:p>
          <a:p>
            <a:r>
              <a:rPr lang="en-US" sz="2000" dirty="0" err="1">
                <a:latin typeface="Lucida Console" panose="020B0609040504020204" pitchFamily="49" charset="0"/>
              </a:rPr>
              <a:t>dc.strokeRect</a:t>
            </a:r>
            <a:r>
              <a:rPr lang="en-US" sz="2000" dirty="0">
                <a:latin typeface="Lucida Console" panose="020B0609040504020204" pitchFamily="49" charset="0"/>
              </a:rPr>
              <a:t>(100, 50, 200, 100</a:t>
            </a:r>
            <a:r>
              <a:rPr lang="en-US" sz="2000" dirty="0" smtClean="0">
                <a:latin typeface="Lucida Console" panose="020B0609040504020204" pitchFamily="49" charset="0"/>
              </a:rPr>
              <a:t>);</a:t>
            </a:r>
            <a:endParaRPr lang="en-US" sz="2000" dirty="0">
              <a:latin typeface="Lucida Console" panose="020B0609040504020204" pitchFamily="49"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525" y="4487374"/>
            <a:ext cx="3800475" cy="1895475"/>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15650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a Filled Rectangle</a:t>
            </a:r>
            <a:endParaRPr lang="en-US" dirty="0"/>
          </a:p>
        </p:txBody>
      </p:sp>
      <p:sp>
        <p:nvSpPr>
          <p:cNvPr id="4" name="TextBox 3"/>
          <p:cNvSpPr txBox="1"/>
          <p:nvPr/>
        </p:nvSpPr>
        <p:spPr>
          <a:xfrm>
            <a:off x="838200" y="1884556"/>
            <a:ext cx="7417415" cy="1015663"/>
          </a:xfrm>
          <a:prstGeom prst="rect">
            <a:avLst/>
          </a:prstGeom>
          <a:noFill/>
        </p:spPr>
        <p:txBody>
          <a:bodyPr wrap="none" rtlCol="0">
            <a:spAutoFit/>
          </a:bodyPr>
          <a:lstStyle/>
          <a:p>
            <a:r>
              <a:rPr lang="en-US" sz="2000" dirty="0" err="1">
                <a:latin typeface="Lucida Console" panose="020B0609040504020204" pitchFamily="49" charset="0"/>
              </a:rPr>
              <a:t>var</a:t>
            </a:r>
            <a:r>
              <a:rPr lang="en-US" sz="2000" dirty="0">
                <a:latin typeface="Lucida Console" panose="020B0609040504020204" pitchFamily="49" charset="0"/>
              </a:rPr>
              <a:t> canvas = </a:t>
            </a:r>
            <a:r>
              <a:rPr lang="en-US" sz="2000" dirty="0" err="1">
                <a:latin typeface="Lucida Console" panose="020B0609040504020204" pitchFamily="49" charset="0"/>
              </a:rPr>
              <a:t>document.getElementById</a:t>
            </a:r>
            <a:r>
              <a:rPr lang="en-US" sz="2000" dirty="0">
                <a:latin typeface="Lucida Console" panose="020B0609040504020204" pitchFamily="49" charset="0"/>
              </a:rPr>
              <a:t>("output");</a:t>
            </a:r>
          </a:p>
          <a:p>
            <a:r>
              <a:rPr lang="en-US" sz="2000" dirty="0" err="1">
                <a:latin typeface="Lucida Console" panose="020B0609040504020204" pitchFamily="49" charset="0"/>
              </a:rPr>
              <a:t>var</a:t>
            </a:r>
            <a:r>
              <a:rPr lang="en-US" sz="2000" dirty="0">
                <a:latin typeface="Lucida Console" panose="020B0609040504020204" pitchFamily="49" charset="0"/>
              </a:rPr>
              <a:t> dc = </a:t>
            </a:r>
            <a:r>
              <a:rPr lang="en-US" sz="2000" dirty="0" err="1">
                <a:latin typeface="Lucida Console" panose="020B0609040504020204" pitchFamily="49" charset="0"/>
              </a:rPr>
              <a:t>canvas.getContext</a:t>
            </a:r>
            <a:r>
              <a:rPr lang="en-US" sz="2000" dirty="0">
                <a:latin typeface="Lucida Console" panose="020B0609040504020204" pitchFamily="49" charset="0"/>
              </a:rPr>
              <a:t>("2d");</a:t>
            </a:r>
          </a:p>
          <a:p>
            <a:r>
              <a:rPr lang="en-US" sz="2000" dirty="0" err="1">
                <a:latin typeface="Lucida Console" panose="020B0609040504020204" pitchFamily="49" charset="0"/>
              </a:rPr>
              <a:t>dc.fillRect</a:t>
            </a:r>
            <a:r>
              <a:rPr lang="en-US" sz="2000" dirty="0">
                <a:latin typeface="Lucida Console" panose="020B0609040504020204" pitchFamily="49" charset="0"/>
              </a:rPr>
              <a:t>(100, 50, 200, 100</a:t>
            </a:r>
            <a:r>
              <a:rPr lang="en-US" sz="2000" dirty="0" smtClean="0">
                <a:latin typeface="Lucida Console" panose="020B0609040504020204" pitchFamily="49" charset="0"/>
              </a:rPr>
              <a:t>);</a:t>
            </a:r>
            <a:endParaRPr lang="en-US" sz="2000" dirty="0">
              <a:latin typeface="Lucida Console" panose="020B0609040504020204" pitchFamily="49"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5762" y="4487373"/>
            <a:ext cx="3800475" cy="1895475"/>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26759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the Fill Color</a:t>
            </a:r>
            <a:endParaRPr lang="en-US" dirty="0"/>
          </a:p>
        </p:txBody>
      </p:sp>
      <p:sp>
        <p:nvSpPr>
          <p:cNvPr id="4" name="TextBox 3"/>
          <p:cNvSpPr txBox="1"/>
          <p:nvPr/>
        </p:nvSpPr>
        <p:spPr>
          <a:xfrm>
            <a:off x="838200" y="1884556"/>
            <a:ext cx="7417415" cy="1323439"/>
          </a:xfrm>
          <a:prstGeom prst="rect">
            <a:avLst/>
          </a:prstGeom>
          <a:noFill/>
        </p:spPr>
        <p:txBody>
          <a:bodyPr wrap="none" rtlCol="0">
            <a:spAutoFit/>
          </a:bodyPr>
          <a:lstStyle/>
          <a:p>
            <a:r>
              <a:rPr lang="en-US" sz="2000" dirty="0" err="1">
                <a:latin typeface="Lucida Console" panose="020B0609040504020204" pitchFamily="49" charset="0"/>
              </a:rPr>
              <a:t>var</a:t>
            </a:r>
            <a:r>
              <a:rPr lang="en-US" sz="2000" dirty="0">
                <a:latin typeface="Lucida Console" panose="020B0609040504020204" pitchFamily="49" charset="0"/>
              </a:rPr>
              <a:t> canvas = </a:t>
            </a:r>
            <a:r>
              <a:rPr lang="en-US" sz="2000" dirty="0" err="1">
                <a:latin typeface="Lucida Console" panose="020B0609040504020204" pitchFamily="49" charset="0"/>
              </a:rPr>
              <a:t>document.getElementById</a:t>
            </a:r>
            <a:r>
              <a:rPr lang="en-US" sz="2000" dirty="0">
                <a:latin typeface="Lucida Console" panose="020B0609040504020204" pitchFamily="49" charset="0"/>
              </a:rPr>
              <a:t>("output");</a:t>
            </a:r>
          </a:p>
          <a:p>
            <a:r>
              <a:rPr lang="en-US" sz="2000" dirty="0" err="1">
                <a:latin typeface="Lucida Console" panose="020B0609040504020204" pitchFamily="49" charset="0"/>
              </a:rPr>
              <a:t>var</a:t>
            </a:r>
            <a:r>
              <a:rPr lang="en-US" sz="2000" dirty="0">
                <a:latin typeface="Lucida Console" panose="020B0609040504020204" pitchFamily="49" charset="0"/>
              </a:rPr>
              <a:t> dc = </a:t>
            </a:r>
            <a:r>
              <a:rPr lang="en-US" sz="2000" dirty="0" err="1">
                <a:latin typeface="Lucida Console" panose="020B0609040504020204" pitchFamily="49" charset="0"/>
              </a:rPr>
              <a:t>canvas.getContext</a:t>
            </a:r>
            <a:r>
              <a:rPr lang="en-US" sz="2000" dirty="0">
                <a:latin typeface="Lucida Console" panose="020B0609040504020204" pitchFamily="49" charset="0"/>
              </a:rPr>
              <a:t>("2d");</a:t>
            </a:r>
          </a:p>
          <a:p>
            <a:r>
              <a:rPr lang="en-US" sz="2000" dirty="0" err="1">
                <a:latin typeface="Lucida Console" panose="020B0609040504020204" pitchFamily="49" charset="0"/>
              </a:rPr>
              <a:t>dc.fillStyle</a:t>
            </a:r>
            <a:r>
              <a:rPr lang="en-US" sz="2000" dirty="0">
                <a:latin typeface="Lucida Console" panose="020B0609040504020204" pitchFamily="49" charset="0"/>
              </a:rPr>
              <a:t> = "red";</a:t>
            </a:r>
          </a:p>
          <a:p>
            <a:r>
              <a:rPr lang="en-US" sz="2000" dirty="0" err="1">
                <a:latin typeface="Lucida Console" panose="020B0609040504020204" pitchFamily="49" charset="0"/>
              </a:rPr>
              <a:t>dc.fillRect</a:t>
            </a:r>
            <a:r>
              <a:rPr lang="en-US" sz="2000" dirty="0">
                <a:latin typeface="Lucida Console" panose="020B0609040504020204" pitchFamily="49" charset="0"/>
              </a:rPr>
              <a:t>(100, 50, 200, 100);</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5761" y="4487373"/>
            <a:ext cx="3800475" cy="1885950"/>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70981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Filling with Linear Gradients</a:t>
            </a:r>
            <a:endParaRPr lang="en-US" dirty="0"/>
          </a:p>
        </p:txBody>
      </p:sp>
      <p:sp>
        <p:nvSpPr>
          <p:cNvPr id="4" name="TextBox 3"/>
          <p:cNvSpPr txBox="1"/>
          <p:nvPr/>
        </p:nvSpPr>
        <p:spPr>
          <a:xfrm>
            <a:off x="838200" y="1884556"/>
            <a:ext cx="8956298" cy="1938992"/>
          </a:xfrm>
          <a:prstGeom prst="rect">
            <a:avLst/>
          </a:prstGeom>
          <a:noFill/>
        </p:spPr>
        <p:txBody>
          <a:bodyPr wrap="none" rtlCol="0">
            <a:spAutoFit/>
          </a:bodyPr>
          <a:lstStyle/>
          <a:p>
            <a:r>
              <a:rPr lang="en-US" sz="2000" dirty="0" err="1">
                <a:latin typeface="Lucida Console" panose="020B0609040504020204" pitchFamily="49" charset="0"/>
              </a:rPr>
              <a:t>var</a:t>
            </a:r>
            <a:r>
              <a:rPr lang="en-US" sz="2000" dirty="0">
                <a:latin typeface="Lucida Console" panose="020B0609040504020204" pitchFamily="49" charset="0"/>
              </a:rPr>
              <a:t> gradient = </a:t>
            </a:r>
            <a:r>
              <a:rPr lang="en-US" sz="2000" dirty="0" err="1">
                <a:latin typeface="Lucida Console" panose="020B0609040504020204" pitchFamily="49" charset="0"/>
              </a:rPr>
              <a:t>dc.createLinearGradient</a:t>
            </a:r>
            <a:r>
              <a:rPr lang="en-US" sz="2000" dirty="0">
                <a:latin typeface="Lucida Console" panose="020B0609040504020204" pitchFamily="49" charset="0"/>
              </a:rPr>
              <a:t>(100, 50, 300, 50);</a:t>
            </a:r>
          </a:p>
          <a:p>
            <a:r>
              <a:rPr lang="en-US" sz="2000" dirty="0" err="1">
                <a:latin typeface="Lucida Console" panose="020B0609040504020204" pitchFamily="49" charset="0"/>
              </a:rPr>
              <a:t>gradient.addColorStop</a:t>
            </a:r>
            <a:r>
              <a:rPr lang="en-US" sz="2000" dirty="0">
                <a:latin typeface="Lucida Console" panose="020B0609040504020204" pitchFamily="49" charset="0"/>
              </a:rPr>
              <a:t>(0, "red");</a:t>
            </a:r>
          </a:p>
          <a:p>
            <a:r>
              <a:rPr lang="en-US" sz="2000" dirty="0" err="1">
                <a:latin typeface="Lucida Console" panose="020B0609040504020204" pitchFamily="49" charset="0"/>
              </a:rPr>
              <a:t>gradient.addColorStop</a:t>
            </a:r>
            <a:r>
              <a:rPr lang="en-US" sz="2000" dirty="0">
                <a:latin typeface="Lucida Console" panose="020B0609040504020204" pitchFamily="49" charset="0"/>
              </a:rPr>
              <a:t>(1, "yellow");</a:t>
            </a:r>
          </a:p>
          <a:p>
            <a:r>
              <a:rPr lang="en-US" sz="2000" dirty="0" err="1">
                <a:latin typeface="Lucida Console" panose="020B0609040504020204" pitchFamily="49" charset="0"/>
              </a:rPr>
              <a:t>dc.fillStyle</a:t>
            </a:r>
            <a:r>
              <a:rPr lang="en-US" sz="2000" dirty="0">
                <a:latin typeface="Lucida Console" panose="020B0609040504020204" pitchFamily="49" charset="0"/>
              </a:rPr>
              <a:t> = gradient;</a:t>
            </a:r>
          </a:p>
          <a:p>
            <a:endParaRPr lang="en-US" sz="2000" dirty="0">
              <a:latin typeface="Lucida Console" panose="020B0609040504020204" pitchFamily="49" charset="0"/>
            </a:endParaRPr>
          </a:p>
          <a:p>
            <a:r>
              <a:rPr lang="en-US" sz="2000" dirty="0" err="1">
                <a:latin typeface="Lucida Console" panose="020B0609040504020204" pitchFamily="49" charset="0"/>
              </a:rPr>
              <a:t>dc.fillRect</a:t>
            </a:r>
            <a:r>
              <a:rPr lang="en-US" sz="2000" dirty="0">
                <a:latin typeface="Lucida Console" panose="020B0609040504020204" pitchFamily="49" charset="0"/>
              </a:rPr>
              <a:t>(100, 50, 200, 100</a:t>
            </a:r>
            <a:r>
              <a:rPr lang="en-US" sz="2000" dirty="0" smtClean="0">
                <a:latin typeface="Lucida Console" panose="020B0609040504020204" pitchFamily="49" charset="0"/>
              </a:rPr>
              <a:t>);</a:t>
            </a:r>
            <a:endParaRPr lang="en-US" sz="2000" dirty="0">
              <a:latin typeface="Lucida Console" panose="020B0609040504020204" pitchFamily="49" charset="0"/>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5760" y="4487373"/>
            <a:ext cx="3800475" cy="1895475"/>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93607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4" name="TextBox 3"/>
          <p:cNvSpPr txBox="1"/>
          <p:nvPr/>
        </p:nvSpPr>
        <p:spPr>
          <a:xfrm>
            <a:off x="838200" y="1884556"/>
            <a:ext cx="5262979" cy="1015663"/>
          </a:xfrm>
          <a:prstGeom prst="rect">
            <a:avLst/>
          </a:prstGeom>
          <a:noFill/>
        </p:spPr>
        <p:txBody>
          <a:bodyPr wrap="none" rtlCol="0">
            <a:spAutoFit/>
          </a:bodyPr>
          <a:lstStyle/>
          <a:p>
            <a:r>
              <a:rPr lang="en-US" sz="2000" dirty="0" err="1">
                <a:latin typeface="Lucida Console" panose="020B0609040504020204" pitchFamily="49" charset="0"/>
              </a:rPr>
              <a:t>dc.font</a:t>
            </a:r>
            <a:r>
              <a:rPr lang="en-US" sz="2000" dirty="0">
                <a:latin typeface="Lucida Console" panose="020B0609040504020204" pitchFamily="49" charset="0"/>
              </a:rPr>
              <a:t> = "bold 72pt sans-serif";</a:t>
            </a:r>
          </a:p>
          <a:p>
            <a:r>
              <a:rPr lang="en-US" sz="2000" dirty="0" err="1">
                <a:latin typeface="Lucida Console" panose="020B0609040504020204" pitchFamily="49" charset="0"/>
              </a:rPr>
              <a:t>dc.strokeStyle</a:t>
            </a:r>
            <a:r>
              <a:rPr lang="en-US" sz="2000" dirty="0">
                <a:latin typeface="Lucida Console" panose="020B0609040504020204" pitchFamily="49" charset="0"/>
              </a:rPr>
              <a:t> = "red";</a:t>
            </a:r>
          </a:p>
          <a:p>
            <a:r>
              <a:rPr lang="en-US" sz="2000" dirty="0" err="1">
                <a:latin typeface="Lucida Console" panose="020B0609040504020204" pitchFamily="49" charset="0"/>
              </a:rPr>
              <a:t>dc.strokeText</a:t>
            </a:r>
            <a:r>
              <a:rPr lang="en-US" sz="2000" dirty="0">
                <a:latin typeface="Lucida Console" panose="020B0609040504020204" pitchFamily="49" charset="0"/>
              </a:rPr>
              <a:t>("HTML5", 40, 130</a:t>
            </a:r>
            <a:r>
              <a:rPr lang="en-US" sz="2000" dirty="0" smtClean="0">
                <a:latin typeface="Lucida Console" panose="020B0609040504020204" pitchFamily="49" charset="0"/>
              </a:rPr>
              <a:t>);</a:t>
            </a:r>
            <a:endParaRPr lang="en-US" sz="2000" dirty="0">
              <a:latin typeface="Lucida Console" panose="020B0609040504020204" pitchFamily="49"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5760" y="4487373"/>
            <a:ext cx="3790950" cy="1895475"/>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398494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Filled Text</a:t>
            </a:r>
            <a:endParaRPr lang="en-US" dirty="0"/>
          </a:p>
        </p:txBody>
      </p:sp>
      <p:sp>
        <p:nvSpPr>
          <p:cNvPr id="4" name="TextBox 3"/>
          <p:cNvSpPr txBox="1"/>
          <p:nvPr/>
        </p:nvSpPr>
        <p:spPr>
          <a:xfrm>
            <a:off x="838200" y="1884556"/>
            <a:ext cx="5262979" cy="1015663"/>
          </a:xfrm>
          <a:prstGeom prst="rect">
            <a:avLst/>
          </a:prstGeom>
          <a:noFill/>
        </p:spPr>
        <p:txBody>
          <a:bodyPr wrap="none" rtlCol="0">
            <a:spAutoFit/>
          </a:bodyPr>
          <a:lstStyle/>
          <a:p>
            <a:r>
              <a:rPr lang="en-US" sz="2000" dirty="0" err="1">
                <a:latin typeface="Lucida Console" panose="020B0609040504020204" pitchFamily="49" charset="0"/>
              </a:rPr>
              <a:t>dc.font</a:t>
            </a:r>
            <a:r>
              <a:rPr lang="en-US" sz="2000" dirty="0">
                <a:latin typeface="Lucida Console" panose="020B0609040504020204" pitchFamily="49" charset="0"/>
              </a:rPr>
              <a:t> = "bold 72pt sans-serif";</a:t>
            </a:r>
          </a:p>
          <a:p>
            <a:r>
              <a:rPr lang="en-US" sz="2000" dirty="0" err="1">
                <a:latin typeface="Lucida Console" panose="020B0609040504020204" pitchFamily="49" charset="0"/>
              </a:rPr>
              <a:t>dc.fillStyle</a:t>
            </a:r>
            <a:r>
              <a:rPr lang="en-US" sz="2000" dirty="0">
                <a:latin typeface="Lucida Console" panose="020B0609040504020204" pitchFamily="49" charset="0"/>
              </a:rPr>
              <a:t> = "red";</a:t>
            </a:r>
          </a:p>
          <a:p>
            <a:r>
              <a:rPr lang="en-US" sz="2000" dirty="0" err="1">
                <a:latin typeface="Lucida Console" panose="020B0609040504020204" pitchFamily="49" charset="0"/>
              </a:rPr>
              <a:t>dc.fillText</a:t>
            </a:r>
            <a:r>
              <a:rPr lang="en-US" sz="2000" dirty="0">
                <a:latin typeface="Lucida Console" panose="020B0609040504020204" pitchFamily="49" charset="0"/>
              </a:rPr>
              <a:t>("HTML5", 40, 130</a:t>
            </a:r>
            <a:r>
              <a:rPr lang="en-US" sz="2000" dirty="0" smtClean="0">
                <a:latin typeface="Lucida Console" panose="020B0609040504020204" pitchFamily="49" charset="0"/>
              </a:rPr>
              <a:t>);</a:t>
            </a:r>
            <a:endParaRPr lang="en-US" sz="2000" dirty="0">
              <a:latin typeface="Lucida Console" panose="020B0609040504020204" pitchFamily="49"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6235" y="4487372"/>
            <a:ext cx="3800475" cy="1895475"/>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201478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Drop Shadows</a:t>
            </a:r>
            <a:endParaRPr lang="en-US" dirty="0"/>
          </a:p>
        </p:txBody>
      </p:sp>
      <p:sp>
        <p:nvSpPr>
          <p:cNvPr id="4" name="TextBox 3"/>
          <p:cNvSpPr txBox="1"/>
          <p:nvPr/>
        </p:nvSpPr>
        <p:spPr>
          <a:xfrm>
            <a:off x="838200" y="1884556"/>
            <a:ext cx="6032421" cy="2246769"/>
          </a:xfrm>
          <a:prstGeom prst="rect">
            <a:avLst/>
          </a:prstGeom>
          <a:noFill/>
        </p:spPr>
        <p:txBody>
          <a:bodyPr wrap="none" rtlCol="0">
            <a:spAutoFit/>
          </a:bodyPr>
          <a:lstStyle/>
          <a:p>
            <a:r>
              <a:rPr lang="en-US" sz="2000" dirty="0" err="1">
                <a:latin typeface="Lucida Console" panose="020B0609040504020204" pitchFamily="49" charset="0"/>
              </a:rPr>
              <a:t>dc.shadowOffsetX</a:t>
            </a:r>
            <a:r>
              <a:rPr lang="en-US" sz="2000" dirty="0">
                <a:latin typeface="Lucida Console" panose="020B0609040504020204" pitchFamily="49" charset="0"/>
              </a:rPr>
              <a:t> = 4;</a:t>
            </a:r>
          </a:p>
          <a:p>
            <a:r>
              <a:rPr lang="en-US" sz="2000" dirty="0" err="1">
                <a:latin typeface="Lucida Console" panose="020B0609040504020204" pitchFamily="49" charset="0"/>
              </a:rPr>
              <a:t>dc.shadowOffsetY</a:t>
            </a:r>
            <a:r>
              <a:rPr lang="en-US" sz="2000" dirty="0">
                <a:latin typeface="Lucida Console" panose="020B0609040504020204" pitchFamily="49" charset="0"/>
              </a:rPr>
              <a:t> = 4;</a:t>
            </a:r>
          </a:p>
          <a:p>
            <a:r>
              <a:rPr lang="en-US" sz="2000" dirty="0" err="1">
                <a:latin typeface="Lucida Console" panose="020B0609040504020204" pitchFamily="49" charset="0"/>
              </a:rPr>
              <a:t>dc.shadowBlur</a:t>
            </a:r>
            <a:r>
              <a:rPr lang="en-US" sz="2000" dirty="0">
                <a:latin typeface="Lucida Console" panose="020B0609040504020204" pitchFamily="49" charset="0"/>
              </a:rPr>
              <a:t> = 8;</a:t>
            </a:r>
          </a:p>
          <a:p>
            <a:r>
              <a:rPr lang="en-US" sz="2000" dirty="0" err="1">
                <a:latin typeface="Lucida Console" panose="020B0609040504020204" pitchFamily="49" charset="0"/>
              </a:rPr>
              <a:t>dc.shadowColor</a:t>
            </a:r>
            <a:r>
              <a:rPr lang="en-US" sz="2000" dirty="0">
                <a:latin typeface="Lucida Console" panose="020B0609040504020204" pitchFamily="49" charset="0"/>
              </a:rPr>
              <a:t> = "</a:t>
            </a:r>
            <a:r>
              <a:rPr lang="en-US" sz="2000" dirty="0" err="1">
                <a:latin typeface="Lucida Console" panose="020B0609040504020204" pitchFamily="49" charset="0"/>
              </a:rPr>
              <a:t>rgba</a:t>
            </a:r>
            <a:r>
              <a:rPr lang="en-US" sz="2000" dirty="0">
                <a:latin typeface="Lucida Console" panose="020B0609040504020204" pitchFamily="49" charset="0"/>
              </a:rPr>
              <a:t>(0, 0, 0, 0.5)";</a:t>
            </a:r>
          </a:p>
          <a:p>
            <a:r>
              <a:rPr lang="en-US" sz="2000" dirty="0" err="1">
                <a:latin typeface="Lucida Console" panose="020B0609040504020204" pitchFamily="49" charset="0"/>
              </a:rPr>
              <a:t>dc.font</a:t>
            </a:r>
            <a:r>
              <a:rPr lang="en-US" sz="2000" dirty="0">
                <a:latin typeface="Lucida Console" panose="020B0609040504020204" pitchFamily="49" charset="0"/>
              </a:rPr>
              <a:t> = "bold 72pt sans-serif";</a:t>
            </a:r>
          </a:p>
          <a:p>
            <a:r>
              <a:rPr lang="en-US" sz="2000" dirty="0" err="1">
                <a:latin typeface="Lucida Console" panose="020B0609040504020204" pitchFamily="49" charset="0"/>
              </a:rPr>
              <a:t>dc.fillStyle</a:t>
            </a:r>
            <a:r>
              <a:rPr lang="en-US" sz="2000" dirty="0">
                <a:latin typeface="Lucida Console" panose="020B0609040504020204" pitchFamily="49" charset="0"/>
              </a:rPr>
              <a:t> = "red";</a:t>
            </a:r>
          </a:p>
          <a:p>
            <a:r>
              <a:rPr lang="en-US" sz="2000" dirty="0" err="1">
                <a:latin typeface="Lucida Console" panose="020B0609040504020204" pitchFamily="49" charset="0"/>
              </a:rPr>
              <a:t>dc.fillText</a:t>
            </a:r>
            <a:r>
              <a:rPr lang="en-US" sz="2000" dirty="0">
                <a:latin typeface="Lucida Console" panose="020B0609040504020204" pitchFamily="49" charset="0"/>
              </a:rPr>
              <a:t>("HTML5", 40, 130</a:t>
            </a:r>
            <a:r>
              <a:rPr lang="en-US" sz="2000" dirty="0" smtClean="0">
                <a:latin typeface="Lucida Console" panose="020B0609040504020204" pitchFamily="49" charset="0"/>
              </a:rPr>
              <a:t>);</a:t>
            </a:r>
            <a:endParaRPr lang="en-US" sz="2000" dirty="0">
              <a:latin typeface="Lucida Console" panose="020B0609040504020204" pitchFamily="49"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6234" y="4487372"/>
            <a:ext cx="3800475" cy="1895475"/>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025883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an Image</a:t>
            </a:r>
            <a:endParaRPr lang="en-US" dirty="0"/>
          </a:p>
        </p:txBody>
      </p:sp>
      <p:sp>
        <p:nvSpPr>
          <p:cNvPr id="4" name="TextBox 3"/>
          <p:cNvSpPr txBox="1"/>
          <p:nvPr/>
        </p:nvSpPr>
        <p:spPr>
          <a:xfrm>
            <a:off x="838200" y="1884556"/>
            <a:ext cx="7590539" cy="2831544"/>
          </a:xfrm>
          <a:prstGeom prst="rect">
            <a:avLst/>
          </a:prstGeom>
          <a:noFill/>
        </p:spPr>
        <p:txBody>
          <a:bodyPr wrap="none" rtlCol="0">
            <a:spAutoFit/>
          </a:bodyPr>
          <a:lstStyle/>
          <a:p>
            <a:r>
              <a:rPr lang="en-US" sz="1600" dirty="0">
                <a:latin typeface="Lucida Console" panose="020B0609040504020204" pitchFamily="49" charset="0"/>
              </a:rPr>
              <a:t>// HTML</a:t>
            </a:r>
          </a:p>
          <a:p>
            <a:r>
              <a:rPr lang="en-US" sz="1600" dirty="0">
                <a:latin typeface="Lucida Console" panose="020B0609040504020204" pitchFamily="49" charset="0"/>
              </a:rPr>
              <a:t>&lt;</a:t>
            </a:r>
            <a:r>
              <a:rPr lang="en-US" sz="1600" dirty="0" err="1">
                <a:latin typeface="Lucida Console" panose="020B0609040504020204" pitchFamily="49" charset="0"/>
              </a:rPr>
              <a:t>img</a:t>
            </a:r>
            <a:r>
              <a:rPr lang="en-US" sz="1600" dirty="0">
                <a:latin typeface="Lucida Console" panose="020B0609040504020204" pitchFamily="49" charset="0"/>
              </a:rPr>
              <a:t> id="flowers" </a:t>
            </a:r>
            <a:r>
              <a:rPr lang="en-US" sz="1600" dirty="0" err="1">
                <a:latin typeface="Lucida Console" panose="020B0609040504020204" pitchFamily="49" charset="0"/>
              </a:rPr>
              <a:t>src</a:t>
            </a:r>
            <a:r>
              <a:rPr lang="en-US" sz="1600" dirty="0">
                <a:latin typeface="Lucida Console" panose="020B0609040504020204" pitchFamily="49" charset="0"/>
              </a:rPr>
              <a:t>="flowers.jpg" style="display: none" /&gt;</a:t>
            </a:r>
          </a:p>
          <a:p>
            <a:r>
              <a:rPr lang="en-US" sz="1600" dirty="0">
                <a:latin typeface="Lucida Console" panose="020B0609040504020204" pitchFamily="49" charset="0"/>
              </a:rPr>
              <a:t>&lt;canvas id="output" width="400" height="200"&gt;&lt;/canvas&gt;</a:t>
            </a:r>
          </a:p>
          <a:p>
            <a:endParaRPr lang="en-US" sz="1600" dirty="0">
              <a:latin typeface="Lucida Console" panose="020B0609040504020204" pitchFamily="49" charset="0"/>
            </a:endParaRPr>
          </a:p>
          <a:p>
            <a:r>
              <a:rPr lang="en-US" sz="1600" dirty="0">
                <a:latin typeface="Lucida Console" panose="020B0609040504020204" pitchFamily="49" charset="0"/>
              </a:rPr>
              <a:t>// JavaScript</a:t>
            </a:r>
          </a:p>
          <a:p>
            <a:r>
              <a:rPr lang="en-US" sz="1600" dirty="0" err="1">
                <a:latin typeface="Lucida Console" panose="020B0609040504020204" pitchFamily="49" charset="0"/>
              </a:rPr>
              <a:t>window.onload</a:t>
            </a:r>
            <a:r>
              <a:rPr lang="en-US" sz="1600" dirty="0">
                <a:latin typeface="Lucida Console" panose="020B0609040504020204" pitchFamily="49" charset="0"/>
              </a:rPr>
              <a:t> = function () {</a:t>
            </a:r>
          </a:p>
          <a:p>
            <a:r>
              <a:rPr lang="en-US" sz="1600" dirty="0">
                <a:latin typeface="Lucida Console" panose="020B0609040504020204" pitchFamily="49" charset="0"/>
              </a:rPr>
              <a:t>    </a:t>
            </a:r>
            <a:r>
              <a:rPr lang="en-US" sz="1600" dirty="0" err="1">
                <a:latin typeface="Lucida Console" panose="020B0609040504020204" pitchFamily="49" charset="0"/>
              </a:rPr>
              <a:t>var</a:t>
            </a:r>
            <a:r>
              <a:rPr lang="en-US" sz="1600" dirty="0">
                <a:latin typeface="Lucida Console" panose="020B0609040504020204" pitchFamily="49" charset="0"/>
              </a:rPr>
              <a:t> canvas = </a:t>
            </a:r>
            <a:r>
              <a:rPr lang="en-US" sz="1600" dirty="0" err="1">
                <a:latin typeface="Lucida Console" panose="020B0609040504020204" pitchFamily="49" charset="0"/>
              </a:rPr>
              <a:t>document.getElementById</a:t>
            </a:r>
            <a:r>
              <a:rPr lang="en-US" sz="1600" dirty="0">
                <a:latin typeface="Lucida Console" panose="020B0609040504020204" pitchFamily="49" charset="0"/>
              </a:rPr>
              <a:t>("output");</a:t>
            </a:r>
          </a:p>
          <a:p>
            <a:r>
              <a:rPr lang="en-US" sz="1600" dirty="0">
                <a:latin typeface="Lucida Console" panose="020B0609040504020204" pitchFamily="49" charset="0"/>
              </a:rPr>
              <a:t>    </a:t>
            </a:r>
            <a:r>
              <a:rPr lang="en-US" sz="1600" dirty="0" err="1">
                <a:latin typeface="Lucida Console" panose="020B0609040504020204" pitchFamily="49" charset="0"/>
              </a:rPr>
              <a:t>var</a:t>
            </a:r>
            <a:r>
              <a:rPr lang="en-US" sz="1600" dirty="0">
                <a:latin typeface="Lucida Console" panose="020B0609040504020204" pitchFamily="49" charset="0"/>
              </a:rPr>
              <a:t> dc = </a:t>
            </a:r>
            <a:r>
              <a:rPr lang="en-US" sz="1600" dirty="0" err="1">
                <a:latin typeface="Lucida Console" panose="020B0609040504020204" pitchFamily="49" charset="0"/>
              </a:rPr>
              <a:t>canvas.getContext</a:t>
            </a:r>
            <a:r>
              <a:rPr lang="en-US" sz="1600" dirty="0">
                <a:latin typeface="Lucida Console" panose="020B0609040504020204" pitchFamily="49" charset="0"/>
              </a:rPr>
              <a:t>("2d");</a:t>
            </a:r>
          </a:p>
          <a:p>
            <a:r>
              <a:rPr lang="en-US" sz="1600" dirty="0">
                <a:latin typeface="Lucida Console" panose="020B0609040504020204" pitchFamily="49" charset="0"/>
              </a:rPr>
              <a:t>    </a:t>
            </a:r>
            <a:r>
              <a:rPr lang="en-US" sz="1600" dirty="0" err="1">
                <a:latin typeface="Lucida Console" panose="020B0609040504020204" pitchFamily="49" charset="0"/>
              </a:rPr>
              <a:t>var</a:t>
            </a:r>
            <a:r>
              <a:rPr lang="en-US" sz="1600" dirty="0">
                <a:latin typeface="Lucida Console" panose="020B0609040504020204" pitchFamily="49" charset="0"/>
              </a:rPr>
              <a:t> image = </a:t>
            </a:r>
            <a:r>
              <a:rPr lang="en-US" sz="1600" dirty="0" err="1">
                <a:latin typeface="Lucida Console" panose="020B0609040504020204" pitchFamily="49" charset="0"/>
              </a:rPr>
              <a:t>document.getElementById</a:t>
            </a:r>
            <a:r>
              <a:rPr lang="en-US" sz="1600" dirty="0">
                <a:latin typeface="Lucida Console" panose="020B0609040504020204" pitchFamily="49" charset="0"/>
              </a:rPr>
              <a:t>("flowers");</a:t>
            </a:r>
          </a:p>
          <a:p>
            <a:r>
              <a:rPr lang="en-US" sz="1600" dirty="0">
                <a:latin typeface="Lucida Console" panose="020B0609040504020204" pitchFamily="49" charset="0"/>
              </a:rPr>
              <a:t>    </a:t>
            </a:r>
            <a:r>
              <a:rPr lang="en-US" sz="1600" dirty="0" err="1">
                <a:latin typeface="Lucida Console" panose="020B0609040504020204" pitchFamily="49" charset="0"/>
              </a:rPr>
              <a:t>dc.drawImage</a:t>
            </a:r>
            <a:r>
              <a:rPr lang="en-US" sz="1600" dirty="0">
                <a:latin typeface="Lucida Console" panose="020B0609040504020204" pitchFamily="49" charset="0"/>
              </a:rPr>
              <a:t>(image, 0, 0);</a:t>
            </a:r>
          </a:p>
          <a:p>
            <a:r>
              <a:rPr lang="en-US" sz="1600" dirty="0" smtClean="0">
                <a:latin typeface="Lucida Console" panose="020B0609040504020204" pitchFamily="49" charset="0"/>
              </a:rPr>
              <a:t>}</a:t>
            </a:r>
            <a:endParaRPr lang="en-US" sz="1600" dirty="0">
              <a:latin typeface="Lucida Console" panose="020B0609040504020204" pitchFamily="49"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6234" y="4487372"/>
            <a:ext cx="3800475" cy="18859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5662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a:t>
            </a:r>
            <a:endParaRPr lang="en-US" dirty="0"/>
          </a:p>
        </p:txBody>
      </p:sp>
      <p:sp>
        <p:nvSpPr>
          <p:cNvPr id="3" name="Content Placeholder 2"/>
          <p:cNvSpPr>
            <a:spLocks noGrp="1"/>
          </p:cNvSpPr>
          <p:nvPr>
            <p:ph idx="1"/>
          </p:nvPr>
        </p:nvSpPr>
        <p:spPr/>
        <p:txBody>
          <a:bodyPr/>
          <a:lstStyle/>
          <a:p>
            <a:r>
              <a:rPr lang="en-US" dirty="0"/>
              <a:t>Successor to HTML 4.01</a:t>
            </a:r>
          </a:p>
          <a:p>
            <a:pPr lvl="1"/>
            <a:r>
              <a:rPr lang="en-US" dirty="0"/>
              <a:t>Not one specification, but a family of specifications</a:t>
            </a:r>
          </a:p>
          <a:p>
            <a:pPr lvl="1"/>
            <a:r>
              <a:rPr lang="en-US" dirty="0"/>
              <a:t>Driven by standards committees and interested </a:t>
            </a:r>
            <a:r>
              <a:rPr lang="en-US" dirty="0" smtClean="0"/>
              <a:t>vendors</a:t>
            </a:r>
          </a:p>
          <a:p>
            <a:pPr lvl="1"/>
            <a:r>
              <a:rPr lang="en-US" dirty="0" smtClean="0"/>
              <a:t>Latest version is 5.2, and platform is constantly evolving</a:t>
            </a:r>
          </a:p>
          <a:p>
            <a:r>
              <a:rPr lang="en-US" dirty="0" smtClean="0"/>
              <a:t>Adds </a:t>
            </a:r>
            <a:r>
              <a:rPr lang="en-US" dirty="0"/>
              <a:t>many new features to the language</a:t>
            </a:r>
          </a:p>
          <a:p>
            <a:pPr lvl="1"/>
            <a:r>
              <a:rPr lang="en-US" dirty="0"/>
              <a:t>Canvas API, Web storage, geolocation, and much more</a:t>
            </a:r>
          </a:p>
          <a:p>
            <a:pPr lvl="1"/>
            <a:r>
              <a:rPr lang="en-US" dirty="0"/>
              <a:t>Enriched semantic content and standard parsing rules</a:t>
            </a:r>
          </a:p>
          <a:p>
            <a:pPr lvl="1"/>
            <a:r>
              <a:rPr lang="en-US" dirty="0"/>
              <a:t>Standardized DOM and DOM APIs</a:t>
            </a:r>
          </a:p>
          <a:p>
            <a:r>
              <a:rPr lang="en-US" dirty="0"/>
              <a:t>HTML5 + JavaScript = </a:t>
            </a:r>
            <a:r>
              <a:rPr lang="en-US" dirty="0" smtClean="0"/>
              <a:t>Applications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5089" y="365125"/>
            <a:ext cx="2064774" cy="2064774"/>
          </a:xfrm>
          <a:prstGeom prst="rect">
            <a:avLst/>
          </a:prstGeom>
        </p:spPr>
      </p:pic>
    </p:spTree>
    <p:extLst>
      <p:ext uri="{BB962C8B-B14F-4D97-AF65-F5344CB8AC3E}">
        <p14:creationId xmlns:p14="http://schemas.microsoft.com/office/powerpoint/2010/main" val="1079695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and Scaling an Image</a:t>
            </a:r>
            <a:endParaRPr lang="en-US" dirty="0"/>
          </a:p>
        </p:txBody>
      </p:sp>
      <p:sp>
        <p:nvSpPr>
          <p:cNvPr id="4" name="TextBox 3"/>
          <p:cNvSpPr txBox="1"/>
          <p:nvPr/>
        </p:nvSpPr>
        <p:spPr>
          <a:xfrm>
            <a:off x="838200" y="1884556"/>
            <a:ext cx="7590539" cy="2831544"/>
          </a:xfrm>
          <a:prstGeom prst="rect">
            <a:avLst/>
          </a:prstGeom>
          <a:noFill/>
        </p:spPr>
        <p:txBody>
          <a:bodyPr wrap="none" rtlCol="0">
            <a:spAutoFit/>
          </a:bodyPr>
          <a:lstStyle/>
          <a:p>
            <a:r>
              <a:rPr lang="en-US" sz="1600" dirty="0">
                <a:latin typeface="Lucida Console" panose="020B0609040504020204" pitchFamily="49" charset="0"/>
              </a:rPr>
              <a:t>// HTML</a:t>
            </a:r>
          </a:p>
          <a:p>
            <a:r>
              <a:rPr lang="en-US" sz="1600" dirty="0">
                <a:latin typeface="Lucida Console" panose="020B0609040504020204" pitchFamily="49" charset="0"/>
              </a:rPr>
              <a:t>&lt;</a:t>
            </a:r>
            <a:r>
              <a:rPr lang="en-US" sz="1600" dirty="0" err="1">
                <a:latin typeface="Lucida Console" panose="020B0609040504020204" pitchFamily="49" charset="0"/>
              </a:rPr>
              <a:t>img</a:t>
            </a:r>
            <a:r>
              <a:rPr lang="en-US" sz="1600" dirty="0">
                <a:latin typeface="Lucida Console" panose="020B0609040504020204" pitchFamily="49" charset="0"/>
              </a:rPr>
              <a:t> id="flowers" </a:t>
            </a:r>
            <a:r>
              <a:rPr lang="en-US" sz="1600" dirty="0" err="1">
                <a:latin typeface="Lucida Console" panose="020B0609040504020204" pitchFamily="49" charset="0"/>
              </a:rPr>
              <a:t>src</a:t>
            </a:r>
            <a:r>
              <a:rPr lang="en-US" sz="1600" dirty="0">
                <a:latin typeface="Lucida Console" panose="020B0609040504020204" pitchFamily="49" charset="0"/>
              </a:rPr>
              <a:t>="flowers.jpg" style="display: none" /&gt;</a:t>
            </a:r>
          </a:p>
          <a:p>
            <a:r>
              <a:rPr lang="en-US" sz="1600" dirty="0">
                <a:latin typeface="Lucida Console" panose="020B0609040504020204" pitchFamily="49" charset="0"/>
              </a:rPr>
              <a:t>&lt;canvas id="output" width="400" height="200"&gt;&lt;/canvas&gt;</a:t>
            </a:r>
          </a:p>
          <a:p>
            <a:endParaRPr lang="en-US" sz="1600" dirty="0">
              <a:latin typeface="Lucida Console" panose="020B0609040504020204" pitchFamily="49" charset="0"/>
            </a:endParaRPr>
          </a:p>
          <a:p>
            <a:r>
              <a:rPr lang="en-US" sz="1600" dirty="0">
                <a:latin typeface="Lucida Console" panose="020B0609040504020204" pitchFamily="49" charset="0"/>
              </a:rPr>
              <a:t>// JavaScript</a:t>
            </a:r>
          </a:p>
          <a:p>
            <a:r>
              <a:rPr lang="en-US" sz="1600" dirty="0" err="1">
                <a:latin typeface="Lucida Console" panose="020B0609040504020204" pitchFamily="49" charset="0"/>
              </a:rPr>
              <a:t>window.onload</a:t>
            </a:r>
            <a:r>
              <a:rPr lang="en-US" sz="1600" dirty="0">
                <a:latin typeface="Lucida Console" panose="020B0609040504020204" pitchFamily="49" charset="0"/>
              </a:rPr>
              <a:t> = function () {</a:t>
            </a:r>
          </a:p>
          <a:p>
            <a:r>
              <a:rPr lang="en-US" sz="1600" dirty="0">
                <a:latin typeface="Lucida Console" panose="020B0609040504020204" pitchFamily="49" charset="0"/>
              </a:rPr>
              <a:t>    </a:t>
            </a:r>
            <a:r>
              <a:rPr lang="en-US" sz="1600" dirty="0" err="1">
                <a:latin typeface="Lucida Console" panose="020B0609040504020204" pitchFamily="49" charset="0"/>
              </a:rPr>
              <a:t>var</a:t>
            </a:r>
            <a:r>
              <a:rPr lang="en-US" sz="1600" dirty="0">
                <a:latin typeface="Lucida Console" panose="020B0609040504020204" pitchFamily="49" charset="0"/>
              </a:rPr>
              <a:t> canvas = </a:t>
            </a:r>
            <a:r>
              <a:rPr lang="en-US" sz="1600" dirty="0" err="1">
                <a:latin typeface="Lucida Console" panose="020B0609040504020204" pitchFamily="49" charset="0"/>
              </a:rPr>
              <a:t>document.getElementById</a:t>
            </a:r>
            <a:r>
              <a:rPr lang="en-US" sz="1600" dirty="0">
                <a:latin typeface="Lucida Console" panose="020B0609040504020204" pitchFamily="49" charset="0"/>
              </a:rPr>
              <a:t>("output");</a:t>
            </a:r>
          </a:p>
          <a:p>
            <a:r>
              <a:rPr lang="en-US" sz="1600" dirty="0">
                <a:latin typeface="Lucida Console" panose="020B0609040504020204" pitchFamily="49" charset="0"/>
              </a:rPr>
              <a:t>    </a:t>
            </a:r>
            <a:r>
              <a:rPr lang="en-US" sz="1600" dirty="0" err="1">
                <a:latin typeface="Lucida Console" panose="020B0609040504020204" pitchFamily="49" charset="0"/>
              </a:rPr>
              <a:t>var</a:t>
            </a:r>
            <a:r>
              <a:rPr lang="en-US" sz="1600" dirty="0">
                <a:latin typeface="Lucida Console" panose="020B0609040504020204" pitchFamily="49" charset="0"/>
              </a:rPr>
              <a:t> dc = </a:t>
            </a:r>
            <a:r>
              <a:rPr lang="en-US" sz="1600" dirty="0" err="1">
                <a:latin typeface="Lucida Console" panose="020B0609040504020204" pitchFamily="49" charset="0"/>
              </a:rPr>
              <a:t>canvas.getContext</a:t>
            </a:r>
            <a:r>
              <a:rPr lang="en-US" sz="1600" dirty="0">
                <a:latin typeface="Lucida Console" panose="020B0609040504020204" pitchFamily="49" charset="0"/>
              </a:rPr>
              <a:t>("2d");</a:t>
            </a:r>
          </a:p>
          <a:p>
            <a:r>
              <a:rPr lang="en-US" sz="1600" dirty="0">
                <a:latin typeface="Lucida Console" panose="020B0609040504020204" pitchFamily="49" charset="0"/>
              </a:rPr>
              <a:t>    </a:t>
            </a:r>
            <a:r>
              <a:rPr lang="en-US" sz="1600" dirty="0" err="1">
                <a:latin typeface="Lucida Console" panose="020B0609040504020204" pitchFamily="49" charset="0"/>
              </a:rPr>
              <a:t>var</a:t>
            </a:r>
            <a:r>
              <a:rPr lang="en-US" sz="1600" dirty="0">
                <a:latin typeface="Lucida Console" panose="020B0609040504020204" pitchFamily="49" charset="0"/>
              </a:rPr>
              <a:t> image = </a:t>
            </a:r>
            <a:r>
              <a:rPr lang="en-US" sz="1600" dirty="0" err="1">
                <a:latin typeface="Lucida Console" panose="020B0609040504020204" pitchFamily="49" charset="0"/>
              </a:rPr>
              <a:t>document.getElementById</a:t>
            </a:r>
            <a:r>
              <a:rPr lang="en-US" sz="1600" dirty="0">
                <a:latin typeface="Lucida Console" panose="020B0609040504020204" pitchFamily="49" charset="0"/>
              </a:rPr>
              <a:t>("flowers");</a:t>
            </a:r>
          </a:p>
          <a:p>
            <a:r>
              <a:rPr lang="en-US" sz="1600" dirty="0">
                <a:latin typeface="Lucida Console" panose="020B0609040504020204" pitchFamily="49" charset="0"/>
              </a:rPr>
              <a:t>    </a:t>
            </a:r>
            <a:r>
              <a:rPr lang="en-US" sz="1600" dirty="0" err="1">
                <a:latin typeface="Lucida Console" panose="020B0609040504020204" pitchFamily="49" charset="0"/>
              </a:rPr>
              <a:t>dc.drawImage</a:t>
            </a:r>
            <a:r>
              <a:rPr lang="en-US" sz="1600" dirty="0">
                <a:latin typeface="Lucida Console" panose="020B0609040504020204" pitchFamily="49" charset="0"/>
              </a:rPr>
              <a:t>(image, 0, 0, </a:t>
            </a:r>
            <a:r>
              <a:rPr lang="en-US" sz="1600" dirty="0" err="1">
                <a:latin typeface="Lucida Console" panose="020B0609040504020204" pitchFamily="49" charset="0"/>
              </a:rPr>
              <a:t>canvas.width</a:t>
            </a:r>
            <a:r>
              <a:rPr lang="en-US" sz="1600" dirty="0">
                <a:latin typeface="Lucida Console" panose="020B0609040504020204" pitchFamily="49" charset="0"/>
              </a:rPr>
              <a:t>, </a:t>
            </a:r>
            <a:r>
              <a:rPr lang="en-US" sz="1600" dirty="0" err="1">
                <a:latin typeface="Lucida Console" panose="020B0609040504020204" pitchFamily="49" charset="0"/>
              </a:rPr>
              <a:t>canvas.height</a:t>
            </a:r>
            <a:r>
              <a:rPr lang="en-US" sz="1600" dirty="0">
                <a:latin typeface="Lucida Console" panose="020B0609040504020204" pitchFamily="49" charset="0"/>
              </a:rPr>
              <a:t>);</a:t>
            </a:r>
          </a:p>
          <a:p>
            <a:r>
              <a:rPr lang="en-US" sz="1600" dirty="0" smtClean="0">
                <a:latin typeface="Lucida Console" panose="020B0609040504020204" pitchFamily="49" charset="0"/>
              </a:rPr>
              <a:t>}</a:t>
            </a:r>
            <a:endParaRPr lang="en-US" sz="1600" dirty="0">
              <a:latin typeface="Lucida Console" panose="020B0609040504020204" pitchFamily="49"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6234" y="4487372"/>
            <a:ext cx="3790950" cy="18859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62059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and Drawing an Image</a:t>
            </a:r>
            <a:endParaRPr lang="en-US" dirty="0"/>
          </a:p>
        </p:txBody>
      </p:sp>
      <p:sp>
        <p:nvSpPr>
          <p:cNvPr id="4" name="TextBox 3"/>
          <p:cNvSpPr txBox="1"/>
          <p:nvPr/>
        </p:nvSpPr>
        <p:spPr>
          <a:xfrm>
            <a:off x="838200" y="1884556"/>
            <a:ext cx="6849952" cy="2308324"/>
          </a:xfrm>
          <a:prstGeom prst="rect">
            <a:avLst/>
          </a:prstGeom>
          <a:noFill/>
        </p:spPr>
        <p:txBody>
          <a:bodyPr wrap="none" rtlCol="0">
            <a:spAutoFit/>
          </a:bodyPr>
          <a:lstStyle/>
          <a:p>
            <a:r>
              <a:rPr lang="en-US" sz="1600" dirty="0">
                <a:latin typeface="Lucida Console" panose="020B0609040504020204" pitchFamily="49" charset="0"/>
              </a:rPr>
              <a:t>// HTML</a:t>
            </a:r>
          </a:p>
          <a:p>
            <a:r>
              <a:rPr lang="en-US" sz="1600" dirty="0">
                <a:latin typeface="Lucida Console" panose="020B0609040504020204" pitchFamily="49" charset="0"/>
              </a:rPr>
              <a:t>&lt;canvas id="output" width="400" height="200"&gt;&lt;/canvas&gt;</a:t>
            </a:r>
          </a:p>
          <a:p>
            <a:endParaRPr lang="en-US" sz="1600" dirty="0">
              <a:latin typeface="Lucida Console" panose="020B0609040504020204" pitchFamily="49" charset="0"/>
            </a:endParaRPr>
          </a:p>
          <a:p>
            <a:r>
              <a:rPr lang="en-US" sz="1600" dirty="0">
                <a:latin typeface="Lucida Console" panose="020B0609040504020204" pitchFamily="49" charset="0"/>
              </a:rPr>
              <a:t>// JavaScript</a:t>
            </a:r>
          </a:p>
          <a:p>
            <a:r>
              <a:rPr lang="en-US" sz="1600" dirty="0" err="1">
                <a:latin typeface="Lucida Console" panose="020B0609040504020204" pitchFamily="49" charset="0"/>
              </a:rPr>
              <a:t>var</a:t>
            </a:r>
            <a:r>
              <a:rPr lang="en-US" sz="1600" dirty="0">
                <a:latin typeface="Lucida Console" panose="020B0609040504020204" pitchFamily="49" charset="0"/>
              </a:rPr>
              <a:t> image = new Image();</a:t>
            </a:r>
          </a:p>
          <a:p>
            <a:r>
              <a:rPr lang="en-US" sz="1600" dirty="0" err="1">
                <a:latin typeface="Lucida Console" panose="020B0609040504020204" pitchFamily="49" charset="0"/>
              </a:rPr>
              <a:t>image.src</a:t>
            </a:r>
            <a:r>
              <a:rPr lang="en-US" sz="1600" dirty="0">
                <a:latin typeface="Lucida Console" panose="020B0609040504020204" pitchFamily="49" charset="0"/>
              </a:rPr>
              <a:t> = "flowers.jpg";</a:t>
            </a:r>
          </a:p>
          <a:p>
            <a:r>
              <a:rPr lang="en-US" sz="1600" dirty="0" err="1">
                <a:latin typeface="Lucida Console" panose="020B0609040504020204" pitchFamily="49" charset="0"/>
              </a:rPr>
              <a:t>image.onload</a:t>
            </a:r>
            <a:r>
              <a:rPr lang="en-US" sz="1600" dirty="0">
                <a:latin typeface="Lucida Console" panose="020B0609040504020204" pitchFamily="49" charset="0"/>
              </a:rPr>
              <a:t> = function () {</a:t>
            </a:r>
          </a:p>
          <a:p>
            <a:r>
              <a:rPr lang="en-US" sz="1600" dirty="0">
                <a:latin typeface="Lucida Console" panose="020B0609040504020204" pitchFamily="49" charset="0"/>
              </a:rPr>
              <a:t>    </a:t>
            </a:r>
            <a:r>
              <a:rPr lang="en-US" sz="1600" dirty="0" err="1">
                <a:latin typeface="Lucida Console" panose="020B0609040504020204" pitchFamily="49" charset="0"/>
              </a:rPr>
              <a:t>dc.drawImage</a:t>
            </a:r>
            <a:r>
              <a:rPr lang="en-US" sz="1600" dirty="0">
                <a:latin typeface="Lucida Console" panose="020B0609040504020204" pitchFamily="49" charset="0"/>
              </a:rPr>
              <a:t>(image, 0, 0);</a:t>
            </a:r>
          </a:p>
          <a:p>
            <a:r>
              <a:rPr lang="en-US" sz="1600" dirty="0" smtClean="0">
                <a:latin typeface="Lucida Console" panose="020B0609040504020204" pitchFamily="49" charset="0"/>
              </a:rPr>
              <a:t>}</a:t>
            </a:r>
            <a:endParaRPr lang="en-US" sz="1600" dirty="0">
              <a:latin typeface="Lucida Console" panose="020B0609040504020204" pitchFamily="49"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709" y="4487372"/>
            <a:ext cx="3800475" cy="18859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994241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an Image</a:t>
            </a:r>
            <a:endParaRPr lang="en-US" dirty="0"/>
          </a:p>
        </p:txBody>
      </p:sp>
      <p:sp>
        <p:nvSpPr>
          <p:cNvPr id="4" name="TextBox 3"/>
          <p:cNvSpPr txBox="1"/>
          <p:nvPr/>
        </p:nvSpPr>
        <p:spPr>
          <a:xfrm>
            <a:off x="838200" y="1884556"/>
            <a:ext cx="9110186" cy="4708981"/>
          </a:xfrm>
          <a:prstGeom prst="rect">
            <a:avLst/>
          </a:prstGeom>
          <a:noFill/>
        </p:spPr>
        <p:txBody>
          <a:bodyPr wrap="none" rtlCol="0">
            <a:spAutoFit/>
          </a:bodyPr>
          <a:lstStyle/>
          <a:p>
            <a:r>
              <a:rPr lang="en-US" sz="2000" dirty="0" err="1">
                <a:latin typeface="Lucida Console" panose="020B0609040504020204" pitchFamily="49" charset="0"/>
              </a:rPr>
              <a:t>var</a:t>
            </a:r>
            <a:r>
              <a:rPr lang="en-US" sz="2000" dirty="0">
                <a:latin typeface="Lucida Console" panose="020B0609040504020204" pitchFamily="49" charset="0"/>
              </a:rPr>
              <a:t> bitmap = </a:t>
            </a:r>
            <a:r>
              <a:rPr lang="en-US" sz="2000" dirty="0" err="1">
                <a:latin typeface="Lucida Console" panose="020B0609040504020204" pitchFamily="49" charset="0"/>
              </a:rPr>
              <a:t>dc.createImageData</a:t>
            </a:r>
            <a:r>
              <a:rPr lang="en-US" sz="2000" dirty="0">
                <a:latin typeface="Lucida Console" panose="020B0609040504020204" pitchFamily="49" charset="0"/>
              </a:rPr>
              <a:t>(100, 100);</a:t>
            </a:r>
          </a:p>
          <a:p>
            <a:endParaRPr lang="en-US" sz="2000" dirty="0">
              <a:latin typeface="Lucida Console" panose="020B0609040504020204" pitchFamily="49" charset="0"/>
            </a:endParaRPr>
          </a:p>
          <a:p>
            <a:r>
              <a:rPr lang="en-US" sz="2000" dirty="0">
                <a:latin typeface="Lucida Console" panose="020B0609040504020204" pitchFamily="49" charset="0"/>
              </a:rPr>
              <a:t>for (x = 0; x &lt; </a:t>
            </a:r>
            <a:r>
              <a:rPr lang="en-US" sz="2000" dirty="0" err="1">
                <a:latin typeface="Lucida Console" panose="020B0609040504020204" pitchFamily="49" charset="0"/>
              </a:rPr>
              <a:t>bitmap.width</a:t>
            </a:r>
            <a:r>
              <a:rPr lang="en-US" sz="2000" dirty="0">
                <a:latin typeface="Lucida Console" panose="020B0609040504020204" pitchFamily="49" charset="0"/>
              </a:rPr>
              <a:t>; x++)</a:t>
            </a:r>
          </a:p>
          <a:p>
            <a:r>
              <a:rPr lang="en-US" sz="2000" dirty="0">
                <a:latin typeface="Lucida Console" panose="020B0609040504020204" pitchFamily="49" charset="0"/>
              </a:rPr>
              <a:t>    for (y = 0; y &lt; </a:t>
            </a:r>
            <a:r>
              <a:rPr lang="en-US" sz="2000" dirty="0" err="1">
                <a:latin typeface="Lucida Console" panose="020B0609040504020204" pitchFamily="49" charset="0"/>
              </a:rPr>
              <a:t>bitmap.height</a:t>
            </a:r>
            <a:r>
              <a:rPr lang="en-US" sz="2000" dirty="0">
                <a:latin typeface="Lucida Console" panose="020B0609040504020204" pitchFamily="49" charset="0"/>
              </a:rPr>
              <a:t>; y++)</a:t>
            </a:r>
          </a:p>
          <a:p>
            <a:r>
              <a:rPr lang="en-US" sz="2000" dirty="0">
                <a:latin typeface="Lucida Console" panose="020B0609040504020204" pitchFamily="49" charset="0"/>
              </a:rPr>
              <a:t>        </a:t>
            </a:r>
            <a:r>
              <a:rPr lang="en-US" sz="2000" dirty="0" err="1">
                <a:latin typeface="Lucida Console" panose="020B0609040504020204" pitchFamily="49" charset="0"/>
              </a:rPr>
              <a:t>drawRandomColor</a:t>
            </a:r>
            <a:r>
              <a:rPr lang="en-US" sz="2000" dirty="0">
                <a:latin typeface="Lucida Console" panose="020B0609040504020204" pitchFamily="49" charset="0"/>
              </a:rPr>
              <a:t>(bitmap, x, y);</a:t>
            </a:r>
          </a:p>
          <a:p>
            <a:endParaRPr lang="en-US" sz="2000" dirty="0">
              <a:latin typeface="Lucida Console" panose="020B0609040504020204" pitchFamily="49" charset="0"/>
            </a:endParaRPr>
          </a:p>
          <a:p>
            <a:r>
              <a:rPr lang="en-US" sz="2000" dirty="0" err="1">
                <a:latin typeface="Lucida Console" panose="020B0609040504020204" pitchFamily="49" charset="0"/>
              </a:rPr>
              <a:t>dc.putImageData</a:t>
            </a:r>
            <a:r>
              <a:rPr lang="en-US" sz="2000" dirty="0">
                <a:latin typeface="Lucida Console" panose="020B0609040504020204" pitchFamily="49" charset="0"/>
              </a:rPr>
              <a:t>(bitmap, 0, 0);</a:t>
            </a:r>
          </a:p>
          <a:p>
            <a:endParaRPr lang="en-US" sz="2000" dirty="0">
              <a:latin typeface="Lucida Console" panose="020B0609040504020204" pitchFamily="49" charset="0"/>
            </a:endParaRPr>
          </a:p>
          <a:p>
            <a:r>
              <a:rPr lang="en-US" sz="2000" dirty="0">
                <a:latin typeface="Lucida Console" panose="020B0609040504020204" pitchFamily="49" charset="0"/>
              </a:rPr>
              <a:t>function </a:t>
            </a:r>
            <a:r>
              <a:rPr lang="en-US" sz="2000" dirty="0" err="1">
                <a:latin typeface="Lucida Console" panose="020B0609040504020204" pitchFamily="49" charset="0"/>
              </a:rPr>
              <a:t>drawRandomColor</a:t>
            </a:r>
            <a:r>
              <a:rPr lang="en-US" sz="2000" dirty="0">
                <a:latin typeface="Lucida Console" panose="020B0609040504020204" pitchFamily="49" charset="0"/>
              </a:rPr>
              <a:t>(bitmap, x, y) {</a:t>
            </a:r>
          </a:p>
          <a:p>
            <a:r>
              <a:rPr lang="en-US" sz="2000" dirty="0">
                <a:latin typeface="Lucida Console" panose="020B0609040504020204" pitchFamily="49" charset="0"/>
              </a:rPr>
              <a:t>    </a:t>
            </a:r>
            <a:r>
              <a:rPr lang="en-US" sz="2000" dirty="0" err="1">
                <a:latin typeface="Lucida Console" panose="020B0609040504020204" pitchFamily="49" charset="0"/>
              </a:rPr>
              <a:t>var</a:t>
            </a:r>
            <a:r>
              <a:rPr lang="en-US" sz="2000" dirty="0">
                <a:latin typeface="Lucida Console" panose="020B0609040504020204" pitchFamily="49" charset="0"/>
              </a:rPr>
              <a:t> index = (x + y * </a:t>
            </a:r>
            <a:r>
              <a:rPr lang="en-US" sz="2000" dirty="0" err="1">
                <a:latin typeface="Lucida Console" panose="020B0609040504020204" pitchFamily="49" charset="0"/>
              </a:rPr>
              <a:t>bitmap.width</a:t>
            </a:r>
            <a:r>
              <a:rPr lang="en-US" sz="2000" dirty="0">
                <a:latin typeface="Lucida Console" panose="020B0609040504020204" pitchFamily="49" charset="0"/>
              </a:rPr>
              <a:t>) &lt;&lt; 2;</a:t>
            </a:r>
          </a:p>
          <a:p>
            <a:r>
              <a:rPr lang="en-US" sz="2000" dirty="0">
                <a:latin typeface="Lucida Console" panose="020B0609040504020204" pitchFamily="49" charset="0"/>
              </a:rPr>
              <a:t>    </a:t>
            </a:r>
            <a:r>
              <a:rPr lang="en-US" sz="2000" dirty="0" err="1">
                <a:latin typeface="Lucida Console" panose="020B0609040504020204" pitchFamily="49" charset="0"/>
              </a:rPr>
              <a:t>bitmap.data</a:t>
            </a:r>
            <a:r>
              <a:rPr lang="en-US" sz="2000" dirty="0">
                <a:latin typeface="Lucida Console" panose="020B0609040504020204" pitchFamily="49" charset="0"/>
              </a:rPr>
              <a:t>[index + 0] = </a:t>
            </a:r>
            <a:r>
              <a:rPr lang="en-US" sz="2000" dirty="0" err="1">
                <a:latin typeface="Lucida Console" panose="020B0609040504020204" pitchFamily="49" charset="0"/>
              </a:rPr>
              <a:t>Math.random</a:t>
            </a:r>
            <a:r>
              <a:rPr lang="en-US" sz="2000" dirty="0">
                <a:latin typeface="Lucida Console" panose="020B0609040504020204" pitchFamily="49" charset="0"/>
              </a:rPr>
              <a:t>() * 256; // Red</a:t>
            </a:r>
          </a:p>
          <a:p>
            <a:r>
              <a:rPr lang="en-US" sz="2000" dirty="0">
                <a:latin typeface="Lucida Console" panose="020B0609040504020204" pitchFamily="49" charset="0"/>
              </a:rPr>
              <a:t>    </a:t>
            </a:r>
            <a:r>
              <a:rPr lang="en-US" sz="2000" dirty="0" err="1">
                <a:latin typeface="Lucida Console" panose="020B0609040504020204" pitchFamily="49" charset="0"/>
              </a:rPr>
              <a:t>bitmap.data</a:t>
            </a:r>
            <a:r>
              <a:rPr lang="en-US" sz="2000" dirty="0">
                <a:latin typeface="Lucida Console" panose="020B0609040504020204" pitchFamily="49" charset="0"/>
              </a:rPr>
              <a:t>[index + 1] = </a:t>
            </a:r>
            <a:r>
              <a:rPr lang="en-US" sz="2000" dirty="0" err="1">
                <a:latin typeface="Lucida Console" panose="020B0609040504020204" pitchFamily="49" charset="0"/>
              </a:rPr>
              <a:t>Math.random</a:t>
            </a:r>
            <a:r>
              <a:rPr lang="en-US" sz="2000" dirty="0">
                <a:latin typeface="Lucida Console" panose="020B0609040504020204" pitchFamily="49" charset="0"/>
              </a:rPr>
              <a:t>() * 256; // Green</a:t>
            </a:r>
          </a:p>
          <a:p>
            <a:r>
              <a:rPr lang="en-US" sz="2000" dirty="0">
                <a:latin typeface="Lucida Console" panose="020B0609040504020204" pitchFamily="49" charset="0"/>
              </a:rPr>
              <a:t>    </a:t>
            </a:r>
            <a:r>
              <a:rPr lang="en-US" sz="2000" dirty="0" err="1">
                <a:latin typeface="Lucida Console" panose="020B0609040504020204" pitchFamily="49" charset="0"/>
              </a:rPr>
              <a:t>bitmap.data</a:t>
            </a:r>
            <a:r>
              <a:rPr lang="en-US" sz="2000" dirty="0">
                <a:latin typeface="Lucida Console" panose="020B0609040504020204" pitchFamily="49" charset="0"/>
              </a:rPr>
              <a:t>[index + 2] = </a:t>
            </a:r>
            <a:r>
              <a:rPr lang="en-US" sz="2000" dirty="0" err="1">
                <a:latin typeface="Lucida Console" panose="020B0609040504020204" pitchFamily="49" charset="0"/>
              </a:rPr>
              <a:t>Math.random</a:t>
            </a:r>
            <a:r>
              <a:rPr lang="en-US" sz="2000" dirty="0">
                <a:latin typeface="Lucida Console" panose="020B0609040504020204" pitchFamily="49" charset="0"/>
              </a:rPr>
              <a:t>() * 256; // Blue</a:t>
            </a:r>
          </a:p>
          <a:p>
            <a:r>
              <a:rPr lang="en-US" sz="2000" dirty="0">
                <a:latin typeface="Lucida Console" panose="020B0609040504020204" pitchFamily="49" charset="0"/>
              </a:rPr>
              <a:t>    </a:t>
            </a:r>
            <a:r>
              <a:rPr lang="en-US" sz="2000" dirty="0" err="1">
                <a:latin typeface="Lucida Console" panose="020B0609040504020204" pitchFamily="49" charset="0"/>
              </a:rPr>
              <a:t>bitmap.data</a:t>
            </a:r>
            <a:r>
              <a:rPr lang="en-US" sz="2000" dirty="0">
                <a:latin typeface="Lucida Console" panose="020B0609040504020204" pitchFamily="49" charset="0"/>
              </a:rPr>
              <a:t>[index + 3] = 255; // Alpha</a:t>
            </a:r>
          </a:p>
          <a:p>
            <a:r>
              <a:rPr lang="en-US" sz="2000" dirty="0" smtClean="0">
                <a:latin typeface="Lucida Console" panose="020B0609040504020204" pitchFamily="49" charset="0"/>
              </a:rPr>
              <a:t>}</a:t>
            </a:r>
            <a:endParaRPr lang="en-US" sz="2000" dirty="0">
              <a:latin typeface="Lucida Console" panose="020B0609040504020204" pitchFamily="49" charset="0"/>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1235" y="1884556"/>
            <a:ext cx="942975" cy="9334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39118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an Image</a:t>
            </a:r>
            <a:endParaRPr lang="en-US" dirty="0"/>
          </a:p>
        </p:txBody>
      </p:sp>
      <p:sp>
        <p:nvSpPr>
          <p:cNvPr id="4" name="TextBox 3"/>
          <p:cNvSpPr txBox="1"/>
          <p:nvPr/>
        </p:nvSpPr>
        <p:spPr>
          <a:xfrm>
            <a:off x="838200" y="1884556"/>
            <a:ext cx="10033516" cy="3477875"/>
          </a:xfrm>
          <a:prstGeom prst="rect">
            <a:avLst/>
          </a:prstGeom>
          <a:noFill/>
        </p:spPr>
        <p:txBody>
          <a:bodyPr wrap="none" rtlCol="0">
            <a:spAutoFit/>
          </a:bodyPr>
          <a:lstStyle/>
          <a:p>
            <a:r>
              <a:rPr lang="en-US" sz="2000" dirty="0" err="1">
                <a:latin typeface="Lucida Console" panose="020B0609040504020204" pitchFamily="49" charset="0"/>
              </a:rPr>
              <a:t>var</a:t>
            </a:r>
            <a:r>
              <a:rPr lang="en-US" sz="2000" dirty="0">
                <a:latin typeface="Lucida Console" panose="020B0609040504020204" pitchFamily="49" charset="0"/>
              </a:rPr>
              <a:t> image = new Image();</a:t>
            </a:r>
          </a:p>
          <a:p>
            <a:r>
              <a:rPr lang="en-US" sz="2000" dirty="0" err="1">
                <a:latin typeface="Lucida Console" panose="020B0609040504020204" pitchFamily="49" charset="0"/>
              </a:rPr>
              <a:t>image.src</a:t>
            </a:r>
            <a:r>
              <a:rPr lang="en-US" sz="2000" dirty="0">
                <a:latin typeface="Lucida Console" panose="020B0609040504020204" pitchFamily="49" charset="0"/>
              </a:rPr>
              <a:t> = "flowers.jpg";</a:t>
            </a:r>
          </a:p>
          <a:p>
            <a:r>
              <a:rPr lang="en-US" sz="2000" dirty="0" err="1">
                <a:latin typeface="Lucida Console" panose="020B0609040504020204" pitchFamily="49" charset="0"/>
              </a:rPr>
              <a:t>image.onload</a:t>
            </a:r>
            <a:r>
              <a:rPr lang="en-US" sz="2000" dirty="0">
                <a:latin typeface="Lucida Console" panose="020B0609040504020204" pitchFamily="49" charset="0"/>
              </a:rPr>
              <a:t> = function () {</a:t>
            </a:r>
          </a:p>
          <a:p>
            <a:r>
              <a:rPr lang="en-US" sz="2000" dirty="0">
                <a:latin typeface="Lucida Console" panose="020B0609040504020204" pitchFamily="49" charset="0"/>
              </a:rPr>
              <a:t>    </a:t>
            </a:r>
            <a:r>
              <a:rPr lang="en-US" sz="2000" dirty="0" err="1">
                <a:latin typeface="Lucida Console" panose="020B0609040504020204" pitchFamily="49" charset="0"/>
              </a:rPr>
              <a:t>dc.drawImage</a:t>
            </a:r>
            <a:r>
              <a:rPr lang="en-US" sz="2000" dirty="0">
                <a:latin typeface="Lucida Console" panose="020B0609040504020204" pitchFamily="49" charset="0"/>
              </a:rPr>
              <a:t>(image, 0, 0, </a:t>
            </a:r>
            <a:r>
              <a:rPr lang="en-US" sz="2000" dirty="0" err="1">
                <a:latin typeface="Lucida Console" panose="020B0609040504020204" pitchFamily="49" charset="0"/>
              </a:rPr>
              <a:t>canvas.width</a:t>
            </a:r>
            <a:r>
              <a:rPr lang="en-US" sz="2000" dirty="0">
                <a:latin typeface="Lucida Console" panose="020B0609040504020204" pitchFamily="49" charset="0"/>
              </a:rPr>
              <a:t>, </a:t>
            </a:r>
            <a:r>
              <a:rPr lang="en-US" sz="2000" dirty="0" err="1">
                <a:latin typeface="Lucida Console" panose="020B0609040504020204" pitchFamily="49" charset="0"/>
              </a:rPr>
              <a:t>canvas.height</a:t>
            </a:r>
            <a:r>
              <a:rPr lang="en-US" sz="2000" dirty="0">
                <a:latin typeface="Lucida Console" panose="020B0609040504020204" pitchFamily="49" charset="0"/>
              </a:rPr>
              <a:t>);</a:t>
            </a:r>
          </a:p>
          <a:p>
            <a:r>
              <a:rPr lang="en-US" sz="2000" dirty="0">
                <a:latin typeface="Lucida Console" panose="020B0609040504020204" pitchFamily="49" charset="0"/>
              </a:rPr>
              <a:t>    bitmap = </a:t>
            </a:r>
            <a:r>
              <a:rPr lang="en-US" sz="2000" dirty="0" err="1">
                <a:latin typeface="Lucida Console" panose="020B0609040504020204" pitchFamily="49" charset="0"/>
              </a:rPr>
              <a:t>dc.getImageData</a:t>
            </a:r>
            <a:r>
              <a:rPr lang="en-US" sz="2000" dirty="0">
                <a:latin typeface="Lucida Console" panose="020B0609040504020204" pitchFamily="49" charset="0"/>
              </a:rPr>
              <a:t>(0, 0, </a:t>
            </a:r>
            <a:r>
              <a:rPr lang="en-US" sz="2000" dirty="0" err="1">
                <a:latin typeface="Lucida Console" panose="020B0609040504020204" pitchFamily="49" charset="0"/>
              </a:rPr>
              <a:t>canvas.width</a:t>
            </a:r>
            <a:r>
              <a:rPr lang="en-US" sz="2000" dirty="0">
                <a:latin typeface="Lucida Console" panose="020B0609040504020204" pitchFamily="49" charset="0"/>
              </a:rPr>
              <a:t>, </a:t>
            </a:r>
            <a:r>
              <a:rPr lang="en-US" sz="2000" dirty="0" err="1">
                <a:latin typeface="Lucida Console" panose="020B0609040504020204" pitchFamily="49" charset="0"/>
              </a:rPr>
              <a:t>canvas.height</a:t>
            </a:r>
            <a:r>
              <a:rPr lang="en-US" sz="2000" dirty="0">
                <a:latin typeface="Lucida Console" panose="020B0609040504020204" pitchFamily="49" charset="0"/>
              </a:rPr>
              <a:t>);</a:t>
            </a:r>
          </a:p>
          <a:p>
            <a:r>
              <a:rPr lang="en-US" sz="2000" dirty="0">
                <a:latin typeface="Lucida Console" panose="020B0609040504020204" pitchFamily="49" charset="0"/>
              </a:rPr>
              <a:t>    for (x = 0; x &lt; </a:t>
            </a:r>
            <a:r>
              <a:rPr lang="en-US" sz="2000" dirty="0" err="1">
                <a:latin typeface="Lucida Console" panose="020B0609040504020204" pitchFamily="49" charset="0"/>
              </a:rPr>
              <a:t>bitmap.width</a:t>
            </a:r>
            <a:r>
              <a:rPr lang="en-US" sz="2000" dirty="0">
                <a:latin typeface="Lucida Console" panose="020B0609040504020204" pitchFamily="49" charset="0"/>
              </a:rPr>
              <a:t>; x++)</a:t>
            </a:r>
          </a:p>
          <a:p>
            <a:r>
              <a:rPr lang="en-US" sz="2000" dirty="0">
                <a:latin typeface="Lucida Console" panose="020B0609040504020204" pitchFamily="49" charset="0"/>
              </a:rPr>
              <a:t>        for (y = 0; y &lt; </a:t>
            </a:r>
            <a:r>
              <a:rPr lang="en-US" sz="2000" dirty="0" err="1">
                <a:latin typeface="Lucida Console" panose="020B0609040504020204" pitchFamily="49" charset="0"/>
              </a:rPr>
              <a:t>bitmap.height</a:t>
            </a:r>
            <a:r>
              <a:rPr lang="en-US" sz="2000" dirty="0">
                <a:latin typeface="Lucida Console" panose="020B0609040504020204" pitchFamily="49" charset="0"/>
              </a:rPr>
              <a:t>; y++)</a:t>
            </a:r>
          </a:p>
          <a:p>
            <a:r>
              <a:rPr lang="en-US" sz="2000" dirty="0">
                <a:latin typeface="Lucida Console" panose="020B0609040504020204" pitchFamily="49" charset="0"/>
              </a:rPr>
              <a:t>            </a:t>
            </a:r>
            <a:r>
              <a:rPr lang="en-US" sz="2000" dirty="0" err="1">
                <a:latin typeface="Lucida Console" panose="020B0609040504020204" pitchFamily="49" charset="0"/>
              </a:rPr>
              <a:t>toGray</a:t>
            </a:r>
            <a:r>
              <a:rPr lang="en-US" sz="2000" dirty="0">
                <a:latin typeface="Lucida Console" panose="020B0609040504020204" pitchFamily="49" charset="0"/>
              </a:rPr>
              <a:t>(bitmap, x, y); // Helper function</a:t>
            </a:r>
          </a:p>
          <a:p>
            <a:endParaRPr lang="en-US" sz="2000" dirty="0">
              <a:latin typeface="Lucida Console" panose="020B0609040504020204" pitchFamily="49" charset="0"/>
            </a:endParaRPr>
          </a:p>
          <a:p>
            <a:r>
              <a:rPr lang="en-US" sz="2000" dirty="0">
                <a:latin typeface="Lucida Console" panose="020B0609040504020204" pitchFamily="49" charset="0"/>
              </a:rPr>
              <a:t>    </a:t>
            </a:r>
            <a:r>
              <a:rPr lang="en-US" sz="2000" dirty="0" err="1">
                <a:latin typeface="Lucida Console" panose="020B0609040504020204" pitchFamily="49" charset="0"/>
              </a:rPr>
              <a:t>dc.putImageData</a:t>
            </a:r>
            <a:r>
              <a:rPr lang="en-US" sz="2000" dirty="0">
                <a:latin typeface="Lucida Console" panose="020B0609040504020204" pitchFamily="49" charset="0"/>
              </a:rPr>
              <a:t>(bitmap, 0, 0);</a:t>
            </a:r>
          </a:p>
          <a:p>
            <a:r>
              <a:rPr lang="en-US" sz="2000" dirty="0" smtClean="0">
                <a:latin typeface="Lucida Console" panose="020B0609040504020204" pitchFamily="49" charset="0"/>
              </a:rPr>
              <a:t>}</a:t>
            </a:r>
            <a:endParaRPr lang="en-US" sz="2000" dirty="0">
              <a:latin typeface="Lucida Console" panose="020B0609040504020204" pitchFamily="49"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791" y="5276486"/>
            <a:ext cx="2653665" cy="13268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4432" y="5276485"/>
            <a:ext cx="2653665" cy="13268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ight Arrow 6"/>
          <p:cNvSpPr/>
          <p:nvPr/>
        </p:nvSpPr>
        <p:spPr bwMode="auto">
          <a:xfrm>
            <a:off x="5479991" y="5498074"/>
            <a:ext cx="800099" cy="883653"/>
          </a:xfrm>
          <a:prstGeom prst="rightArrow">
            <a:avLst/>
          </a:prstGeom>
          <a:solidFill>
            <a:srgbClr val="00B0F0"/>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7800758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APIs</a:t>
            </a:r>
            <a:endParaRPr lang="en-US" dirty="0"/>
          </a:p>
        </p:txBody>
      </p:sp>
      <p:sp>
        <p:nvSpPr>
          <p:cNvPr id="4" name="Rounded Rectangle 3"/>
          <p:cNvSpPr/>
          <p:nvPr/>
        </p:nvSpPr>
        <p:spPr bwMode="auto">
          <a:xfrm>
            <a:off x="838200" y="1822295"/>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smtClean="0">
                <a:solidFill>
                  <a:schemeClr val="bg1"/>
                </a:solidFill>
                <a:latin typeface="Segoe UI" panose="020B0502040204020203" pitchFamily="34" charset="0"/>
                <a:cs typeface="Segoe UI" panose="020B0502040204020203" pitchFamily="34" charset="0"/>
              </a:rPr>
              <a:t>Canvas</a:t>
            </a:r>
            <a:endParaRPr lang="en-US" sz="1600" b="1" dirty="0">
              <a:solidFill>
                <a:schemeClr val="bg1"/>
              </a:solidFill>
              <a:latin typeface="Segoe UI" panose="020B0502040204020203" pitchFamily="34" charset="0"/>
              <a:cs typeface="Segoe UI" panose="020B0502040204020203" pitchFamily="34" charset="0"/>
            </a:endParaRPr>
          </a:p>
        </p:txBody>
      </p:sp>
      <p:sp>
        <p:nvSpPr>
          <p:cNvPr id="34" name="Rounded Rectangle 33"/>
          <p:cNvSpPr/>
          <p:nvPr/>
        </p:nvSpPr>
        <p:spPr bwMode="auto">
          <a:xfrm>
            <a:off x="838200" y="2761553"/>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smtClean="0">
                <a:solidFill>
                  <a:schemeClr val="bg1"/>
                </a:solidFill>
                <a:latin typeface="Segoe UI" panose="020B0502040204020203" pitchFamily="34" charset="0"/>
                <a:cs typeface="Segoe UI" panose="020B0502040204020203" pitchFamily="34" charset="0"/>
              </a:rPr>
              <a:t>Geolocation</a:t>
            </a:r>
            <a:endParaRPr lang="en-US" sz="1600" b="1" dirty="0">
              <a:solidFill>
                <a:schemeClr val="bg1"/>
              </a:solidFill>
              <a:latin typeface="Segoe UI" panose="020B0502040204020203" pitchFamily="34" charset="0"/>
              <a:cs typeface="Segoe UI" panose="020B0502040204020203" pitchFamily="34" charset="0"/>
            </a:endParaRPr>
          </a:p>
        </p:txBody>
      </p:sp>
      <p:sp>
        <p:nvSpPr>
          <p:cNvPr id="35" name="Rounded Rectangle 34"/>
          <p:cNvSpPr/>
          <p:nvPr/>
        </p:nvSpPr>
        <p:spPr bwMode="auto">
          <a:xfrm>
            <a:off x="838200" y="3700811"/>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smtClean="0">
                <a:solidFill>
                  <a:schemeClr val="bg1"/>
                </a:solidFill>
                <a:latin typeface="Segoe UI" panose="020B0502040204020203" pitchFamily="34" charset="0"/>
                <a:cs typeface="Segoe UI" panose="020B0502040204020203" pitchFamily="34" charset="0"/>
              </a:rPr>
              <a:t>Audio and Video</a:t>
            </a:r>
            <a:endParaRPr lang="en-US" sz="1600" b="1" dirty="0">
              <a:solidFill>
                <a:schemeClr val="bg1"/>
              </a:solidFill>
              <a:latin typeface="Segoe UI" panose="020B0502040204020203" pitchFamily="34" charset="0"/>
              <a:cs typeface="Segoe UI" panose="020B0502040204020203" pitchFamily="34" charset="0"/>
            </a:endParaRPr>
          </a:p>
        </p:txBody>
      </p:sp>
      <p:sp>
        <p:nvSpPr>
          <p:cNvPr id="36" name="Rounded Rectangle 35"/>
          <p:cNvSpPr/>
          <p:nvPr/>
        </p:nvSpPr>
        <p:spPr bwMode="auto">
          <a:xfrm>
            <a:off x="838200" y="4640069"/>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smtClean="0">
                <a:solidFill>
                  <a:schemeClr val="bg1"/>
                </a:solidFill>
                <a:latin typeface="Segoe UI" panose="020B0502040204020203" pitchFamily="34" charset="0"/>
                <a:cs typeface="Segoe UI" panose="020B0502040204020203" pitchFamily="34" charset="0"/>
              </a:rPr>
              <a:t>Web Storage</a:t>
            </a:r>
            <a:endParaRPr lang="en-US" sz="1600" b="1" dirty="0">
              <a:solidFill>
                <a:schemeClr val="bg1"/>
              </a:solidFill>
              <a:latin typeface="Segoe UI" panose="020B0502040204020203" pitchFamily="34" charset="0"/>
              <a:cs typeface="Segoe UI" panose="020B0502040204020203" pitchFamily="34" charset="0"/>
            </a:endParaRPr>
          </a:p>
        </p:txBody>
      </p:sp>
      <p:sp>
        <p:nvSpPr>
          <p:cNvPr id="37" name="Rounded Rectangle 36"/>
          <p:cNvSpPr/>
          <p:nvPr/>
        </p:nvSpPr>
        <p:spPr bwMode="auto">
          <a:xfrm>
            <a:off x="838200" y="5579327"/>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smtClean="0">
                <a:solidFill>
                  <a:schemeClr val="bg1"/>
                </a:solidFill>
                <a:latin typeface="Segoe UI" panose="020B0502040204020203" pitchFamily="34" charset="0"/>
                <a:cs typeface="Segoe UI" panose="020B0502040204020203" pitchFamily="34" charset="0"/>
              </a:rPr>
              <a:t>Indexed DB</a:t>
            </a:r>
            <a:endParaRPr lang="en-US" sz="1600" b="1" dirty="0">
              <a:solidFill>
                <a:schemeClr val="bg1"/>
              </a:solidFill>
              <a:latin typeface="Segoe UI" panose="020B0502040204020203" pitchFamily="34" charset="0"/>
              <a:cs typeface="Segoe UI" panose="020B0502040204020203" pitchFamily="34" charset="0"/>
            </a:endParaRPr>
          </a:p>
        </p:txBody>
      </p:sp>
      <p:sp>
        <p:nvSpPr>
          <p:cNvPr id="38" name="Rounded Rectangle 37"/>
          <p:cNvSpPr/>
          <p:nvPr/>
        </p:nvSpPr>
        <p:spPr bwMode="auto">
          <a:xfrm>
            <a:off x="2633546" y="1822295"/>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err="1" smtClean="0">
                <a:solidFill>
                  <a:schemeClr val="bg1"/>
                </a:solidFill>
                <a:latin typeface="Segoe UI" panose="020B0502040204020203" pitchFamily="34" charset="0"/>
                <a:cs typeface="Segoe UI" panose="020B0502040204020203" pitchFamily="34" charset="0"/>
              </a:rPr>
              <a:t>FileReader</a:t>
            </a:r>
            <a:endParaRPr lang="en-US" sz="1600" b="1" dirty="0">
              <a:solidFill>
                <a:schemeClr val="bg1"/>
              </a:solidFill>
              <a:latin typeface="Segoe UI" panose="020B0502040204020203" pitchFamily="34" charset="0"/>
              <a:cs typeface="Segoe UI" panose="020B0502040204020203" pitchFamily="34" charset="0"/>
            </a:endParaRPr>
          </a:p>
        </p:txBody>
      </p:sp>
      <p:sp>
        <p:nvSpPr>
          <p:cNvPr id="39" name="Rounded Rectangle 38"/>
          <p:cNvSpPr/>
          <p:nvPr/>
        </p:nvSpPr>
        <p:spPr bwMode="auto">
          <a:xfrm>
            <a:off x="2633546" y="2761553"/>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smtClean="0">
                <a:solidFill>
                  <a:schemeClr val="bg1"/>
                </a:solidFill>
                <a:latin typeface="Segoe UI" panose="020B0502040204020203" pitchFamily="34" charset="0"/>
                <a:cs typeface="Segoe UI" panose="020B0502040204020203" pitchFamily="34" charset="0"/>
              </a:rPr>
              <a:t>Web Workers</a:t>
            </a:r>
            <a:endParaRPr lang="en-US" sz="1600" b="1" dirty="0">
              <a:solidFill>
                <a:schemeClr val="bg1"/>
              </a:solidFill>
              <a:latin typeface="Segoe UI" panose="020B0502040204020203" pitchFamily="34" charset="0"/>
              <a:cs typeface="Segoe UI" panose="020B0502040204020203" pitchFamily="34" charset="0"/>
            </a:endParaRPr>
          </a:p>
        </p:txBody>
      </p:sp>
      <p:sp>
        <p:nvSpPr>
          <p:cNvPr id="40" name="Rounded Rectangle 39"/>
          <p:cNvSpPr/>
          <p:nvPr/>
        </p:nvSpPr>
        <p:spPr bwMode="auto">
          <a:xfrm>
            <a:off x="2633546" y="3700811"/>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smtClean="0">
                <a:solidFill>
                  <a:schemeClr val="bg1"/>
                </a:solidFill>
                <a:latin typeface="Segoe UI" panose="020B0502040204020203" pitchFamily="34" charset="0"/>
                <a:cs typeface="Segoe UI" panose="020B0502040204020203" pitchFamily="34" charset="0"/>
              </a:rPr>
              <a:t>Web Sockets</a:t>
            </a:r>
            <a:endParaRPr lang="en-US" sz="1600" b="1" dirty="0">
              <a:solidFill>
                <a:schemeClr val="bg1"/>
              </a:solidFill>
              <a:latin typeface="Segoe UI" panose="020B0502040204020203" pitchFamily="34" charset="0"/>
              <a:cs typeface="Segoe UI" panose="020B0502040204020203" pitchFamily="34" charset="0"/>
            </a:endParaRPr>
          </a:p>
        </p:txBody>
      </p:sp>
      <p:sp>
        <p:nvSpPr>
          <p:cNvPr id="41" name="Rounded Rectangle 40"/>
          <p:cNvSpPr/>
          <p:nvPr/>
        </p:nvSpPr>
        <p:spPr bwMode="auto">
          <a:xfrm>
            <a:off x="2633546" y="4640069"/>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err="1" smtClean="0">
                <a:solidFill>
                  <a:schemeClr val="bg1"/>
                </a:solidFill>
                <a:latin typeface="Segoe UI" panose="020B0502040204020203" pitchFamily="34" charset="0"/>
                <a:cs typeface="Segoe UI" panose="020B0502040204020203" pitchFamily="34" charset="0"/>
              </a:rPr>
              <a:t>XmlHttp</a:t>
            </a:r>
            <a:r>
              <a:rPr lang="en-US" sz="1600" b="1" dirty="0" smtClean="0">
                <a:solidFill>
                  <a:schemeClr val="bg1"/>
                </a:solidFill>
                <a:latin typeface="Segoe UI" panose="020B0502040204020203" pitchFamily="34" charset="0"/>
                <a:cs typeface="Segoe UI" panose="020B0502040204020203" pitchFamily="34" charset="0"/>
              </a:rPr>
              <a:t>-Request Level 2</a:t>
            </a:r>
            <a:endParaRPr lang="en-US" sz="1600" b="1" dirty="0">
              <a:solidFill>
                <a:schemeClr val="bg1"/>
              </a:solidFill>
              <a:latin typeface="Segoe UI" panose="020B0502040204020203" pitchFamily="34" charset="0"/>
              <a:cs typeface="Segoe UI" panose="020B0502040204020203" pitchFamily="34" charset="0"/>
            </a:endParaRPr>
          </a:p>
        </p:txBody>
      </p:sp>
      <p:sp>
        <p:nvSpPr>
          <p:cNvPr id="42" name="Rounded Rectangle 41"/>
          <p:cNvSpPr/>
          <p:nvPr/>
        </p:nvSpPr>
        <p:spPr bwMode="auto">
          <a:xfrm>
            <a:off x="2633546" y="5579327"/>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smtClean="0">
                <a:solidFill>
                  <a:schemeClr val="bg1"/>
                </a:solidFill>
                <a:latin typeface="Segoe UI" panose="020B0502040204020203" pitchFamily="34" charset="0"/>
                <a:cs typeface="Segoe UI" panose="020B0502040204020203" pitchFamily="34" charset="0"/>
              </a:rPr>
              <a:t>History</a:t>
            </a:r>
            <a:endParaRPr lang="en-US" sz="1600" b="1" dirty="0">
              <a:solidFill>
                <a:schemeClr val="bg1"/>
              </a:solidFill>
              <a:latin typeface="Segoe UI" panose="020B0502040204020203" pitchFamily="34" charset="0"/>
              <a:cs typeface="Segoe UI" panose="020B0502040204020203" pitchFamily="34" charset="0"/>
            </a:endParaRPr>
          </a:p>
        </p:txBody>
      </p:sp>
      <p:sp>
        <p:nvSpPr>
          <p:cNvPr id="43" name="Rounded Rectangle 42"/>
          <p:cNvSpPr/>
          <p:nvPr/>
        </p:nvSpPr>
        <p:spPr bwMode="auto">
          <a:xfrm>
            <a:off x="4428892" y="1822295"/>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smtClean="0">
                <a:solidFill>
                  <a:schemeClr val="bg1"/>
                </a:solidFill>
                <a:latin typeface="Segoe UI" panose="020B0502040204020203" pitchFamily="34" charset="0"/>
                <a:cs typeface="Segoe UI" panose="020B0502040204020203" pitchFamily="34" charset="0"/>
              </a:rPr>
              <a:t>Drag &amp; Drop</a:t>
            </a:r>
            <a:endParaRPr lang="en-US" sz="1600" b="1" dirty="0">
              <a:solidFill>
                <a:schemeClr val="bg1"/>
              </a:solidFill>
              <a:latin typeface="Segoe UI" panose="020B0502040204020203" pitchFamily="34" charset="0"/>
              <a:cs typeface="Segoe UI" panose="020B0502040204020203" pitchFamily="34" charset="0"/>
            </a:endParaRPr>
          </a:p>
        </p:txBody>
      </p:sp>
      <p:sp>
        <p:nvSpPr>
          <p:cNvPr id="44" name="Rounded Rectangle 43"/>
          <p:cNvSpPr/>
          <p:nvPr/>
        </p:nvSpPr>
        <p:spPr bwMode="auto">
          <a:xfrm>
            <a:off x="4428892" y="2761553"/>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smtClean="0">
                <a:solidFill>
                  <a:schemeClr val="bg1"/>
                </a:solidFill>
                <a:latin typeface="Segoe UI" panose="020B0502040204020203" pitchFamily="34" charset="0"/>
                <a:cs typeface="Segoe UI" panose="020B0502040204020203" pitchFamily="34" charset="0"/>
              </a:rPr>
              <a:t>Offline Apps</a:t>
            </a:r>
            <a:endParaRPr lang="en-US" sz="1600" b="1" dirty="0">
              <a:solidFill>
                <a:schemeClr val="bg1"/>
              </a:solidFill>
              <a:latin typeface="Segoe UI" panose="020B0502040204020203" pitchFamily="34" charset="0"/>
              <a:cs typeface="Segoe UI" panose="020B0502040204020203" pitchFamily="34" charset="0"/>
            </a:endParaRPr>
          </a:p>
        </p:txBody>
      </p:sp>
      <p:sp>
        <p:nvSpPr>
          <p:cNvPr id="45" name="Rounded Rectangle 44"/>
          <p:cNvSpPr/>
          <p:nvPr/>
        </p:nvSpPr>
        <p:spPr bwMode="auto">
          <a:xfrm>
            <a:off x="4428892" y="3700811"/>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smtClean="0">
                <a:solidFill>
                  <a:schemeClr val="bg1"/>
                </a:solidFill>
                <a:latin typeface="Segoe UI" panose="020B0502040204020203" pitchFamily="34" charset="0"/>
                <a:cs typeface="Segoe UI" panose="020B0502040204020203" pitchFamily="34" charset="0"/>
              </a:rPr>
              <a:t>Forms</a:t>
            </a:r>
            <a:endParaRPr lang="en-US" sz="1600" b="1" dirty="0">
              <a:solidFill>
                <a:schemeClr val="bg1"/>
              </a:solidFill>
              <a:latin typeface="Segoe UI" panose="020B0502040204020203" pitchFamily="34" charset="0"/>
              <a:cs typeface="Segoe UI" panose="020B0502040204020203" pitchFamily="34" charset="0"/>
            </a:endParaRPr>
          </a:p>
        </p:txBody>
      </p:sp>
      <p:sp>
        <p:nvSpPr>
          <p:cNvPr id="46" name="Rounded Rectangle 45"/>
          <p:cNvSpPr/>
          <p:nvPr/>
        </p:nvSpPr>
        <p:spPr bwMode="auto">
          <a:xfrm>
            <a:off x="4428892" y="4640069"/>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smtClean="0">
                <a:solidFill>
                  <a:schemeClr val="bg1"/>
                </a:solidFill>
                <a:latin typeface="Segoe UI" panose="020B0502040204020203" pitchFamily="34" charset="0"/>
                <a:cs typeface="Segoe UI" panose="020B0502040204020203" pitchFamily="34" charset="0"/>
              </a:rPr>
              <a:t>Device Orientation</a:t>
            </a:r>
            <a:endParaRPr lang="en-US" sz="1600" b="1" dirty="0">
              <a:solidFill>
                <a:schemeClr val="bg1"/>
              </a:solidFill>
              <a:latin typeface="Segoe UI" panose="020B0502040204020203" pitchFamily="34" charset="0"/>
              <a:cs typeface="Segoe UI" panose="020B0502040204020203" pitchFamily="34" charset="0"/>
            </a:endParaRPr>
          </a:p>
        </p:txBody>
      </p:sp>
      <p:sp>
        <p:nvSpPr>
          <p:cNvPr id="47" name="Rounded Rectangle 46"/>
          <p:cNvSpPr/>
          <p:nvPr/>
        </p:nvSpPr>
        <p:spPr bwMode="auto">
          <a:xfrm>
            <a:off x="4428892" y="5579327"/>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smtClean="0">
                <a:solidFill>
                  <a:schemeClr val="bg1"/>
                </a:solidFill>
                <a:latin typeface="Segoe UI" panose="020B0502040204020203" pitchFamily="34" charset="0"/>
                <a:cs typeface="Segoe UI" panose="020B0502040204020203" pitchFamily="34" charset="0"/>
              </a:rPr>
              <a:t>Screen Orientation</a:t>
            </a:r>
            <a:endParaRPr lang="en-US" sz="1600" b="1" dirty="0">
              <a:solidFill>
                <a:schemeClr val="bg1"/>
              </a:solidFill>
              <a:latin typeface="Segoe UI" panose="020B0502040204020203" pitchFamily="34" charset="0"/>
              <a:cs typeface="Segoe UI" panose="020B0502040204020203" pitchFamily="34" charset="0"/>
            </a:endParaRPr>
          </a:p>
        </p:txBody>
      </p:sp>
      <p:sp>
        <p:nvSpPr>
          <p:cNvPr id="48" name="Rounded Rectangle 47"/>
          <p:cNvSpPr/>
          <p:nvPr/>
        </p:nvSpPr>
        <p:spPr bwMode="auto">
          <a:xfrm>
            <a:off x="6224238" y="1822295"/>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err="1" smtClean="0">
                <a:solidFill>
                  <a:schemeClr val="bg1"/>
                </a:solidFill>
                <a:latin typeface="Segoe UI" panose="020B0502040204020203" pitchFamily="34" charset="0"/>
                <a:cs typeface="Segoe UI" panose="020B0502040204020203" pitchFamily="34" charset="0"/>
              </a:rPr>
              <a:t>WebRTC</a:t>
            </a:r>
            <a:endParaRPr lang="en-US" sz="1600" b="1" dirty="0">
              <a:solidFill>
                <a:schemeClr val="bg1"/>
              </a:solidFill>
              <a:latin typeface="Segoe UI" panose="020B0502040204020203" pitchFamily="34" charset="0"/>
              <a:cs typeface="Segoe UI" panose="020B0502040204020203" pitchFamily="34" charset="0"/>
            </a:endParaRPr>
          </a:p>
        </p:txBody>
      </p:sp>
      <p:sp>
        <p:nvSpPr>
          <p:cNvPr id="49" name="Rounded Rectangle 48"/>
          <p:cNvSpPr/>
          <p:nvPr/>
        </p:nvSpPr>
        <p:spPr bwMode="auto">
          <a:xfrm>
            <a:off x="6224238" y="2761553"/>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smtClean="0">
                <a:solidFill>
                  <a:schemeClr val="bg1"/>
                </a:solidFill>
                <a:latin typeface="Segoe UI" panose="020B0502040204020203" pitchFamily="34" charset="0"/>
                <a:cs typeface="Segoe UI" panose="020B0502040204020203" pitchFamily="34" charset="0"/>
              </a:rPr>
              <a:t>Media Capture</a:t>
            </a:r>
            <a:endParaRPr lang="en-US" sz="1600" b="1" dirty="0">
              <a:solidFill>
                <a:schemeClr val="bg1"/>
              </a:solidFill>
              <a:latin typeface="Segoe UI" panose="020B0502040204020203" pitchFamily="34" charset="0"/>
              <a:cs typeface="Segoe UI" panose="020B0502040204020203" pitchFamily="34" charset="0"/>
            </a:endParaRPr>
          </a:p>
        </p:txBody>
      </p:sp>
      <p:sp>
        <p:nvSpPr>
          <p:cNvPr id="50" name="Rounded Rectangle 49"/>
          <p:cNvSpPr/>
          <p:nvPr/>
        </p:nvSpPr>
        <p:spPr bwMode="auto">
          <a:xfrm>
            <a:off x="6224238" y="3700811"/>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smtClean="0">
                <a:solidFill>
                  <a:schemeClr val="bg1"/>
                </a:solidFill>
                <a:latin typeface="Segoe UI" panose="020B0502040204020203" pitchFamily="34" charset="0"/>
                <a:cs typeface="Segoe UI" panose="020B0502040204020203" pitchFamily="34" charset="0"/>
              </a:rPr>
              <a:t>Messaging</a:t>
            </a:r>
            <a:endParaRPr lang="en-US" sz="1600" b="1" dirty="0">
              <a:solidFill>
                <a:schemeClr val="bg1"/>
              </a:solidFill>
              <a:latin typeface="Segoe UI" panose="020B0502040204020203" pitchFamily="34" charset="0"/>
              <a:cs typeface="Segoe UI" panose="020B0502040204020203" pitchFamily="34" charset="0"/>
            </a:endParaRPr>
          </a:p>
        </p:txBody>
      </p:sp>
      <p:sp>
        <p:nvSpPr>
          <p:cNvPr id="51" name="Rounded Rectangle 50"/>
          <p:cNvSpPr/>
          <p:nvPr/>
        </p:nvSpPr>
        <p:spPr bwMode="auto">
          <a:xfrm>
            <a:off x="6224238" y="4640069"/>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smtClean="0">
                <a:solidFill>
                  <a:schemeClr val="bg1"/>
                </a:solidFill>
                <a:latin typeface="Segoe UI" panose="020B0502040204020203" pitchFamily="34" charset="0"/>
                <a:cs typeface="Segoe UI" panose="020B0502040204020203" pitchFamily="34" charset="0"/>
              </a:rPr>
              <a:t>Web Notifications</a:t>
            </a:r>
            <a:endParaRPr lang="en-US" sz="1600" b="1" dirty="0">
              <a:solidFill>
                <a:schemeClr val="bg1"/>
              </a:solidFill>
              <a:latin typeface="Segoe UI" panose="020B0502040204020203" pitchFamily="34" charset="0"/>
              <a:cs typeface="Segoe UI" panose="020B0502040204020203" pitchFamily="34" charset="0"/>
            </a:endParaRPr>
          </a:p>
        </p:txBody>
      </p:sp>
      <p:sp>
        <p:nvSpPr>
          <p:cNvPr id="52" name="Rounded Rectangle 51"/>
          <p:cNvSpPr/>
          <p:nvPr/>
        </p:nvSpPr>
        <p:spPr bwMode="auto">
          <a:xfrm>
            <a:off x="6224238" y="5579327"/>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err="1" smtClean="0">
                <a:solidFill>
                  <a:schemeClr val="bg1"/>
                </a:solidFill>
                <a:latin typeface="Segoe UI" panose="020B0502040204020203" pitchFamily="34" charset="0"/>
                <a:cs typeface="Segoe UI" panose="020B0502040204020203" pitchFamily="34" charset="0"/>
              </a:rPr>
              <a:t>Fullscreen</a:t>
            </a:r>
            <a:endParaRPr lang="en-US" sz="1600" b="1" dirty="0">
              <a:solidFill>
                <a:schemeClr val="bg1"/>
              </a:solidFill>
              <a:latin typeface="Segoe UI" panose="020B0502040204020203" pitchFamily="34" charset="0"/>
              <a:cs typeface="Segoe UI" panose="020B0502040204020203" pitchFamily="34" charset="0"/>
            </a:endParaRPr>
          </a:p>
        </p:txBody>
      </p:sp>
      <p:sp>
        <p:nvSpPr>
          <p:cNvPr id="53" name="Rounded Rectangle 52"/>
          <p:cNvSpPr/>
          <p:nvPr/>
        </p:nvSpPr>
        <p:spPr bwMode="auto">
          <a:xfrm>
            <a:off x="8019584" y="1822295"/>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smtClean="0">
                <a:solidFill>
                  <a:schemeClr val="bg1"/>
                </a:solidFill>
                <a:latin typeface="Segoe UI" panose="020B0502040204020203" pitchFamily="34" charset="0"/>
                <a:cs typeface="Segoe UI" panose="020B0502040204020203" pitchFamily="34" charset="0"/>
              </a:rPr>
              <a:t>Media Stream Extensions</a:t>
            </a:r>
            <a:endParaRPr lang="en-US" sz="1600" b="1" dirty="0">
              <a:solidFill>
                <a:schemeClr val="bg1"/>
              </a:solidFill>
              <a:latin typeface="Segoe UI" panose="020B0502040204020203" pitchFamily="34" charset="0"/>
              <a:cs typeface="Segoe UI" panose="020B0502040204020203" pitchFamily="34" charset="0"/>
            </a:endParaRPr>
          </a:p>
        </p:txBody>
      </p:sp>
      <p:sp>
        <p:nvSpPr>
          <p:cNvPr id="54" name="Rounded Rectangle 53"/>
          <p:cNvSpPr/>
          <p:nvPr/>
        </p:nvSpPr>
        <p:spPr bwMode="auto">
          <a:xfrm>
            <a:off x="8019584" y="2761553"/>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smtClean="0">
                <a:solidFill>
                  <a:schemeClr val="bg1"/>
                </a:solidFill>
                <a:latin typeface="Segoe UI" panose="020B0502040204020203" pitchFamily="34" charset="0"/>
                <a:cs typeface="Segoe UI" panose="020B0502040204020203" pitchFamily="34" charset="0"/>
              </a:rPr>
              <a:t>Clipboard</a:t>
            </a:r>
            <a:endParaRPr lang="en-US" sz="1600" b="1" dirty="0">
              <a:solidFill>
                <a:schemeClr val="bg1"/>
              </a:solidFill>
              <a:latin typeface="Segoe UI" panose="020B0502040204020203" pitchFamily="34" charset="0"/>
              <a:cs typeface="Segoe UI" panose="020B0502040204020203" pitchFamily="34" charset="0"/>
            </a:endParaRPr>
          </a:p>
        </p:txBody>
      </p:sp>
      <p:sp>
        <p:nvSpPr>
          <p:cNvPr id="55" name="Rounded Rectangle 54"/>
          <p:cNvSpPr/>
          <p:nvPr/>
        </p:nvSpPr>
        <p:spPr bwMode="auto">
          <a:xfrm>
            <a:off x="8019584" y="3700811"/>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smtClean="0">
                <a:solidFill>
                  <a:schemeClr val="bg1"/>
                </a:solidFill>
                <a:latin typeface="Segoe UI" panose="020B0502040204020203" pitchFamily="34" charset="0"/>
                <a:cs typeface="Segoe UI" panose="020B0502040204020203" pitchFamily="34" charset="0"/>
              </a:rPr>
              <a:t>Calendar</a:t>
            </a:r>
            <a:endParaRPr lang="en-US" sz="1600" b="1" dirty="0">
              <a:solidFill>
                <a:schemeClr val="bg1"/>
              </a:solidFill>
              <a:latin typeface="Segoe UI" panose="020B0502040204020203" pitchFamily="34" charset="0"/>
              <a:cs typeface="Segoe UI" panose="020B0502040204020203" pitchFamily="34" charset="0"/>
            </a:endParaRPr>
          </a:p>
        </p:txBody>
      </p:sp>
      <p:sp>
        <p:nvSpPr>
          <p:cNvPr id="56" name="Rounded Rectangle 55"/>
          <p:cNvSpPr/>
          <p:nvPr/>
        </p:nvSpPr>
        <p:spPr bwMode="auto">
          <a:xfrm>
            <a:off x="8019584" y="4640069"/>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smtClean="0">
                <a:solidFill>
                  <a:schemeClr val="bg1"/>
                </a:solidFill>
                <a:latin typeface="Segoe UI" panose="020B0502040204020203" pitchFamily="34" charset="0"/>
                <a:cs typeface="Segoe UI" panose="020B0502040204020203" pitchFamily="34" charset="0"/>
              </a:rPr>
              <a:t>Contacts</a:t>
            </a:r>
            <a:endParaRPr lang="en-US" sz="1600" b="1" dirty="0">
              <a:solidFill>
                <a:schemeClr val="bg1"/>
              </a:solidFill>
              <a:latin typeface="Segoe UI" panose="020B0502040204020203" pitchFamily="34" charset="0"/>
              <a:cs typeface="Segoe UI" panose="020B0502040204020203" pitchFamily="34" charset="0"/>
            </a:endParaRPr>
          </a:p>
        </p:txBody>
      </p:sp>
      <p:sp>
        <p:nvSpPr>
          <p:cNvPr id="57" name="Rounded Rectangle 56"/>
          <p:cNvSpPr/>
          <p:nvPr/>
        </p:nvSpPr>
        <p:spPr bwMode="auto">
          <a:xfrm>
            <a:off x="8019584" y="5579327"/>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err="1" smtClean="0">
                <a:solidFill>
                  <a:schemeClr val="bg1"/>
                </a:solidFill>
                <a:latin typeface="Segoe UI" panose="020B0502040204020203" pitchFamily="34" charset="0"/>
                <a:cs typeface="Segoe UI" panose="020B0502040204020203" pitchFamily="34" charset="0"/>
              </a:rPr>
              <a:t>WebGL</a:t>
            </a:r>
            <a:endParaRPr lang="en-US" sz="1600" b="1" dirty="0">
              <a:solidFill>
                <a:schemeClr val="bg1"/>
              </a:solidFill>
              <a:latin typeface="Segoe UI" panose="020B0502040204020203" pitchFamily="34" charset="0"/>
              <a:cs typeface="Segoe UI" panose="020B0502040204020203" pitchFamily="34" charset="0"/>
            </a:endParaRPr>
          </a:p>
        </p:txBody>
      </p:sp>
      <p:sp>
        <p:nvSpPr>
          <p:cNvPr id="58" name="Rounded Rectangle 57"/>
          <p:cNvSpPr/>
          <p:nvPr/>
        </p:nvSpPr>
        <p:spPr bwMode="auto">
          <a:xfrm>
            <a:off x="9814930" y="1822295"/>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smtClean="0">
                <a:solidFill>
                  <a:schemeClr val="bg1"/>
                </a:solidFill>
                <a:latin typeface="Segoe UI" panose="020B0502040204020203" pitchFamily="34" charset="0"/>
                <a:cs typeface="Segoe UI" panose="020B0502040204020203" pitchFamily="34" charset="0"/>
              </a:rPr>
              <a:t>Battery Status</a:t>
            </a:r>
            <a:endParaRPr lang="en-US" sz="1600" b="1" dirty="0">
              <a:solidFill>
                <a:schemeClr val="bg1"/>
              </a:solidFill>
              <a:latin typeface="Segoe UI" panose="020B0502040204020203" pitchFamily="34" charset="0"/>
              <a:cs typeface="Segoe UI" panose="020B0502040204020203" pitchFamily="34" charset="0"/>
            </a:endParaRPr>
          </a:p>
        </p:txBody>
      </p:sp>
      <p:sp>
        <p:nvSpPr>
          <p:cNvPr id="59" name="Rounded Rectangle 58"/>
          <p:cNvSpPr/>
          <p:nvPr/>
        </p:nvSpPr>
        <p:spPr bwMode="auto">
          <a:xfrm>
            <a:off x="9814930" y="2761553"/>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smtClean="0">
                <a:solidFill>
                  <a:schemeClr val="bg1"/>
                </a:solidFill>
                <a:latin typeface="Segoe UI" panose="020B0502040204020203" pitchFamily="34" charset="0"/>
                <a:cs typeface="Segoe UI" panose="020B0502040204020203" pitchFamily="34" charset="0"/>
              </a:rPr>
              <a:t>Ambient Light</a:t>
            </a:r>
            <a:endParaRPr lang="en-US" sz="1600" b="1" dirty="0">
              <a:solidFill>
                <a:schemeClr val="bg1"/>
              </a:solidFill>
              <a:latin typeface="Segoe UI" panose="020B0502040204020203" pitchFamily="34" charset="0"/>
              <a:cs typeface="Segoe UI" panose="020B0502040204020203" pitchFamily="34" charset="0"/>
            </a:endParaRPr>
          </a:p>
        </p:txBody>
      </p:sp>
      <p:sp>
        <p:nvSpPr>
          <p:cNvPr id="60" name="Rounded Rectangle 59"/>
          <p:cNvSpPr/>
          <p:nvPr/>
        </p:nvSpPr>
        <p:spPr bwMode="auto">
          <a:xfrm>
            <a:off x="9814930" y="3700811"/>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smtClean="0">
                <a:solidFill>
                  <a:schemeClr val="bg1"/>
                </a:solidFill>
                <a:latin typeface="Segoe UI" panose="020B0502040204020203" pitchFamily="34" charset="0"/>
                <a:cs typeface="Segoe UI" panose="020B0502040204020203" pitchFamily="34" charset="0"/>
              </a:rPr>
              <a:t>Web Audio</a:t>
            </a:r>
            <a:endParaRPr lang="en-US" sz="1600" b="1" dirty="0">
              <a:solidFill>
                <a:schemeClr val="bg1"/>
              </a:solidFill>
              <a:latin typeface="Segoe UI" panose="020B0502040204020203" pitchFamily="34" charset="0"/>
              <a:cs typeface="Segoe UI" panose="020B0502040204020203" pitchFamily="34" charset="0"/>
            </a:endParaRPr>
          </a:p>
        </p:txBody>
      </p:sp>
      <p:sp>
        <p:nvSpPr>
          <p:cNvPr id="61" name="Rounded Rectangle 60"/>
          <p:cNvSpPr/>
          <p:nvPr/>
        </p:nvSpPr>
        <p:spPr bwMode="auto">
          <a:xfrm>
            <a:off x="9814930" y="4640069"/>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smtClean="0">
                <a:solidFill>
                  <a:schemeClr val="bg1"/>
                </a:solidFill>
                <a:latin typeface="Segoe UI" panose="020B0502040204020203" pitchFamily="34" charset="0"/>
                <a:cs typeface="Segoe UI" panose="020B0502040204020203" pitchFamily="34" charset="0"/>
              </a:rPr>
              <a:t>Pointer</a:t>
            </a:r>
            <a:endParaRPr lang="en-US" sz="1600" b="1" dirty="0">
              <a:solidFill>
                <a:schemeClr val="bg1"/>
              </a:solidFill>
              <a:latin typeface="Segoe UI" panose="020B0502040204020203" pitchFamily="34" charset="0"/>
              <a:cs typeface="Segoe UI" panose="020B0502040204020203" pitchFamily="34" charset="0"/>
            </a:endParaRPr>
          </a:p>
        </p:txBody>
      </p:sp>
      <p:sp>
        <p:nvSpPr>
          <p:cNvPr id="62" name="Rounded Rectangle 61"/>
          <p:cNvSpPr/>
          <p:nvPr/>
        </p:nvSpPr>
        <p:spPr bwMode="auto">
          <a:xfrm>
            <a:off x="9814930" y="5579327"/>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err="1" smtClean="0">
                <a:solidFill>
                  <a:schemeClr val="bg1"/>
                </a:solidFill>
                <a:latin typeface="Segoe UI" panose="020B0502040204020203" pitchFamily="34" charset="0"/>
                <a:cs typeface="Segoe UI" panose="020B0502040204020203" pitchFamily="34" charset="0"/>
              </a:rPr>
              <a:t>WebNFC</a:t>
            </a:r>
            <a:endParaRPr lang="en-US" sz="160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65336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User's Current Location</a:t>
            </a:r>
            <a:endParaRPr lang="en-US" dirty="0"/>
          </a:p>
        </p:txBody>
      </p:sp>
      <p:sp>
        <p:nvSpPr>
          <p:cNvPr id="4" name="TextBox 3"/>
          <p:cNvSpPr txBox="1"/>
          <p:nvPr/>
        </p:nvSpPr>
        <p:spPr>
          <a:xfrm>
            <a:off x="838200" y="1884556"/>
            <a:ext cx="9110186" cy="4093428"/>
          </a:xfrm>
          <a:prstGeom prst="rect">
            <a:avLst/>
          </a:prstGeom>
          <a:noFill/>
        </p:spPr>
        <p:txBody>
          <a:bodyPr wrap="none" rtlCol="0">
            <a:spAutoFit/>
          </a:bodyPr>
          <a:lstStyle/>
          <a:p>
            <a:r>
              <a:rPr lang="en-US" sz="2000" dirty="0" err="1">
                <a:latin typeface="Lucida Console" panose="020B0609040504020204" pitchFamily="49" charset="0"/>
              </a:rPr>
              <a:t>navigator.geolocation.getCurrentPosition</a:t>
            </a:r>
            <a:r>
              <a:rPr lang="en-US" sz="2000" dirty="0">
                <a:latin typeface="Lucida Console" panose="020B0609040504020204" pitchFamily="49" charset="0"/>
              </a:rPr>
              <a:t>(</a:t>
            </a:r>
            <a:r>
              <a:rPr lang="en-US" sz="2000" dirty="0" err="1">
                <a:latin typeface="Lucida Console" panose="020B0609040504020204" pitchFamily="49" charset="0"/>
              </a:rPr>
              <a:t>onPositionReady</a:t>
            </a:r>
            <a:r>
              <a:rPr lang="en-US" sz="2000" dirty="0">
                <a:latin typeface="Lucida Console" panose="020B0609040504020204" pitchFamily="49" charset="0"/>
              </a:rPr>
              <a:t>);</a:t>
            </a:r>
          </a:p>
          <a:p>
            <a:r>
              <a:rPr lang="en-US" sz="2000" dirty="0">
                <a:latin typeface="Lucida Console" panose="020B0609040504020204" pitchFamily="49" charset="0"/>
              </a:rPr>
              <a:t>  .</a:t>
            </a:r>
          </a:p>
          <a:p>
            <a:r>
              <a:rPr lang="en-US" sz="2000" dirty="0">
                <a:latin typeface="Lucida Console" panose="020B0609040504020204" pitchFamily="49" charset="0"/>
              </a:rPr>
              <a:t>  .</a:t>
            </a:r>
          </a:p>
          <a:p>
            <a:r>
              <a:rPr lang="en-US" sz="2000" dirty="0">
                <a:latin typeface="Lucida Console" panose="020B0609040504020204" pitchFamily="49" charset="0"/>
              </a:rPr>
              <a:t>  .</a:t>
            </a:r>
          </a:p>
          <a:p>
            <a:r>
              <a:rPr lang="en-US" sz="2000" dirty="0">
                <a:latin typeface="Lucida Console" panose="020B0609040504020204" pitchFamily="49" charset="0"/>
              </a:rPr>
              <a:t>// </a:t>
            </a:r>
            <a:r>
              <a:rPr lang="en-US" sz="2000" dirty="0" smtClean="0">
                <a:latin typeface="Lucida Console" panose="020B0609040504020204" pitchFamily="49" charset="0"/>
              </a:rPr>
              <a:t>Callback</a:t>
            </a:r>
            <a:endParaRPr lang="en-US" sz="2000" dirty="0">
              <a:latin typeface="Lucida Console" panose="020B0609040504020204" pitchFamily="49" charset="0"/>
            </a:endParaRPr>
          </a:p>
          <a:p>
            <a:r>
              <a:rPr lang="en-US" sz="2000" dirty="0">
                <a:latin typeface="Lucida Console" panose="020B0609040504020204" pitchFamily="49" charset="0"/>
              </a:rPr>
              <a:t>function </a:t>
            </a:r>
            <a:r>
              <a:rPr lang="en-US" sz="2000" dirty="0" err="1">
                <a:latin typeface="Lucida Console" panose="020B0609040504020204" pitchFamily="49" charset="0"/>
              </a:rPr>
              <a:t>onPositionReady</a:t>
            </a:r>
            <a:r>
              <a:rPr lang="en-US" sz="2000" dirty="0">
                <a:latin typeface="Lucida Console" panose="020B0609040504020204" pitchFamily="49" charset="0"/>
              </a:rPr>
              <a:t>(position) {</a:t>
            </a:r>
          </a:p>
          <a:p>
            <a:r>
              <a:rPr lang="en-US" sz="2000" dirty="0">
                <a:latin typeface="Lucida Console" panose="020B0609040504020204" pitchFamily="49" charset="0"/>
              </a:rPr>
              <a:t>    </a:t>
            </a:r>
            <a:r>
              <a:rPr lang="en-US" sz="2000" dirty="0" err="1">
                <a:latin typeface="Lucida Console" panose="020B0609040504020204" pitchFamily="49" charset="0"/>
              </a:rPr>
              <a:t>var</a:t>
            </a:r>
            <a:r>
              <a:rPr lang="en-US" sz="2000" dirty="0">
                <a:latin typeface="Lucida Console" panose="020B0609040504020204" pitchFamily="49" charset="0"/>
              </a:rPr>
              <a:t> latitude = </a:t>
            </a:r>
            <a:r>
              <a:rPr lang="en-US" sz="2000" dirty="0" err="1">
                <a:latin typeface="Lucida Console" panose="020B0609040504020204" pitchFamily="49" charset="0"/>
              </a:rPr>
              <a:t>position.coords.latitude</a:t>
            </a:r>
            <a:r>
              <a:rPr lang="en-US" sz="2000" dirty="0">
                <a:latin typeface="Lucida Console" panose="020B0609040504020204" pitchFamily="49" charset="0"/>
              </a:rPr>
              <a:t>;</a:t>
            </a:r>
          </a:p>
          <a:p>
            <a:r>
              <a:rPr lang="en-US" sz="2000" dirty="0">
                <a:latin typeface="Lucida Console" panose="020B0609040504020204" pitchFamily="49" charset="0"/>
              </a:rPr>
              <a:t>    </a:t>
            </a:r>
            <a:r>
              <a:rPr lang="en-US" sz="2000" dirty="0" err="1">
                <a:latin typeface="Lucida Console" panose="020B0609040504020204" pitchFamily="49" charset="0"/>
              </a:rPr>
              <a:t>var</a:t>
            </a:r>
            <a:r>
              <a:rPr lang="en-US" sz="2000" dirty="0">
                <a:latin typeface="Lucida Console" panose="020B0609040504020204" pitchFamily="49" charset="0"/>
              </a:rPr>
              <a:t> longitude = </a:t>
            </a:r>
            <a:r>
              <a:rPr lang="en-US" sz="2000" dirty="0" err="1">
                <a:latin typeface="Lucida Console" panose="020B0609040504020204" pitchFamily="49" charset="0"/>
              </a:rPr>
              <a:t>position.coords.longitude</a:t>
            </a:r>
            <a:r>
              <a:rPr lang="en-US" sz="2000" dirty="0">
                <a:latin typeface="Lucida Console" panose="020B0609040504020204" pitchFamily="49" charset="0"/>
              </a:rPr>
              <a:t>;</a:t>
            </a:r>
          </a:p>
          <a:p>
            <a:r>
              <a:rPr lang="en-US" sz="2000" dirty="0">
                <a:latin typeface="Lucida Console" panose="020B0609040504020204" pitchFamily="49" charset="0"/>
              </a:rPr>
              <a:t>    </a:t>
            </a:r>
            <a:r>
              <a:rPr lang="en-US" sz="2000" dirty="0" err="1">
                <a:latin typeface="Lucida Console" panose="020B0609040504020204" pitchFamily="49" charset="0"/>
              </a:rPr>
              <a:t>var</a:t>
            </a:r>
            <a:r>
              <a:rPr lang="en-US" sz="2000" dirty="0">
                <a:latin typeface="Lucida Console" panose="020B0609040504020204" pitchFamily="49" charset="0"/>
              </a:rPr>
              <a:t> altitude = </a:t>
            </a:r>
            <a:r>
              <a:rPr lang="en-US" sz="2000" dirty="0" err="1">
                <a:latin typeface="Lucida Console" panose="020B0609040504020204" pitchFamily="49" charset="0"/>
              </a:rPr>
              <a:t>position.coords.altitude</a:t>
            </a:r>
            <a:r>
              <a:rPr lang="en-US" sz="2000" dirty="0">
                <a:latin typeface="Lucida Console" panose="020B0609040504020204" pitchFamily="49" charset="0"/>
              </a:rPr>
              <a:t>;</a:t>
            </a:r>
          </a:p>
          <a:p>
            <a:r>
              <a:rPr lang="en-US" sz="2000" dirty="0">
                <a:latin typeface="Lucida Console" panose="020B0609040504020204" pitchFamily="49" charset="0"/>
              </a:rPr>
              <a:t>    </a:t>
            </a:r>
            <a:r>
              <a:rPr lang="en-US" sz="2000" dirty="0" err="1">
                <a:latin typeface="Lucida Console" panose="020B0609040504020204" pitchFamily="49" charset="0"/>
              </a:rPr>
              <a:t>var</a:t>
            </a:r>
            <a:r>
              <a:rPr lang="en-US" sz="2000" dirty="0">
                <a:latin typeface="Lucida Console" panose="020B0609040504020204" pitchFamily="49" charset="0"/>
              </a:rPr>
              <a:t> accuracy = </a:t>
            </a:r>
            <a:r>
              <a:rPr lang="en-US" sz="2000" dirty="0" err="1">
                <a:latin typeface="Lucida Console" panose="020B0609040504020204" pitchFamily="49" charset="0"/>
              </a:rPr>
              <a:t>position.coords.accuracy</a:t>
            </a:r>
            <a:r>
              <a:rPr lang="en-US" sz="2000" dirty="0">
                <a:latin typeface="Lucida Console" panose="020B0609040504020204" pitchFamily="49" charset="0"/>
              </a:rPr>
              <a:t>;</a:t>
            </a:r>
          </a:p>
          <a:p>
            <a:r>
              <a:rPr lang="en-US" sz="2000" dirty="0" smtClean="0">
                <a:latin typeface="Lucida Console" panose="020B0609040504020204" pitchFamily="49" charset="0"/>
              </a:rPr>
              <a:t>    </a:t>
            </a:r>
            <a:r>
              <a:rPr lang="en-US" sz="2000" dirty="0" err="1" smtClean="0">
                <a:latin typeface="Lucida Console" panose="020B0609040504020204" pitchFamily="49" charset="0"/>
              </a:rPr>
              <a:t>var</a:t>
            </a:r>
            <a:r>
              <a:rPr lang="en-US" sz="2000" dirty="0" smtClean="0">
                <a:latin typeface="Lucida Console" panose="020B0609040504020204" pitchFamily="49" charset="0"/>
              </a:rPr>
              <a:t> </a:t>
            </a:r>
            <a:r>
              <a:rPr lang="en-US" sz="2000" dirty="0">
                <a:latin typeface="Lucida Console" panose="020B0609040504020204" pitchFamily="49" charset="0"/>
              </a:rPr>
              <a:t>timestamp = </a:t>
            </a:r>
            <a:r>
              <a:rPr lang="en-US" sz="2000" dirty="0" err="1">
                <a:latin typeface="Lucida Console" panose="020B0609040504020204" pitchFamily="49" charset="0"/>
              </a:rPr>
              <a:t>position.timestamp</a:t>
            </a:r>
            <a:r>
              <a:rPr lang="en-US" sz="2000" dirty="0">
                <a:latin typeface="Lucida Console" panose="020B0609040504020204" pitchFamily="49" charset="0"/>
              </a:rPr>
              <a:t>;</a:t>
            </a:r>
          </a:p>
          <a:p>
            <a:r>
              <a:rPr lang="en-US" sz="2000" dirty="0">
                <a:latin typeface="Lucida Console" panose="020B0609040504020204" pitchFamily="49" charset="0"/>
              </a:rPr>
              <a:t>}</a:t>
            </a: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8565728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HTML5 Canvas API</a:t>
            </a:r>
            <a:endParaRPr lang="en-US" dirty="0"/>
          </a:p>
        </p:txBody>
      </p:sp>
      <p:sp>
        <p:nvSpPr>
          <p:cNvPr id="3" name="Content Placeholder 2"/>
          <p:cNvSpPr>
            <a:spLocks noGrp="1"/>
          </p:cNvSpPr>
          <p:nvPr>
            <p:ph idx="1"/>
          </p:nvPr>
        </p:nvSpPr>
        <p:spPr/>
        <p:txBody>
          <a:bodyPr/>
          <a:lstStyle/>
          <a:p>
            <a:r>
              <a:rPr lang="en-US" dirty="0" smtClean="0"/>
              <a:t>API for drawing to a Web page from JavaScript</a:t>
            </a:r>
          </a:p>
          <a:p>
            <a:r>
              <a:rPr lang="en-US" dirty="0" smtClean="0"/>
              <a:t>The basis for rich UIs, data-driven UIs, games, and more</a:t>
            </a:r>
            <a:endParaRPr lang="en-US" dirty="0"/>
          </a:p>
        </p:txBody>
      </p:sp>
      <p:pic>
        <p:nvPicPr>
          <p:cNvPr id="4" name="Picture 3"/>
          <p:cNvPicPr>
            <a:picLocks noChangeAspect="1"/>
          </p:cNvPicPr>
          <p:nvPr/>
        </p:nvPicPr>
        <p:blipFill>
          <a:blip r:embed="rId3"/>
          <a:stretch>
            <a:fillRect/>
          </a:stretch>
        </p:blipFill>
        <p:spPr>
          <a:xfrm>
            <a:off x="1207120" y="3122806"/>
            <a:ext cx="4335037" cy="3349801"/>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6280460" y="3122805"/>
            <a:ext cx="4335037" cy="33498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76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&lt;canvas&gt; Element</a:t>
            </a:r>
            <a:endParaRPr lang="en-US" dirty="0"/>
          </a:p>
        </p:txBody>
      </p:sp>
      <p:sp>
        <p:nvSpPr>
          <p:cNvPr id="3" name="Content Placeholder 2"/>
          <p:cNvSpPr>
            <a:spLocks noGrp="1"/>
          </p:cNvSpPr>
          <p:nvPr>
            <p:ph idx="1"/>
          </p:nvPr>
        </p:nvSpPr>
        <p:spPr/>
        <p:txBody>
          <a:bodyPr/>
          <a:lstStyle/>
          <a:p>
            <a:r>
              <a:rPr lang="en-US" dirty="0"/>
              <a:t>Pixel-addressable drawing surface for rendering text, graphics, and other visual elements</a:t>
            </a:r>
          </a:p>
          <a:p>
            <a:pPr lvl="1"/>
            <a:r>
              <a:rPr lang="en-US" dirty="0" err="1"/>
              <a:t>getContext</a:t>
            </a:r>
            <a:r>
              <a:rPr lang="en-US" dirty="0"/>
              <a:t> method retrieves rendering context</a:t>
            </a:r>
          </a:p>
          <a:p>
            <a:pPr lvl="1"/>
            <a:r>
              <a:rPr lang="en-US" dirty="0" err="1"/>
              <a:t>toDataUrl</a:t>
            </a:r>
            <a:r>
              <a:rPr lang="en-US" dirty="0"/>
              <a:t> method returns data URL containing canvas bitmap</a:t>
            </a:r>
          </a:p>
          <a:p>
            <a:r>
              <a:rPr lang="en-US" dirty="0"/>
              <a:t>CanvasRenderingContext2d methods and properties provide 2D immediate-mode drawing API</a:t>
            </a:r>
          </a:p>
          <a:p>
            <a:endParaRPr lang="en-US" dirty="0"/>
          </a:p>
        </p:txBody>
      </p:sp>
      <p:sp>
        <p:nvSpPr>
          <p:cNvPr id="5" name="Rectangle 4"/>
          <p:cNvSpPr/>
          <p:nvPr/>
        </p:nvSpPr>
        <p:spPr bwMode="auto">
          <a:xfrm>
            <a:off x="1182668" y="4804518"/>
            <a:ext cx="1709679" cy="702325"/>
          </a:xfrm>
          <a:prstGeom prst="rect">
            <a:avLst/>
          </a:prstGeom>
          <a:solidFill>
            <a:srgbClr val="5095D1"/>
          </a:solidFill>
          <a:ln w="38100" cap="flat" cmpd="sng" algn="ctr">
            <a:noFill/>
            <a:prstDash val="solid"/>
            <a:round/>
            <a:headEnd type="none" w="sm" len="sm"/>
            <a:tailEnd type="triangle" w="lg" len="lg"/>
          </a:ln>
          <a:effectLst>
            <a:outerShdw blurRad="50800" dist="381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a:r>
              <a:rPr lang="en-US" sz="2800" dirty="0" smtClean="0">
                <a:solidFill>
                  <a:schemeClr val="bg1"/>
                </a:solidFill>
                <a:latin typeface="+mn-lt"/>
              </a:rPr>
              <a:t>IE</a:t>
            </a:r>
            <a:endParaRPr lang="en-US" sz="2800" dirty="0">
              <a:solidFill>
                <a:schemeClr val="bg1"/>
              </a:solidFill>
              <a:latin typeface="+mn-lt"/>
            </a:endParaRPr>
          </a:p>
        </p:txBody>
      </p:sp>
      <p:sp>
        <p:nvSpPr>
          <p:cNvPr id="6" name="Rectangle 5"/>
          <p:cNvSpPr/>
          <p:nvPr/>
        </p:nvSpPr>
        <p:spPr bwMode="auto">
          <a:xfrm>
            <a:off x="1182668" y="5506843"/>
            <a:ext cx="1709679" cy="702325"/>
          </a:xfrm>
          <a:prstGeom prst="rect">
            <a:avLst/>
          </a:prstGeom>
          <a:solidFill>
            <a:srgbClr val="235888"/>
          </a:solidFill>
          <a:ln w="38100" cap="flat" cmpd="sng" algn="ctr">
            <a:noFill/>
            <a:prstDash val="solid"/>
            <a:round/>
            <a:headEnd type="none" w="sm" len="sm"/>
            <a:tailEnd type="triangle" w="lg" len="lg"/>
          </a:ln>
          <a:effectLst>
            <a:outerShdw blurRad="50800" dist="381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a:r>
              <a:rPr lang="en-US" sz="2800" dirty="0" smtClean="0">
                <a:solidFill>
                  <a:schemeClr val="bg1"/>
                </a:solidFill>
              </a:rPr>
              <a:t>9+</a:t>
            </a:r>
            <a:endParaRPr lang="en-US" sz="2800" dirty="0">
              <a:solidFill>
                <a:schemeClr val="bg1"/>
              </a:solidFill>
            </a:endParaRPr>
          </a:p>
        </p:txBody>
      </p:sp>
      <p:sp>
        <p:nvSpPr>
          <p:cNvPr id="15" name="Rectangle 14"/>
          <p:cNvSpPr/>
          <p:nvPr/>
        </p:nvSpPr>
        <p:spPr bwMode="auto">
          <a:xfrm>
            <a:off x="3241837" y="4804518"/>
            <a:ext cx="1709679" cy="702325"/>
          </a:xfrm>
          <a:prstGeom prst="rect">
            <a:avLst/>
          </a:prstGeom>
          <a:solidFill>
            <a:srgbClr val="5095D1"/>
          </a:solidFill>
          <a:ln w="38100" cap="flat" cmpd="sng" algn="ctr">
            <a:noFill/>
            <a:prstDash val="solid"/>
            <a:round/>
            <a:headEnd type="none" w="sm" len="sm"/>
            <a:tailEnd type="triangle" w="lg" len="lg"/>
          </a:ln>
          <a:effectLst>
            <a:outerShdw blurRad="50800" dist="381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a:r>
              <a:rPr lang="en-US" sz="2800" dirty="0" smtClean="0">
                <a:solidFill>
                  <a:schemeClr val="bg1"/>
                </a:solidFill>
                <a:latin typeface="+mn-lt"/>
              </a:rPr>
              <a:t>Chrome</a:t>
            </a:r>
            <a:endParaRPr lang="en-US" sz="2800" dirty="0">
              <a:solidFill>
                <a:schemeClr val="bg1"/>
              </a:solidFill>
              <a:latin typeface="+mn-lt"/>
            </a:endParaRPr>
          </a:p>
        </p:txBody>
      </p:sp>
      <p:sp>
        <p:nvSpPr>
          <p:cNvPr id="16" name="Rectangle 15"/>
          <p:cNvSpPr/>
          <p:nvPr/>
        </p:nvSpPr>
        <p:spPr bwMode="auto">
          <a:xfrm>
            <a:off x="3241837" y="5506843"/>
            <a:ext cx="1709679" cy="702325"/>
          </a:xfrm>
          <a:prstGeom prst="rect">
            <a:avLst/>
          </a:prstGeom>
          <a:solidFill>
            <a:srgbClr val="235888"/>
          </a:solidFill>
          <a:ln w="38100" cap="flat" cmpd="sng" algn="ctr">
            <a:noFill/>
            <a:prstDash val="solid"/>
            <a:round/>
            <a:headEnd type="none" w="sm" len="sm"/>
            <a:tailEnd type="triangle" w="lg" len="lg"/>
          </a:ln>
          <a:effectLst>
            <a:outerShdw blurRad="50800" dist="381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a:r>
              <a:rPr lang="en-US" sz="2800" dirty="0">
                <a:solidFill>
                  <a:schemeClr val="bg1"/>
                </a:solidFill>
              </a:rPr>
              <a:t>4</a:t>
            </a:r>
            <a:r>
              <a:rPr lang="en-US" sz="2800" dirty="0" smtClean="0">
                <a:solidFill>
                  <a:schemeClr val="bg1"/>
                </a:solidFill>
              </a:rPr>
              <a:t>+</a:t>
            </a:r>
            <a:endParaRPr lang="en-US" sz="2800" dirty="0">
              <a:solidFill>
                <a:schemeClr val="bg1"/>
              </a:solidFill>
            </a:endParaRPr>
          </a:p>
        </p:txBody>
      </p:sp>
      <p:sp>
        <p:nvSpPr>
          <p:cNvPr id="17" name="Rectangle 16"/>
          <p:cNvSpPr/>
          <p:nvPr/>
        </p:nvSpPr>
        <p:spPr bwMode="auto">
          <a:xfrm>
            <a:off x="5301006" y="4804518"/>
            <a:ext cx="1709679" cy="702325"/>
          </a:xfrm>
          <a:prstGeom prst="rect">
            <a:avLst/>
          </a:prstGeom>
          <a:solidFill>
            <a:srgbClr val="5095D1"/>
          </a:solidFill>
          <a:ln w="38100" cap="flat" cmpd="sng" algn="ctr">
            <a:noFill/>
            <a:prstDash val="solid"/>
            <a:round/>
            <a:headEnd type="none" w="sm" len="sm"/>
            <a:tailEnd type="triangle" w="lg" len="lg"/>
          </a:ln>
          <a:effectLst>
            <a:outerShdw blurRad="50800" dist="381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a:r>
              <a:rPr lang="en-US" sz="2800" dirty="0" smtClean="0">
                <a:solidFill>
                  <a:schemeClr val="bg1"/>
                </a:solidFill>
                <a:latin typeface="+mn-lt"/>
              </a:rPr>
              <a:t>Firefox</a:t>
            </a:r>
            <a:endParaRPr lang="en-US" sz="2800" dirty="0">
              <a:solidFill>
                <a:schemeClr val="bg1"/>
              </a:solidFill>
              <a:latin typeface="+mn-lt"/>
            </a:endParaRPr>
          </a:p>
        </p:txBody>
      </p:sp>
      <p:sp>
        <p:nvSpPr>
          <p:cNvPr id="18" name="Rectangle 17"/>
          <p:cNvSpPr/>
          <p:nvPr/>
        </p:nvSpPr>
        <p:spPr bwMode="auto">
          <a:xfrm>
            <a:off x="5301006" y="5506843"/>
            <a:ext cx="1709679" cy="702325"/>
          </a:xfrm>
          <a:prstGeom prst="rect">
            <a:avLst/>
          </a:prstGeom>
          <a:solidFill>
            <a:srgbClr val="235888"/>
          </a:solidFill>
          <a:ln w="38100" cap="flat" cmpd="sng" algn="ctr">
            <a:noFill/>
            <a:prstDash val="solid"/>
            <a:round/>
            <a:headEnd type="none" w="sm" len="sm"/>
            <a:tailEnd type="triangle" w="lg" len="lg"/>
          </a:ln>
          <a:effectLst>
            <a:outerShdw blurRad="50800" dist="381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a:r>
              <a:rPr lang="en-US" sz="2800" dirty="0">
                <a:solidFill>
                  <a:schemeClr val="bg1"/>
                </a:solidFill>
              </a:rPr>
              <a:t>2</a:t>
            </a:r>
            <a:r>
              <a:rPr lang="en-US" sz="2800" dirty="0" smtClean="0">
                <a:solidFill>
                  <a:schemeClr val="bg1"/>
                </a:solidFill>
              </a:rPr>
              <a:t>+</a:t>
            </a:r>
            <a:endParaRPr lang="en-US" sz="2800" dirty="0">
              <a:solidFill>
                <a:schemeClr val="bg1"/>
              </a:solidFill>
            </a:endParaRPr>
          </a:p>
        </p:txBody>
      </p:sp>
      <p:sp>
        <p:nvSpPr>
          <p:cNvPr id="19" name="Rectangle 18"/>
          <p:cNvSpPr/>
          <p:nvPr/>
        </p:nvSpPr>
        <p:spPr bwMode="auto">
          <a:xfrm>
            <a:off x="7360175" y="4804518"/>
            <a:ext cx="1709679" cy="702325"/>
          </a:xfrm>
          <a:prstGeom prst="rect">
            <a:avLst/>
          </a:prstGeom>
          <a:solidFill>
            <a:srgbClr val="5095D1"/>
          </a:solidFill>
          <a:ln w="38100" cap="flat" cmpd="sng" algn="ctr">
            <a:noFill/>
            <a:prstDash val="solid"/>
            <a:round/>
            <a:headEnd type="none" w="sm" len="sm"/>
            <a:tailEnd type="triangle" w="lg" len="lg"/>
          </a:ln>
          <a:effectLst>
            <a:outerShdw blurRad="50800" dist="381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a:r>
              <a:rPr lang="en-US" sz="2800" dirty="0" smtClean="0">
                <a:solidFill>
                  <a:schemeClr val="bg1"/>
                </a:solidFill>
              </a:rPr>
              <a:t>Opera</a:t>
            </a:r>
            <a:endParaRPr lang="en-US" sz="2800" dirty="0">
              <a:solidFill>
                <a:schemeClr val="bg1"/>
              </a:solidFill>
              <a:latin typeface="+mn-lt"/>
            </a:endParaRPr>
          </a:p>
        </p:txBody>
      </p:sp>
      <p:sp>
        <p:nvSpPr>
          <p:cNvPr id="20" name="Rectangle 19"/>
          <p:cNvSpPr/>
          <p:nvPr/>
        </p:nvSpPr>
        <p:spPr bwMode="auto">
          <a:xfrm>
            <a:off x="7360175" y="5506843"/>
            <a:ext cx="1709679" cy="702325"/>
          </a:xfrm>
          <a:prstGeom prst="rect">
            <a:avLst/>
          </a:prstGeom>
          <a:solidFill>
            <a:srgbClr val="235888"/>
          </a:solidFill>
          <a:ln w="38100" cap="flat" cmpd="sng" algn="ctr">
            <a:noFill/>
            <a:prstDash val="solid"/>
            <a:round/>
            <a:headEnd type="none" w="sm" len="sm"/>
            <a:tailEnd type="triangle" w="lg" len="lg"/>
          </a:ln>
          <a:effectLst>
            <a:outerShdw blurRad="50800" dist="381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a:r>
              <a:rPr lang="en-US" sz="2800" dirty="0" smtClean="0">
                <a:solidFill>
                  <a:schemeClr val="bg1"/>
                </a:solidFill>
              </a:rPr>
              <a:t>9</a:t>
            </a:r>
            <a:r>
              <a:rPr lang="en-US" sz="2800" dirty="0" smtClean="0">
                <a:solidFill>
                  <a:schemeClr val="bg1"/>
                </a:solidFill>
              </a:rPr>
              <a:t>+</a:t>
            </a:r>
            <a:endParaRPr lang="en-US" sz="2800" dirty="0">
              <a:solidFill>
                <a:schemeClr val="bg1"/>
              </a:solidFill>
            </a:endParaRPr>
          </a:p>
        </p:txBody>
      </p:sp>
      <p:sp>
        <p:nvSpPr>
          <p:cNvPr id="21" name="Rectangle 20"/>
          <p:cNvSpPr/>
          <p:nvPr/>
        </p:nvSpPr>
        <p:spPr bwMode="auto">
          <a:xfrm>
            <a:off x="9419344" y="4804518"/>
            <a:ext cx="1709679" cy="702325"/>
          </a:xfrm>
          <a:prstGeom prst="rect">
            <a:avLst/>
          </a:prstGeom>
          <a:solidFill>
            <a:srgbClr val="5095D1"/>
          </a:solidFill>
          <a:ln w="38100" cap="flat" cmpd="sng" algn="ctr">
            <a:noFill/>
            <a:prstDash val="solid"/>
            <a:round/>
            <a:headEnd type="none" w="sm" len="sm"/>
            <a:tailEnd type="triangle" w="lg" len="lg"/>
          </a:ln>
          <a:effectLst>
            <a:outerShdw blurRad="50800" dist="381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a:r>
              <a:rPr lang="en-US" sz="2800" dirty="0" smtClean="0">
                <a:solidFill>
                  <a:schemeClr val="bg1"/>
                </a:solidFill>
                <a:latin typeface="+mn-lt"/>
              </a:rPr>
              <a:t>Safari</a:t>
            </a:r>
            <a:endParaRPr lang="en-US" sz="2800" dirty="0">
              <a:solidFill>
                <a:schemeClr val="bg1"/>
              </a:solidFill>
              <a:latin typeface="+mn-lt"/>
            </a:endParaRPr>
          </a:p>
        </p:txBody>
      </p:sp>
      <p:sp>
        <p:nvSpPr>
          <p:cNvPr id="22" name="Rectangle 21"/>
          <p:cNvSpPr/>
          <p:nvPr/>
        </p:nvSpPr>
        <p:spPr bwMode="auto">
          <a:xfrm>
            <a:off x="9419344" y="5506843"/>
            <a:ext cx="1709679" cy="702325"/>
          </a:xfrm>
          <a:prstGeom prst="rect">
            <a:avLst/>
          </a:prstGeom>
          <a:solidFill>
            <a:srgbClr val="235888"/>
          </a:solidFill>
          <a:ln w="38100" cap="flat" cmpd="sng" algn="ctr">
            <a:noFill/>
            <a:prstDash val="solid"/>
            <a:round/>
            <a:headEnd type="none" w="sm" len="sm"/>
            <a:tailEnd type="triangle" w="lg" len="lg"/>
          </a:ln>
          <a:effectLst>
            <a:outerShdw blurRad="50800" dist="381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a:r>
              <a:rPr lang="en-US" sz="2800" dirty="0" smtClean="0">
                <a:solidFill>
                  <a:schemeClr val="bg1"/>
                </a:solidFill>
              </a:rPr>
              <a:t>3.1+</a:t>
            </a:r>
            <a:endParaRPr lang="en-US" sz="2800" dirty="0">
              <a:solidFill>
                <a:schemeClr val="bg1"/>
              </a:solidFill>
            </a:endParaRPr>
          </a:p>
        </p:txBody>
      </p:sp>
    </p:spTree>
    <p:extLst>
      <p:ext uri="{BB962C8B-B14F-4D97-AF65-F5344CB8AC3E}">
        <p14:creationId xmlns:p14="http://schemas.microsoft.com/office/powerpoint/2010/main" val="26315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Canvas Support</a:t>
            </a:r>
            <a:endParaRPr lang="en-US" dirty="0"/>
          </a:p>
        </p:txBody>
      </p:sp>
      <p:sp>
        <p:nvSpPr>
          <p:cNvPr id="4" name="TextBox 3"/>
          <p:cNvSpPr txBox="1"/>
          <p:nvPr/>
        </p:nvSpPr>
        <p:spPr>
          <a:xfrm>
            <a:off x="838200" y="1884556"/>
            <a:ext cx="7879080" cy="1015663"/>
          </a:xfrm>
          <a:prstGeom prst="rect">
            <a:avLst/>
          </a:prstGeom>
          <a:noFill/>
        </p:spPr>
        <p:txBody>
          <a:bodyPr wrap="none" rtlCol="0">
            <a:spAutoFit/>
          </a:bodyPr>
          <a:lstStyle/>
          <a:p>
            <a:r>
              <a:rPr lang="en-US" sz="2000" dirty="0">
                <a:latin typeface="Lucida Console" panose="020B0609040504020204" pitchFamily="49" charset="0"/>
              </a:rPr>
              <a:t>if (</a:t>
            </a:r>
            <a:r>
              <a:rPr lang="en-US" sz="2000" dirty="0" err="1">
                <a:latin typeface="Lucida Console" panose="020B0609040504020204" pitchFamily="49" charset="0"/>
              </a:rPr>
              <a:t>document.createElement</a:t>
            </a:r>
            <a:r>
              <a:rPr lang="en-US" sz="2000" dirty="0">
                <a:latin typeface="Lucida Console" panose="020B0609040504020204" pitchFamily="49" charset="0"/>
              </a:rPr>
              <a:t>("canvas").</a:t>
            </a:r>
            <a:r>
              <a:rPr lang="en-US" sz="2000" dirty="0" err="1">
                <a:latin typeface="Lucida Console" panose="020B0609040504020204" pitchFamily="49" charset="0"/>
              </a:rPr>
              <a:t>getContext</a:t>
            </a:r>
            <a:r>
              <a:rPr lang="en-US" sz="2000" dirty="0">
                <a:latin typeface="Lucida Console" panose="020B0609040504020204" pitchFamily="49" charset="0"/>
              </a:rPr>
              <a:t>) {</a:t>
            </a:r>
          </a:p>
          <a:p>
            <a:r>
              <a:rPr lang="en-US" sz="2000" dirty="0">
                <a:latin typeface="Lucida Console" panose="020B0609040504020204" pitchFamily="49" charset="0"/>
              </a:rPr>
              <a:t>    // Canvas </a:t>
            </a:r>
            <a:r>
              <a:rPr lang="en-US" sz="2000" dirty="0" smtClean="0">
                <a:latin typeface="Lucida Console" panose="020B0609040504020204" pitchFamily="49" charset="0"/>
              </a:rPr>
              <a:t>API is </a:t>
            </a:r>
            <a:r>
              <a:rPr lang="en-US" sz="2000" dirty="0">
                <a:latin typeface="Lucida Console" panose="020B0609040504020204" pitchFamily="49" charset="0"/>
              </a:rPr>
              <a:t>supported</a:t>
            </a:r>
          </a:p>
          <a:p>
            <a:r>
              <a:rPr lang="en-US" sz="2000" dirty="0" smtClean="0">
                <a:latin typeface="Lucida Console" panose="020B0609040504020204" pitchFamily="49" charset="0"/>
              </a:rPr>
              <a:t>}</a:t>
            </a:r>
            <a:endParaRPr lang="en-US" sz="2000" dirty="0">
              <a:latin typeface="Lucida Console" panose="020B0609040504020204" pitchFamily="49" charset="0"/>
            </a:endParaRPr>
          </a:p>
        </p:txBody>
      </p:sp>
    </p:spTree>
    <p:extLst>
      <p:ext uri="{BB962C8B-B14F-4D97-AF65-F5344CB8AC3E}">
        <p14:creationId xmlns:p14="http://schemas.microsoft.com/office/powerpoint/2010/main" val="71714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CanvasRenderingContext2d</a:t>
            </a:r>
            <a:endParaRPr lang="en-US" dirty="0"/>
          </a:p>
        </p:txBody>
      </p:sp>
      <p:sp>
        <p:nvSpPr>
          <p:cNvPr id="3" name="Content Placeholder 2"/>
          <p:cNvSpPr>
            <a:spLocks noGrp="1"/>
          </p:cNvSpPr>
          <p:nvPr>
            <p:ph idx="1"/>
          </p:nvPr>
        </p:nvSpPr>
        <p:spPr/>
        <p:txBody>
          <a:bodyPr/>
          <a:lstStyle/>
          <a:p>
            <a:r>
              <a:rPr lang="en-US" dirty="0"/>
              <a:t>Provides methods for drawing primitives</a:t>
            </a:r>
          </a:p>
          <a:p>
            <a:r>
              <a:rPr lang="en-US" dirty="0"/>
              <a:t>Provides properties affecting what's drawn, including:</a:t>
            </a:r>
          </a:p>
          <a:p>
            <a:pPr lvl="1"/>
            <a:r>
              <a:rPr lang="en-US" dirty="0" err="1"/>
              <a:t>strokeStyle</a:t>
            </a:r>
            <a:r>
              <a:rPr lang="en-US" dirty="0"/>
              <a:t> and </a:t>
            </a:r>
            <a:r>
              <a:rPr lang="en-US" dirty="0" err="1"/>
              <a:t>fillStyle</a:t>
            </a:r>
            <a:endParaRPr lang="en-US" dirty="0"/>
          </a:p>
          <a:p>
            <a:pPr lvl="1"/>
            <a:r>
              <a:rPr lang="en-US" dirty="0" err="1"/>
              <a:t>lineWidth</a:t>
            </a:r>
            <a:r>
              <a:rPr lang="en-US" dirty="0"/>
              <a:t>, </a:t>
            </a:r>
            <a:r>
              <a:rPr lang="en-US" dirty="0" err="1"/>
              <a:t>lineCap</a:t>
            </a:r>
            <a:r>
              <a:rPr lang="en-US" dirty="0"/>
              <a:t>, </a:t>
            </a:r>
            <a:r>
              <a:rPr lang="en-US" dirty="0" err="1"/>
              <a:t>lineJoin</a:t>
            </a:r>
            <a:r>
              <a:rPr lang="en-US" dirty="0"/>
              <a:t>, and </a:t>
            </a:r>
            <a:r>
              <a:rPr lang="en-US" dirty="0" err="1"/>
              <a:t>miterLimit</a:t>
            </a:r>
            <a:endParaRPr lang="en-US" dirty="0"/>
          </a:p>
          <a:p>
            <a:pPr lvl="1"/>
            <a:r>
              <a:rPr lang="en-US" dirty="0" err="1"/>
              <a:t>shadowOffsetX</a:t>
            </a:r>
            <a:r>
              <a:rPr lang="en-US" dirty="0"/>
              <a:t>, </a:t>
            </a:r>
            <a:r>
              <a:rPr lang="en-US" dirty="0" err="1"/>
              <a:t>shadowOffsetY</a:t>
            </a:r>
            <a:r>
              <a:rPr lang="en-US" dirty="0"/>
              <a:t>, </a:t>
            </a:r>
            <a:r>
              <a:rPr lang="en-US" dirty="0" err="1"/>
              <a:t>shadowBlur</a:t>
            </a:r>
            <a:r>
              <a:rPr lang="en-US" dirty="0"/>
              <a:t>, and </a:t>
            </a:r>
            <a:r>
              <a:rPr lang="en-US" dirty="0" err="1"/>
              <a:t>shadowColor</a:t>
            </a:r>
            <a:endParaRPr lang="en-US" dirty="0"/>
          </a:p>
          <a:p>
            <a:pPr lvl="1"/>
            <a:r>
              <a:rPr lang="en-US" dirty="0"/>
              <a:t>font, </a:t>
            </a:r>
            <a:r>
              <a:rPr lang="en-US" dirty="0" err="1"/>
              <a:t>textAlign</a:t>
            </a:r>
            <a:r>
              <a:rPr lang="en-US" dirty="0"/>
              <a:t>, </a:t>
            </a:r>
            <a:r>
              <a:rPr lang="en-US" dirty="0" err="1"/>
              <a:t>textBaseline</a:t>
            </a:r>
            <a:endParaRPr lang="en-US" dirty="0"/>
          </a:p>
          <a:p>
            <a:r>
              <a:rPr lang="en-US" dirty="0"/>
              <a:t>Provides save and restore methods for saving and restoring canvas state (property values, transformation matrix, etc.)</a:t>
            </a:r>
          </a:p>
          <a:p>
            <a:r>
              <a:rPr lang="en-US" dirty="0"/>
              <a:t>Also includes </a:t>
            </a:r>
            <a:r>
              <a:rPr lang="en-US" dirty="0" err="1"/>
              <a:t>globalAlpha</a:t>
            </a:r>
            <a:r>
              <a:rPr lang="en-US" dirty="0"/>
              <a:t> and </a:t>
            </a:r>
            <a:r>
              <a:rPr lang="en-US" dirty="0" err="1"/>
              <a:t>globalCompositeOperation</a:t>
            </a:r>
            <a:r>
              <a:rPr lang="en-US" dirty="0"/>
              <a:t> properties ("global" properties</a:t>
            </a:r>
            <a:r>
              <a:rPr lang="en-US" dirty="0" smtClean="0"/>
              <a:t>)</a:t>
            </a:r>
            <a:endParaRPr lang="en-US" dirty="0"/>
          </a:p>
        </p:txBody>
      </p:sp>
    </p:spTree>
    <p:extLst>
      <p:ext uri="{BB962C8B-B14F-4D97-AF65-F5344CB8AC3E}">
        <p14:creationId xmlns:p14="http://schemas.microsoft.com/office/powerpoint/2010/main" val="1104101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 Rendering Context</a:t>
            </a:r>
            <a:endParaRPr lang="en-US" dirty="0"/>
          </a:p>
        </p:txBody>
      </p:sp>
      <p:sp>
        <p:nvSpPr>
          <p:cNvPr id="4" name="TextBox 3"/>
          <p:cNvSpPr txBox="1"/>
          <p:nvPr/>
        </p:nvSpPr>
        <p:spPr>
          <a:xfrm>
            <a:off x="838200" y="1884556"/>
            <a:ext cx="8494633" cy="1938992"/>
          </a:xfrm>
          <a:prstGeom prst="rect">
            <a:avLst/>
          </a:prstGeom>
          <a:noFill/>
        </p:spPr>
        <p:txBody>
          <a:bodyPr wrap="none" rtlCol="0">
            <a:spAutoFit/>
          </a:bodyPr>
          <a:lstStyle/>
          <a:p>
            <a:r>
              <a:rPr lang="en-US" sz="2000" dirty="0">
                <a:latin typeface="Lucida Console" panose="020B0609040504020204" pitchFamily="49" charset="0"/>
              </a:rPr>
              <a:t>// HTML</a:t>
            </a:r>
          </a:p>
          <a:p>
            <a:r>
              <a:rPr lang="en-US" sz="2000" dirty="0">
                <a:latin typeface="Lucida Console" panose="020B0609040504020204" pitchFamily="49" charset="0"/>
              </a:rPr>
              <a:t>&lt;canvas id="output" width="400" height="200"&gt;&lt;/canvas&gt;</a:t>
            </a:r>
          </a:p>
          <a:p>
            <a:endParaRPr lang="en-US" sz="2000" dirty="0">
              <a:latin typeface="Lucida Console" panose="020B0609040504020204" pitchFamily="49" charset="0"/>
            </a:endParaRPr>
          </a:p>
          <a:p>
            <a:r>
              <a:rPr lang="en-US" sz="2000" dirty="0">
                <a:latin typeface="Lucida Console" panose="020B0609040504020204" pitchFamily="49" charset="0"/>
              </a:rPr>
              <a:t>// JavaScript</a:t>
            </a:r>
          </a:p>
          <a:p>
            <a:r>
              <a:rPr lang="en-US" sz="2000" dirty="0" err="1">
                <a:latin typeface="Lucida Console" panose="020B0609040504020204" pitchFamily="49" charset="0"/>
              </a:rPr>
              <a:t>var</a:t>
            </a:r>
            <a:r>
              <a:rPr lang="en-US" sz="2000" dirty="0">
                <a:latin typeface="Lucida Console" panose="020B0609040504020204" pitchFamily="49" charset="0"/>
              </a:rPr>
              <a:t> canvas = </a:t>
            </a:r>
            <a:r>
              <a:rPr lang="en-US" sz="2000" dirty="0" err="1">
                <a:latin typeface="Lucida Console" panose="020B0609040504020204" pitchFamily="49" charset="0"/>
              </a:rPr>
              <a:t>document.getElementById</a:t>
            </a:r>
            <a:r>
              <a:rPr lang="en-US" sz="2000" dirty="0">
                <a:latin typeface="Lucida Console" panose="020B0609040504020204" pitchFamily="49" charset="0"/>
              </a:rPr>
              <a:t>("output");</a:t>
            </a:r>
          </a:p>
          <a:p>
            <a:r>
              <a:rPr lang="en-US" sz="2000" dirty="0" err="1">
                <a:latin typeface="Lucida Console" panose="020B0609040504020204" pitchFamily="49" charset="0"/>
              </a:rPr>
              <a:t>var</a:t>
            </a:r>
            <a:r>
              <a:rPr lang="en-US" sz="2000" dirty="0">
                <a:latin typeface="Lucida Console" panose="020B0609040504020204" pitchFamily="49" charset="0"/>
              </a:rPr>
              <a:t> dc = </a:t>
            </a:r>
            <a:r>
              <a:rPr lang="en-US" sz="2000" dirty="0" err="1">
                <a:latin typeface="Lucida Console" panose="020B0609040504020204" pitchFamily="49" charset="0"/>
              </a:rPr>
              <a:t>canvas.getContext</a:t>
            </a:r>
            <a:r>
              <a:rPr lang="en-US" sz="2000" dirty="0">
                <a:latin typeface="Lucida Console" panose="020B0609040504020204" pitchFamily="49" charset="0"/>
              </a:rPr>
              <a:t>("2d");</a:t>
            </a:r>
          </a:p>
        </p:txBody>
      </p:sp>
    </p:spTree>
    <p:extLst>
      <p:ext uri="{BB962C8B-B14F-4D97-AF65-F5344CB8AC3E}">
        <p14:creationId xmlns:p14="http://schemas.microsoft.com/office/powerpoint/2010/main" val="159000655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7867</TotalTime>
  <Words>2385</Words>
  <Application>Microsoft Office PowerPoint</Application>
  <PresentationFormat>Widescreen</PresentationFormat>
  <Paragraphs>278</Paragraphs>
  <Slides>24</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HTML5 and the Canvas API</vt:lpstr>
      <vt:lpstr>HTML5</vt:lpstr>
      <vt:lpstr>HTML5 APIs</vt:lpstr>
      <vt:lpstr>Getting the User's Current Location</vt:lpstr>
      <vt:lpstr>The HTML5 Canvas API</vt:lpstr>
      <vt:lpstr>The &lt;canvas&gt; Element</vt:lpstr>
      <vt:lpstr>Detecting Canvas Support</vt:lpstr>
      <vt:lpstr>CanvasRenderingContext2d</vt:lpstr>
      <vt:lpstr>Getting a Rendering Context</vt:lpstr>
      <vt:lpstr>Drawing a Rectangle</vt:lpstr>
      <vt:lpstr>Changing the Stroke Color</vt:lpstr>
      <vt:lpstr>Changing the Stroke Width</vt:lpstr>
      <vt:lpstr>Drawing a Filled Rectangle</vt:lpstr>
      <vt:lpstr>Changing the Fill Color</vt:lpstr>
      <vt:lpstr>Filling with Linear Gradients</vt:lpstr>
      <vt:lpstr>Drawing Text</vt:lpstr>
      <vt:lpstr>Drawing Filled Text</vt:lpstr>
      <vt:lpstr>Drawing Drop Shadows</vt:lpstr>
      <vt:lpstr>Drawing an Image</vt:lpstr>
      <vt:lpstr>Drawing and Scaling an Image</vt:lpstr>
      <vt:lpstr>Loading and Drawing an Image</vt:lpstr>
      <vt:lpstr>Generating an Image</vt:lpstr>
      <vt:lpstr>Modifying an Image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and the Canvas API</dc:title>
  <dc:creator>Gavin Gear</dc:creator>
  <cp:lastModifiedBy>Jeff Prosise</cp:lastModifiedBy>
  <cp:revision>164</cp:revision>
  <dcterms:created xsi:type="dcterms:W3CDTF">2016-04-21T18:51:19Z</dcterms:created>
  <dcterms:modified xsi:type="dcterms:W3CDTF">2016-12-08T15:46:30Z</dcterms:modified>
</cp:coreProperties>
</file>