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9"/>
  </p:notesMasterIdLst>
  <p:sldIdLst>
    <p:sldId id="256" r:id="rId3"/>
    <p:sldId id="318" r:id="rId4"/>
    <p:sldId id="319" r:id="rId5"/>
    <p:sldId id="320" r:id="rId6"/>
    <p:sldId id="321" r:id="rId7"/>
    <p:sldId id="323" r:id="rId8"/>
    <p:sldId id="324" r:id="rId9"/>
    <p:sldId id="325" r:id="rId10"/>
    <p:sldId id="326" r:id="rId11"/>
    <p:sldId id="327" r:id="rId12"/>
    <p:sldId id="328" r:id="rId13"/>
    <p:sldId id="329" r:id="rId14"/>
    <p:sldId id="331" r:id="rId15"/>
    <p:sldId id="332" r:id="rId16"/>
    <p:sldId id="333" r:id="rId17"/>
    <p:sldId id="334" r:id="rId18"/>
    <p:sldId id="335" r:id="rId19"/>
    <p:sldId id="336" r:id="rId20"/>
    <p:sldId id="337" r:id="rId21"/>
    <p:sldId id="338" r:id="rId22"/>
    <p:sldId id="339" r:id="rId23"/>
    <p:sldId id="341" r:id="rId24"/>
    <p:sldId id="340" r:id="rId25"/>
    <p:sldId id="342" r:id="rId26"/>
    <p:sldId id="343" r:id="rId27"/>
    <p:sldId id="2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549" autoAdjust="0"/>
    <p:restoredTop sz="73356" autoAdjust="0"/>
  </p:normalViewPr>
  <p:slideViewPr>
    <p:cSldViewPr snapToGrid="0">
      <p:cViewPr varScale="1">
        <p:scale>
          <a:sx n="76" d="100"/>
          <a:sy n="76" d="100"/>
        </p:scale>
        <p:origin x="450" y="90"/>
      </p:cViewPr>
      <p:guideLst/>
    </p:cSldViewPr>
  </p:slideViewPr>
  <p:outlineViewPr>
    <p:cViewPr>
      <p:scale>
        <a:sx n="33" d="100"/>
        <a:sy n="33" d="100"/>
      </p:scale>
      <p:origin x="0" y="-22760"/>
    </p:cViewPr>
  </p:outlineViewPr>
  <p:notesTextViewPr>
    <p:cViewPr>
      <p:scale>
        <a:sx n="1" d="1"/>
        <a:sy n="1" d="1"/>
      </p:scale>
      <p:origin x="0" y="0"/>
    </p:cViewPr>
  </p:notesTextViewPr>
  <p:sorterViewPr>
    <p:cViewPr varScale="1">
      <p:scale>
        <a:sx n="100" d="100"/>
        <a:sy n="100" d="100"/>
      </p:scale>
      <p:origin x="0" y="-49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want</a:t>
            </a:r>
            <a:r>
              <a:rPr lang="en-US" sz="1200" kern="1200" baseline="0" dirty="0" smtClean="0">
                <a:solidFill>
                  <a:schemeClr val="tx1"/>
                </a:solidFill>
                <a:effectLst/>
                <a:latin typeface="+mn-lt"/>
                <a:ea typeface="+mn-ea"/>
                <a:cs typeface="+mn-cs"/>
              </a:rPr>
              <a:t> to fully prove that the output of any cmdlet is really an object. While you see the text output it really is an object!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76239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the question now is</a:t>
            </a:r>
            <a:r>
              <a:rPr lang="en-US" sz="1200" kern="1200" baseline="0" dirty="0" smtClean="0">
                <a:solidFill>
                  <a:schemeClr val="tx1"/>
                </a:solidFill>
                <a:effectLst/>
                <a:latin typeface="+mn-lt"/>
                <a:ea typeface="+mn-ea"/>
                <a:cs typeface="+mn-cs"/>
              </a:rPr>
              <a:t> if you run a regular application, such as ls, what is passed down the pipeline? That output is text, but of course PowerShell turns it into an object. The </a:t>
            </a:r>
            <a:r>
              <a:rPr lang="en-US" sz="1200" kern="1200" baseline="0" dirty="0" err="1" smtClean="0">
                <a:solidFill>
                  <a:schemeClr val="tx1"/>
                </a:solidFill>
                <a:effectLst/>
                <a:latin typeface="+mn-lt"/>
                <a:ea typeface="+mn-ea"/>
                <a:cs typeface="+mn-cs"/>
              </a:rPr>
              <a:t>System.String</a:t>
            </a:r>
            <a:r>
              <a:rPr lang="en-US" sz="1200" kern="1200" baseline="0" dirty="0" smtClean="0">
                <a:solidFill>
                  <a:schemeClr val="tx1"/>
                </a:solidFill>
                <a:effectLst/>
                <a:latin typeface="+mn-lt"/>
                <a:ea typeface="+mn-ea"/>
                <a:cs typeface="+mn-cs"/>
              </a:rPr>
              <a:t> class in particular. Whenever you are in doubt about what you are dealing with, you always look at the </a:t>
            </a:r>
            <a:r>
              <a:rPr lang="en-US" sz="1200" kern="1200" baseline="0" smtClean="0">
                <a:solidFill>
                  <a:schemeClr val="tx1"/>
                </a:solidFill>
                <a:effectLst/>
                <a:latin typeface="+mn-lt"/>
                <a:ea typeface="+mn-ea"/>
                <a:cs typeface="+mn-cs"/>
              </a:rPr>
              <a:t>type with Get-Member.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50823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469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saw the basics of the pipeline</a:t>
            </a:r>
            <a:r>
              <a:rPr lang="en-US" baseline="0" dirty="0" smtClean="0"/>
              <a:t> when I was talking about Get-Member where you query the type output of a command.</a:t>
            </a:r>
          </a:p>
          <a:p>
            <a:endParaRPr lang="en-US" baseline="0" dirty="0" smtClean="0"/>
          </a:p>
          <a:p>
            <a:r>
              <a:rPr lang="en-US" baseline="0" dirty="0" smtClean="0"/>
              <a:t>As you will see in the hands on labs, you use the pipeline extensively to extract just the data you need from the file system or list of processes. We won’t have time in this lab to go into PowerShell programming, but the pipeline is integral to so many places. For example, conditional expressions can be pipelines. That means the condition of an if statement can do complex operations such as grab the list of running processes, filter on a specific criteria, and if the result of that pipeline is NULL (AKA empty) your if statement is skipped.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51550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prime use of </a:t>
            </a:r>
            <a:r>
              <a:rPr lang="en-US" sz="1200" kern="1200" dirty="0" err="1" smtClean="0">
                <a:solidFill>
                  <a:schemeClr val="tx1"/>
                </a:solidFill>
                <a:effectLst/>
                <a:latin typeface="+mn-lt"/>
                <a:ea typeface="+mn-ea"/>
                <a:cs typeface="+mn-cs"/>
              </a:rPr>
              <a:t>ForEach</a:t>
            </a:r>
            <a:r>
              <a:rPr lang="en-US" sz="1200" kern="1200" dirty="0" smtClean="0">
                <a:solidFill>
                  <a:schemeClr val="tx1"/>
                </a:solidFill>
                <a:effectLst/>
                <a:latin typeface="+mn-lt"/>
                <a:ea typeface="+mn-ea"/>
                <a:cs typeface="+mn-cs"/>
              </a:rPr>
              <a:t>-Object is to perform</a:t>
            </a:r>
            <a:r>
              <a:rPr lang="en-US" sz="1200" kern="1200" baseline="0" dirty="0" smtClean="0">
                <a:solidFill>
                  <a:schemeClr val="tx1"/>
                </a:solidFill>
                <a:effectLst/>
                <a:latin typeface="+mn-lt"/>
                <a:ea typeface="+mn-ea"/>
                <a:cs typeface="+mn-cs"/>
              </a:rPr>
              <a:t> an operation on each object coming down the pipeline.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have already shown you the first example of </a:t>
            </a:r>
            <a:r>
              <a:rPr lang="en-US" sz="1200" kern="1200" baseline="0" dirty="0" err="1" smtClean="0">
                <a:solidFill>
                  <a:schemeClr val="tx1"/>
                </a:solidFill>
                <a:effectLst/>
                <a:latin typeface="+mn-lt"/>
                <a:ea typeface="+mn-ea"/>
                <a:cs typeface="+mn-cs"/>
              </a:rPr>
              <a:t>ForEach</a:t>
            </a:r>
            <a:r>
              <a:rPr lang="en-US" sz="1200" kern="1200" baseline="0" dirty="0" smtClean="0">
                <a:solidFill>
                  <a:schemeClr val="tx1"/>
                </a:solidFill>
                <a:effectLst/>
                <a:latin typeface="+mn-lt"/>
                <a:ea typeface="+mn-ea"/>
                <a:cs typeface="+mn-cs"/>
              </a:rPr>
              <a:t>-Object. It says for each object passed on from Get-</a:t>
            </a:r>
            <a:r>
              <a:rPr lang="en-US" sz="1200" kern="1200" baseline="0" dirty="0" err="1" smtClean="0">
                <a:solidFill>
                  <a:schemeClr val="tx1"/>
                </a:solidFill>
                <a:effectLst/>
                <a:latin typeface="+mn-lt"/>
                <a:ea typeface="+mn-ea"/>
                <a:cs typeface="+mn-cs"/>
              </a:rPr>
              <a:t>ChildItem</a:t>
            </a:r>
            <a:r>
              <a:rPr lang="en-US" sz="1200" kern="1200" baseline="0" dirty="0" smtClean="0">
                <a:solidFill>
                  <a:schemeClr val="tx1"/>
                </a:solidFill>
                <a:effectLst/>
                <a:latin typeface="+mn-lt"/>
                <a:ea typeface="+mn-ea"/>
                <a:cs typeface="+mn-cs"/>
              </a:rPr>
              <a:t>, pass on the result of the </a:t>
            </a:r>
            <a:r>
              <a:rPr lang="en-US" sz="1200" kern="1200" baseline="0" dirty="0" err="1" smtClean="0">
                <a:solidFill>
                  <a:schemeClr val="tx1"/>
                </a:solidFill>
                <a:effectLst/>
                <a:latin typeface="+mn-lt"/>
                <a:ea typeface="+mn-ea"/>
                <a:cs typeface="+mn-cs"/>
              </a:rPr>
              <a:t>FullName</a:t>
            </a:r>
            <a:r>
              <a:rPr lang="en-US" sz="1200" kern="1200" baseline="0" dirty="0" smtClean="0">
                <a:solidFill>
                  <a:schemeClr val="tx1"/>
                </a:solidFill>
                <a:effectLst/>
                <a:latin typeface="+mn-lt"/>
                <a:ea typeface="+mn-ea"/>
                <a:cs typeface="+mn-cs"/>
              </a:rPr>
              <a:t> property. This is showing the simplified format that </a:t>
            </a:r>
            <a:r>
              <a:rPr lang="en-US" sz="1200" kern="1200" baseline="0" dirty="0" err="1" smtClean="0">
                <a:solidFill>
                  <a:schemeClr val="tx1"/>
                </a:solidFill>
                <a:effectLst/>
                <a:latin typeface="+mn-lt"/>
                <a:ea typeface="+mn-ea"/>
                <a:cs typeface="+mn-cs"/>
              </a:rPr>
              <a:t>ForEach</a:t>
            </a:r>
            <a:r>
              <a:rPr lang="en-US" sz="1200" kern="1200" baseline="0" dirty="0" smtClean="0">
                <a:solidFill>
                  <a:schemeClr val="tx1"/>
                </a:solidFill>
                <a:effectLst/>
                <a:latin typeface="+mn-lt"/>
                <a:ea typeface="+mn-ea"/>
                <a:cs typeface="+mn-cs"/>
              </a:rPr>
              <a:t>-Object can take when you just want to access an object’s property.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second example on the slide does the exact same thing but uses the “script block” format to tell </a:t>
            </a:r>
            <a:r>
              <a:rPr lang="en-US" sz="1200" kern="1200" baseline="0" dirty="0" err="1" smtClean="0">
                <a:solidFill>
                  <a:schemeClr val="tx1"/>
                </a:solidFill>
                <a:effectLst/>
                <a:latin typeface="+mn-lt"/>
                <a:ea typeface="+mn-ea"/>
                <a:cs typeface="+mn-cs"/>
              </a:rPr>
              <a:t>ForEach</a:t>
            </a:r>
            <a:r>
              <a:rPr lang="en-US" sz="1200" kern="1200" baseline="0" dirty="0" smtClean="0">
                <a:solidFill>
                  <a:schemeClr val="tx1"/>
                </a:solidFill>
                <a:effectLst/>
                <a:latin typeface="+mn-lt"/>
                <a:ea typeface="+mn-ea"/>
                <a:cs typeface="+mn-cs"/>
              </a:rPr>
              <a:t>-Object what you want to filter. The $_ indicates the current object being processed in the pipeline. Many of the PowerShell examples you will see use this format because the format of the first example is a recent addition to PowerShell. Secondly, tab completion works better in the script block format. That becomes important if you need to access sub properties. For example, $_.</a:t>
            </a:r>
            <a:r>
              <a:rPr lang="en-US" sz="1200" kern="1200" baseline="0" dirty="0" err="1" smtClean="0">
                <a:solidFill>
                  <a:schemeClr val="tx1"/>
                </a:solidFill>
                <a:effectLst/>
                <a:latin typeface="+mn-lt"/>
                <a:ea typeface="+mn-ea"/>
                <a:cs typeface="+mn-cs"/>
              </a:rPr>
              <a:t>Foo.Bar</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third</a:t>
            </a:r>
            <a:r>
              <a:rPr lang="en-US" sz="1200" kern="1200" baseline="0" dirty="0" smtClean="0">
                <a:solidFill>
                  <a:schemeClr val="tx1"/>
                </a:solidFill>
                <a:effectLst/>
                <a:latin typeface="+mn-lt"/>
                <a:ea typeface="+mn-ea"/>
                <a:cs typeface="+mn-cs"/>
              </a:rPr>
              <a:t> example shows an array of numbers being passed in the pipeline and each one being divided by 1024. As you can see, PowerShell pushes each item of the array down the pipeline.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75678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Group-Object</a:t>
            </a:r>
            <a:r>
              <a:rPr lang="en-US" sz="1200" kern="1200" baseline="0" dirty="0" smtClean="0">
                <a:solidFill>
                  <a:schemeClr val="tx1"/>
                </a:solidFill>
                <a:effectLst/>
                <a:latin typeface="+mn-lt"/>
                <a:ea typeface="+mn-ea"/>
                <a:cs typeface="+mn-cs"/>
              </a:rPr>
              <a:t> is all about instant statistics. As the name implies, you can easily group like things by a specific property.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this example it shows recursively enumerating all the files and grouping them by file extension. This is an excellent trick to getting an overview of what types of files are in a software project. You should also read the documentation on Group-Object because there’s numerous parameters to that cmdlet that can make working with the output of Group-Object easier.</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24013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Up until</a:t>
            </a:r>
            <a:r>
              <a:rPr lang="en-US" sz="1200" kern="1200" baseline="0" dirty="0" smtClean="0">
                <a:solidFill>
                  <a:schemeClr val="tx1"/>
                </a:solidFill>
                <a:effectLst/>
                <a:latin typeface="+mn-lt"/>
                <a:ea typeface="+mn-ea"/>
                <a:cs typeface="+mn-cs"/>
              </a:rPr>
              <a:t> now, you have seen examples where you are taking a single property off an object and passing it down the pipeline. What do you do if you want to pass two properties from an object? That’s where Select-Object comes into play.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the first example, I’m getting the all the text files in the directory and using Select-Object to only pass on the Name and Length properties on down the pipeline. This is how you can extract out just the pieces you want. Additionally, Select-Object has other parameters you can read about in the help for getting the first or last X items, and unique items (for </a:t>
            </a:r>
            <a:r>
              <a:rPr lang="en-US" sz="1200" kern="1200" baseline="0" dirty="0" err="1" smtClean="0">
                <a:solidFill>
                  <a:schemeClr val="tx1"/>
                </a:solidFill>
                <a:effectLst/>
                <a:latin typeface="+mn-lt"/>
                <a:ea typeface="+mn-ea"/>
                <a:cs typeface="+mn-cs"/>
              </a:rPr>
              <a:t>deduplicating</a:t>
            </a:r>
            <a:r>
              <a:rPr lang="en-US" sz="1200" kern="1200" baseline="0" dirty="0" smtClean="0">
                <a:solidFill>
                  <a:schemeClr val="tx1"/>
                </a:solidFill>
                <a:effectLst/>
                <a:latin typeface="+mn-lt"/>
                <a:ea typeface="+mn-ea"/>
                <a:cs typeface="+mn-cs"/>
              </a:rPr>
              <a:t> lists).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 showed you the Get-Member command earlier where we looked at the types passed down the pipeline. For files, the object returned is </a:t>
            </a:r>
            <a:r>
              <a:rPr lang="en-US" sz="1200" kern="1200" dirty="0" err="1" smtClean="0">
                <a:solidFill>
                  <a:schemeClr val="tx1"/>
                </a:solidFill>
                <a:effectLst/>
                <a:latin typeface="+mn-lt"/>
                <a:ea typeface="+mn-ea"/>
                <a:cs typeface="+mn-cs"/>
              </a:rPr>
              <a:t>System.IO.FileInfo</a:t>
            </a:r>
            <a:r>
              <a:rPr lang="en-US" sz="1200" kern="1200" dirty="0" smtClean="0">
                <a:solidFill>
                  <a:schemeClr val="tx1"/>
                </a:solidFill>
                <a:effectLst/>
                <a:latin typeface="+mn-lt"/>
                <a:ea typeface="+mn-ea"/>
                <a:cs typeface="+mn-cs"/>
              </a:rPr>
              <a:t>. I was curious what type is returned after using Select-Object so in the second</a:t>
            </a:r>
            <a:r>
              <a:rPr lang="en-US" sz="1200" kern="1200" baseline="0" dirty="0" smtClean="0">
                <a:solidFill>
                  <a:schemeClr val="tx1"/>
                </a:solidFill>
                <a:effectLst/>
                <a:latin typeface="+mn-lt"/>
                <a:ea typeface="+mn-ea"/>
                <a:cs typeface="+mn-cs"/>
              </a:rPr>
              <a:t> example, I simply piped the output to Get-Member. What you are seeing is that PowerShell is creating new types on the fly with Select-Object. The </a:t>
            </a:r>
            <a:r>
              <a:rPr lang="en-US" sz="1200" kern="1200" baseline="0" dirty="0" err="1" smtClean="0">
                <a:solidFill>
                  <a:schemeClr val="tx1"/>
                </a:solidFill>
                <a:effectLst/>
                <a:latin typeface="+mn-lt"/>
                <a:ea typeface="+mn-ea"/>
                <a:cs typeface="+mn-cs"/>
              </a:rPr>
              <a:t>NoteProperty</a:t>
            </a:r>
            <a:r>
              <a:rPr lang="en-US" sz="1200" kern="1200" baseline="0" dirty="0" smtClean="0">
                <a:solidFill>
                  <a:schemeClr val="tx1"/>
                </a:solidFill>
                <a:effectLst/>
                <a:latin typeface="+mn-lt"/>
                <a:ea typeface="+mn-ea"/>
                <a:cs typeface="+mn-cs"/>
              </a:rPr>
              <a:t> types are dynamic properties/methods that PowerShell has added to the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By the way, the back tick (or grave accent key) indicates a line continuation in PowerShell. I put that in the second example because the line was too long to fit on the slide.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1188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Sort-Object is,</a:t>
            </a:r>
            <a:r>
              <a:rPr lang="en-US" sz="1200" kern="1200" baseline="0" dirty="0" smtClean="0">
                <a:solidFill>
                  <a:schemeClr val="tx1"/>
                </a:solidFill>
                <a:effectLst/>
                <a:latin typeface="+mn-lt"/>
                <a:ea typeface="+mn-ea"/>
                <a:cs typeface="+mn-cs"/>
              </a:rPr>
              <a:t> just from the name, self explanatory. But, an example is still useful! In Linux and macOS, it’s very common to use the top program to see which processes are chewing up memory or CPU. In the slide example on a macOS computer running Google Chrome and Office 2016 for Mac, I’m asking for the list of processes running on the computer, sorting by CPU usage (descending), and selecting the top five items.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At the time this presentation was put together, PowerShell is still in Alpha status so there’s some known issues with the some of the fields being truncated. Those will be fixed when PowerShell moves into beta.</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182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 Where-Object is the last command alphabetically</a:t>
            </a:r>
            <a:r>
              <a:rPr lang="en-US" sz="1200" kern="1200" baseline="0" dirty="0" smtClean="0">
                <a:solidFill>
                  <a:schemeClr val="tx1"/>
                </a:solidFill>
                <a:effectLst/>
                <a:latin typeface="+mn-lt"/>
                <a:ea typeface="+mn-ea"/>
                <a:cs typeface="+mn-cs"/>
              </a:rPr>
              <a:t> in this section, it will be the first in your usage! With Where-Object, you’ll use it to filter out objects on the pipeline against a criteria you specify.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the first example, I’m filtering with the Where-Object to only include files over 3,000 bytes in length. The </a:t>
            </a:r>
            <a:r>
              <a:rPr lang="mr-IN"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is how you do greater than in PowerShell. In the next slides I will cover the comparison operators because they are probably a little different than you have seen in any scripting or programming language before.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Just to show a more complicated example, the second shows looking for those files </a:t>
            </a:r>
            <a:r>
              <a:rPr lang="en-US" sz="1200" kern="1200" baseline="0" dirty="0" err="1" smtClean="0">
                <a:solidFill>
                  <a:schemeClr val="tx1"/>
                </a:solidFill>
                <a:effectLst/>
                <a:latin typeface="+mn-lt"/>
                <a:ea typeface="+mn-ea"/>
                <a:cs typeface="+mn-cs"/>
              </a:rPr>
              <a:t>oveer</a:t>
            </a:r>
            <a:r>
              <a:rPr lang="en-US" sz="1200" kern="1200" baseline="0" dirty="0" smtClean="0">
                <a:solidFill>
                  <a:schemeClr val="tx1"/>
                </a:solidFill>
                <a:effectLst/>
                <a:latin typeface="+mn-lt"/>
                <a:ea typeface="+mn-ea"/>
                <a:cs typeface="+mn-cs"/>
              </a:rPr>
              <a:t> 3,000 bytes but that start with the ‘s’  character. This shows calling a method off one of the pipeline properties.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09455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the comparison operators being in an odd</a:t>
            </a:r>
            <a:r>
              <a:rPr lang="en-US" baseline="0" dirty="0" smtClean="0"/>
              <a:t> form with PowerShell, they </a:t>
            </a:r>
            <a:r>
              <a:rPr lang="en-US" dirty="0" smtClean="0"/>
              <a:t>should be familiar to anyone who’s done any sort of development before. The</a:t>
            </a:r>
            <a:r>
              <a:rPr lang="en-US" baseline="0" dirty="0" smtClean="0"/>
              <a:t> reason PowerShell is designed this way is because they wanted to be a first class shell environment and ‘&gt;’ and “&lt;‘ have been file redirection operators in shells going back to the beginning of computer time.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667350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PowerShell is a command line tool designed from the ground up to make administrators and developers more productive. It plays perfectly well with your existing command line tools. Originally running on Windows, PowerShell has been open sourced and now supports Linux and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Existing command line environments, such as bash and </a:t>
            </a:r>
            <a:r>
              <a:rPr lang="en-US" sz="1200" kern="1200" dirty="0" err="1" smtClean="0">
                <a:solidFill>
                  <a:schemeClr val="tx1"/>
                </a:solidFill>
                <a:effectLst/>
                <a:latin typeface="+mn-lt"/>
                <a:ea typeface="+mn-ea"/>
                <a:cs typeface="+mn-cs"/>
              </a:rPr>
              <a:t>zsh</a:t>
            </a:r>
            <a:r>
              <a:rPr lang="en-US" sz="1200" kern="1200" dirty="0" smtClean="0">
                <a:solidFill>
                  <a:schemeClr val="tx1"/>
                </a:solidFill>
                <a:effectLst/>
                <a:latin typeface="+mn-lt"/>
                <a:ea typeface="+mn-ea"/>
                <a:cs typeface="+mn-cs"/>
              </a:rPr>
              <a:t>, are tried and true, but have a learning curve and discoverability issues. Quick: what does the toe </a:t>
            </a:r>
            <a:r>
              <a:rPr lang="en-US" sz="1200" kern="1200" dirty="0" err="1" smtClean="0">
                <a:solidFill>
                  <a:schemeClr val="tx1"/>
                </a:solidFill>
                <a:effectLst/>
                <a:latin typeface="+mn-lt"/>
                <a:ea typeface="+mn-ea"/>
                <a:cs typeface="+mn-cs"/>
              </a:rPr>
              <a:t>comand</a:t>
            </a:r>
            <a:r>
              <a:rPr lang="en-US" sz="1200" kern="1200" dirty="0" smtClean="0">
                <a:solidFill>
                  <a:schemeClr val="tx1"/>
                </a:solidFill>
                <a:effectLst/>
                <a:latin typeface="+mn-lt"/>
                <a:ea typeface="+mn-ea"/>
                <a:cs typeface="+mn-cs"/>
              </a:rPr>
              <a:t> do in Unix? While there's always man pages, being able to look at just the command name and know what it does makes learning and extending easier.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most glaring issue with Unix-based command line environments is "prayer-based" parsing. That's where you parse the text and pray you got it right. The whole idea of Unix is to have small programs that do one thing and output text that you pass, or pipe, to other small programs. "Is the information I want in the 3rd line? It is, but if the -a option is used it's in the 4th line". Unless you are a regular expression/</a:t>
            </a:r>
            <a:r>
              <a:rPr lang="en-US" sz="1200" kern="1200" dirty="0" err="1" smtClean="0">
                <a:solidFill>
                  <a:schemeClr val="tx1"/>
                </a:solidFill>
                <a:effectLst/>
                <a:latin typeface="+mn-lt"/>
                <a:ea typeface="+mn-ea"/>
                <a:cs typeface="+mn-cs"/>
              </a:rPr>
              <a:t>awk</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sed</a:t>
            </a:r>
            <a:r>
              <a:rPr lang="en-US" sz="1200" kern="1200" dirty="0" smtClean="0">
                <a:solidFill>
                  <a:schemeClr val="tx1"/>
                </a:solidFill>
                <a:effectLst/>
                <a:latin typeface="+mn-lt"/>
                <a:ea typeface="+mn-ea"/>
                <a:cs typeface="+mn-cs"/>
              </a:rPr>
              <a:t> ninja, you have a high barrier to getting something working.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real secret that PowerShell brings to the table is that all output is objects, not text. When you run commands you see text, but they are truly objects. In particular they happen to be .NET objects. That means when you want to process the output of a command, you are working with the methods and properties on that object. While this might sounds a little strange, once you see it, you will wonder how you can ever use a text-based command environment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hour long presentation,</a:t>
            </a:r>
            <a:r>
              <a:rPr lang="en-US" sz="1200" kern="1200" baseline="0" dirty="0" smtClean="0">
                <a:solidFill>
                  <a:schemeClr val="tx1"/>
                </a:solidFill>
                <a:effectLst/>
                <a:latin typeface="+mn-lt"/>
                <a:ea typeface="+mn-ea"/>
                <a:cs typeface="+mn-cs"/>
              </a:rPr>
              <a:t> we can’t begin to cover everything about PowerShell. What I will do is show you the key “Zen” to understand PowerShell at the command line. One you have those learning hooks in place, you will be ready to tackle the rest of PowerShell. With PowerShell as a fully programmable scripting shell, the possibilities are endless.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329571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1666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first example is applying the greater than operator to a collection. In this case, an array of numbers. The reason that you see the output of ”3, 4, 5” is because PowerShell is doing the greater than comparison across EACH item in the collection. In some cases this is exactly what you want if, for example, you want to get those items over or under a specific value out of a collection.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second example uses the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contains operator to simply report if the right hand side (2) is present in the collection from the left hand side. The result of the comparison operators is always True or False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76539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of your simple text matching needs, -like and family will do just fine.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310590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a:t>
            </a:r>
            <a:r>
              <a:rPr lang="en-US" sz="1200" kern="1200" baseline="0" dirty="0" smtClean="0">
                <a:solidFill>
                  <a:schemeClr val="tx1"/>
                </a:solidFill>
                <a:effectLst/>
                <a:latin typeface="+mn-lt"/>
                <a:ea typeface="+mn-ea"/>
                <a:cs typeface="+mn-cs"/>
              </a:rPr>
              <a:t> matching strings, -like is your secret weapon for easy matching.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first example shows the wildcard (‘*’) matching any number of characters before “hell”.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second example shows using the single character wild card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final example shows matching a sequence of characters. You can think of the sequence matching as “match this or this or this</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664075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Regular expression pattern matching</a:t>
            </a:r>
            <a:r>
              <a:rPr lang="en-US" baseline="0" dirty="0" smtClean="0"/>
              <a:t> is built directly in PowerShell.</a:t>
            </a:r>
          </a:p>
          <a:p>
            <a:endParaRPr lang="en-US" baseline="0" dirty="0" smtClean="0"/>
          </a:p>
          <a:p>
            <a:r>
              <a:rPr lang="en-US" baseline="0" dirty="0" smtClean="0"/>
              <a:t>The expressions return true or false if matched/not matched. The actual results of the matches are stored in the $matches variable. All variables in PowerShell start with a ‘$’ sign. The $matches is a hash table you can use to find the exact matches captured.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366958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Regular</a:t>
            </a:r>
            <a:r>
              <a:rPr lang="en-US" sz="1200" kern="1200" baseline="0" dirty="0" smtClean="0">
                <a:solidFill>
                  <a:schemeClr val="tx1"/>
                </a:solidFill>
                <a:effectLst/>
                <a:latin typeface="+mn-lt"/>
                <a:ea typeface="+mn-ea"/>
                <a:cs typeface="+mn-cs"/>
              </a:rPr>
              <a:t> expressions are extremely powerful. Unfortunately, in this session, we don’t have time to cover them in depth. However, I did want to show some real examples that show you the power.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the first example, I am looking at the string to see if it contains any words that start with a capital ‘P’, contain any number of characters, the ‘.*’, and end with ‘hell’. Because the string contains ’PowerShell’, our match succeeds. To look at the actual matches, the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match operator automatically populated the $Matches variable with the results.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second example shows a much more complicated example where the regular expression is looking using grouping and named captures. You can find more information about Regular Expressions in the PowerShell help and online.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75660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hands on lab you will be downloading and installing PowerShell on your system. Keep an eye on the Releases page on the PowerShell repository on GitHub because they are releasing new releases all the time. Also, if you have an older version of PowerShell on your computer, the newer version will install over top of</a:t>
            </a:r>
            <a:r>
              <a:rPr lang="en-US" sz="1200" kern="1200" baseline="0" dirty="0" smtClean="0">
                <a:solidFill>
                  <a:schemeClr val="tx1"/>
                </a:solidFill>
                <a:effectLst/>
                <a:latin typeface="+mn-lt"/>
                <a:ea typeface="+mn-ea"/>
                <a:cs typeface="+mn-cs"/>
              </a:rPr>
              <a:t> the old version</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0358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will be working with cmdlets at the command line all the time. The PowerShell team works very hard to ensure the naming is consistent. Get-</a:t>
            </a:r>
            <a:r>
              <a:rPr lang="en-US" sz="1200" kern="1200" dirty="0" err="1" smtClean="0">
                <a:solidFill>
                  <a:schemeClr val="tx1"/>
                </a:solidFill>
                <a:effectLst/>
                <a:latin typeface="+mn-lt"/>
                <a:ea typeface="+mn-ea"/>
                <a:cs typeface="+mn-cs"/>
              </a:rPr>
              <a:t>ChildItem</a:t>
            </a:r>
            <a:r>
              <a:rPr lang="en-US" sz="1200" kern="1200" dirty="0" smtClean="0">
                <a:solidFill>
                  <a:schemeClr val="tx1"/>
                </a:solidFill>
                <a:effectLst/>
                <a:latin typeface="+mn-lt"/>
                <a:ea typeface="+mn-ea"/>
                <a:cs typeface="+mn-cs"/>
              </a:rPr>
              <a:t>, which gets the files and directories of a file system or the items from another provider, and Get-Date are examples of cmdlets.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pipeline is the heart of PowerShell and you will be doing a lot with it in the hands-on-labs.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Providers and drives are an interesting concept. In the hands-on-labs you will work with the file system and environment providers. On Linux and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there are not a lot of providers and drives at this time. However, on Windows, there are providers for certificate stores, the registry, and VMWare's inventory provider to give you easy access to inventory. As PowerShell on Linux/</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matures, you will see more.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03722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are going</a:t>
            </a:r>
            <a:r>
              <a:rPr lang="en-US" sz="1200" kern="1200" baseline="0" dirty="0" smtClean="0">
                <a:solidFill>
                  <a:schemeClr val="tx1"/>
                </a:solidFill>
                <a:effectLst/>
                <a:latin typeface="+mn-lt"/>
                <a:ea typeface="+mn-ea"/>
                <a:cs typeface="+mn-cs"/>
              </a:rPr>
              <a:t> to see specific uses in the next few slides on each of these cmdlets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3181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Get-Command</a:t>
            </a:r>
          </a:p>
          <a:p>
            <a:r>
              <a:rPr lang="en-US" sz="1200" kern="1200" dirty="0" smtClean="0">
                <a:solidFill>
                  <a:schemeClr val="tx1"/>
                </a:solidFill>
                <a:effectLst/>
                <a:latin typeface="+mn-lt"/>
                <a:ea typeface="+mn-ea"/>
                <a:cs typeface="+mn-cs"/>
              </a:rPr>
              <a:t>Just running the command shows you the PowerShell cmdlets you have on your machine. If you have loaded additional PowerShell modules (akin to shared libraries) you can see many more commands than comes with the default installation.</a:t>
            </a:r>
          </a:p>
          <a:p>
            <a:r>
              <a:rPr lang="en-US" sz="1200" kern="1200" dirty="0" smtClean="0">
                <a:solidFill>
                  <a:schemeClr val="tx1"/>
                </a:solidFill>
                <a:effectLst/>
                <a:latin typeface="+mn-lt"/>
                <a:ea typeface="+mn-ea"/>
                <a:cs typeface="+mn-cs"/>
              </a:rPr>
              <a:t>In the default output you see the </a:t>
            </a:r>
            <a:r>
              <a:rPr lang="en-US" sz="1200" kern="1200" dirty="0" err="1" smtClean="0">
                <a:solidFill>
                  <a:schemeClr val="tx1"/>
                </a:solidFill>
                <a:effectLst/>
                <a:latin typeface="+mn-lt"/>
                <a:ea typeface="+mn-ea"/>
                <a:cs typeface="+mn-cs"/>
              </a:rPr>
              <a:t>CommandType</a:t>
            </a:r>
            <a:r>
              <a:rPr lang="en-US" sz="1200" kern="1200" dirty="0" smtClean="0">
                <a:solidFill>
                  <a:schemeClr val="tx1"/>
                </a:solidFill>
                <a:effectLst/>
                <a:latin typeface="+mn-lt"/>
                <a:ea typeface="+mn-ea"/>
                <a:cs typeface="+mn-cs"/>
              </a:rPr>
              <a:t>, Name, Version, and Source. </a:t>
            </a: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CommandType</a:t>
            </a:r>
            <a:r>
              <a:rPr lang="en-US" sz="1200" kern="1200" dirty="0" smtClean="0">
                <a:solidFill>
                  <a:schemeClr val="tx1"/>
                </a:solidFill>
                <a:effectLst/>
                <a:latin typeface="+mn-lt"/>
                <a:ea typeface="+mn-ea"/>
                <a:cs typeface="+mn-cs"/>
              </a:rPr>
              <a:t> indicates if the cmdlet is a function, alias, application, or a cmdlet. The Source column shows which module the cmdlet/function came from.</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Get-Command </a:t>
            </a:r>
            <a:r>
              <a:rPr lang="mr-IN"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Verb Get</a:t>
            </a:r>
          </a:p>
          <a:p>
            <a:r>
              <a:rPr lang="en-US" sz="1200" kern="1200" dirty="0" smtClean="0">
                <a:solidFill>
                  <a:schemeClr val="tx1"/>
                </a:solidFill>
                <a:effectLst/>
                <a:latin typeface="+mn-lt"/>
                <a:ea typeface="+mn-ea"/>
                <a:cs typeface="+mn-cs"/>
              </a:rPr>
              <a:t>The Get verb is important because those cmdlets return data of some kind. Like any cmdlet, Get-Command takes various parameters. In this case if you only want to see those that start with Get, you can issue the following command:</a:t>
            </a:r>
          </a:p>
          <a:p>
            <a:endParaRPr lang="en-US" dirty="0" smtClean="0"/>
          </a:p>
          <a:p>
            <a:r>
              <a:rPr lang="en-US" b="1" dirty="0" smtClean="0"/>
              <a:t>Get-Command 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Get-Command can do more than just show you cmdlets. If you want to find where a regular Unix command resides, simply execute Get-Command with the program you want to find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9997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Get-Help Get-Command</a:t>
            </a:r>
          </a:p>
          <a:p>
            <a:r>
              <a:rPr lang="en-US" sz="1200" kern="1200" dirty="0" smtClean="0">
                <a:solidFill>
                  <a:schemeClr val="tx1"/>
                </a:solidFill>
                <a:effectLst/>
                <a:latin typeface="+mn-lt"/>
                <a:ea typeface="+mn-ea"/>
                <a:cs typeface="+mn-cs"/>
              </a:rPr>
              <a:t>Shows the help for an individual cmdlet.</a:t>
            </a:r>
            <a:r>
              <a:rPr lang="en-US" sz="1200" kern="1200" baseline="0" dirty="0" smtClean="0">
                <a:solidFill>
                  <a:schemeClr val="tx1"/>
                </a:solidFill>
                <a:effectLst/>
                <a:latin typeface="+mn-lt"/>
                <a:ea typeface="+mn-ea"/>
                <a:cs typeface="+mn-cs"/>
              </a:rPr>
              <a:t> All help output is formatted the same.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Get-Help Get-Command </a:t>
            </a:r>
            <a:r>
              <a:rPr lang="mr-IN"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Full</a:t>
            </a:r>
          </a:p>
          <a:p>
            <a:r>
              <a:rPr lang="en-US" sz="1200" kern="1200" dirty="0" smtClean="0">
                <a:solidFill>
                  <a:schemeClr val="tx1"/>
                </a:solidFill>
                <a:effectLst/>
                <a:latin typeface="+mn-lt"/>
                <a:ea typeface="+mn-ea"/>
                <a:cs typeface="+mn-cs"/>
              </a:rPr>
              <a:t>Returns the same help but also includes</a:t>
            </a:r>
            <a:r>
              <a:rPr lang="en-US" sz="1200" kern="1200" baseline="0" dirty="0" smtClean="0">
                <a:solidFill>
                  <a:schemeClr val="tx1"/>
                </a:solidFill>
                <a:effectLst/>
                <a:latin typeface="+mn-lt"/>
                <a:ea typeface="+mn-ea"/>
                <a:cs typeface="+mn-cs"/>
              </a:rPr>
              <a:t> examples and other useful information</a:t>
            </a:r>
            <a:endParaRPr lang="en-US" sz="1200" kern="1200" dirty="0" smtClean="0">
              <a:solidFill>
                <a:schemeClr val="tx1"/>
              </a:solidFill>
              <a:effectLst/>
              <a:latin typeface="+mn-lt"/>
              <a:ea typeface="+mn-ea"/>
              <a:cs typeface="+mn-cs"/>
            </a:endParaRPr>
          </a:p>
          <a:p>
            <a:endParaRPr lang="en-US" dirty="0" smtClean="0"/>
          </a:p>
          <a:p>
            <a:r>
              <a:rPr lang="en-US" sz="1200" b="1" kern="1200" dirty="0" smtClean="0">
                <a:solidFill>
                  <a:schemeClr val="tx1"/>
                </a:solidFill>
                <a:effectLst/>
                <a:latin typeface="+mn-lt"/>
                <a:ea typeface="+mn-ea"/>
                <a:cs typeface="+mn-cs"/>
              </a:rPr>
              <a:t>Get-Help Get-Command </a:t>
            </a:r>
            <a:r>
              <a:rPr lang="mr-IN"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Online</a:t>
            </a:r>
          </a:p>
          <a:p>
            <a:r>
              <a:rPr lang="en-US" sz="1200" kern="1200" dirty="0" smtClean="0">
                <a:solidFill>
                  <a:schemeClr val="tx1"/>
                </a:solidFill>
                <a:effectLst/>
                <a:latin typeface="+mn-lt"/>
                <a:ea typeface="+mn-ea"/>
                <a:cs typeface="+mn-cs"/>
              </a:rPr>
              <a:t>Show the</a:t>
            </a:r>
            <a:r>
              <a:rPr lang="en-US" sz="1200" kern="1200" baseline="0" dirty="0" smtClean="0">
                <a:solidFill>
                  <a:schemeClr val="tx1"/>
                </a:solidFill>
                <a:effectLst/>
                <a:latin typeface="+mn-lt"/>
                <a:ea typeface="+mn-ea"/>
                <a:cs typeface="+mn-cs"/>
              </a:rPr>
              <a:t> help from the web page. This is the full help output. Not all cmdlet, especially those from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parties, do not have web-based help.</a:t>
            </a:r>
            <a:endParaRPr lang="en-US" sz="1200" kern="1200" dirty="0" smtClean="0">
              <a:solidFill>
                <a:schemeClr val="tx1"/>
              </a:solidFill>
              <a:effectLst/>
              <a:latin typeface="+mn-lt"/>
              <a:ea typeface="+mn-ea"/>
              <a:cs typeface="+mn-cs"/>
            </a:endParaRPr>
          </a:p>
          <a:p>
            <a:endParaRPr lang="en-US" dirty="0" smtClean="0"/>
          </a:p>
          <a:p>
            <a:r>
              <a:rPr lang="en-US" b="1" dirty="0" smtClean="0"/>
              <a:t>Get-Help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Searches all PowerShell help </a:t>
            </a:r>
            <a:r>
              <a:rPr lang="en-US" sz="1200" kern="1200" dirty="0" err="1" smtClean="0">
                <a:solidFill>
                  <a:schemeClr val="tx1"/>
                </a:solidFill>
                <a:effectLst/>
                <a:latin typeface="+mn-lt"/>
                <a:ea typeface="+mn-ea"/>
                <a:cs typeface="+mn-cs"/>
              </a:rPr>
              <a:t>file</a:t>
            </a:r>
            <a:r>
              <a:rPr lang="en-US" sz="1200" kern="1200" baseline="0" dirty="0" err="1"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the keyword. To view the individual item, use the full item from the Name column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6825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Get-Member does is take the individual types coming down the pipeline and gives you their types. In this example, we are looking at a directory that contains both</a:t>
            </a:r>
            <a:r>
              <a:rPr lang="en-US" sz="1200" kern="1200" baseline="0" dirty="0" smtClean="0">
                <a:solidFill>
                  <a:schemeClr val="tx1"/>
                </a:solidFill>
                <a:effectLst/>
                <a:latin typeface="+mn-lt"/>
                <a:ea typeface="+mn-ea"/>
                <a:cs typeface="+mn-cs"/>
              </a:rPr>
              <a:t> sub directories and files. With Get-Member showing us the types we can use the methods, and properties on those objects to access additional information about those objects.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this case we have a </a:t>
            </a:r>
            <a:r>
              <a:rPr lang="en-US" sz="1200" kern="1200" baseline="0" dirty="0" err="1" smtClean="0">
                <a:solidFill>
                  <a:schemeClr val="tx1"/>
                </a:solidFill>
                <a:effectLst/>
                <a:latin typeface="+mn-lt"/>
                <a:ea typeface="+mn-ea"/>
                <a:cs typeface="+mn-cs"/>
              </a:rPr>
              <a:t>System.IO.DirectoryInfo</a:t>
            </a:r>
            <a:r>
              <a:rPr lang="en-US" sz="1200" kern="1200" baseline="0" dirty="0" smtClean="0">
                <a:solidFill>
                  <a:schemeClr val="tx1"/>
                </a:solidFill>
                <a:effectLst/>
                <a:latin typeface="+mn-lt"/>
                <a:ea typeface="+mn-ea"/>
                <a:cs typeface="+mn-cs"/>
              </a:rPr>
              <a:t>, which represents directories, and </a:t>
            </a:r>
            <a:r>
              <a:rPr lang="en-US" sz="1200" kern="1200" baseline="0" dirty="0" err="1" smtClean="0">
                <a:solidFill>
                  <a:schemeClr val="tx1"/>
                </a:solidFill>
                <a:effectLst/>
                <a:latin typeface="+mn-lt"/>
                <a:ea typeface="+mn-ea"/>
                <a:cs typeface="+mn-cs"/>
              </a:rPr>
              <a:t>System.IO.FileInfo</a:t>
            </a:r>
            <a:r>
              <a:rPr lang="en-US" sz="1200" kern="1200" baseline="0" dirty="0" smtClean="0">
                <a:solidFill>
                  <a:schemeClr val="tx1"/>
                </a:solidFill>
                <a:effectLst/>
                <a:latin typeface="+mn-lt"/>
                <a:ea typeface="+mn-ea"/>
                <a:cs typeface="+mn-cs"/>
              </a:rPr>
              <a:t>, which represents files.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output you can see there will be the type name and their methods and properties. Remember these are .NET objects, which are produced by .NET Core, the runtime that PowerShell is built on.</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90757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Looking at the </a:t>
            </a:r>
            <a:r>
              <a:rPr lang="en-US" sz="1200" kern="1200" dirty="0" err="1" smtClean="0">
                <a:solidFill>
                  <a:schemeClr val="tx1"/>
                </a:solidFill>
                <a:effectLst/>
                <a:latin typeface="+mn-lt"/>
                <a:ea typeface="+mn-ea"/>
                <a:cs typeface="+mn-cs"/>
              </a:rPr>
              <a:t>DirectoryInfo</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FileInfo</a:t>
            </a:r>
            <a:r>
              <a:rPr lang="en-US" sz="1200" kern="1200" dirty="0" smtClean="0">
                <a:solidFill>
                  <a:schemeClr val="tx1"/>
                </a:solidFill>
                <a:effectLst/>
                <a:latin typeface="+mn-lt"/>
                <a:ea typeface="+mn-ea"/>
                <a:cs typeface="+mn-cs"/>
              </a:rPr>
              <a:t> types</a:t>
            </a:r>
            <a:r>
              <a:rPr lang="en-US" sz="1200" kern="1200" baseline="0" dirty="0" smtClean="0">
                <a:solidFill>
                  <a:schemeClr val="tx1"/>
                </a:solidFill>
                <a:effectLst/>
                <a:latin typeface="+mn-lt"/>
                <a:ea typeface="+mn-ea"/>
                <a:cs typeface="+mn-cs"/>
              </a:rPr>
              <a:t> from the last slide, you saw they both have  </a:t>
            </a:r>
            <a:r>
              <a:rPr lang="en-US" sz="1200" kern="1200" baseline="0" dirty="0" err="1" smtClean="0">
                <a:solidFill>
                  <a:schemeClr val="tx1"/>
                </a:solidFill>
                <a:effectLst/>
                <a:latin typeface="+mn-lt"/>
                <a:ea typeface="+mn-ea"/>
                <a:cs typeface="+mn-cs"/>
              </a:rPr>
              <a:t>FullName</a:t>
            </a:r>
            <a:r>
              <a:rPr lang="en-US" sz="1200" kern="1200" baseline="0" dirty="0" smtClean="0">
                <a:solidFill>
                  <a:schemeClr val="tx1"/>
                </a:solidFill>
                <a:effectLst/>
                <a:latin typeface="+mn-lt"/>
                <a:ea typeface="+mn-ea"/>
                <a:cs typeface="+mn-cs"/>
              </a:rPr>
              <a:t> property. If my task was to get the full path names of all files in a directory, we can use that property. Piping the output into the </a:t>
            </a:r>
            <a:r>
              <a:rPr lang="en-US" sz="1200" kern="1200" baseline="0" dirty="0" err="1" smtClean="0">
                <a:solidFill>
                  <a:schemeClr val="tx1"/>
                </a:solidFill>
                <a:effectLst/>
                <a:latin typeface="+mn-lt"/>
                <a:ea typeface="+mn-ea"/>
                <a:cs typeface="+mn-cs"/>
              </a:rPr>
              <a:t>ForEach</a:t>
            </a:r>
            <a:r>
              <a:rPr lang="en-US" sz="1200" kern="1200" baseline="0" dirty="0" smtClean="0">
                <a:solidFill>
                  <a:schemeClr val="tx1"/>
                </a:solidFill>
                <a:effectLst/>
                <a:latin typeface="+mn-lt"/>
                <a:ea typeface="+mn-ea"/>
                <a:cs typeface="+mn-cs"/>
              </a:rPr>
              <a:t>-Object cmdlet, which does the same action on each object. In this case we are having the pipeline pass on the results of the </a:t>
            </a:r>
            <a:r>
              <a:rPr lang="en-US" sz="1200" kern="1200" baseline="0" dirty="0" err="1" smtClean="0">
                <a:solidFill>
                  <a:schemeClr val="tx1"/>
                </a:solidFill>
                <a:effectLst/>
                <a:latin typeface="+mn-lt"/>
                <a:ea typeface="+mn-ea"/>
                <a:cs typeface="+mn-cs"/>
              </a:rPr>
              <a:t>FullName</a:t>
            </a:r>
            <a:r>
              <a:rPr lang="en-US" sz="1200" kern="1200" baseline="0" dirty="0" smtClean="0">
                <a:solidFill>
                  <a:schemeClr val="tx1"/>
                </a:solidFill>
                <a:effectLst/>
                <a:latin typeface="+mn-lt"/>
                <a:ea typeface="+mn-ea"/>
                <a:cs typeface="+mn-cs"/>
              </a:rPr>
              <a:t> property.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see that both support a </a:t>
            </a:r>
            <a:r>
              <a:rPr lang="en-US" sz="1200" kern="1200" dirty="0" err="1" smtClean="0">
                <a:solidFill>
                  <a:schemeClr val="tx1"/>
                </a:solidFill>
                <a:effectLst/>
                <a:latin typeface="+mn-lt"/>
                <a:ea typeface="+mn-ea"/>
                <a:cs typeface="+mn-cs"/>
              </a:rPr>
              <a:t>FullName</a:t>
            </a:r>
            <a:r>
              <a:rPr lang="en-US" sz="1200" kern="1200" dirty="0" smtClean="0">
                <a:solidFill>
                  <a:schemeClr val="tx1"/>
                </a:solidFill>
                <a:effectLst/>
                <a:latin typeface="+mn-lt"/>
                <a:ea typeface="+mn-ea"/>
                <a:cs typeface="+mn-cs"/>
              </a:rPr>
              <a:t> property. In the next command I'm going to pipe the output of Get-</a:t>
            </a:r>
            <a:r>
              <a:rPr lang="en-US" sz="1200" kern="1200" dirty="0" err="1" smtClean="0">
                <a:solidFill>
                  <a:schemeClr val="tx1"/>
                </a:solidFill>
                <a:effectLst/>
                <a:latin typeface="+mn-lt"/>
                <a:ea typeface="+mn-ea"/>
                <a:cs typeface="+mn-cs"/>
              </a:rPr>
              <a:t>ChildItem</a:t>
            </a:r>
            <a:r>
              <a:rPr lang="en-US" sz="1200" kern="1200" dirty="0" smtClean="0">
                <a:solidFill>
                  <a:schemeClr val="tx1"/>
                </a:solidFill>
                <a:effectLst/>
                <a:latin typeface="+mn-lt"/>
                <a:ea typeface="+mn-ea"/>
                <a:cs typeface="+mn-cs"/>
              </a:rPr>
              <a:t> into another command, </a:t>
            </a:r>
            <a:r>
              <a:rPr lang="en-US" sz="1200" kern="1200" dirty="0" err="1" smtClean="0">
                <a:solidFill>
                  <a:schemeClr val="tx1"/>
                </a:solidFill>
                <a:effectLst/>
                <a:latin typeface="+mn-lt"/>
                <a:ea typeface="+mn-ea"/>
                <a:cs typeface="+mn-cs"/>
              </a:rPr>
              <a:t>ForEach</a:t>
            </a:r>
            <a:r>
              <a:rPr lang="en-US" sz="1200" kern="1200" dirty="0" smtClean="0">
                <a:solidFill>
                  <a:schemeClr val="tx1"/>
                </a:solidFill>
                <a:effectLst/>
                <a:latin typeface="+mn-lt"/>
                <a:ea typeface="+mn-ea"/>
                <a:cs typeface="+mn-cs"/>
              </a:rPr>
              <a:t>-Object, which I will use to only pass the </a:t>
            </a:r>
            <a:r>
              <a:rPr lang="en-US" sz="1200" kern="1200" dirty="0" err="1" smtClean="0">
                <a:solidFill>
                  <a:schemeClr val="tx1"/>
                </a:solidFill>
                <a:effectLst/>
                <a:latin typeface="+mn-lt"/>
                <a:ea typeface="+mn-ea"/>
                <a:cs typeface="+mn-cs"/>
              </a:rPr>
              <a:t>FullName</a:t>
            </a:r>
            <a:r>
              <a:rPr lang="en-US" sz="1200" kern="1200" dirty="0" smtClean="0">
                <a:solidFill>
                  <a:schemeClr val="tx1"/>
                </a:solidFill>
                <a:effectLst/>
                <a:latin typeface="+mn-lt"/>
                <a:ea typeface="+mn-ea"/>
                <a:cs typeface="+mn-cs"/>
              </a:rPr>
              <a:t> value on. I</a:t>
            </a:r>
            <a:r>
              <a:rPr lang="en-US" sz="1200" kern="1200" baseline="0" dirty="0" smtClean="0">
                <a:solidFill>
                  <a:schemeClr val="tx1"/>
                </a:solidFill>
                <a:effectLst/>
                <a:latin typeface="+mn-lt"/>
                <a:ea typeface="+mn-ea"/>
                <a:cs typeface="+mn-cs"/>
              </a:rPr>
              <a:t> will talk about the pipeline more in a few slides, but this gives you an idea of what you can do by manipulating objects.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63571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12/30/2016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owerShell/PowerShell/releas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PowerShell for Linux and macOS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Get-Member Examples (3/4)</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 </a:t>
            </a:r>
            <a:r>
              <a:rPr lang="en-US" sz="1800" b="1" dirty="0" err="1" smtClean="0">
                <a:solidFill>
                  <a:srgbClr val="FF0000"/>
                </a:solidFill>
                <a:latin typeface="Consolas" charset="0"/>
                <a:ea typeface="Consolas" charset="0"/>
                <a:cs typeface="Consolas" charset="0"/>
              </a:rPr>
              <a:t>ForEach</a:t>
            </a:r>
            <a:r>
              <a:rPr lang="en-US" sz="1800" b="1" dirty="0" smtClean="0">
                <a:solidFill>
                  <a:srgbClr val="FF0000"/>
                </a:solidFill>
                <a:latin typeface="Consolas" charset="0"/>
                <a:ea typeface="Consolas" charset="0"/>
                <a:cs typeface="Consolas" charset="0"/>
              </a:rPr>
              <a:t>-Object </a:t>
            </a:r>
            <a:r>
              <a:rPr lang="en-US" sz="1800" b="1" dirty="0" err="1" smtClean="0">
                <a:solidFill>
                  <a:srgbClr val="FF0000"/>
                </a:solidFill>
                <a:latin typeface="Consolas" charset="0"/>
                <a:ea typeface="Consolas" charset="0"/>
                <a:cs typeface="Consolas" charset="0"/>
              </a:rPr>
              <a:t>FullName</a:t>
            </a:r>
            <a:r>
              <a:rPr lang="en-US" sz="1800" b="1" dirty="0" smtClean="0">
                <a:solidFill>
                  <a:srgbClr val="FF0000"/>
                </a:solidFill>
                <a:latin typeface="Consolas" charset="0"/>
                <a:ea typeface="Consolas" charset="0"/>
                <a:cs typeface="Consolas" charset="0"/>
              </a:rPr>
              <a:t> | Get-Member</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a:latin typeface="Consolas" charset="0"/>
                <a:ea typeface="Consolas" charset="0"/>
                <a:cs typeface="Consolas" charset="0"/>
              </a:rPr>
              <a:t> </a:t>
            </a:r>
            <a:r>
              <a:rPr lang="en-US" sz="1800" dirty="0" err="1">
                <a:latin typeface="Consolas" charset="0"/>
                <a:ea typeface="Consolas" charset="0"/>
                <a:cs typeface="Consolas" charset="0"/>
              </a:rPr>
              <a:t>TypeName</a:t>
            </a:r>
            <a:r>
              <a:rPr lang="en-US" sz="1800" dirty="0">
                <a:latin typeface="Consolas" charset="0"/>
                <a:ea typeface="Consolas" charset="0"/>
                <a:cs typeface="Consolas" charset="0"/>
              </a:rPr>
              <a:t>: </a:t>
            </a:r>
            <a:r>
              <a:rPr lang="en-US" sz="1800" dirty="0" err="1" smtClean="0">
                <a:latin typeface="Consolas" charset="0"/>
                <a:ea typeface="Consolas" charset="0"/>
                <a:cs typeface="Consolas" charset="0"/>
              </a:rPr>
              <a:t>System.String</a:t>
            </a:r>
            <a:endParaRPr lang="en-US" sz="1800" dirty="0">
              <a:latin typeface="Consolas" charset="0"/>
              <a:ea typeface="Consolas" charset="0"/>
              <a:cs typeface="Consolas" charset="0"/>
            </a:endParaRPr>
          </a:p>
          <a:p>
            <a:r>
              <a:rPr lang="en-US" sz="1800" dirty="0" smtClean="0">
                <a:latin typeface="Consolas" charset="0"/>
                <a:ea typeface="Consolas" charset="0"/>
                <a:cs typeface="Consolas" charset="0"/>
              </a:rPr>
              <a:t>Name             </a:t>
            </a:r>
            <a:r>
              <a:rPr lang="en-US" sz="1800" dirty="0" err="1">
                <a:latin typeface="Consolas" charset="0"/>
                <a:ea typeface="Consolas" charset="0"/>
                <a:cs typeface="Consolas" charset="0"/>
              </a:rPr>
              <a:t>MemberType</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Definition</a:t>
            </a:r>
          </a:p>
          <a:p>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p>
          <a:p>
            <a:r>
              <a:rPr lang="en-US" sz="1800" dirty="0" smtClean="0">
                <a:latin typeface="Consolas" charset="0"/>
                <a:ea typeface="Consolas" charset="0"/>
                <a:cs typeface="Consolas" charset="0"/>
              </a:rPr>
              <a:t>Clone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Clone(), </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CompareTo</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CompareTo</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value), </a:t>
            </a:r>
            <a:r>
              <a:rPr lang="en-US" sz="1800" dirty="0" err="1">
                <a:latin typeface="Consolas" charset="0"/>
                <a:ea typeface="Consolas" charset="0"/>
                <a:cs typeface="Consolas" charset="0"/>
              </a:rPr>
              <a:t>i</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Contains         </a:t>
            </a:r>
            <a:r>
              <a:rPr lang="en-US" sz="1800" dirty="0">
                <a:latin typeface="Consolas" charset="0"/>
                <a:ea typeface="Consolas" charset="0"/>
                <a:cs typeface="Consolas" charset="0"/>
              </a:rPr>
              <a:t>Method                bool Contains(string value)             </a:t>
            </a:r>
            <a:r>
              <a:rPr lang="en-US" sz="1800" dirty="0" err="1">
                <a:latin typeface="Consolas" charset="0"/>
                <a:ea typeface="Consolas" charset="0"/>
                <a:cs typeface="Consolas" charset="0"/>
              </a:rPr>
              <a:t>CopyTo</a:t>
            </a:r>
            <a:r>
              <a:rPr lang="en-US" sz="1800" dirty="0">
                <a:latin typeface="Consolas" charset="0"/>
                <a:ea typeface="Consolas" charset="0"/>
                <a:cs typeface="Consolas" charset="0"/>
              </a:rPr>
              <a:t>           Method                void </a:t>
            </a:r>
            <a:r>
              <a:rPr lang="en-US" sz="1800" dirty="0" err="1">
                <a:latin typeface="Consolas" charset="0"/>
                <a:ea typeface="Consolas" charset="0"/>
                <a:cs typeface="Consolas" charset="0"/>
              </a:rPr>
              <a:t>CopyTo</a:t>
            </a:r>
            <a:r>
              <a:rPr lang="en-US" sz="1800" dirty="0">
                <a:latin typeface="Consolas" charset="0"/>
                <a:ea typeface="Consolas" charset="0"/>
                <a:cs typeface="Consolas" charset="0"/>
              </a:rPr>
              <a:t>(</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sourceIndex</a:t>
            </a:r>
            <a:r>
              <a:rPr lang="en-US" sz="1800" dirty="0">
                <a:latin typeface="Consolas" charset="0"/>
                <a:ea typeface="Consolas" charset="0"/>
                <a:cs typeface="Consolas" charset="0"/>
              </a:rPr>
              <a:t>, char[] d</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EndsWith</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bool </a:t>
            </a:r>
            <a:r>
              <a:rPr lang="en-US" sz="1800" dirty="0" err="1">
                <a:latin typeface="Consolas" charset="0"/>
                <a:ea typeface="Consolas" charset="0"/>
                <a:cs typeface="Consolas" charset="0"/>
              </a:rPr>
              <a:t>EndsWith</a:t>
            </a:r>
            <a:r>
              <a:rPr lang="en-US" sz="1800" dirty="0">
                <a:latin typeface="Consolas" charset="0"/>
                <a:ea typeface="Consolas" charset="0"/>
                <a:cs typeface="Consolas" charset="0"/>
              </a:rPr>
              <a:t>(string value), bool End</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Equals           </a:t>
            </a:r>
            <a:r>
              <a:rPr lang="en-US" sz="1800" dirty="0">
                <a:latin typeface="Consolas" charset="0"/>
                <a:ea typeface="Consolas" charset="0"/>
                <a:cs typeface="Consolas" charset="0"/>
              </a:rPr>
              <a:t>Method                bool Equals(</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obj</a:t>
            </a:r>
            <a:r>
              <a:rPr lang="en-US" sz="1800" dirty="0">
                <a:latin typeface="Consolas" charset="0"/>
                <a:ea typeface="Consolas" charset="0"/>
                <a:cs typeface="Consolas" charset="0"/>
              </a:rPr>
              <a:t>), bool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GetEnumerator</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System.Collections.IEnumerator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IEnume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GetHashCode</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GetHashCode</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GetType</a:t>
            </a:r>
            <a:r>
              <a:rPr lang="en-US" sz="1800" dirty="0">
                <a:latin typeface="Consolas" charset="0"/>
                <a:ea typeface="Consolas" charset="0"/>
                <a:cs typeface="Consolas" charset="0"/>
              </a:rPr>
              <a:t>          Method                type </a:t>
            </a:r>
            <a:r>
              <a:rPr lang="en-US" sz="1800" dirty="0" err="1">
                <a:latin typeface="Consolas" charset="0"/>
                <a:ea typeface="Consolas" charset="0"/>
                <a:cs typeface="Consolas" charset="0"/>
              </a:rPr>
              <a:t>GetType</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GetTypeCode</a:t>
            </a:r>
            <a:r>
              <a:rPr lang="en-US" sz="1800" dirty="0">
                <a:latin typeface="Consolas" charset="0"/>
                <a:ea typeface="Consolas" charset="0"/>
                <a:cs typeface="Consolas" charset="0"/>
              </a:rPr>
              <a:t>      Method                </a:t>
            </a:r>
            <a:r>
              <a:rPr lang="en-US" sz="1800" dirty="0" err="1">
                <a:latin typeface="Consolas" charset="0"/>
                <a:ea typeface="Consolas" charset="0"/>
                <a:cs typeface="Consolas" charset="0"/>
              </a:rPr>
              <a:t>System.TypeCode</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GetTypeCode</a:t>
            </a:r>
            <a:r>
              <a:rPr lang="en-US" sz="1800" dirty="0">
                <a:latin typeface="Consolas" charset="0"/>
                <a:ea typeface="Consolas" charset="0"/>
                <a:cs typeface="Consolas" charset="0"/>
              </a:rPr>
              <a:t>(), System</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IndexOf</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IndexOf</a:t>
            </a:r>
            <a:r>
              <a:rPr lang="en-US" sz="1800" dirty="0">
                <a:latin typeface="Consolas" charset="0"/>
                <a:ea typeface="Consolas" charset="0"/>
                <a:cs typeface="Consolas" charset="0"/>
              </a:rPr>
              <a:t>(char value),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IndexOf</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IndexOfAny</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IndexOfAny</a:t>
            </a:r>
            <a:r>
              <a:rPr lang="en-US" sz="1800" dirty="0">
                <a:latin typeface="Consolas" charset="0"/>
                <a:ea typeface="Consolas" charset="0"/>
                <a:cs typeface="Consolas" charset="0"/>
              </a:rPr>
              <a:t>(char[] </a:t>
            </a:r>
            <a:r>
              <a:rPr lang="en-US" sz="1800" dirty="0" err="1">
                <a:latin typeface="Consolas" charset="0"/>
                <a:ea typeface="Consolas" charset="0"/>
                <a:cs typeface="Consolas" charset="0"/>
              </a:rPr>
              <a:t>anyOf</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Ind</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Insert           </a:t>
            </a:r>
            <a:r>
              <a:rPr lang="en-US" sz="1800" dirty="0">
                <a:latin typeface="Consolas" charset="0"/>
                <a:ea typeface="Consolas" charset="0"/>
                <a:cs typeface="Consolas" charset="0"/>
              </a:rPr>
              <a:t>Method                string Insert(</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startIndex</a:t>
            </a:r>
            <a:r>
              <a:rPr lang="en-US" sz="1800" dirty="0">
                <a:latin typeface="Consolas" charset="0"/>
                <a:ea typeface="Consolas" charset="0"/>
                <a:cs typeface="Consolas" charset="0"/>
              </a:rPr>
              <a:t>, string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IsNormalized</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bool </a:t>
            </a:r>
            <a:r>
              <a:rPr lang="en-US" sz="1800" dirty="0" err="1">
                <a:latin typeface="Consolas" charset="0"/>
                <a:ea typeface="Consolas" charset="0"/>
                <a:cs typeface="Consolas" charset="0"/>
              </a:rPr>
              <a:t>IsNormalized</a:t>
            </a:r>
            <a:r>
              <a:rPr lang="en-US" sz="1800" dirty="0">
                <a:latin typeface="Consolas" charset="0"/>
                <a:ea typeface="Consolas" charset="0"/>
                <a:cs typeface="Consolas" charset="0"/>
              </a:rPr>
              <a:t>(), bool </a:t>
            </a:r>
            <a:r>
              <a:rPr lang="en-US" sz="1800" dirty="0" err="1">
                <a:latin typeface="Consolas" charset="0"/>
                <a:ea typeface="Consolas" charset="0"/>
                <a:cs typeface="Consolas" charset="0"/>
              </a:rPr>
              <a:t>IsNormalize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 </a:t>
            </a:r>
            <a:r>
              <a:rPr lang="en-US" sz="1800" dirty="0">
                <a:latin typeface="Consolas" charset="0"/>
                <a:ea typeface="Consolas" charset="0"/>
                <a:cs typeface="Consolas" charset="0"/>
              </a:rPr>
              <a:t>.</a:t>
            </a: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680164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Get-Member Examples (4/4)</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smtClean="0">
                <a:solidFill>
                  <a:srgbClr val="FF0000"/>
                </a:solidFill>
                <a:latin typeface="Consolas" charset="0"/>
                <a:ea typeface="Consolas" charset="0"/>
                <a:cs typeface="Consolas" charset="0"/>
              </a:rPr>
              <a:t>ls </a:t>
            </a:r>
            <a:r>
              <a:rPr lang="en-US" sz="1800" b="1" dirty="0">
                <a:solidFill>
                  <a:srgbClr val="FF0000"/>
                </a:solidFill>
                <a:latin typeface="Consolas" charset="0"/>
                <a:ea typeface="Consolas" charset="0"/>
                <a:cs typeface="Consolas" charset="0"/>
              </a:rPr>
              <a:t>| G</a:t>
            </a:r>
            <a:r>
              <a:rPr lang="en-US" sz="1800" b="1" dirty="0" smtClean="0">
                <a:solidFill>
                  <a:srgbClr val="FF0000"/>
                </a:solidFill>
                <a:latin typeface="Consolas" charset="0"/>
                <a:ea typeface="Consolas" charset="0"/>
                <a:cs typeface="Consolas" charset="0"/>
              </a:rPr>
              <a:t>et-Member</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a:latin typeface="Consolas" charset="0"/>
                <a:ea typeface="Consolas" charset="0"/>
                <a:cs typeface="Consolas" charset="0"/>
              </a:rPr>
              <a:t> </a:t>
            </a:r>
            <a:r>
              <a:rPr lang="en-US" sz="1800" dirty="0" err="1">
                <a:latin typeface="Consolas" charset="0"/>
                <a:ea typeface="Consolas" charset="0"/>
                <a:cs typeface="Consolas" charset="0"/>
              </a:rPr>
              <a:t>TypeName</a:t>
            </a:r>
            <a:r>
              <a:rPr lang="en-US" sz="1800" dirty="0">
                <a:latin typeface="Consolas" charset="0"/>
                <a:ea typeface="Consolas" charset="0"/>
                <a:cs typeface="Consolas" charset="0"/>
              </a:rPr>
              <a:t>: </a:t>
            </a:r>
            <a:r>
              <a:rPr lang="en-US" sz="1800" dirty="0" err="1" smtClean="0">
                <a:latin typeface="Consolas" charset="0"/>
                <a:ea typeface="Consolas" charset="0"/>
                <a:cs typeface="Consolas" charset="0"/>
              </a:rPr>
              <a:t>System.String</a:t>
            </a:r>
            <a:endParaRPr lang="en-US" sz="1800" dirty="0">
              <a:latin typeface="Consolas" charset="0"/>
              <a:ea typeface="Consolas" charset="0"/>
              <a:cs typeface="Consolas" charset="0"/>
            </a:endParaRPr>
          </a:p>
          <a:p>
            <a:r>
              <a:rPr lang="en-US" sz="1800" dirty="0" smtClean="0">
                <a:latin typeface="Consolas" charset="0"/>
                <a:ea typeface="Consolas" charset="0"/>
                <a:cs typeface="Consolas" charset="0"/>
              </a:rPr>
              <a:t>Name             </a:t>
            </a:r>
            <a:r>
              <a:rPr lang="en-US" sz="1800" dirty="0" err="1">
                <a:latin typeface="Consolas" charset="0"/>
                <a:ea typeface="Consolas" charset="0"/>
                <a:cs typeface="Consolas" charset="0"/>
              </a:rPr>
              <a:t>MemberType</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Definition</a:t>
            </a:r>
          </a:p>
          <a:p>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p>
          <a:p>
            <a:r>
              <a:rPr lang="en-US" sz="1800" dirty="0" smtClean="0">
                <a:latin typeface="Consolas" charset="0"/>
                <a:ea typeface="Consolas" charset="0"/>
                <a:cs typeface="Consolas" charset="0"/>
              </a:rPr>
              <a:t>Clone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Clone(), </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CompareTo</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CompareTo</a:t>
            </a:r>
            <a:r>
              <a:rPr lang="en-US" sz="1800" dirty="0">
                <a:latin typeface="Consolas" charset="0"/>
                <a:ea typeface="Consolas" charset="0"/>
                <a:cs typeface="Consolas" charset="0"/>
              </a:rPr>
              <a:t>(</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value), </a:t>
            </a:r>
            <a:r>
              <a:rPr lang="en-US" sz="1800" dirty="0" err="1">
                <a:latin typeface="Consolas" charset="0"/>
                <a:ea typeface="Consolas" charset="0"/>
                <a:cs typeface="Consolas" charset="0"/>
              </a:rPr>
              <a:t>i</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Contains         </a:t>
            </a:r>
            <a:r>
              <a:rPr lang="en-US" sz="1800" dirty="0">
                <a:latin typeface="Consolas" charset="0"/>
                <a:ea typeface="Consolas" charset="0"/>
                <a:cs typeface="Consolas" charset="0"/>
              </a:rPr>
              <a:t>Method                bool Contains(string value)             </a:t>
            </a:r>
            <a:r>
              <a:rPr lang="en-US" sz="1800" dirty="0" err="1">
                <a:latin typeface="Consolas" charset="0"/>
                <a:ea typeface="Consolas" charset="0"/>
                <a:cs typeface="Consolas" charset="0"/>
              </a:rPr>
              <a:t>CopyTo</a:t>
            </a:r>
            <a:r>
              <a:rPr lang="en-US" sz="1800" dirty="0">
                <a:latin typeface="Consolas" charset="0"/>
                <a:ea typeface="Consolas" charset="0"/>
                <a:cs typeface="Consolas" charset="0"/>
              </a:rPr>
              <a:t>           Method                void </a:t>
            </a:r>
            <a:r>
              <a:rPr lang="en-US" sz="1800" dirty="0" err="1">
                <a:latin typeface="Consolas" charset="0"/>
                <a:ea typeface="Consolas" charset="0"/>
                <a:cs typeface="Consolas" charset="0"/>
              </a:rPr>
              <a:t>CopyTo</a:t>
            </a:r>
            <a:r>
              <a:rPr lang="en-US" sz="1800" dirty="0">
                <a:latin typeface="Consolas" charset="0"/>
                <a:ea typeface="Consolas" charset="0"/>
                <a:cs typeface="Consolas" charset="0"/>
              </a:rPr>
              <a:t>(</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sourceIndex</a:t>
            </a:r>
            <a:r>
              <a:rPr lang="en-US" sz="1800" dirty="0">
                <a:latin typeface="Consolas" charset="0"/>
                <a:ea typeface="Consolas" charset="0"/>
                <a:cs typeface="Consolas" charset="0"/>
              </a:rPr>
              <a:t>, char[] d</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EndsWith</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bool </a:t>
            </a:r>
            <a:r>
              <a:rPr lang="en-US" sz="1800" dirty="0" err="1">
                <a:latin typeface="Consolas" charset="0"/>
                <a:ea typeface="Consolas" charset="0"/>
                <a:cs typeface="Consolas" charset="0"/>
              </a:rPr>
              <a:t>EndsWith</a:t>
            </a:r>
            <a:r>
              <a:rPr lang="en-US" sz="1800" dirty="0">
                <a:latin typeface="Consolas" charset="0"/>
                <a:ea typeface="Consolas" charset="0"/>
                <a:cs typeface="Consolas" charset="0"/>
              </a:rPr>
              <a:t>(string value), bool End</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Equals           </a:t>
            </a:r>
            <a:r>
              <a:rPr lang="en-US" sz="1800" dirty="0">
                <a:latin typeface="Consolas" charset="0"/>
                <a:ea typeface="Consolas" charset="0"/>
                <a:cs typeface="Consolas" charset="0"/>
              </a:rPr>
              <a:t>Method                bool Equals(</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obj</a:t>
            </a:r>
            <a:r>
              <a:rPr lang="en-US" sz="1800" dirty="0">
                <a:latin typeface="Consolas" charset="0"/>
                <a:ea typeface="Consolas" charset="0"/>
                <a:cs typeface="Consolas" charset="0"/>
              </a:rPr>
              <a:t>), bool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GetEnumerator</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System.Collections.IEnumerator</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IEnume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GetHashCode</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GetHashCode</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GetType</a:t>
            </a:r>
            <a:r>
              <a:rPr lang="en-US" sz="1800" dirty="0">
                <a:latin typeface="Consolas" charset="0"/>
                <a:ea typeface="Consolas" charset="0"/>
                <a:cs typeface="Consolas" charset="0"/>
              </a:rPr>
              <a:t>          Method                type </a:t>
            </a:r>
            <a:r>
              <a:rPr lang="en-US" sz="1800" dirty="0" err="1">
                <a:latin typeface="Consolas" charset="0"/>
                <a:ea typeface="Consolas" charset="0"/>
                <a:cs typeface="Consolas" charset="0"/>
              </a:rPr>
              <a:t>GetType</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GetTypeCode</a:t>
            </a:r>
            <a:r>
              <a:rPr lang="en-US" sz="1800" dirty="0">
                <a:latin typeface="Consolas" charset="0"/>
                <a:ea typeface="Consolas" charset="0"/>
                <a:cs typeface="Consolas" charset="0"/>
              </a:rPr>
              <a:t>      Method                </a:t>
            </a:r>
            <a:r>
              <a:rPr lang="en-US" sz="1800" dirty="0" err="1">
                <a:latin typeface="Consolas" charset="0"/>
                <a:ea typeface="Consolas" charset="0"/>
                <a:cs typeface="Consolas" charset="0"/>
              </a:rPr>
              <a:t>System.TypeCode</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GetTypeCode</a:t>
            </a:r>
            <a:r>
              <a:rPr lang="en-US" sz="1800" dirty="0">
                <a:latin typeface="Consolas" charset="0"/>
                <a:ea typeface="Consolas" charset="0"/>
                <a:cs typeface="Consolas" charset="0"/>
              </a:rPr>
              <a:t>(), System</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IndexOf</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IndexOf</a:t>
            </a:r>
            <a:r>
              <a:rPr lang="en-US" sz="1800" dirty="0">
                <a:latin typeface="Consolas" charset="0"/>
                <a:ea typeface="Consolas" charset="0"/>
                <a:cs typeface="Consolas" charset="0"/>
              </a:rPr>
              <a:t>(char value),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IndexOf</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IndexOfAny</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IndexOfAny</a:t>
            </a:r>
            <a:r>
              <a:rPr lang="en-US" sz="1800" dirty="0">
                <a:latin typeface="Consolas" charset="0"/>
                <a:ea typeface="Consolas" charset="0"/>
                <a:cs typeface="Consolas" charset="0"/>
              </a:rPr>
              <a:t>(char[] </a:t>
            </a:r>
            <a:r>
              <a:rPr lang="en-US" sz="1800" dirty="0" err="1">
                <a:latin typeface="Consolas" charset="0"/>
                <a:ea typeface="Consolas" charset="0"/>
                <a:cs typeface="Consolas" charset="0"/>
              </a:rPr>
              <a:t>anyOf</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Ind</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Insert           </a:t>
            </a:r>
            <a:r>
              <a:rPr lang="en-US" sz="1800" dirty="0">
                <a:latin typeface="Consolas" charset="0"/>
                <a:ea typeface="Consolas" charset="0"/>
                <a:cs typeface="Consolas" charset="0"/>
              </a:rPr>
              <a:t>Method                string Insert(</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startIndex</a:t>
            </a:r>
            <a:r>
              <a:rPr lang="en-US" sz="1800" dirty="0">
                <a:latin typeface="Consolas" charset="0"/>
                <a:ea typeface="Consolas" charset="0"/>
                <a:cs typeface="Consolas" charset="0"/>
              </a:rPr>
              <a:t>, string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IsNormalized</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bool </a:t>
            </a:r>
            <a:r>
              <a:rPr lang="en-US" sz="1800" dirty="0" err="1">
                <a:latin typeface="Consolas" charset="0"/>
                <a:ea typeface="Consolas" charset="0"/>
                <a:cs typeface="Consolas" charset="0"/>
              </a:rPr>
              <a:t>IsNormalized</a:t>
            </a:r>
            <a:r>
              <a:rPr lang="en-US" sz="1800" dirty="0">
                <a:latin typeface="Consolas" charset="0"/>
                <a:ea typeface="Consolas" charset="0"/>
                <a:cs typeface="Consolas" charset="0"/>
              </a:rPr>
              <a:t>(), bool </a:t>
            </a:r>
            <a:r>
              <a:rPr lang="en-US" sz="1800" dirty="0" err="1">
                <a:latin typeface="Consolas" charset="0"/>
                <a:ea typeface="Consolas" charset="0"/>
                <a:cs typeface="Consolas" charset="0"/>
              </a:rPr>
              <a:t>IsNormalize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 </a:t>
            </a:r>
            <a:r>
              <a:rPr lang="en-US" sz="1800" dirty="0">
                <a:latin typeface="Consolas" charset="0"/>
                <a:ea typeface="Consolas" charset="0"/>
                <a:cs typeface="Consolas" charset="0"/>
              </a:rPr>
              <a:t>.</a:t>
            </a: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710785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Parameter You Need to Memorize</a:t>
            </a:r>
            <a:endParaRPr lang="en-US" dirty="0"/>
          </a:p>
        </p:txBody>
      </p:sp>
      <p:sp>
        <p:nvSpPr>
          <p:cNvPr id="3" name="Content Placeholder 2"/>
          <p:cNvSpPr>
            <a:spLocks noGrp="1"/>
          </p:cNvSpPr>
          <p:nvPr>
            <p:ph idx="1"/>
          </p:nvPr>
        </p:nvSpPr>
        <p:spPr/>
        <p:txBody>
          <a:bodyPr>
            <a:normAutofit/>
          </a:bodyPr>
          <a:lstStyle/>
          <a:p>
            <a:r>
              <a:rPr lang="en-US" dirty="0" smtClean="0"/>
              <a:t>The command line can be a very dangerous place</a:t>
            </a:r>
          </a:p>
          <a:p>
            <a:pPr lvl="1"/>
            <a:r>
              <a:rPr lang="en-US" dirty="0" smtClean="0"/>
              <a:t>Bash</a:t>
            </a:r>
            <a:br>
              <a:rPr lang="en-US" dirty="0" smtClean="0"/>
            </a:br>
            <a:endParaRPr lang="en-US" dirty="0" smtClean="0"/>
          </a:p>
          <a:p>
            <a:pPr lvl="1"/>
            <a:r>
              <a:rPr lang="en-US" dirty="0" smtClean="0"/>
              <a:t>PowerShell</a:t>
            </a:r>
          </a:p>
          <a:p>
            <a:pPr lvl="1"/>
            <a:endParaRPr lang="en-US" dirty="0" smtClean="0"/>
          </a:p>
          <a:p>
            <a:r>
              <a:rPr lang="en-US" dirty="0" smtClean="0"/>
              <a:t>When you want to know what a cmdlet before you execute it:</a:t>
            </a:r>
          </a:p>
          <a:p>
            <a:pPr lvl="1"/>
            <a:r>
              <a:rPr lang="en-US" dirty="0" smtClean="0"/>
              <a:t>-</a:t>
            </a:r>
            <a:r>
              <a:rPr lang="en-US" dirty="0" err="1" smtClean="0"/>
              <a:t>WhatIf</a:t>
            </a:r>
            <a:endParaRPr lang="en-US" dirty="0" smtClean="0"/>
          </a:p>
          <a:p>
            <a:endParaRPr lang="en-US" dirty="0" smtClean="0"/>
          </a:p>
          <a:p>
            <a:pPr lvl="1"/>
            <a:endParaRPr lang="en-US" dirty="0" smtClean="0"/>
          </a:p>
        </p:txBody>
      </p:sp>
      <p:sp>
        <p:nvSpPr>
          <p:cNvPr id="4" name="TextBox 3"/>
          <p:cNvSpPr txBox="1"/>
          <p:nvPr/>
        </p:nvSpPr>
        <p:spPr>
          <a:xfrm>
            <a:off x="838200" y="2655802"/>
            <a:ext cx="10515600" cy="369332"/>
          </a:xfrm>
          <a:prstGeom prst="rect">
            <a:avLst/>
          </a:prstGeom>
          <a:solidFill>
            <a:schemeClr val="bg1">
              <a:lumMod val="95000"/>
            </a:schemeClr>
          </a:solidFill>
        </p:spPr>
        <p:txBody>
          <a:bodyPr wrap="square" rtlCol="0">
            <a:spAutoFit/>
          </a:bodyPr>
          <a:lstStyle/>
          <a:p>
            <a:r>
              <a:rPr lang="en-US" dirty="0" err="1" smtClean="0">
                <a:latin typeface="Consolas" charset="0"/>
                <a:ea typeface="Consolas" charset="0"/>
                <a:cs typeface="Consolas" charset="0"/>
              </a:rPr>
              <a:t>rm</a:t>
            </a:r>
            <a:r>
              <a:rPr lang="en-US" dirty="0" smtClean="0">
                <a:latin typeface="Consolas" charset="0"/>
                <a:ea typeface="Consolas" charset="0"/>
                <a:cs typeface="Consolas" charset="0"/>
              </a:rPr>
              <a:t> </a:t>
            </a:r>
            <a:r>
              <a:rPr lang="mr-IN" dirty="0" smtClean="0">
                <a:latin typeface="Consolas" charset="0"/>
                <a:ea typeface="Consolas" charset="0"/>
                <a:cs typeface="Consolas" charset="0"/>
              </a:rPr>
              <a:t>–</a:t>
            </a:r>
            <a:r>
              <a:rPr lang="en-US" dirty="0" err="1" smtClean="0">
                <a:latin typeface="Consolas" charset="0"/>
                <a:ea typeface="Consolas" charset="0"/>
                <a:cs typeface="Consolas" charset="0"/>
              </a:rPr>
              <a:t>rf</a:t>
            </a:r>
            <a:r>
              <a:rPr lang="en-US" dirty="0" smtClean="0">
                <a:latin typeface="Consolas" charset="0"/>
                <a:ea typeface="Consolas" charset="0"/>
                <a:cs typeface="Consolas" charset="0"/>
              </a:rPr>
              <a:t> ./GitHub/</a:t>
            </a:r>
            <a:endParaRPr lang="en-US" dirty="0">
              <a:latin typeface="Consolas" charset="0"/>
              <a:ea typeface="Consolas" charset="0"/>
              <a:cs typeface="Consolas" charset="0"/>
            </a:endParaRPr>
          </a:p>
        </p:txBody>
      </p:sp>
      <p:sp>
        <p:nvSpPr>
          <p:cNvPr id="5" name="TextBox 4"/>
          <p:cNvSpPr txBox="1"/>
          <p:nvPr/>
        </p:nvSpPr>
        <p:spPr>
          <a:xfrm>
            <a:off x="838200" y="3448936"/>
            <a:ext cx="10515600" cy="369332"/>
          </a:xfrm>
          <a:prstGeom prst="rect">
            <a:avLst/>
          </a:prstGeom>
          <a:solidFill>
            <a:schemeClr val="bg1">
              <a:lumMod val="95000"/>
            </a:schemeClr>
          </a:solidFill>
        </p:spPr>
        <p:txBody>
          <a:bodyPr wrap="square" rtlCol="0">
            <a:spAutoFit/>
          </a:bodyPr>
          <a:lstStyle/>
          <a:p>
            <a:r>
              <a:rPr lang="en-US" dirty="0" smtClean="0">
                <a:latin typeface="Consolas" charset="0"/>
                <a:ea typeface="Consolas" charset="0"/>
                <a:cs typeface="Consolas" charset="0"/>
              </a:rPr>
              <a:t>Remove-Item </a:t>
            </a:r>
            <a:r>
              <a:rPr lang="mr-IN" dirty="0" smtClean="0">
                <a:latin typeface="Consolas" charset="0"/>
                <a:ea typeface="Consolas" charset="0"/>
                <a:cs typeface="Consolas" charset="0"/>
              </a:rPr>
              <a:t>–</a:t>
            </a:r>
            <a:r>
              <a:rPr lang="en-US" dirty="0" err="1" smtClean="0">
                <a:latin typeface="Consolas" charset="0"/>
                <a:ea typeface="Consolas" charset="0"/>
                <a:cs typeface="Consolas" charset="0"/>
              </a:rPr>
              <a:t>Recurse</a:t>
            </a:r>
            <a:r>
              <a:rPr lang="en-US" dirty="0" smtClean="0">
                <a:latin typeface="Consolas" charset="0"/>
                <a:ea typeface="Consolas" charset="0"/>
                <a:cs typeface="Consolas" charset="0"/>
              </a:rPr>
              <a:t> </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 Force ./GitHub/</a:t>
            </a:r>
            <a:endParaRPr lang="en-US" dirty="0">
              <a:latin typeface="Consolas" charset="0"/>
              <a:ea typeface="Consolas" charset="0"/>
              <a:cs typeface="Consolas" charset="0"/>
            </a:endParaRPr>
          </a:p>
        </p:txBody>
      </p:sp>
      <p:sp>
        <p:nvSpPr>
          <p:cNvPr id="6" name="TextBox 5"/>
          <p:cNvSpPr txBox="1"/>
          <p:nvPr/>
        </p:nvSpPr>
        <p:spPr>
          <a:xfrm>
            <a:off x="838200" y="4812949"/>
            <a:ext cx="10515600" cy="646331"/>
          </a:xfrm>
          <a:prstGeom prst="rect">
            <a:avLst/>
          </a:prstGeom>
          <a:solidFill>
            <a:schemeClr val="bg1">
              <a:lumMod val="95000"/>
            </a:schemeClr>
          </a:solidFill>
        </p:spPr>
        <p:txBody>
          <a:bodyPr wrap="square" rtlCol="0">
            <a:spAutoFit/>
          </a:bodyPr>
          <a:lstStyle/>
          <a:p>
            <a:r>
              <a:rPr lang="en-US" dirty="0" smtClean="0">
                <a:latin typeface="Consolas" charset="0"/>
                <a:ea typeface="Consolas" charset="0"/>
                <a:cs typeface="Consolas" charset="0"/>
              </a:rPr>
              <a:t>PS /Users/john&gt; </a:t>
            </a:r>
            <a:r>
              <a:rPr lang="en-US" dirty="0" smtClean="0">
                <a:solidFill>
                  <a:srgbClr val="FF0000"/>
                </a:solidFill>
                <a:latin typeface="Consolas" charset="0"/>
                <a:ea typeface="Consolas" charset="0"/>
                <a:cs typeface="Consolas" charset="0"/>
              </a:rPr>
              <a:t>Remove-Item </a:t>
            </a:r>
            <a:r>
              <a:rPr lang="mr-IN" dirty="0" smtClean="0">
                <a:solidFill>
                  <a:srgbClr val="FF0000"/>
                </a:solidFill>
                <a:latin typeface="Consolas" charset="0"/>
                <a:ea typeface="Consolas" charset="0"/>
                <a:cs typeface="Consolas" charset="0"/>
              </a:rPr>
              <a:t>–</a:t>
            </a:r>
            <a:r>
              <a:rPr lang="en-US" dirty="0" err="1" smtClean="0">
                <a:solidFill>
                  <a:srgbClr val="FF0000"/>
                </a:solidFill>
                <a:latin typeface="Consolas" charset="0"/>
                <a:ea typeface="Consolas" charset="0"/>
                <a:cs typeface="Consolas" charset="0"/>
              </a:rPr>
              <a:t>Recurse</a:t>
            </a:r>
            <a:r>
              <a:rPr lang="en-US" dirty="0" smtClean="0">
                <a:solidFill>
                  <a:srgbClr val="FF0000"/>
                </a:solidFill>
                <a:latin typeface="Consolas" charset="0"/>
                <a:ea typeface="Consolas" charset="0"/>
                <a:cs typeface="Consolas" charset="0"/>
              </a:rPr>
              <a:t> </a:t>
            </a:r>
            <a:r>
              <a:rPr lang="mr-IN" dirty="0" smtClean="0">
                <a:solidFill>
                  <a:srgbClr val="FF0000"/>
                </a:solidFill>
                <a:latin typeface="Consolas" charset="0"/>
                <a:ea typeface="Consolas" charset="0"/>
                <a:cs typeface="Consolas" charset="0"/>
              </a:rPr>
              <a:t>–</a:t>
            </a:r>
            <a:r>
              <a:rPr lang="en-US" dirty="0" smtClean="0">
                <a:solidFill>
                  <a:srgbClr val="FF0000"/>
                </a:solidFill>
                <a:latin typeface="Consolas" charset="0"/>
                <a:ea typeface="Consolas" charset="0"/>
                <a:cs typeface="Consolas" charset="0"/>
              </a:rPr>
              <a:t> Force </a:t>
            </a:r>
            <a:r>
              <a:rPr lang="mr-IN" dirty="0" smtClean="0">
                <a:solidFill>
                  <a:srgbClr val="FF0000"/>
                </a:solidFill>
                <a:latin typeface="Consolas" charset="0"/>
                <a:ea typeface="Consolas" charset="0"/>
                <a:cs typeface="Consolas" charset="0"/>
              </a:rPr>
              <a:t>–</a:t>
            </a:r>
            <a:r>
              <a:rPr lang="en-US" dirty="0" err="1" smtClean="0">
                <a:solidFill>
                  <a:srgbClr val="FF0000"/>
                </a:solidFill>
                <a:latin typeface="Consolas" charset="0"/>
                <a:ea typeface="Consolas" charset="0"/>
                <a:cs typeface="Consolas" charset="0"/>
              </a:rPr>
              <a:t>WhatIf</a:t>
            </a:r>
            <a:r>
              <a:rPr lang="en-US" dirty="0" smtClean="0">
                <a:solidFill>
                  <a:srgbClr val="FF0000"/>
                </a:solidFill>
                <a:latin typeface="Consolas" charset="0"/>
                <a:ea typeface="Consolas" charset="0"/>
                <a:cs typeface="Consolas" charset="0"/>
              </a:rPr>
              <a:t> ./GitHub/</a:t>
            </a:r>
            <a:r>
              <a:rPr lang="en-US" dirty="0" smtClean="0">
                <a:latin typeface="Consolas" charset="0"/>
                <a:ea typeface="Consolas" charset="0"/>
                <a:cs typeface="Consolas" charset="0"/>
              </a:rPr>
              <a:t/>
            </a:r>
            <a:br>
              <a:rPr lang="en-US" dirty="0" smtClean="0">
                <a:latin typeface="Consolas" charset="0"/>
                <a:ea typeface="Consolas" charset="0"/>
                <a:cs typeface="Consolas" charset="0"/>
              </a:rPr>
            </a:br>
            <a:r>
              <a:rPr lang="en-US" dirty="0" smtClean="0"/>
              <a:t>What </a:t>
            </a:r>
            <a:r>
              <a:rPr lang="en-US" dirty="0"/>
              <a:t>if: Performing the operation "Remove Directory" on target </a:t>
            </a:r>
            <a:r>
              <a:rPr lang="en-US" dirty="0" smtClean="0"/>
              <a:t>"/Users/john/GitHub/".</a:t>
            </a:r>
            <a:endParaRPr lang="en-US" dirty="0"/>
          </a:p>
        </p:txBody>
      </p:sp>
    </p:spTree>
    <p:extLst>
      <p:ext uri="{BB962C8B-B14F-4D97-AF65-F5344CB8AC3E}">
        <p14:creationId xmlns:p14="http://schemas.microsoft.com/office/powerpoint/2010/main" val="1061290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PowerShell Pipeline</a:t>
            </a:r>
            <a:endParaRPr lang="en-US" dirty="0"/>
          </a:p>
        </p:txBody>
      </p:sp>
      <p:sp>
        <p:nvSpPr>
          <p:cNvPr id="3" name="Content Placeholder 2"/>
          <p:cNvSpPr>
            <a:spLocks noGrp="1"/>
          </p:cNvSpPr>
          <p:nvPr>
            <p:ph idx="1"/>
          </p:nvPr>
        </p:nvSpPr>
        <p:spPr>
          <a:xfrm>
            <a:off x="838200" y="1825625"/>
            <a:ext cx="10515600" cy="1422542"/>
          </a:xfrm>
        </p:spPr>
        <p:txBody>
          <a:bodyPr/>
          <a:lstStyle/>
          <a:p>
            <a:r>
              <a:rPr lang="en-US" dirty="0" smtClean="0"/>
              <a:t>The pipeline is all about filtering</a:t>
            </a:r>
          </a:p>
          <a:p>
            <a:pPr lvl="1"/>
            <a:r>
              <a:rPr lang="en-US" dirty="0" smtClean="0"/>
              <a:t>Get the data and pass on only those objects matching a specific criteria</a:t>
            </a:r>
          </a:p>
          <a:p>
            <a:r>
              <a:rPr lang="en-US" dirty="0" smtClean="0"/>
              <a:t>The five pipeline processing cmdlets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47667328"/>
              </p:ext>
            </p:extLst>
          </p:nvPr>
        </p:nvGraphicFramePr>
        <p:xfrm>
          <a:off x="838200" y="3285935"/>
          <a:ext cx="10515600" cy="2225040"/>
        </p:xfrm>
        <a:graphic>
          <a:graphicData uri="http://schemas.openxmlformats.org/drawingml/2006/table">
            <a:tbl>
              <a:tblPr firstRow="1" bandRow="1">
                <a:tableStyleId>{5C22544A-7EE6-4342-B048-85BDC9FD1C3A}</a:tableStyleId>
              </a:tblPr>
              <a:tblGrid>
                <a:gridCol w="2464558"/>
                <a:gridCol w="8051042"/>
              </a:tblGrid>
              <a:tr h="370840">
                <a:tc>
                  <a:txBody>
                    <a:bodyPr/>
                    <a:lstStyle/>
                    <a:p>
                      <a:r>
                        <a:rPr lang="en-US" dirty="0" smtClean="0"/>
                        <a:t>Cmdlet</a:t>
                      </a:r>
                      <a:endParaRPr lang="en-US" dirty="0"/>
                    </a:p>
                  </a:txBody>
                  <a:tcPr/>
                </a:tc>
                <a:tc>
                  <a:txBody>
                    <a:bodyPr/>
                    <a:lstStyle/>
                    <a:p>
                      <a:r>
                        <a:rPr lang="en-US" dirty="0" smtClean="0"/>
                        <a:t>Definition</a:t>
                      </a:r>
                      <a:endParaRPr lang="en-US" dirty="0"/>
                    </a:p>
                  </a:txBody>
                  <a:tcPr/>
                </a:tc>
              </a:tr>
              <a:tr h="370840">
                <a:tc>
                  <a:txBody>
                    <a:bodyPr/>
                    <a:lstStyle/>
                    <a:p>
                      <a:r>
                        <a:rPr lang="en-US" dirty="0" err="1" smtClean="0"/>
                        <a:t>ForEach</a:t>
                      </a:r>
                      <a:r>
                        <a:rPr lang="en-US" dirty="0" smtClean="0"/>
                        <a:t>-Object</a:t>
                      </a:r>
                      <a:endParaRPr lang="en-US" dirty="0"/>
                    </a:p>
                  </a:txBody>
                  <a:tcPr/>
                </a:tc>
                <a:tc>
                  <a:txBody>
                    <a:bodyPr/>
                    <a:lstStyle/>
                    <a:p>
                      <a:r>
                        <a:rPr lang="en-US" dirty="0" smtClean="0"/>
                        <a:t>Performs an operation against each item in a collection of input objects</a:t>
                      </a:r>
                      <a:endParaRPr lang="en-US" dirty="0"/>
                    </a:p>
                  </a:txBody>
                  <a:tcPr/>
                </a:tc>
              </a:tr>
              <a:tr h="370840">
                <a:tc>
                  <a:txBody>
                    <a:bodyPr/>
                    <a:lstStyle/>
                    <a:p>
                      <a:r>
                        <a:rPr lang="en-US" dirty="0" smtClean="0"/>
                        <a:t>Group-Object</a:t>
                      </a:r>
                      <a:endParaRPr lang="en-US" dirty="0"/>
                    </a:p>
                  </a:txBody>
                  <a:tcPr/>
                </a:tc>
                <a:tc>
                  <a:txBody>
                    <a:bodyPr/>
                    <a:lstStyle/>
                    <a:p>
                      <a:r>
                        <a:rPr lang="en-US" dirty="0" smtClean="0"/>
                        <a:t>Groups objects that contain the same value for specified properties.</a:t>
                      </a:r>
                    </a:p>
                  </a:txBody>
                  <a:tcPr/>
                </a:tc>
              </a:tr>
              <a:tr h="370840">
                <a:tc>
                  <a:txBody>
                    <a:bodyPr/>
                    <a:lstStyle/>
                    <a:p>
                      <a:r>
                        <a:rPr lang="en-US" dirty="0" smtClean="0"/>
                        <a:t>Select-Object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Selects objects or object properties.</a:t>
                      </a:r>
                    </a:p>
                  </a:txBody>
                  <a:tcPr/>
                </a:tc>
              </a:tr>
              <a:tr h="370840">
                <a:tc>
                  <a:txBody>
                    <a:bodyPr/>
                    <a:lstStyle/>
                    <a:p>
                      <a:r>
                        <a:rPr lang="en-US" dirty="0" smtClean="0"/>
                        <a:t>Sort-Object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Sorts objects by property values.</a:t>
                      </a:r>
                    </a:p>
                  </a:txBody>
                  <a:tcPr/>
                </a:tc>
              </a:tr>
              <a:tr h="370840">
                <a:tc>
                  <a:txBody>
                    <a:bodyPr/>
                    <a:lstStyle/>
                    <a:p>
                      <a:r>
                        <a:rPr lang="en-US" dirty="0" smtClean="0"/>
                        <a:t>Where-Object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Selects objects from a collection based on their property values.</a:t>
                      </a:r>
                    </a:p>
                  </a:txBody>
                  <a:tcPr/>
                </a:tc>
              </a:tr>
            </a:tbl>
          </a:graphicData>
        </a:graphic>
      </p:graphicFrame>
    </p:spTree>
    <p:extLst>
      <p:ext uri="{BB962C8B-B14F-4D97-AF65-F5344CB8AC3E}">
        <p14:creationId xmlns:p14="http://schemas.microsoft.com/office/powerpoint/2010/main" val="201185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r>
              <a:rPr lang="en-US" dirty="0" smtClean="0"/>
              <a:t>-Object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 </a:t>
            </a:r>
            <a:r>
              <a:rPr lang="en-US" sz="1800" b="1" dirty="0" err="1">
                <a:solidFill>
                  <a:srgbClr val="FF0000"/>
                </a:solidFill>
                <a:latin typeface="Consolas" charset="0"/>
                <a:ea typeface="Consolas" charset="0"/>
                <a:cs typeface="Consolas" charset="0"/>
              </a:rPr>
              <a:t>ForEach</a:t>
            </a:r>
            <a:r>
              <a:rPr lang="en-US" sz="1800" b="1" dirty="0">
                <a:solidFill>
                  <a:srgbClr val="FF0000"/>
                </a:solidFill>
                <a:latin typeface="Consolas" charset="0"/>
                <a:ea typeface="Consolas" charset="0"/>
                <a:cs typeface="Consolas" charset="0"/>
              </a:rPr>
              <a:t>-Object </a:t>
            </a:r>
            <a:r>
              <a:rPr lang="en-US" sz="1800" b="1" dirty="0" err="1">
                <a:solidFill>
                  <a:srgbClr val="FF0000"/>
                </a:solidFill>
                <a:latin typeface="Consolas" charset="0"/>
                <a:ea typeface="Consolas" charset="0"/>
                <a:cs typeface="Consolas" charset="0"/>
              </a:rPr>
              <a:t>FullName</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/Users/john/</a:t>
            </a:r>
            <a:r>
              <a:rPr lang="en-US" sz="1800" dirty="0" err="1" smtClean="0">
                <a:latin typeface="Consolas" charset="0"/>
                <a:ea typeface="Consolas" charset="0"/>
                <a:cs typeface="Consolas" charset="0"/>
              </a:rPr>
              <a:t>DirA</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 . .</a:t>
            </a:r>
          </a:p>
          <a:p>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 </a:t>
            </a:r>
            <a:r>
              <a:rPr lang="en-US" sz="1800" b="1" dirty="0" err="1">
                <a:solidFill>
                  <a:srgbClr val="FF0000"/>
                </a:solidFill>
                <a:latin typeface="Consolas" charset="0"/>
                <a:ea typeface="Consolas" charset="0"/>
                <a:cs typeface="Consolas" charset="0"/>
              </a:rPr>
              <a:t>ForEach</a:t>
            </a:r>
            <a:r>
              <a:rPr lang="en-US" sz="1800" b="1" dirty="0">
                <a:solidFill>
                  <a:srgbClr val="FF0000"/>
                </a:solidFill>
                <a:latin typeface="Consolas" charset="0"/>
                <a:ea typeface="Consolas" charset="0"/>
                <a:cs typeface="Consolas" charset="0"/>
              </a:rPr>
              <a:t>-Object </a:t>
            </a:r>
            <a:r>
              <a:rPr lang="en-US" sz="1800" b="1" dirty="0" smtClean="0">
                <a:solidFill>
                  <a:srgbClr val="FF0000"/>
                </a:solidFill>
                <a:latin typeface="Consolas" charset="0"/>
                <a:ea typeface="Consolas" charset="0"/>
                <a:cs typeface="Consolas" charset="0"/>
              </a:rPr>
              <a:t>{$_.</a:t>
            </a:r>
            <a:r>
              <a:rPr lang="en-US" sz="1800" b="1" dirty="0" err="1" smtClean="0">
                <a:solidFill>
                  <a:srgbClr val="FF0000"/>
                </a:solidFill>
                <a:latin typeface="Consolas" charset="0"/>
                <a:ea typeface="Consolas" charset="0"/>
                <a:cs typeface="Consolas" charset="0"/>
              </a:rPr>
              <a:t>FullName</a:t>
            </a:r>
            <a:r>
              <a:rPr lang="en-US" sz="1800" b="1" dirty="0" smtClean="0">
                <a:solidFill>
                  <a:srgbClr val="FF0000"/>
                </a:solidFill>
                <a:latin typeface="Consolas" charset="0"/>
                <a:ea typeface="Consolas" charset="0"/>
                <a:cs typeface="Consolas" charset="0"/>
              </a:rPr>
              <a:t>}</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/Users/john/</a:t>
            </a:r>
            <a:r>
              <a:rPr lang="en-US" sz="1800" dirty="0" err="1" smtClean="0">
                <a:latin typeface="Consolas" charset="0"/>
                <a:ea typeface="Consolas" charset="0"/>
                <a:cs typeface="Consolas" charset="0"/>
              </a:rPr>
              <a:t>DirA</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a:latin typeface="Consolas" charset="0"/>
                <a:ea typeface="Consolas" charset="0"/>
                <a:cs typeface="Consolas" charset="0"/>
              </a:rPr>
              <a:t>. . .</a:t>
            </a:r>
          </a:p>
          <a:p>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30000, 56798, 12432 | </a:t>
            </a:r>
            <a:r>
              <a:rPr lang="en-US" sz="1800" b="1" dirty="0" err="1">
                <a:solidFill>
                  <a:srgbClr val="FF0000"/>
                </a:solidFill>
                <a:latin typeface="Consolas" charset="0"/>
                <a:ea typeface="Consolas" charset="0"/>
                <a:cs typeface="Consolas" charset="0"/>
              </a:rPr>
              <a:t>ForEach</a:t>
            </a:r>
            <a:r>
              <a:rPr lang="en-US" sz="1800" b="1" dirty="0">
                <a:solidFill>
                  <a:srgbClr val="FF0000"/>
                </a:solidFill>
                <a:latin typeface="Consolas" charset="0"/>
                <a:ea typeface="Consolas" charset="0"/>
                <a:cs typeface="Consolas" charset="0"/>
              </a:rPr>
              <a:t>-Object </a:t>
            </a:r>
            <a:r>
              <a:rPr lang="en-US" sz="1800" b="1" dirty="0" smtClean="0">
                <a:solidFill>
                  <a:srgbClr val="FF0000"/>
                </a:solidFill>
                <a:latin typeface="Consolas" charset="0"/>
                <a:ea typeface="Consolas" charset="0"/>
                <a:cs typeface="Consolas" charset="0"/>
              </a:rPr>
              <a:t>{$_/</a:t>
            </a:r>
            <a:r>
              <a:rPr lang="en-US" sz="1800" b="1" dirty="0">
                <a:solidFill>
                  <a:srgbClr val="FF0000"/>
                </a:solidFill>
                <a:latin typeface="Consolas" charset="0"/>
                <a:ea typeface="Consolas" charset="0"/>
                <a:cs typeface="Consolas" charset="0"/>
              </a:rPr>
              <a:t>1024</a:t>
            </a:r>
            <a:r>
              <a:rPr lang="en-US" sz="1800" b="1" dirty="0" smtClean="0">
                <a:solidFill>
                  <a:srgbClr val="FF0000"/>
                </a:solidFill>
                <a:latin typeface="Consolas" charset="0"/>
                <a:ea typeface="Consolas" charset="0"/>
                <a:cs typeface="Consolas" charset="0"/>
              </a:rPr>
              <a:t>}</a:t>
            </a:r>
          </a:p>
          <a:p>
            <a:r>
              <a:rPr lang="fi-FI" sz="1800" dirty="0" smtClean="0">
                <a:latin typeface="Consolas" charset="0"/>
                <a:ea typeface="Consolas" charset="0"/>
                <a:cs typeface="Consolas" charset="0"/>
              </a:rPr>
              <a:t>29.296875</a:t>
            </a:r>
            <a:br>
              <a:rPr lang="fi-FI" sz="1800" dirty="0" smtClean="0">
                <a:latin typeface="Consolas" charset="0"/>
                <a:ea typeface="Consolas" charset="0"/>
                <a:cs typeface="Consolas" charset="0"/>
              </a:rPr>
            </a:br>
            <a:r>
              <a:rPr lang="fi-FI" sz="1800" dirty="0" smtClean="0">
                <a:latin typeface="Consolas" charset="0"/>
                <a:ea typeface="Consolas" charset="0"/>
                <a:cs typeface="Consolas" charset="0"/>
              </a:rPr>
              <a:t>55.466796875</a:t>
            </a:r>
            <a:br>
              <a:rPr lang="fi-FI" sz="1800" dirty="0" smtClean="0">
                <a:latin typeface="Consolas" charset="0"/>
                <a:ea typeface="Consolas" charset="0"/>
                <a:cs typeface="Consolas" charset="0"/>
              </a:rPr>
            </a:br>
            <a:r>
              <a:rPr lang="fi-FI" sz="1800" dirty="0" smtClean="0">
                <a:latin typeface="Consolas" charset="0"/>
                <a:ea typeface="Consolas" charset="0"/>
                <a:cs typeface="Consolas" charset="0"/>
              </a:rPr>
              <a:t>12.140625</a:t>
            </a:r>
            <a:endParaRPr lang="fi-FI" sz="1800" dirty="0">
              <a:latin typeface="Consolas" charset="0"/>
              <a:ea typeface="Consolas" charset="0"/>
              <a:cs typeface="Consolas" charset="0"/>
            </a:endParaRPr>
          </a:p>
          <a:p>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37536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Group-Object Example</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a:t>
            </a:r>
            <a:r>
              <a:rPr lang="mr-IN" sz="1800" b="1" dirty="0" smtClean="0">
                <a:solidFill>
                  <a:srgbClr val="FF0000"/>
                </a:solidFill>
                <a:latin typeface="Consolas" charset="0"/>
                <a:ea typeface="Consolas" charset="0"/>
                <a:cs typeface="Consolas" charset="0"/>
              </a:rPr>
              <a:t>–</a:t>
            </a:r>
            <a:r>
              <a:rPr lang="en-US" sz="1800" b="1" dirty="0" err="1" smtClean="0">
                <a:solidFill>
                  <a:srgbClr val="FF0000"/>
                </a:solidFill>
                <a:latin typeface="Consolas" charset="0"/>
                <a:ea typeface="Consolas" charset="0"/>
                <a:cs typeface="Consolas" charset="0"/>
              </a:rPr>
              <a:t>Recurse</a:t>
            </a:r>
            <a:r>
              <a:rPr lang="en-US" sz="1800" b="1" dirty="0" smtClean="0">
                <a:solidFill>
                  <a:srgbClr val="FF0000"/>
                </a:solidFill>
                <a:latin typeface="Consolas" charset="0"/>
                <a:ea typeface="Consolas" charset="0"/>
                <a:cs typeface="Consolas" charset="0"/>
              </a:rPr>
              <a:t> | Group-Object </a:t>
            </a:r>
            <a:r>
              <a:rPr lang="mr-IN" sz="1800" b="1" dirty="0" smtClean="0">
                <a:solidFill>
                  <a:srgbClr val="FF0000"/>
                </a:solidFill>
                <a:latin typeface="Consolas" charset="0"/>
                <a:ea typeface="Consolas" charset="0"/>
                <a:cs typeface="Consolas" charset="0"/>
              </a:rPr>
              <a:t>–</a:t>
            </a:r>
            <a:r>
              <a:rPr lang="en-US" sz="1800" b="1" dirty="0" smtClean="0">
                <a:solidFill>
                  <a:srgbClr val="FF0000"/>
                </a:solidFill>
                <a:latin typeface="Consolas" charset="0"/>
                <a:ea typeface="Consolas" charset="0"/>
                <a:cs typeface="Consolas" charset="0"/>
              </a:rPr>
              <a:t>Property Extension</a:t>
            </a:r>
            <a:endParaRPr lang="fi-FI" sz="1800" dirty="0">
              <a:latin typeface="Consolas" charset="0"/>
              <a:ea typeface="Consolas" charset="0"/>
              <a:cs typeface="Consolas" charset="0"/>
            </a:endParaRPr>
          </a:p>
          <a:p>
            <a:r>
              <a:rPr lang="mr-IN" sz="1800" dirty="0" err="1">
                <a:latin typeface="Consolas" charset="0"/>
                <a:ea typeface="Consolas" charset="0"/>
                <a:cs typeface="Consolas" charset="0"/>
              </a:rPr>
              <a:t>Count</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Group</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          -----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1 </a:t>
            </a:r>
            <a:r>
              <a:rPr lang="mr-IN" sz="1800" dirty="0">
                <a:latin typeface="Consolas" charset="0"/>
                <a:ea typeface="Consolas" charset="0"/>
                <a:cs typeface="Consolas" charset="0"/>
              </a:rPr>
              <a:t>.</a:t>
            </a:r>
            <a:r>
              <a:rPr lang="mr-IN" sz="1800" dirty="0" err="1">
                <a:latin typeface="Consolas" charset="0"/>
                <a:ea typeface="Consolas" charset="0"/>
                <a:cs typeface="Consolas" charset="0"/>
              </a:rPr>
              <a:t>html</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index.html</a:t>
            </a:r>
            <a:r>
              <a:rPr lang="mr-IN" sz="1800" dirty="0">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3 </a:t>
            </a:r>
            <a:r>
              <a:rPr lang="mr-IN" sz="1800" dirty="0">
                <a:latin typeface="Consolas" charset="0"/>
                <a:ea typeface="Consolas" charset="0"/>
                <a:cs typeface="Consolas" charset="0"/>
              </a:rPr>
              <a:t>.</a:t>
            </a:r>
            <a:r>
              <a:rPr lang="mr-IN" sz="1800" dirty="0" err="1">
                <a:latin typeface="Consolas" charset="0"/>
                <a:ea typeface="Consolas" charset="0"/>
                <a:cs typeface="Consolas" charset="0"/>
              </a:rPr>
              <a:t>js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start.js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header.js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footer.js</a:t>
            </a:r>
            <a:r>
              <a:rPr lang="mr-IN" sz="1800" dirty="0">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2 </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css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Company.css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Department.css</a:t>
            </a:r>
            <a:r>
              <a:rPr lang="mr-IN" sz="1800" dirty="0">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11 </a:t>
            </a:r>
            <a:r>
              <a:rPr lang="mr-IN" sz="1800" dirty="0">
                <a:latin typeface="Consolas" charset="0"/>
                <a:ea typeface="Consolas" charset="0"/>
                <a:cs typeface="Consolas" charset="0"/>
              </a:rPr>
              <a:t>.</a:t>
            </a:r>
            <a:r>
              <a:rPr lang="mr-IN" sz="1800" dirty="0" err="1">
                <a:latin typeface="Consolas" charset="0"/>
                <a:ea typeface="Consolas" charset="0"/>
                <a:cs typeface="Consolas" charset="0"/>
              </a:rPr>
              <a:t>txt</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a.txt</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b.txt</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c.txt</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d.txt</a:t>
            </a:r>
            <a:r>
              <a:rPr lang="mr-IN" sz="1800" dirty="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264771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Select-Object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*.txt </a:t>
            </a:r>
            <a:r>
              <a:rPr lang="en-US" sz="1800" b="1" dirty="0">
                <a:solidFill>
                  <a:srgbClr val="FF0000"/>
                </a:solidFill>
                <a:latin typeface="Consolas" charset="0"/>
                <a:ea typeface="Consolas" charset="0"/>
                <a:cs typeface="Consolas" charset="0"/>
              </a:rPr>
              <a:t>| Select-Object -Property </a:t>
            </a:r>
            <a:r>
              <a:rPr lang="en-US" sz="1800" b="1" dirty="0" err="1" smtClean="0">
                <a:solidFill>
                  <a:srgbClr val="FF0000"/>
                </a:solidFill>
                <a:latin typeface="Consolas" charset="0"/>
                <a:ea typeface="Consolas" charset="0"/>
                <a:cs typeface="Consolas" charset="0"/>
              </a:rPr>
              <a:t>Name,Length</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err="1" smtClean="0">
                <a:latin typeface="Consolas" charset="0"/>
                <a:ea typeface="Consolas" charset="0"/>
                <a:cs typeface="Consolas" charset="0"/>
              </a:rPr>
              <a:t>Name</a:t>
            </a:r>
            <a:r>
              <a:rPr lang="mr-IN" sz="1800" dirty="0" smtClean="0">
                <a:latin typeface="Consolas" charset="0"/>
                <a:ea typeface="Consolas" charset="0"/>
                <a:cs typeface="Consolas" charset="0"/>
              </a:rPr>
              <a:t>                    </a:t>
            </a:r>
            <a:r>
              <a:rPr lang="mr-IN" sz="1800" dirty="0" err="1" smtClean="0">
                <a:latin typeface="Consolas" charset="0"/>
                <a:ea typeface="Consolas" charset="0"/>
                <a:cs typeface="Consolas" charset="0"/>
              </a:rPr>
              <a:t>Length</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a.txt</a:t>
            </a: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             24</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b.txt</a:t>
            </a: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   6454</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c.txt</a:t>
            </a: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188</a:t>
            </a:r>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smtClean="0">
                <a:solidFill>
                  <a:srgbClr val="FF0000"/>
                </a:solidFill>
              </a:rPr>
              <a:t>Get-</a:t>
            </a:r>
            <a:r>
              <a:rPr lang="en-US" sz="1800" b="1" dirty="0" err="1" smtClean="0">
                <a:solidFill>
                  <a:srgbClr val="FF0000"/>
                </a:solidFill>
              </a:rPr>
              <a:t>ChildItem</a:t>
            </a:r>
            <a:r>
              <a:rPr lang="en-US" sz="1800" b="1" dirty="0" smtClean="0">
                <a:solidFill>
                  <a:srgbClr val="FF0000"/>
                </a:solidFill>
              </a:rPr>
              <a:t> </a:t>
            </a:r>
            <a:r>
              <a:rPr lang="en-US" sz="1800" b="1" dirty="0">
                <a:solidFill>
                  <a:srgbClr val="FF0000"/>
                </a:solidFill>
              </a:rPr>
              <a:t>*.ps1 | </a:t>
            </a:r>
            <a:r>
              <a:rPr lang="en-US" sz="1800" b="1" dirty="0" smtClean="0">
                <a:solidFill>
                  <a:srgbClr val="FF0000"/>
                </a:solidFill>
              </a:rPr>
              <a:t>`</a:t>
            </a:r>
            <a:br>
              <a:rPr lang="en-US" sz="1800" b="1" dirty="0" smtClean="0">
                <a:solidFill>
                  <a:srgbClr val="FF0000"/>
                </a:solidFill>
              </a:rPr>
            </a:br>
            <a:r>
              <a:rPr lang="en-US" sz="1800" b="1" dirty="0" smtClean="0">
                <a:solidFill>
                  <a:srgbClr val="FF0000"/>
                </a:solidFill>
              </a:rPr>
              <a:t>               Select-Object </a:t>
            </a:r>
            <a:r>
              <a:rPr lang="en-US" sz="1800" b="1" dirty="0">
                <a:solidFill>
                  <a:srgbClr val="FF0000"/>
                </a:solidFill>
              </a:rPr>
              <a:t>-Property </a:t>
            </a:r>
            <a:r>
              <a:rPr lang="en-US" sz="1800" b="1" dirty="0" err="1">
                <a:solidFill>
                  <a:srgbClr val="FF0000"/>
                </a:solidFill>
              </a:rPr>
              <a:t>Name,Length</a:t>
            </a:r>
            <a:r>
              <a:rPr lang="en-US" sz="1800" b="1" dirty="0">
                <a:solidFill>
                  <a:srgbClr val="FF0000"/>
                </a:solidFill>
              </a:rPr>
              <a:t> </a:t>
            </a:r>
            <a:r>
              <a:rPr lang="en-US" sz="1800" b="1" dirty="0" smtClean="0">
                <a:solidFill>
                  <a:srgbClr val="FF0000"/>
                </a:solidFill>
              </a:rPr>
              <a:t>| Get-Member</a:t>
            </a:r>
            <a:r>
              <a:rPr lang="en-US" sz="1800" dirty="0"/>
              <a:t> </a:t>
            </a:r>
            <a:r>
              <a:rPr lang="en-US" sz="1800" dirty="0" smtClean="0"/>
              <a:t/>
            </a:r>
            <a:br>
              <a:rPr lang="en-US" sz="1800" dirty="0" smtClean="0"/>
            </a:b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a:latin typeface="Consolas" charset="0"/>
                <a:ea typeface="Consolas" charset="0"/>
                <a:cs typeface="Consolas" charset="0"/>
              </a:rPr>
              <a:t> </a:t>
            </a:r>
            <a:r>
              <a:rPr lang="en-US" sz="1800" dirty="0" err="1">
                <a:latin typeface="Consolas" charset="0"/>
                <a:ea typeface="Consolas" charset="0"/>
                <a:cs typeface="Consolas" charset="0"/>
              </a:rPr>
              <a:t>TypeName</a:t>
            </a:r>
            <a:r>
              <a:rPr lang="en-US" sz="1800" dirty="0">
                <a:latin typeface="Consolas" charset="0"/>
                <a:ea typeface="Consolas" charset="0"/>
                <a:cs typeface="Consolas" charset="0"/>
              </a:rPr>
              <a:t>: </a:t>
            </a:r>
            <a:r>
              <a:rPr lang="en-US" sz="1800" dirty="0" err="1" smtClean="0">
                <a:solidFill>
                  <a:srgbClr val="FF0000"/>
                </a:solidFill>
                <a:latin typeface="Consolas" charset="0"/>
                <a:ea typeface="Consolas" charset="0"/>
                <a:cs typeface="Consolas" charset="0"/>
              </a:rPr>
              <a:t>Selected</a:t>
            </a:r>
            <a:r>
              <a:rPr lang="en-US" sz="1800" dirty="0" err="1" smtClean="0">
                <a:latin typeface="Consolas" charset="0"/>
                <a:ea typeface="Consolas" charset="0"/>
                <a:cs typeface="Consolas" charset="0"/>
              </a:rPr>
              <a:t>.System.IO.FileInfo</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Name        </a:t>
            </a:r>
            <a:r>
              <a:rPr lang="en-US" sz="1800" dirty="0" err="1">
                <a:latin typeface="Consolas" charset="0"/>
                <a:ea typeface="Consolas" charset="0"/>
                <a:cs typeface="Consolas" charset="0"/>
              </a:rPr>
              <a:t>MemberType</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Definition</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                   </a:t>
            </a:r>
            <a:r>
              <a:rPr lang="en-US" sz="1800" dirty="0" smtClean="0">
                <a:latin typeface="Consolas" charset="0"/>
                <a:ea typeface="Consolas" charset="0"/>
                <a:cs typeface="Consolas" charset="0"/>
              </a:rPr>
              <a:t>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Equals      </a:t>
            </a:r>
            <a:r>
              <a:rPr lang="en-US" sz="1800" dirty="0">
                <a:latin typeface="Consolas" charset="0"/>
                <a:ea typeface="Consolas" charset="0"/>
                <a:cs typeface="Consolas" charset="0"/>
              </a:rPr>
              <a:t>Method       bool Equals(</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obj</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GetHashCode</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GetHashCode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GetType</a:t>
            </a:r>
            <a:r>
              <a:rPr lang="en-US" sz="1800" dirty="0" smtClean="0">
                <a:latin typeface="Consolas" charset="0"/>
                <a:ea typeface="Consolas" charset="0"/>
                <a:cs typeface="Consolas" charset="0"/>
              </a:rPr>
              <a:t>     Method       </a:t>
            </a:r>
            <a:r>
              <a:rPr lang="en-US" sz="1800" dirty="0">
                <a:latin typeface="Consolas" charset="0"/>
                <a:ea typeface="Consolas" charset="0"/>
                <a:cs typeface="Consolas" charset="0"/>
              </a:rPr>
              <a:t>type </a:t>
            </a:r>
            <a:r>
              <a:rPr lang="en-US" sz="1800" dirty="0" err="1">
                <a:latin typeface="Consolas" charset="0"/>
                <a:ea typeface="Consolas" charset="0"/>
                <a:cs typeface="Consolas" charset="0"/>
              </a:rPr>
              <a:t>GetType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ToString</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Method       string </a:t>
            </a:r>
            <a:r>
              <a:rPr lang="en-US" sz="1800" dirty="0" err="1">
                <a:latin typeface="Consolas" charset="0"/>
                <a:ea typeface="Consolas" charset="0"/>
                <a:cs typeface="Consolas" charset="0"/>
              </a:rPr>
              <a:t>ToString</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solidFill>
                  <a:srgbClr val="FF0000"/>
                </a:solidFill>
                <a:latin typeface="Consolas" charset="0"/>
                <a:ea typeface="Consolas" charset="0"/>
                <a:cs typeface="Consolas" charset="0"/>
              </a:rPr>
              <a:t>Length      </a:t>
            </a:r>
            <a:r>
              <a:rPr lang="en-US" sz="1800" dirty="0" err="1">
                <a:solidFill>
                  <a:srgbClr val="FF0000"/>
                </a:solidFill>
                <a:latin typeface="Consolas" charset="0"/>
                <a:ea typeface="Consolas" charset="0"/>
                <a:cs typeface="Consolas" charset="0"/>
              </a:rPr>
              <a:t>NoteProperty</a:t>
            </a:r>
            <a:r>
              <a:rPr lang="en-US" sz="1800" dirty="0">
                <a:solidFill>
                  <a:srgbClr val="FF0000"/>
                </a:solidFill>
                <a:latin typeface="Consolas" charset="0"/>
                <a:ea typeface="Consolas" charset="0"/>
                <a:cs typeface="Consolas" charset="0"/>
              </a:rPr>
              <a:t> long Length=24                </a:t>
            </a:r>
            <a:r>
              <a:rPr lang="en-US" sz="1800" dirty="0" smtClean="0">
                <a:solidFill>
                  <a:srgbClr val="FF0000"/>
                </a:solidFill>
                <a:latin typeface="Consolas" charset="0"/>
                <a:ea typeface="Consolas" charset="0"/>
                <a:cs typeface="Consolas" charset="0"/>
              </a:rPr>
              <a:t/>
            </a:r>
            <a:br>
              <a:rPr lang="en-US" sz="1800" dirty="0" smtClean="0">
                <a:solidFill>
                  <a:srgbClr val="FF0000"/>
                </a:solidFill>
                <a:latin typeface="Consolas" charset="0"/>
                <a:ea typeface="Consolas" charset="0"/>
                <a:cs typeface="Consolas" charset="0"/>
              </a:rPr>
            </a:br>
            <a:r>
              <a:rPr lang="en-US" sz="1800" dirty="0" smtClean="0">
                <a:solidFill>
                  <a:srgbClr val="FF0000"/>
                </a:solidFill>
                <a:latin typeface="Consolas" charset="0"/>
                <a:ea typeface="Consolas" charset="0"/>
                <a:cs typeface="Consolas" charset="0"/>
              </a:rPr>
              <a:t>Name        </a:t>
            </a:r>
            <a:r>
              <a:rPr lang="en-US" sz="1800" dirty="0" err="1">
                <a:solidFill>
                  <a:srgbClr val="FF0000"/>
                </a:solidFill>
                <a:latin typeface="Consolas" charset="0"/>
                <a:ea typeface="Consolas" charset="0"/>
                <a:cs typeface="Consolas" charset="0"/>
              </a:rPr>
              <a:t>NoteProperty</a:t>
            </a:r>
            <a:r>
              <a:rPr lang="en-US" sz="1800" dirty="0">
                <a:solidFill>
                  <a:srgbClr val="FF0000"/>
                </a:solidFill>
                <a:latin typeface="Consolas" charset="0"/>
                <a:ea typeface="Consolas" charset="0"/>
                <a:cs typeface="Consolas" charset="0"/>
              </a:rPr>
              <a:t> string Name=</a:t>
            </a:r>
            <a:r>
              <a:rPr lang="en-US" sz="1800" dirty="0" err="1">
                <a:solidFill>
                  <a:srgbClr val="FF0000"/>
                </a:solidFill>
                <a:latin typeface="Consolas" charset="0"/>
                <a:ea typeface="Consolas" charset="0"/>
                <a:cs typeface="Consolas" charset="0"/>
              </a:rPr>
              <a:t>x.txt</a:t>
            </a:r>
            <a:r>
              <a:rPr lang="en-US" sz="1800" dirty="0">
                <a:solidFill>
                  <a:srgbClr val="FF0000"/>
                </a:solidFill>
                <a:latin typeface="Consolas" charset="0"/>
                <a:ea typeface="Consolas" charset="0"/>
                <a:cs typeface="Consolas" charset="0"/>
              </a:rPr>
              <a:t> </a:t>
            </a:r>
            <a:endParaRPr lang="fi-FI" sz="1800" dirty="0">
              <a:solidFill>
                <a:srgbClr val="FF0000"/>
              </a:solidFill>
              <a:latin typeface="Consolas" charset="0"/>
              <a:ea typeface="Consolas" charset="0"/>
              <a:cs typeface="Consolas" charset="0"/>
            </a:endParaRPr>
          </a:p>
        </p:txBody>
      </p:sp>
    </p:spTree>
    <p:extLst>
      <p:ext uri="{BB962C8B-B14F-4D97-AF65-F5344CB8AC3E}">
        <p14:creationId xmlns:p14="http://schemas.microsoft.com/office/powerpoint/2010/main" val="16770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Sort-Object Example</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a:t>
            </a:r>
            <a:r>
              <a:rPr lang="en-US" sz="1800" dirty="0">
                <a:latin typeface="Consolas" charset="0"/>
                <a:ea typeface="Consolas" charset="0"/>
                <a:cs typeface="Consolas" charset="0"/>
              </a:rPr>
              <a:t>&gt; </a:t>
            </a:r>
            <a:r>
              <a:rPr lang="en-US" sz="1800" b="1" dirty="0">
                <a:solidFill>
                  <a:srgbClr val="FF0000"/>
                </a:solidFill>
                <a:latin typeface="Consolas" charset="0"/>
                <a:ea typeface="Consolas" charset="0"/>
                <a:cs typeface="Consolas" charset="0"/>
              </a:rPr>
              <a:t>Get-Process | Sort-Object -Property </a:t>
            </a:r>
            <a:r>
              <a:rPr lang="en-US" sz="1800" b="1" dirty="0" smtClean="0">
                <a:solidFill>
                  <a:srgbClr val="FF0000"/>
                </a:solidFill>
                <a:latin typeface="Consolas" charset="0"/>
                <a:ea typeface="Consolas" charset="0"/>
                <a:cs typeface="Consolas" charset="0"/>
              </a:rPr>
              <a:t>CPU -Descending </a:t>
            </a:r>
            <a:r>
              <a:rPr lang="en-US" sz="1800" b="1" dirty="0">
                <a:solidFill>
                  <a:srgbClr val="FF0000"/>
                </a:solidFill>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a:t>
            </a:r>
            <a:br>
              <a:rPr lang="en-US" sz="1800" b="1" dirty="0" smtClean="0">
                <a:solidFill>
                  <a:srgbClr val="FF0000"/>
                </a:solidFill>
                <a:latin typeface="Consolas" charset="0"/>
                <a:ea typeface="Consolas" charset="0"/>
                <a:cs typeface="Consolas" charset="0"/>
              </a:rPr>
            </a:br>
            <a:r>
              <a:rPr lang="en-US" sz="1800" b="1" dirty="0" smtClean="0">
                <a:solidFill>
                  <a:srgbClr val="FF0000"/>
                </a:solidFill>
                <a:latin typeface="Consolas" charset="0"/>
                <a:ea typeface="Consolas" charset="0"/>
                <a:cs typeface="Consolas" charset="0"/>
              </a:rPr>
              <a:t>                Select-Object </a:t>
            </a:r>
            <a:r>
              <a:rPr lang="en-US" sz="1800" b="1" dirty="0">
                <a:solidFill>
                  <a:srgbClr val="FF0000"/>
                </a:solidFill>
                <a:latin typeface="Consolas" charset="0"/>
                <a:ea typeface="Consolas" charset="0"/>
                <a:cs typeface="Consolas" charset="0"/>
              </a:rPr>
              <a:t>-First 5</a:t>
            </a:r>
          </a:p>
          <a:p>
            <a:endParaRPr lang="fi-FI" sz="1800" dirty="0">
              <a:latin typeface="Consolas" charset="0"/>
              <a:ea typeface="Consolas" charset="0"/>
              <a:cs typeface="Consolas" charset="0"/>
            </a:endParaRPr>
          </a:p>
          <a:p>
            <a:r>
              <a:rPr lang="mr-IN" sz="1800" dirty="0">
                <a:latin typeface="Consolas" charset="0"/>
                <a:ea typeface="Consolas" charset="0"/>
                <a:cs typeface="Consolas" charset="0"/>
              </a:rPr>
              <a:t>NPM(</a:t>
            </a:r>
            <a:r>
              <a:rPr lang="mr-IN" sz="1800" dirty="0" err="1">
                <a:latin typeface="Consolas" charset="0"/>
                <a:ea typeface="Consolas" charset="0"/>
                <a:cs typeface="Consolas" charset="0"/>
              </a:rPr>
              <a:t>K</a:t>
            </a:r>
            <a:r>
              <a:rPr lang="mr-IN" sz="1800" dirty="0">
                <a:latin typeface="Consolas" charset="0"/>
                <a:ea typeface="Consolas" charset="0"/>
                <a:cs typeface="Consolas" charset="0"/>
              </a:rPr>
              <a:t>)    PM(</a:t>
            </a:r>
            <a:r>
              <a:rPr lang="mr-IN" sz="1800" dirty="0" err="1">
                <a:latin typeface="Consolas" charset="0"/>
                <a:ea typeface="Consolas" charset="0"/>
                <a:cs typeface="Consolas" charset="0"/>
              </a:rPr>
              <a:t>K</a:t>
            </a:r>
            <a:r>
              <a:rPr lang="mr-IN" sz="1800" dirty="0">
                <a:latin typeface="Consolas" charset="0"/>
                <a:ea typeface="Consolas" charset="0"/>
                <a:cs typeface="Consolas" charset="0"/>
              </a:rPr>
              <a:t>)      WS(</a:t>
            </a:r>
            <a:r>
              <a:rPr lang="mr-IN" sz="1800" dirty="0" err="1">
                <a:latin typeface="Consolas" charset="0"/>
                <a:ea typeface="Consolas" charset="0"/>
                <a:cs typeface="Consolas" charset="0"/>
              </a:rPr>
              <a:t>K</a:t>
            </a:r>
            <a:r>
              <a:rPr lang="mr-IN" sz="1800" dirty="0">
                <a:latin typeface="Consolas" charset="0"/>
                <a:ea typeface="Consolas" charset="0"/>
                <a:cs typeface="Consolas" charset="0"/>
              </a:rPr>
              <a:t>)     CPU(</a:t>
            </a:r>
            <a:r>
              <a:rPr lang="mr-IN" sz="1800" dirty="0" err="1">
                <a:latin typeface="Consolas" charset="0"/>
                <a:ea typeface="Consolas" charset="0"/>
                <a:cs typeface="Consolas" charset="0"/>
              </a:rPr>
              <a:t>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Id</a:t>
            </a:r>
            <a:r>
              <a:rPr lang="mr-IN" sz="1800" dirty="0">
                <a:latin typeface="Consolas" charset="0"/>
                <a:ea typeface="Consolas" charset="0"/>
                <a:cs typeface="Consolas" charset="0"/>
              </a:rPr>
              <a:t>  </a:t>
            </a: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SI </a:t>
            </a:r>
            <a:r>
              <a:rPr lang="mr-IN" sz="1800" dirty="0" err="1" smtClean="0">
                <a:latin typeface="Consolas" charset="0"/>
                <a:ea typeface="Consolas" charset="0"/>
                <a:cs typeface="Consolas" charset="0"/>
              </a:rPr>
              <a:t>ProcessName</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      -----     ------     --  </a:t>
            </a:r>
            <a:r>
              <a:rPr lang="en-US" sz="1800" dirty="0" smtClean="0">
                <a:latin typeface="Consolas" charset="0"/>
                <a:ea typeface="Consolas" charset="0"/>
                <a:cs typeface="Consolas" charset="0"/>
              </a:rPr>
              <a:t> </a:t>
            </a:r>
            <a:r>
              <a:rPr lang="mr-IN" sz="1800" dirty="0" smtClean="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0        0     360160 ...277.529    343  </a:t>
            </a:r>
            <a:r>
              <a:rPr lang="mr-IN" sz="1800" dirty="0" smtClean="0">
                <a:latin typeface="Consolas" charset="0"/>
                <a:ea typeface="Consolas" charset="0"/>
                <a:cs typeface="Consolas" charset="0"/>
              </a:rPr>
              <a:t>1 </a:t>
            </a:r>
            <a:r>
              <a:rPr lang="mr-IN" sz="1800" dirty="0" err="1">
                <a:latin typeface="Consolas" charset="0"/>
                <a:ea typeface="Consolas" charset="0"/>
                <a:cs typeface="Consolas" charset="0"/>
              </a:rPr>
              <a:t>Google</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Chrome</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0        0     746708 ...334.403    342  </a:t>
            </a:r>
            <a:r>
              <a:rPr lang="mr-IN" sz="1800" dirty="0" smtClean="0">
                <a:latin typeface="Consolas" charset="0"/>
                <a:ea typeface="Consolas" charset="0"/>
                <a:cs typeface="Consolas" charset="0"/>
              </a:rPr>
              <a:t>1 </a:t>
            </a:r>
            <a:r>
              <a:rPr lang="mr-IN" sz="1800" dirty="0">
                <a:latin typeface="Consolas" charset="0"/>
                <a:ea typeface="Consolas" charset="0"/>
                <a:cs typeface="Consolas" charset="0"/>
              </a:rPr>
              <a:t>Microsoft </a:t>
            </a:r>
            <a:r>
              <a:rPr lang="mr-IN" sz="1800" dirty="0" err="1" smtClean="0">
                <a:latin typeface="Consolas" charset="0"/>
                <a:ea typeface="Consolas" charset="0"/>
                <a:cs typeface="Consolas" charset="0"/>
              </a:rPr>
              <a:t>Outlo</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0        0     112684 80,765.658    490  </a:t>
            </a:r>
            <a:r>
              <a:rPr lang="mr-IN" sz="1800" dirty="0" smtClean="0">
                <a:latin typeface="Consolas" charset="0"/>
                <a:ea typeface="Consolas" charset="0"/>
                <a:cs typeface="Consolas" charset="0"/>
              </a:rPr>
              <a:t>1 </a:t>
            </a:r>
            <a:r>
              <a:rPr lang="mr-IN" sz="1800" dirty="0" err="1">
                <a:latin typeface="Consolas" charset="0"/>
                <a:ea typeface="Consolas" charset="0"/>
                <a:cs typeface="Consolas" charset="0"/>
              </a:rPr>
              <a:t>Google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Chrome</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H</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0        0      84448 47,216.414    538  </a:t>
            </a:r>
            <a:r>
              <a:rPr lang="mr-IN" sz="1800" dirty="0" smtClean="0">
                <a:latin typeface="Consolas" charset="0"/>
                <a:ea typeface="Consolas" charset="0"/>
                <a:cs typeface="Consolas" charset="0"/>
              </a:rPr>
              <a:t>1 </a:t>
            </a:r>
            <a:r>
              <a:rPr lang="mr-IN" sz="1800" dirty="0" err="1" smtClean="0">
                <a:latin typeface="Consolas" charset="0"/>
                <a:ea typeface="Consolas" charset="0"/>
                <a:cs typeface="Consolas" charset="0"/>
              </a:rPr>
              <a:t>TextEdit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0        0     297592 44,558.091    347  </a:t>
            </a:r>
            <a:r>
              <a:rPr lang="mr-IN" sz="1800" dirty="0" smtClean="0">
                <a:latin typeface="Consolas" charset="0"/>
                <a:ea typeface="Consolas" charset="0"/>
                <a:cs typeface="Consolas" charset="0"/>
              </a:rPr>
              <a:t>1 </a:t>
            </a:r>
            <a:r>
              <a:rPr lang="mr-IN" sz="1800" dirty="0">
                <a:latin typeface="Consolas" charset="0"/>
                <a:ea typeface="Consolas" charset="0"/>
                <a:cs typeface="Consolas" charset="0"/>
              </a:rPr>
              <a:t>Microsoft </a:t>
            </a:r>
            <a:r>
              <a:rPr lang="mr-IN" sz="1800" dirty="0" err="1">
                <a:latin typeface="Consolas" charset="0"/>
                <a:ea typeface="Consolas" charset="0"/>
                <a:cs typeface="Consolas" charset="0"/>
              </a:rPr>
              <a:t>Word</a:t>
            </a:r>
            <a:r>
              <a:rPr lang="mr-IN" sz="1800" dirty="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3572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Where-Object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a:t>
            </a:r>
            <a:r>
              <a:rPr lang="en-US" sz="1800" dirty="0">
                <a:latin typeface="Consolas" charset="0"/>
                <a:ea typeface="Consolas" charset="0"/>
                <a:cs typeface="Consolas" charset="0"/>
              </a:rPr>
              <a:t>&gt;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*.txt </a:t>
            </a:r>
            <a:r>
              <a:rPr lang="en-US" sz="1800" b="1" dirty="0">
                <a:solidFill>
                  <a:srgbClr val="FF0000"/>
                </a:solidFill>
                <a:latin typeface="Consolas" charset="0"/>
                <a:ea typeface="Consolas" charset="0"/>
                <a:cs typeface="Consolas" charset="0"/>
              </a:rPr>
              <a:t>| Where-Object {$_.Length -</a:t>
            </a:r>
            <a:r>
              <a:rPr lang="en-US" sz="1800" b="1" dirty="0" err="1">
                <a:solidFill>
                  <a:srgbClr val="FF0000"/>
                </a:solidFill>
                <a:latin typeface="Consolas" charset="0"/>
                <a:ea typeface="Consolas" charset="0"/>
                <a:cs typeface="Consolas" charset="0"/>
              </a:rPr>
              <a:t>gt</a:t>
            </a:r>
            <a:r>
              <a:rPr lang="en-US" sz="1800" b="1" dirty="0">
                <a:solidFill>
                  <a:srgbClr val="FF0000"/>
                </a:solidFill>
                <a:latin typeface="Consolas" charset="0"/>
                <a:ea typeface="Consolas" charset="0"/>
                <a:cs typeface="Consolas" charset="0"/>
              </a:rPr>
              <a:t> 3000</a:t>
            </a:r>
            <a:r>
              <a:rPr lang="en-US" sz="1800" b="1" dirty="0" smtClean="0">
                <a:solidFill>
                  <a:srgbClr val="FF0000"/>
                </a:solidFill>
                <a:latin typeface="Consolas" charset="0"/>
                <a:ea typeface="Consolas" charset="0"/>
                <a:cs typeface="Consolas" charset="0"/>
              </a:rPr>
              <a:t>}</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Directory</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Users</a:t>
            </a:r>
            <a:r>
              <a:rPr lang="mr-IN" sz="1800" dirty="0" smtClean="0">
                <a:latin typeface="Consolas" charset="0"/>
                <a:ea typeface="Consolas" charset="0"/>
                <a:cs typeface="Consolas" charset="0"/>
              </a:rPr>
              <a:t>/</a:t>
            </a:r>
            <a:r>
              <a:rPr lang="mr-IN" sz="1800" dirty="0" err="1" smtClean="0">
                <a:latin typeface="Consolas" charset="0"/>
                <a:ea typeface="Consolas" charset="0"/>
                <a:cs typeface="Consolas" charset="0"/>
              </a:rPr>
              <a:t>john</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err="1" smtClean="0">
                <a:latin typeface="Consolas" charset="0"/>
                <a:ea typeface="Consolas" charset="0"/>
                <a:cs typeface="Consolas" charset="0"/>
              </a:rPr>
              <a:t>Mode</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LastWriteTime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Length</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         ------ </a:t>
            </a:r>
            <a:r>
              <a:rPr lang="mr-IN" sz="1800" dirty="0" smtClean="0">
                <a:latin typeface="Consolas" charset="0"/>
                <a:ea typeface="Consolas" charset="0"/>
                <a:cs typeface="Consolas" charset="0"/>
              </a:rPr>
              <a: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5/27/15   7:14 PM           6454 </a:t>
            </a:r>
            <a:r>
              <a:rPr lang="mr-IN" sz="1800" dirty="0" err="1" smtClean="0">
                <a:latin typeface="Consolas" charset="0"/>
                <a:ea typeface="Consolas" charset="0"/>
                <a:cs typeface="Consolas" charset="0"/>
              </a:rPr>
              <a:t>j.txt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5/27/15   7:14 PM          28686 </a:t>
            </a:r>
            <a:r>
              <a:rPr lang="mr-IN" sz="1800" dirty="0" err="1" smtClean="0">
                <a:latin typeface="Consolas" charset="0"/>
                <a:ea typeface="Consolas" charset="0"/>
                <a:cs typeface="Consolas" charset="0"/>
              </a:rPr>
              <a:t>s.txt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5/27/15   7:14 PM           8915 </a:t>
            </a:r>
            <a:r>
              <a:rPr lang="mr-IN" sz="1800" dirty="0" err="1" smtClean="0">
                <a:latin typeface="Consolas" charset="0"/>
                <a:ea typeface="Consolas" charset="0"/>
                <a:cs typeface="Consolas" charset="0"/>
              </a:rPr>
              <a:t>t.txt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5/27/15   7:14 PM           8906 </a:t>
            </a:r>
            <a:r>
              <a:rPr lang="mr-IN" sz="1800" dirty="0" err="1" smtClean="0">
                <a:latin typeface="Consolas" charset="0"/>
                <a:ea typeface="Consolas" charset="0"/>
                <a:cs typeface="Consolas" charset="0"/>
              </a:rPr>
              <a:t>v.txt</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*.txt | </a:t>
            </a:r>
            <a:r>
              <a:rPr lang="en-US" sz="1800" b="1" dirty="0" smtClean="0">
                <a:solidFill>
                  <a:srgbClr val="FF0000"/>
                </a:solidFill>
                <a:latin typeface="Consolas" charset="0"/>
                <a:ea typeface="Consolas" charset="0"/>
                <a:cs typeface="Consolas" charset="0"/>
              </a:rPr>
              <a:t>`</a:t>
            </a:r>
            <a:br>
              <a:rPr lang="en-US" sz="1800" b="1" dirty="0" smtClean="0">
                <a:solidFill>
                  <a:srgbClr val="FF0000"/>
                </a:solidFill>
                <a:latin typeface="Consolas" charset="0"/>
                <a:ea typeface="Consolas" charset="0"/>
                <a:cs typeface="Consolas" charset="0"/>
              </a:rPr>
            </a:br>
            <a:r>
              <a:rPr lang="en-US" sz="1800" b="1" dirty="0" smtClean="0">
                <a:solidFill>
                  <a:srgbClr val="FF0000"/>
                </a:solidFill>
                <a:latin typeface="Consolas" charset="0"/>
                <a:ea typeface="Consolas" charset="0"/>
                <a:cs typeface="Consolas" charset="0"/>
              </a:rPr>
              <a:t>               Where-Object {($_.</a:t>
            </a:r>
            <a:r>
              <a:rPr lang="en-US" sz="1800" b="1" dirty="0">
                <a:solidFill>
                  <a:srgbClr val="FF0000"/>
                </a:solidFill>
                <a:latin typeface="Consolas" charset="0"/>
                <a:ea typeface="Consolas" charset="0"/>
                <a:cs typeface="Consolas" charset="0"/>
              </a:rPr>
              <a:t>Length -</a:t>
            </a:r>
            <a:r>
              <a:rPr lang="en-US" sz="1800" b="1" dirty="0" err="1">
                <a:solidFill>
                  <a:srgbClr val="FF0000"/>
                </a:solidFill>
                <a:latin typeface="Consolas" charset="0"/>
                <a:ea typeface="Consolas" charset="0"/>
                <a:cs typeface="Consolas" charset="0"/>
              </a:rPr>
              <a:t>gt</a:t>
            </a:r>
            <a:r>
              <a:rPr lang="en-US" sz="1800" b="1" dirty="0">
                <a:solidFill>
                  <a:srgbClr val="FF0000"/>
                </a:solidFill>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3000) </a:t>
            </a:r>
            <a:r>
              <a:rPr lang="mr-IN" sz="1800" b="1" dirty="0" smtClean="0">
                <a:solidFill>
                  <a:srgbClr val="FF0000"/>
                </a:solidFill>
                <a:latin typeface="Consolas" charset="0"/>
                <a:ea typeface="Consolas" charset="0"/>
                <a:cs typeface="Consolas" charset="0"/>
              </a:rPr>
              <a:t>–</a:t>
            </a:r>
            <a:r>
              <a:rPr lang="en-US" sz="1800" b="1" dirty="0" smtClean="0">
                <a:solidFill>
                  <a:srgbClr val="FF0000"/>
                </a:solidFill>
                <a:latin typeface="Consolas" charset="0"/>
                <a:ea typeface="Consolas" charset="0"/>
                <a:cs typeface="Consolas" charset="0"/>
              </a:rPr>
              <a:t>and ($_.</a:t>
            </a:r>
            <a:r>
              <a:rPr lang="en-US" sz="1800" b="1" dirty="0" err="1">
                <a:solidFill>
                  <a:srgbClr val="FF0000"/>
                </a:solidFill>
                <a:latin typeface="Consolas" charset="0"/>
                <a:ea typeface="Consolas" charset="0"/>
                <a:cs typeface="Consolas" charset="0"/>
              </a:rPr>
              <a:t>Name.StartsWith</a:t>
            </a:r>
            <a:r>
              <a:rPr lang="en-US" sz="1800" b="1" dirty="0" smtClean="0">
                <a:solidFill>
                  <a:srgbClr val="FF0000"/>
                </a:solidFill>
                <a:latin typeface="Consolas" charset="0"/>
                <a:ea typeface="Consolas" charset="0"/>
                <a:cs typeface="Consolas" charset="0"/>
              </a:rPr>
              <a:t>('s'))}</a:t>
            </a:r>
            <a:r>
              <a:rPr lang="en-US" sz="1800" b="1" dirty="0">
                <a:solidFill>
                  <a:srgbClr val="FF0000"/>
                </a:solidFill>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a:latin typeface="Consolas" charset="0"/>
                <a:ea typeface="Consolas" charset="0"/>
                <a:cs typeface="Consolas" charset="0"/>
              </a:rPr>
              <a:t>Directory: /</a:t>
            </a:r>
            <a:r>
              <a:rPr lang="mr-IN" sz="1800" dirty="0" err="1">
                <a:latin typeface="Consolas" charset="0"/>
                <a:ea typeface="Consolas" charset="0"/>
                <a:cs typeface="Consolas" charset="0"/>
              </a:rPr>
              <a:t>Users</a:t>
            </a:r>
            <a:r>
              <a:rPr lang="mr-IN" sz="1800" dirty="0">
                <a:latin typeface="Consolas" charset="0"/>
                <a:ea typeface="Consolas" charset="0"/>
                <a:cs typeface="Consolas" charset="0"/>
              </a:rPr>
              <a:t>/</a:t>
            </a:r>
            <a:r>
              <a:rPr lang="mr-IN" sz="1800" dirty="0" err="1">
                <a:latin typeface="Consolas" charset="0"/>
                <a:ea typeface="Consolas" charset="0"/>
                <a:cs typeface="Consolas" charset="0"/>
              </a:rPr>
              <a:t>john</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err="1">
                <a:latin typeface="Consolas" charset="0"/>
                <a:ea typeface="Consolas" charset="0"/>
                <a:cs typeface="Consolas" charset="0"/>
              </a:rPr>
              <a:t>Mode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LastWriteTime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Length</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a:latin typeface="Consolas" charset="0"/>
                <a:ea typeface="Consolas" charset="0"/>
                <a:cs typeface="Consolas" charset="0"/>
              </a:rPr>
              <a:t>----                -------------         ------ ----</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5/27/15   7:14 PM          28686 </a:t>
            </a:r>
            <a:r>
              <a:rPr lang="mr-IN" sz="1800" dirty="0" err="1">
                <a:latin typeface="Consolas" charset="0"/>
                <a:ea typeface="Consolas" charset="0"/>
                <a:cs typeface="Consolas" charset="0"/>
              </a:rPr>
              <a:t>s.txt</a:t>
            </a:r>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936190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a:xfrm>
            <a:off x="838200" y="1825625"/>
            <a:ext cx="10515600" cy="1422542"/>
          </a:xfrm>
        </p:spPr>
        <p:txBody>
          <a:bodyPr>
            <a:normAutofit fontScale="92500"/>
          </a:bodyPr>
          <a:lstStyle/>
          <a:p>
            <a:r>
              <a:rPr lang="en-US" dirty="0" smtClean="0"/>
              <a:t>Work on all types (numbers, strings, objects</a:t>
            </a:r>
            <a:r>
              <a:rPr lang="mr-IN" dirty="0" smtClean="0"/>
              <a:t>…</a:t>
            </a:r>
            <a:r>
              <a:rPr lang="en-US" dirty="0" smtClean="0"/>
              <a:t>)</a:t>
            </a:r>
          </a:p>
          <a:p>
            <a:r>
              <a:rPr lang="en-US" dirty="0" smtClean="0"/>
              <a:t>“c” on the front means “case sensitive”</a:t>
            </a:r>
          </a:p>
          <a:p>
            <a:r>
              <a:rPr lang="en-US" dirty="0" smtClean="0"/>
              <a:t>“</a:t>
            </a:r>
            <a:r>
              <a:rPr lang="en-US" dirty="0" err="1" smtClean="0"/>
              <a:t>i</a:t>
            </a:r>
            <a:r>
              <a:rPr lang="en-US" dirty="0" smtClean="0"/>
              <a:t>” on the front means “case insensitive” (the default if not specified)</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20061897"/>
              </p:ext>
            </p:extLst>
          </p:nvPr>
        </p:nvGraphicFramePr>
        <p:xfrm>
          <a:off x="838200" y="3285935"/>
          <a:ext cx="10515600" cy="2595880"/>
        </p:xfrm>
        <a:graphic>
          <a:graphicData uri="http://schemas.openxmlformats.org/drawingml/2006/table">
            <a:tbl>
              <a:tblPr firstRow="1" bandRow="1">
                <a:tableStyleId>{5C22544A-7EE6-4342-B048-85BDC9FD1C3A}</a:tableStyleId>
              </a:tblPr>
              <a:tblGrid>
                <a:gridCol w="2464558"/>
                <a:gridCol w="8051042"/>
              </a:tblGrid>
              <a:tr h="370840">
                <a:tc>
                  <a:txBody>
                    <a:bodyPr/>
                    <a:lstStyle/>
                    <a:p>
                      <a:r>
                        <a:rPr lang="en-US" dirty="0" smtClean="0"/>
                        <a:t>Operator</a:t>
                      </a:r>
                      <a:endParaRPr lang="en-US" dirty="0"/>
                    </a:p>
                  </a:txBody>
                  <a:tcPr/>
                </a:tc>
                <a:tc>
                  <a:txBody>
                    <a:bodyPr/>
                    <a:lstStyle/>
                    <a:p>
                      <a:r>
                        <a:rPr lang="en-US" dirty="0" smtClean="0"/>
                        <a:t>Definition</a:t>
                      </a:r>
                      <a:endParaRPr lang="en-US" dirty="0"/>
                    </a:p>
                  </a:txBody>
                  <a:tcPr/>
                </a:tc>
              </a:tr>
              <a:tr h="370840">
                <a:tc>
                  <a:txBody>
                    <a:bodyPr/>
                    <a:lstStyle/>
                    <a:p>
                      <a:r>
                        <a:rPr lang="en-US" dirty="0" smtClean="0"/>
                        <a:t>-</a:t>
                      </a:r>
                      <a:r>
                        <a:rPr lang="en-US" dirty="0" err="1" smtClean="0"/>
                        <a:t>eq</a:t>
                      </a:r>
                      <a:r>
                        <a:rPr lang="en-US" dirty="0" smtClean="0"/>
                        <a:t>, -</a:t>
                      </a:r>
                      <a:r>
                        <a:rPr lang="en-US" dirty="0" err="1" smtClean="0"/>
                        <a:t>ceq</a:t>
                      </a:r>
                      <a:r>
                        <a:rPr lang="en-US" dirty="0" smtClean="0"/>
                        <a:t>, -</a:t>
                      </a:r>
                      <a:r>
                        <a:rPr lang="en-US" dirty="0" err="1" smtClean="0"/>
                        <a:t>ieq</a:t>
                      </a:r>
                      <a:endParaRPr lang="en-US" dirty="0"/>
                    </a:p>
                  </a:txBody>
                  <a:tcPr/>
                </a:tc>
                <a:tc>
                  <a:txBody>
                    <a:bodyPr/>
                    <a:lstStyle/>
                    <a:p>
                      <a:r>
                        <a:rPr lang="en-US" dirty="0" smtClean="0"/>
                        <a:t>Equals</a:t>
                      </a:r>
                      <a:endParaRPr lang="en-US" dirty="0"/>
                    </a:p>
                  </a:txBody>
                  <a:tcPr/>
                </a:tc>
              </a:tr>
              <a:tr h="370840">
                <a:tc>
                  <a:txBody>
                    <a:bodyPr/>
                    <a:lstStyle/>
                    <a:p>
                      <a:r>
                        <a:rPr lang="en-US" dirty="0" smtClean="0"/>
                        <a:t>-ne,</a:t>
                      </a:r>
                      <a:r>
                        <a:rPr lang="en-US" baseline="0" dirty="0" smtClean="0"/>
                        <a:t> -</a:t>
                      </a:r>
                      <a:r>
                        <a:rPr lang="en-US" baseline="0" dirty="0" err="1" smtClean="0"/>
                        <a:t>cne</a:t>
                      </a:r>
                      <a:r>
                        <a:rPr lang="en-US" baseline="0" dirty="0" smtClean="0"/>
                        <a:t>, -</a:t>
                      </a:r>
                      <a:r>
                        <a:rPr lang="en-US" baseline="0" dirty="0" err="1" smtClean="0"/>
                        <a:t>ine</a:t>
                      </a:r>
                      <a:endParaRPr lang="en-US" dirty="0"/>
                    </a:p>
                  </a:txBody>
                  <a:tcPr/>
                </a:tc>
                <a:tc>
                  <a:txBody>
                    <a:bodyPr/>
                    <a:lstStyle/>
                    <a:p>
                      <a:r>
                        <a:rPr lang="en-US" dirty="0" smtClean="0"/>
                        <a:t>No equals</a:t>
                      </a:r>
                    </a:p>
                  </a:txBody>
                  <a:tcPr/>
                </a:tc>
              </a:tr>
              <a:tr h="370840">
                <a:tc>
                  <a:txBody>
                    <a:bodyPr/>
                    <a:lstStyle/>
                    <a:p>
                      <a:r>
                        <a:rPr lang="en-US" dirty="0" smtClean="0"/>
                        <a:t>-</a:t>
                      </a:r>
                      <a:r>
                        <a:rPr lang="en-US" dirty="0" err="1" smtClean="0"/>
                        <a:t>gt</a:t>
                      </a:r>
                      <a:r>
                        <a:rPr lang="en-US" dirty="0" smtClean="0"/>
                        <a:t>, -</a:t>
                      </a:r>
                      <a:r>
                        <a:rPr lang="en-US" dirty="0" err="1" smtClean="0"/>
                        <a:t>cgt</a:t>
                      </a:r>
                      <a:r>
                        <a:rPr lang="en-US" dirty="0" smtClean="0"/>
                        <a:t>, -</a:t>
                      </a:r>
                      <a:r>
                        <a:rPr lang="en-US" dirty="0" err="1" smtClean="0"/>
                        <a:t>igt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Greater than</a:t>
                      </a:r>
                    </a:p>
                  </a:txBody>
                  <a:tcPr/>
                </a:tc>
              </a:tr>
              <a:tr h="370840">
                <a:tc>
                  <a:txBody>
                    <a:bodyPr/>
                    <a:lstStyle/>
                    <a:p>
                      <a:r>
                        <a:rPr lang="en-US" dirty="0" smtClean="0"/>
                        <a:t>-</a:t>
                      </a:r>
                      <a:r>
                        <a:rPr lang="en-US" dirty="0" err="1" smtClean="0"/>
                        <a:t>ge</a:t>
                      </a:r>
                      <a:r>
                        <a:rPr lang="en-US" dirty="0" smtClean="0"/>
                        <a:t>, -</a:t>
                      </a:r>
                      <a:r>
                        <a:rPr lang="en-US" dirty="0" err="1" smtClean="0"/>
                        <a:t>cge</a:t>
                      </a:r>
                      <a:r>
                        <a:rPr lang="en-US" dirty="0" smtClean="0"/>
                        <a:t>, -</a:t>
                      </a:r>
                      <a:r>
                        <a:rPr lang="en-US" dirty="0" err="1" smtClean="0"/>
                        <a:t>ige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Greater than or equal</a:t>
                      </a:r>
                      <a:r>
                        <a:rPr lang="en-US" baseline="0" dirty="0" smtClean="0"/>
                        <a:t> to</a:t>
                      </a:r>
                      <a:endParaRPr lang="en-US" dirty="0" smtClean="0"/>
                    </a:p>
                  </a:txBody>
                  <a:tcPr/>
                </a:tc>
              </a:tr>
              <a:tr h="370840">
                <a:tc>
                  <a:txBody>
                    <a:bodyPr/>
                    <a:lstStyle/>
                    <a:p>
                      <a:r>
                        <a:rPr lang="en-US" dirty="0" smtClean="0"/>
                        <a:t>-</a:t>
                      </a:r>
                      <a:r>
                        <a:rPr lang="en-US" dirty="0" err="1" smtClean="0"/>
                        <a:t>lt</a:t>
                      </a:r>
                      <a:r>
                        <a:rPr lang="en-US" dirty="0" smtClean="0"/>
                        <a:t>, -</a:t>
                      </a:r>
                      <a:r>
                        <a:rPr lang="en-US" dirty="0" err="1" smtClean="0"/>
                        <a:t>clt</a:t>
                      </a:r>
                      <a:r>
                        <a:rPr lang="en-US" dirty="0" smtClean="0"/>
                        <a:t>, -</a:t>
                      </a:r>
                      <a:r>
                        <a:rPr lang="en-US" dirty="0" err="1" smtClean="0"/>
                        <a:t>ilt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than</a:t>
                      </a:r>
                    </a:p>
                  </a:txBody>
                  <a:tcPr/>
                </a:tc>
              </a:tr>
              <a:tr h="370840">
                <a:tc>
                  <a:txBody>
                    <a:bodyPr/>
                    <a:lstStyle/>
                    <a:p>
                      <a:r>
                        <a:rPr lang="en-US" dirty="0" smtClean="0"/>
                        <a:t>-le, -</a:t>
                      </a:r>
                      <a:r>
                        <a:rPr lang="en-US" dirty="0" err="1" smtClean="0"/>
                        <a:t>cle</a:t>
                      </a:r>
                      <a:r>
                        <a:rPr lang="en-US" dirty="0" smtClean="0"/>
                        <a:t>, -</a:t>
                      </a:r>
                      <a:r>
                        <a:rPr lang="en-US" dirty="0" err="1" smtClean="0"/>
                        <a:t>ile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Less than or equal</a:t>
                      </a:r>
                      <a:r>
                        <a:rPr lang="en-US" baseline="0" dirty="0" smtClean="0"/>
                        <a:t> to</a:t>
                      </a:r>
                      <a:endParaRPr lang="en-US" dirty="0" smtClean="0"/>
                    </a:p>
                  </a:txBody>
                  <a:tcPr/>
                </a:tc>
              </a:tr>
            </a:tbl>
          </a:graphicData>
        </a:graphic>
      </p:graphicFrame>
    </p:spTree>
    <p:extLst>
      <p:ext uri="{BB962C8B-B14F-4D97-AF65-F5344CB8AC3E}">
        <p14:creationId xmlns:p14="http://schemas.microsoft.com/office/powerpoint/2010/main" val="193874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PowerShell?</a:t>
            </a:r>
            <a:endParaRPr lang="en-US" dirty="0"/>
          </a:p>
        </p:txBody>
      </p:sp>
      <p:sp>
        <p:nvSpPr>
          <p:cNvPr id="3" name="Content Placeholder 2"/>
          <p:cNvSpPr>
            <a:spLocks noGrp="1"/>
          </p:cNvSpPr>
          <p:nvPr>
            <p:ph idx="1"/>
          </p:nvPr>
        </p:nvSpPr>
        <p:spPr/>
        <p:txBody>
          <a:bodyPr/>
          <a:lstStyle/>
          <a:p>
            <a:r>
              <a:rPr lang="en-US" dirty="0" smtClean="0"/>
              <a:t>Easy automation is the heart of DevOps (Development + Operations)</a:t>
            </a:r>
          </a:p>
          <a:p>
            <a:r>
              <a:rPr lang="en-US" dirty="0" smtClean="0"/>
              <a:t>Design Goals</a:t>
            </a:r>
          </a:p>
          <a:p>
            <a:pPr lvl="1"/>
            <a:r>
              <a:rPr lang="en-US" dirty="0" smtClean="0"/>
              <a:t>Eliminate “prayer-based” parsing</a:t>
            </a:r>
          </a:p>
          <a:p>
            <a:pPr lvl="1"/>
            <a:r>
              <a:rPr lang="en-US" dirty="0" smtClean="0"/>
              <a:t>Consistent parsing and command naming</a:t>
            </a:r>
          </a:p>
          <a:p>
            <a:pPr lvl="1"/>
            <a:r>
              <a:rPr lang="en-US" dirty="0" smtClean="0"/>
              <a:t>Easy discoverability of new commands</a:t>
            </a:r>
          </a:p>
          <a:p>
            <a:pPr lvl="1"/>
            <a:r>
              <a:rPr lang="en-US" dirty="0" smtClean="0"/>
              <a:t>Seamless support for everything from pipelines to full blown programs</a:t>
            </a:r>
            <a:endParaRPr lang="en-US" dirty="0"/>
          </a:p>
        </p:txBody>
      </p:sp>
    </p:spTree>
    <p:extLst>
      <p:ext uri="{BB962C8B-B14F-4D97-AF65-F5344CB8AC3E}">
        <p14:creationId xmlns:p14="http://schemas.microsoft.com/office/powerpoint/2010/main" val="1566277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 for Collections</a:t>
            </a:r>
            <a:endParaRPr lang="en-US" dirty="0"/>
          </a:p>
        </p:txBody>
      </p:sp>
      <p:sp>
        <p:nvSpPr>
          <p:cNvPr id="3" name="Content Placeholder 2"/>
          <p:cNvSpPr>
            <a:spLocks noGrp="1"/>
          </p:cNvSpPr>
          <p:nvPr>
            <p:ph idx="1"/>
          </p:nvPr>
        </p:nvSpPr>
        <p:spPr>
          <a:xfrm>
            <a:off x="838200" y="1825625"/>
            <a:ext cx="10515600" cy="1422542"/>
          </a:xfrm>
        </p:spPr>
        <p:txBody>
          <a:bodyPr>
            <a:normAutofit/>
          </a:bodyPr>
          <a:lstStyle/>
          <a:p>
            <a:r>
              <a:rPr lang="en-US" dirty="0" smtClean="0"/>
              <a:t>Collections are what a lot of cmdlets return</a:t>
            </a:r>
          </a:p>
          <a:p>
            <a:r>
              <a:rPr lang="en-US" dirty="0" smtClean="0"/>
              <a:t>Case insensitive/sensitive prefixes apply </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9272752"/>
              </p:ext>
            </p:extLst>
          </p:nvPr>
        </p:nvGraphicFramePr>
        <p:xfrm>
          <a:off x="838200" y="3285935"/>
          <a:ext cx="10515600" cy="2199640"/>
        </p:xfrm>
        <a:graphic>
          <a:graphicData uri="http://schemas.openxmlformats.org/drawingml/2006/table">
            <a:tbl>
              <a:tblPr firstRow="1" bandRow="1">
                <a:tableStyleId>{5C22544A-7EE6-4342-B048-85BDC9FD1C3A}</a:tableStyleId>
              </a:tblPr>
              <a:tblGrid>
                <a:gridCol w="2464558"/>
                <a:gridCol w="8051042"/>
              </a:tblGrid>
              <a:tr h="370840">
                <a:tc>
                  <a:txBody>
                    <a:bodyPr/>
                    <a:lstStyle/>
                    <a:p>
                      <a:r>
                        <a:rPr lang="en-US" dirty="0" smtClean="0"/>
                        <a:t>Operator</a:t>
                      </a:r>
                      <a:endParaRPr lang="en-US" dirty="0"/>
                    </a:p>
                  </a:txBody>
                  <a:tcPr/>
                </a:tc>
                <a:tc>
                  <a:txBody>
                    <a:bodyPr/>
                    <a:lstStyle/>
                    <a:p>
                      <a:r>
                        <a:rPr lang="en-US" dirty="0" smtClean="0"/>
                        <a:t>Definition</a:t>
                      </a:r>
                      <a:endParaRPr lang="en-US" dirty="0"/>
                    </a:p>
                  </a:txBody>
                  <a:tcPr/>
                </a:tc>
              </a:tr>
              <a:tr h="370840">
                <a:tc>
                  <a:txBody>
                    <a:bodyPr/>
                    <a:lstStyle/>
                    <a:p>
                      <a:r>
                        <a:rPr lang="en-US" dirty="0" smtClean="0"/>
                        <a:t>-contains</a:t>
                      </a:r>
                      <a:br>
                        <a:rPr lang="en-US" dirty="0" smtClean="0"/>
                      </a:br>
                      <a:r>
                        <a:rPr lang="en-US" dirty="0" smtClean="0"/>
                        <a:t>-</a:t>
                      </a:r>
                      <a:r>
                        <a:rPr lang="en-US" dirty="0" err="1" smtClean="0"/>
                        <a:t>ccontains</a:t>
                      </a:r>
                      <a:r>
                        <a:rPr lang="en-US" dirty="0" smtClean="0"/>
                        <a:t/>
                      </a:r>
                      <a:br>
                        <a:rPr lang="en-US" dirty="0" smtClean="0"/>
                      </a:br>
                      <a:r>
                        <a:rPr lang="en-US" dirty="0" smtClean="0"/>
                        <a:t>-</a:t>
                      </a:r>
                      <a:r>
                        <a:rPr lang="en-US" dirty="0" err="1" smtClean="0"/>
                        <a:t>icontains</a:t>
                      </a:r>
                      <a:endParaRPr lang="en-US" dirty="0"/>
                    </a:p>
                  </a:txBody>
                  <a:tcPr/>
                </a:tc>
                <a:tc>
                  <a:txBody>
                    <a:bodyPr/>
                    <a:lstStyle/>
                    <a:p>
                      <a:r>
                        <a:rPr lang="en-US" dirty="0" smtClean="0"/>
                        <a:t>The</a:t>
                      </a:r>
                      <a:r>
                        <a:rPr lang="en-US" baseline="0" dirty="0" smtClean="0"/>
                        <a:t> left side collection contains the value on the right hand side</a:t>
                      </a:r>
                      <a:endParaRPr lang="en-US" dirty="0"/>
                    </a:p>
                  </a:txBody>
                  <a:tcPr/>
                </a:tc>
              </a:tr>
              <a:tr h="370840">
                <a:tc>
                  <a:txBody>
                    <a:bodyPr/>
                    <a:lstStyle/>
                    <a:p>
                      <a:r>
                        <a:rPr lang="en-US" dirty="0" smtClean="0"/>
                        <a:t>-</a:t>
                      </a:r>
                      <a:r>
                        <a:rPr lang="en-US" dirty="0" err="1" smtClean="0"/>
                        <a:t>notcontains</a:t>
                      </a:r>
                      <a:r>
                        <a:rPr lang="en-US" dirty="0" smtClean="0"/>
                        <a:t/>
                      </a:r>
                      <a:br>
                        <a:rPr lang="en-US" dirty="0" smtClean="0"/>
                      </a:br>
                      <a:r>
                        <a:rPr lang="en-US" dirty="0" smtClean="0"/>
                        <a:t>-</a:t>
                      </a:r>
                      <a:r>
                        <a:rPr lang="en-US" dirty="0" err="1" smtClean="0"/>
                        <a:t>cnotcontains</a:t>
                      </a:r>
                      <a:endParaRPr lang="en-US" dirty="0" smtClean="0"/>
                    </a:p>
                    <a:p>
                      <a:r>
                        <a:rPr lang="en-US" dirty="0" smtClean="0"/>
                        <a:t>-</a:t>
                      </a:r>
                      <a:r>
                        <a:rPr lang="en-US" dirty="0" err="1" smtClean="0"/>
                        <a:t>inotcontains</a:t>
                      </a:r>
                      <a:endParaRPr lang="en-US" dirty="0"/>
                    </a:p>
                  </a:txBody>
                  <a:tcPr/>
                </a:tc>
                <a:tc>
                  <a:txBody>
                    <a:bodyPr/>
                    <a:lstStyle/>
                    <a:p>
                      <a:r>
                        <a:rPr lang="en-US" dirty="0" smtClean="0"/>
                        <a:t>The left</a:t>
                      </a:r>
                      <a:r>
                        <a:rPr lang="en-US" baseline="0" dirty="0" smtClean="0"/>
                        <a:t> side collection does not contain the value on the right hand side</a:t>
                      </a:r>
                      <a:endParaRPr lang="en-US" dirty="0" smtClean="0"/>
                    </a:p>
                  </a:txBody>
                  <a:tcPr/>
                </a:tc>
              </a:tr>
            </a:tbl>
          </a:graphicData>
        </a:graphic>
      </p:graphicFrame>
    </p:spTree>
    <p:extLst>
      <p:ext uri="{BB962C8B-B14F-4D97-AF65-F5344CB8AC3E}">
        <p14:creationId xmlns:p14="http://schemas.microsoft.com/office/powerpoint/2010/main" val="121342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a:t>
            </a:r>
            <a:r>
              <a:rPr lang="en-US" sz="1800" dirty="0">
                <a:latin typeface="Consolas" charset="0"/>
                <a:ea typeface="Consolas" charset="0"/>
                <a:cs typeface="Consolas" charset="0"/>
              </a:rPr>
              <a:t>&gt; </a:t>
            </a:r>
            <a:r>
              <a:rPr lang="en-US" sz="1800" b="1" dirty="0" smtClean="0">
                <a:solidFill>
                  <a:srgbClr val="FF0000"/>
                </a:solidFill>
                <a:latin typeface="Consolas" charset="0"/>
                <a:ea typeface="Consolas" charset="0"/>
                <a:cs typeface="Consolas" charset="0"/>
              </a:rPr>
              <a:t>1,2,3,4,5 </a:t>
            </a:r>
            <a:r>
              <a:rPr lang="mr-IN" sz="1800" b="1" dirty="0" smtClean="0">
                <a:solidFill>
                  <a:srgbClr val="FF0000"/>
                </a:solidFill>
                <a:latin typeface="Consolas" charset="0"/>
                <a:ea typeface="Consolas" charset="0"/>
                <a:cs typeface="Consolas" charset="0"/>
              </a:rPr>
              <a:t>–</a:t>
            </a:r>
            <a:r>
              <a:rPr lang="en-US" sz="1800" b="1" dirty="0" err="1" smtClean="0">
                <a:solidFill>
                  <a:srgbClr val="FF0000"/>
                </a:solidFill>
                <a:latin typeface="Consolas" charset="0"/>
                <a:ea typeface="Consolas" charset="0"/>
                <a:cs typeface="Consolas" charset="0"/>
              </a:rPr>
              <a:t>gt</a:t>
            </a:r>
            <a:r>
              <a:rPr lang="en-US" sz="1800" b="1" dirty="0" smtClean="0">
                <a:solidFill>
                  <a:srgbClr val="FF0000"/>
                </a:solidFill>
                <a:latin typeface="Consolas" charset="0"/>
                <a:ea typeface="Consolas" charset="0"/>
                <a:cs typeface="Consolas" charset="0"/>
              </a:rPr>
              <a:t> 2</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3</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4</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5</a:t>
            </a:r>
            <a:r>
              <a:rPr lang="mr-IN" sz="1800" dirty="0" smtClean="0">
                <a:latin typeface="Consolas" charset="0"/>
                <a:ea typeface="Consolas" charset="0"/>
                <a:cs typeface="Consolas" charset="0"/>
              </a:rPr>
              <a:t> </a:t>
            </a:r>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/Users/john&gt; </a:t>
            </a:r>
            <a:r>
              <a:rPr lang="en-US" sz="1800" b="1" dirty="0">
                <a:solidFill>
                  <a:srgbClr val="FF0000"/>
                </a:solidFill>
                <a:latin typeface="Consolas" charset="0"/>
                <a:ea typeface="Consolas" charset="0"/>
                <a:cs typeface="Consolas" charset="0"/>
              </a:rPr>
              <a:t>1,2,3,4,5 </a:t>
            </a:r>
            <a:r>
              <a:rPr lang="mr-IN" sz="1800" b="1" dirty="0" smtClean="0">
                <a:solidFill>
                  <a:srgbClr val="FF0000"/>
                </a:solidFill>
                <a:latin typeface="Consolas" charset="0"/>
                <a:ea typeface="Consolas" charset="0"/>
                <a:cs typeface="Consolas" charset="0"/>
              </a:rPr>
              <a:t>–</a:t>
            </a:r>
            <a:r>
              <a:rPr lang="en-US" sz="1800" b="1" dirty="0" smtClean="0">
                <a:solidFill>
                  <a:srgbClr val="FF0000"/>
                </a:solidFill>
                <a:latin typeface="Consolas" charset="0"/>
                <a:ea typeface="Consolas" charset="0"/>
                <a:cs typeface="Consolas" charset="0"/>
              </a:rPr>
              <a:t>contains </a:t>
            </a:r>
            <a:r>
              <a:rPr lang="en-US" sz="1800" b="1" dirty="0">
                <a:solidFill>
                  <a:srgbClr val="FF0000"/>
                </a:solidFill>
                <a:latin typeface="Consolas" charset="0"/>
                <a:ea typeface="Consolas" charset="0"/>
                <a:cs typeface="Consolas" charset="0"/>
              </a:rPr>
              <a:t>2</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True</a:t>
            </a:r>
            <a:br>
              <a:rPr lang="en-US" sz="1800" dirty="0" smtClean="0">
                <a:latin typeface="Consolas" charset="0"/>
                <a:ea typeface="Consolas" charset="0"/>
                <a:cs typeface="Consolas" charset="0"/>
              </a:rPr>
            </a:br>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211378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Pattern Matching Operators</a:t>
            </a:r>
            <a:endParaRPr lang="en-US" dirty="0"/>
          </a:p>
        </p:txBody>
      </p:sp>
      <p:sp>
        <p:nvSpPr>
          <p:cNvPr id="3" name="Content Placeholder 2"/>
          <p:cNvSpPr>
            <a:spLocks noGrp="1"/>
          </p:cNvSpPr>
          <p:nvPr>
            <p:ph idx="1"/>
          </p:nvPr>
        </p:nvSpPr>
        <p:spPr>
          <a:xfrm>
            <a:off x="838200" y="1825625"/>
            <a:ext cx="10515600" cy="1422542"/>
          </a:xfrm>
        </p:spPr>
        <p:txBody>
          <a:bodyPr>
            <a:normAutofit lnSpcReduction="10000"/>
          </a:bodyPr>
          <a:lstStyle/>
          <a:p>
            <a:r>
              <a:rPr lang="en-US" dirty="0" smtClean="0"/>
              <a:t>“*” </a:t>
            </a:r>
            <a:r>
              <a:rPr lang="mr-IN" dirty="0" smtClean="0"/>
              <a:t>–</a:t>
            </a:r>
            <a:r>
              <a:rPr lang="en-US" dirty="0" smtClean="0"/>
              <a:t> Match any character</a:t>
            </a:r>
          </a:p>
          <a:p>
            <a:r>
              <a:rPr lang="en-US" dirty="0" smtClean="0"/>
              <a:t>“?” </a:t>
            </a:r>
            <a:r>
              <a:rPr lang="mr-IN" dirty="0" smtClean="0"/>
              <a:t>–</a:t>
            </a:r>
            <a:r>
              <a:rPr lang="en-US" dirty="0" smtClean="0"/>
              <a:t> Match a single character</a:t>
            </a:r>
          </a:p>
          <a:p>
            <a:r>
              <a:rPr lang="en-US" dirty="0"/>
              <a:t>“[</a:t>
            </a:r>
            <a:r>
              <a:rPr lang="mr-IN" dirty="0" smtClean="0"/>
              <a:t>…</a:t>
            </a:r>
            <a:r>
              <a:rPr lang="en-US" dirty="0" smtClean="0"/>
              <a:t>]” </a:t>
            </a:r>
            <a:r>
              <a:rPr lang="mr-IN" dirty="0" smtClean="0"/>
              <a:t>–</a:t>
            </a:r>
            <a:r>
              <a:rPr lang="en-US" dirty="0" smtClean="0"/>
              <a:t> Match a set or sequence of characters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6656620"/>
              </p:ext>
            </p:extLst>
          </p:nvPr>
        </p:nvGraphicFramePr>
        <p:xfrm>
          <a:off x="838200" y="3285935"/>
          <a:ext cx="10515600" cy="2199640"/>
        </p:xfrm>
        <a:graphic>
          <a:graphicData uri="http://schemas.openxmlformats.org/drawingml/2006/table">
            <a:tbl>
              <a:tblPr firstRow="1" bandRow="1">
                <a:tableStyleId>{5C22544A-7EE6-4342-B048-85BDC9FD1C3A}</a:tableStyleId>
              </a:tblPr>
              <a:tblGrid>
                <a:gridCol w="2464558"/>
                <a:gridCol w="8051042"/>
              </a:tblGrid>
              <a:tr h="370840">
                <a:tc>
                  <a:txBody>
                    <a:bodyPr/>
                    <a:lstStyle/>
                    <a:p>
                      <a:r>
                        <a:rPr lang="en-US" dirty="0" smtClean="0"/>
                        <a:t>Operator</a:t>
                      </a:r>
                      <a:endParaRPr lang="en-US" dirty="0"/>
                    </a:p>
                  </a:txBody>
                  <a:tcPr/>
                </a:tc>
                <a:tc>
                  <a:txBody>
                    <a:bodyPr/>
                    <a:lstStyle/>
                    <a:p>
                      <a:r>
                        <a:rPr lang="en-US" dirty="0" smtClean="0"/>
                        <a:t>Definition</a:t>
                      </a:r>
                      <a:endParaRPr lang="en-US" dirty="0"/>
                    </a:p>
                  </a:txBody>
                  <a:tcPr/>
                </a:tc>
              </a:tr>
              <a:tr h="370840">
                <a:tc>
                  <a:txBody>
                    <a:bodyPr/>
                    <a:lstStyle/>
                    <a:p>
                      <a:r>
                        <a:rPr lang="en-US" dirty="0" smtClean="0"/>
                        <a:t>-like</a:t>
                      </a:r>
                      <a:br>
                        <a:rPr lang="en-US" dirty="0" smtClean="0"/>
                      </a:br>
                      <a:r>
                        <a:rPr lang="en-US" dirty="0" smtClean="0"/>
                        <a:t>-</a:t>
                      </a:r>
                      <a:r>
                        <a:rPr lang="en-US" dirty="0" err="1" smtClean="0"/>
                        <a:t>clike</a:t>
                      </a:r>
                      <a:r>
                        <a:rPr lang="en-US" dirty="0" smtClean="0"/>
                        <a:t/>
                      </a:r>
                      <a:br>
                        <a:rPr lang="en-US" dirty="0" smtClean="0"/>
                      </a:br>
                      <a:r>
                        <a:rPr lang="en-US" dirty="0" smtClean="0"/>
                        <a:t>-</a:t>
                      </a:r>
                      <a:r>
                        <a:rPr lang="en-US" dirty="0" err="1" smtClean="0"/>
                        <a:t>ilike</a:t>
                      </a:r>
                      <a:endParaRPr lang="en-US" dirty="0"/>
                    </a:p>
                  </a:txBody>
                  <a:tcPr/>
                </a:tc>
                <a:tc>
                  <a:txBody>
                    <a:bodyPr/>
                    <a:lstStyle/>
                    <a:p>
                      <a:r>
                        <a:rPr lang="en-US" dirty="0" smtClean="0"/>
                        <a:t>A pattern</a:t>
                      </a:r>
                      <a:r>
                        <a:rPr lang="en-US" baseline="0" dirty="0" smtClean="0"/>
                        <a:t> match to the left hand side returns true</a:t>
                      </a:r>
                      <a:endParaRPr lang="en-US" dirty="0"/>
                    </a:p>
                  </a:txBody>
                  <a:tcPr/>
                </a:tc>
              </a:tr>
              <a:tr h="370840">
                <a:tc>
                  <a:txBody>
                    <a:bodyPr/>
                    <a:lstStyle/>
                    <a:p>
                      <a:r>
                        <a:rPr lang="en-US" dirty="0" smtClean="0"/>
                        <a:t>-</a:t>
                      </a:r>
                      <a:r>
                        <a:rPr lang="en-US" dirty="0" err="1" smtClean="0"/>
                        <a:t>notlike</a:t>
                      </a:r>
                      <a:r>
                        <a:rPr lang="en-US" dirty="0" smtClean="0"/>
                        <a:t/>
                      </a:r>
                      <a:br>
                        <a:rPr lang="en-US" dirty="0" smtClean="0"/>
                      </a:br>
                      <a:r>
                        <a:rPr lang="en-US" dirty="0" smtClean="0"/>
                        <a:t>-</a:t>
                      </a:r>
                      <a:r>
                        <a:rPr lang="en-US" dirty="0" err="1" smtClean="0"/>
                        <a:t>cnotlike</a:t>
                      </a:r>
                      <a:endParaRPr lang="en-US" dirty="0" smtClean="0"/>
                    </a:p>
                    <a:p>
                      <a:r>
                        <a:rPr lang="en-US" dirty="0" smtClean="0"/>
                        <a:t>-</a:t>
                      </a:r>
                      <a:r>
                        <a:rPr lang="en-US" dirty="0" err="1" smtClean="0"/>
                        <a:t>inotlike</a:t>
                      </a:r>
                      <a:endParaRPr lang="en-US" dirty="0"/>
                    </a:p>
                  </a:txBody>
                  <a:tcPr/>
                </a:tc>
                <a:tc>
                  <a:txBody>
                    <a:bodyPr/>
                    <a:lstStyle/>
                    <a:p>
                      <a:r>
                        <a:rPr lang="en-US" dirty="0" smtClean="0"/>
                        <a:t>Returns</a:t>
                      </a:r>
                      <a:r>
                        <a:rPr lang="en-US" baseline="0" dirty="0" smtClean="0"/>
                        <a:t> false if the pattern does not match</a:t>
                      </a:r>
                      <a:endParaRPr lang="en-US" dirty="0" smtClean="0"/>
                    </a:p>
                  </a:txBody>
                  <a:tcPr/>
                </a:tc>
              </a:tr>
            </a:tbl>
          </a:graphicData>
        </a:graphic>
      </p:graphicFrame>
    </p:spTree>
    <p:extLst>
      <p:ext uri="{BB962C8B-B14F-4D97-AF65-F5344CB8AC3E}">
        <p14:creationId xmlns:p14="http://schemas.microsoft.com/office/powerpoint/2010/main" val="156383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Pattern Matching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a:t>
            </a:r>
            <a:r>
              <a:rPr lang="en-US" sz="1800" dirty="0">
                <a:latin typeface="Consolas" charset="0"/>
                <a:ea typeface="Consolas" charset="0"/>
                <a:cs typeface="Consolas" charset="0"/>
              </a:rPr>
              <a:t>&gt; </a:t>
            </a:r>
            <a:r>
              <a:rPr lang="en-US" sz="1800" b="1" dirty="0">
                <a:solidFill>
                  <a:srgbClr val="FF0000"/>
                </a:solidFill>
                <a:latin typeface="Consolas" charset="0"/>
                <a:ea typeface="Consolas" charset="0"/>
                <a:cs typeface="Consolas" charset="0"/>
              </a:rPr>
              <a:t>"PowerShell" -like "*hell" </a:t>
            </a:r>
          </a:p>
          <a:p>
            <a:r>
              <a:rPr lang="en-US" sz="1800" dirty="0" smtClean="0">
                <a:latin typeface="Consolas" charset="0"/>
                <a:ea typeface="Consolas" charset="0"/>
                <a:cs typeface="Consolas" charset="0"/>
              </a:rPr>
              <a:t>True</a:t>
            </a:r>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/Users/john&gt; </a:t>
            </a:r>
            <a:r>
              <a:rPr lang="en-US" sz="1800" b="1" dirty="0">
                <a:solidFill>
                  <a:srgbClr val="FF0000"/>
                </a:solidFill>
                <a:latin typeface="Consolas" charset="0"/>
                <a:ea typeface="Consolas" charset="0"/>
                <a:cs typeface="Consolas" charset="0"/>
              </a:rPr>
              <a:t>"</a:t>
            </a:r>
            <a:r>
              <a:rPr lang="en-US" sz="1800" b="1" dirty="0" smtClean="0">
                <a:solidFill>
                  <a:srgbClr val="FF0000"/>
                </a:solidFill>
                <a:latin typeface="Consolas" charset="0"/>
                <a:ea typeface="Consolas" charset="0"/>
                <a:cs typeface="Consolas" charset="0"/>
              </a:rPr>
              <a:t>on",</a:t>
            </a:r>
            <a:r>
              <a:rPr lang="en-US" sz="1800" b="1" dirty="0">
                <a:solidFill>
                  <a:srgbClr val="FF0000"/>
                </a:solidFill>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in",</a:t>
            </a:r>
            <a:r>
              <a:rPr lang="en-US" sz="1800" b="1" dirty="0">
                <a:solidFill>
                  <a:srgbClr val="FF0000"/>
                </a:solidFill>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"upon" </a:t>
            </a:r>
            <a:r>
              <a:rPr lang="en-US" sz="1800" b="1" dirty="0">
                <a:solidFill>
                  <a:srgbClr val="FF0000"/>
                </a:solidFill>
                <a:latin typeface="Consolas" charset="0"/>
                <a:ea typeface="Consolas" charset="0"/>
                <a:cs typeface="Consolas" charset="0"/>
              </a:rPr>
              <a:t>-like "</a:t>
            </a:r>
            <a:r>
              <a:rPr lang="en-US" sz="1800" b="1" dirty="0" smtClean="0">
                <a:solidFill>
                  <a:srgbClr val="FF0000"/>
                </a:solidFill>
                <a:latin typeface="Consolas" charset="0"/>
                <a:ea typeface="Consolas" charset="0"/>
                <a:cs typeface="Consolas" charset="0"/>
              </a:rPr>
              <a:t>?n"</a:t>
            </a:r>
            <a:r>
              <a:rPr lang="en-US" sz="1800" dirty="0">
                <a:latin typeface="Consolas" charset="0"/>
                <a:ea typeface="Consolas" charset="0"/>
                <a:cs typeface="Consolas" charset="0"/>
              </a:rPr>
              <a:t> </a:t>
            </a:r>
            <a:endParaRPr lang="en-US" sz="1800" dirty="0" smtClean="0">
              <a:latin typeface="Consolas" charset="0"/>
              <a:ea typeface="Consolas" charset="0"/>
              <a:cs typeface="Consolas" charset="0"/>
            </a:endParaRPr>
          </a:p>
          <a:p>
            <a:r>
              <a:rPr lang="en-US" sz="1800" dirty="0" smtClean="0">
                <a:latin typeface="Consolas" charset="0"/>
                <a:ea typeface="Consolas" charset="0"/>
                <a:cs typeface="Consolas" charset="0"/>
              </a:rPr>
              <a:t>on</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in</a:t>
            </a:r>
            <a:endParaRPr lang="en-US" sz="1800" dirty="0">
              <a:latin typeface="Consolas" charset="0"/>
              <a:ea typeface="Consolas" charset="0"/>
              <a:cs typeface="Consolas" charset="0"/>
            </a:endParaRPr>
          </a:p>
          <a:p>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PS </a:t>
            </a:r>
            <a:r>
              <a:rPr lang="en-US" sz="1800" dirty="0">
                <a:latin typeface="Consolas" charset="0"/>
                <a:ea typeface="Consolas" charset="0"/>
                <a:cs typeface="Consolas" charset="0"/>
              </a:rPr>
              <a:t>/Users/john&gt; </a:t>
            </a:r>
            <a:r>
              <a:rPr lang="en-US" sz="1800" b="1" dirty="0" smtClean="0">
                <a:solidFill>
                  <a:srgbClr val="FF0000"/>
                </a:solidFill>
                <a:latin typeface="Consolas" charset="0"/>
                <a:ea typeface="Consolas" charset="0"/>
                <a:cs typeface="Consolas" charset="0"/>
              </a:rPr>
              <a:t>"</a:t>
            </a:r>
            <a:r>
              <a:rPr lang="en-US" sz="1800" b="1" dirty="0" err="1">
                <a:solidFill>
                  <a:srgbClr val="FF0000"/>
                </a:solidFill>
                <a:latin typeface="Consolas" charset="0"/>
                <a:ea typeface="Consolas" charset="0"/>
                <a:cs typeface="Consolas" charset="0"/>
              </a:rPr>
              <a:t>book","cook","hook</a:t>
            </a:r>
            <a:r>
              <a:rPr lang="en-US" sz="1800" b="1" dirty="0">
                <a:solidFill>
                  <a:srgbClr val="FF0000"/>
                </a:solidFill>
                <a:latin typeface="Consolas" charset="0"/>
                <a:ea typeface="Consolas" charset="0"/>
                <a:cs typeface="Consolas" charset="0"/>
              </a:rPr>
              <a:t>" -like "[</a:t>
            </a:r>
            <a:r>
              <a:rPr lang="en-US" sz="1800" b="1" dirty="0" err="1">
                <a:solidFill>
                  <a:srgbClr val="FF0000"/>
                </a:solidFill>
                <a:latin typeface="Consolas" charset="0"/>
                <a:ea typeface="Consolas" charset="0"/>
                <a:cs typeface="Consolas" charset="0"/>
              </a:rPr>
              <a:t>bc</a:t>
            </a:r>
            <a:r>
              <a:rPr lang="en-US" sz="1800" b="1" dirty="0">
                <a:solidFill>
                  <a:srgbClr val="FF0000"/>
                </a:solidFill>
                <a:latin typeface="Consolas" charset="0"/>
                <a:ea typeface="Consolas" charset="0"/>
                <a:cs typeface="Consolas" charset="0"/>
              </a:rPr>
              <a:t>]</a:t>
            </a:r>
            <a:r>
              <a:rPr lang="en-US" sz="1800" b="1" dirty="0" err="1">
                <a:solidFill>
                  <a:srgbClr val="FF0000"/>
                </a:solidFill>
                <a:latin typeface="Consolas" charset="0"/>
                <a:ea typeface="Consolas" charset="0"/>
                <a:cs typeface="Consolas" charset="0"/>
              </a:rPr>
              <a:t>ook</a:t>
            </a:r>
            <a:r>
              <a:rPr lang="en-US" sz="1800" b="1" dirty="0">
                <a:solidFill>
                  <a:srgbClr val="FF0000"/>
                </a:solidFill>
                <a:latin typeface="Consolas" charset="0"/>
                <a:ea typeface="Consolas" charset="0"/>
                <a:cs typeface="Consolas" charset="0"/>
              </a:rPr>
              <a:t>"</a:t>
            </a:r>
            <a:r>
              <a:rPr lang="en-US" sz="1800" dirty="0">
                <a:latin typeface="Consolas" charset="0"/>
                <a:ea typeface="Consolas" charset="0"/>
                <a:cs typeface="Consolas" charset="0"/>
              </a:rPr>
              <a:t>   </a:t>
            </a:r>
          </a:p>
          <a:p>
            <a:r>
              <a:rPr lang="en-US" sz="1800" dirty="0" smtClean="0">
                <a:latin typeface="Consolas" charset="0"/>
                <a:ea typeface="Consolas" charset="0"/>
                <a:cs typeface="Consolas" charset="0"/>
              </a:rPr>
              <a:t>book</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cook</a:t>
            </a:r>
          </a:p>
          <a:p>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450695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a:t>
            </a:r>
            <a:r>
              <a:rPr lang="en-US" dirty="0" smtClean="0"/>
              <a:t> Pattern Matching Operators</a:t>
            </a:r>
            <a:endParaRPr lang="en-US" dirty="0"/>
          </a:p>
        </p:txBody>
      </p:sp>
      <p:sp>
        <p:nvSpPr>
          <p:cNvPr id="3" name="Content Placeholder 2"/>
          <p:cNvSpPr>
            <a:spLocks noGrp="1"/>
          </p:cNvSpPr>
          <p:nvPr>
            <p:ph idx="1"/>
          </p:nvPr>
        </p:nvSpPr>
        <p:spPr>
          <a:xfrm>
            <a:off x="838200" y="1825625"/>
            <a:ext cx="10515600" cy="1422542"/>
          </a:xfrm>
        </p:spPr>
        <p:txBody>
          <a:bodyPr>
            <a:normAutofit/>
          </a:bodyPr>
          <a:lstStyle/>
          <a:p>
            <a:r>
              <a:rPr lang="en-US" dirty="0" smtClean="0"/>
              <a:t>Expression returns true or false</a:t>
            </a:r>
          </a:p>
          <a:p>
            <a:r>
              <a:rPr lang="en-US" dirty="0" smtClean="0"/>
              <a:t>Actual matches put in </a:t>
            </a:r>
            <a:r>
              <a:rPr lang="en-US" b="1" dirty="0" smtClean="0">
                <a:solidFill>
                  <a:srgbClr val="FF0000"/>
                </a:solidFill>
              </a:rPr>
              <a:t>$Matches</a:t>
            </a:r>
            <a:r>
              <a:rPr lang="en-US" dirty="0" smtClean="0"/>
              <a:t> variable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894131701"/>
              </p:ext>
            </p:extLst>
          </p:nvPr>
        </p:nvGraphicFramePr>
        <p:xfrm>
          <a:off x="838200" y="3285935"/>
          <a:ext cx="10515600" cy="2839720"/>
        </p:xfrm>
        <a:graphic>
          <a:graphicData uri="http://schemas.openxmlformats.org/drawingml/2006/table">
            <a:tbl>
              <a:tblPr firstRow="1" bandRow="1">
                <a:tableStyleId>{5C22544A-7EE6-4342-B048-85BDC9FD1C3A}</a:tableStyleId>
              </a:tblPr>
              <a:tblGrid>
                <a:gridCol w="2464558"/>
                <a:gridCol w="8051042"/>
              </a:tblGrid>
              <a:tr h="370840">
                <a:tc>
                  <a:txBody>
                    <a:bodyPr/>
                    <a:lstStyle/>
                    <a:p>
                      <a:r>
                        <a:rPr lang="en-US" dirty="0" smtClean="0"/>
                        <a:t>Operator</a:t>
                      </a:r>
                      <a:endParaRPr lang="en-US" dirty="0"/>
                    </a:p>
                  </a:txBody>
                  <a:tcPr/>
                </a:tc>
                <a:tc>
                  <a:txBody>
                    <a:bodyPr/>
                    <a:lstStyle/>
                    <a:p>
                      <a:r>
                        <a:rPr lang="en-US" dirty="0" smtClean="0"/>
                        <a:t>Definition</a:t>
                      </a:r>
                      <a:endParaRPr lang="en-US" dirty="0"/>
                    </a:p>
                  </a:txBody>
                  <a:tcPr/>
                </a:tc>
              </a:tr>
              <a:tr h="370840">
                <a:tc>
                  <a:txBody>
                    <a:bodyPr/>
                    <a:lstStyle/>
                    <a:p>
                      <a:r>
                        <a:rPr lang="en-US" dirty="0" smtClean="0"/>
                        <a:t>-match,</a:t>
                      </a:r>
                      <a:r>
                        <a:rPr lang="en-US" baseline="0" dirty="0" smtClean="0"/>
                        <a:t> -</a:t>
                      </a:r>
                      <a:r>
                        <a:rPr lang="en-US" baseline="0" dirty="0" err="1" smtClean="0"/>
                        <a:t>cmatch</a:t>
                      </a:r>
                      <a:r>
                        <a:rPr lang="en-US" baseline="0" dirty="0" smtClean="0"/>
                        <a:t>, </a:t>
                      </a:r>
                      <a:br>
                        <a:rPr lang="en-US" baseline="0" dirty="0" smtClean="0"/>
                      </a:br>
                      <a:r>
                        <a:rPr lang="en-US" baseline="0" dirty="0" smtClean="0"/>
                        <a:t>-</a:t>
                      </a:r>
                      <a:r>
                        <a:rPr lang="en-US" baseline="0" dirty="0" err="1" smtClean="0"/>
                        <a:t>imatch</a:t>
                      </a:r>
                      <a:endParaRPr lang="en-US" dirty="0"/>
                    </a:p>
                  </a:txBody>
                  <a:tcPr/>
                </a:tc>
                <a:tc>
                  <a:txBody>
                    <a:bodyPr/>
                    <a:lstStyle/>
                    <a:p>
                      <a:r>
                        <a:rPr lang="en-US" dirty="0" smtClean="0"/>
                        <a:t>Match using a regular expression pattern</a:t>
                      </a:r>
                      <a:endParaRPr lang="en-US" dirty="0"/>
                    </a:p>
                  </a:txBody>
                  <a:tcPr/>
                </a:tc>
              </a:tr>
              <a:tr h="370840">
                <a:tc>
                  <a:txBody>
                    <a:bodyPr/>
                    <a:lstStyle/>
                    <a:p>
                      <a:r>
                        <a:rPr lang="en-US" dirty="0" smtClean="0"/>
                        <a:t>-</a:t>
                      </a:r>
                      <a:r>
                        <a:rPr lang="en-US" dirty="0" err="1" smtClean="0"/>
                        <a:t>notmatch</a:t>
                      </a:r>
                      <a:r>
                        <a:rPr lang="en-US" dirty="0" smtClean="0"/>
                        <a:t/>
                      </a:r>
                      <a:br>
                        <a:rPr lang="en-US" dirty="0" smtClean="0"/>
                      </a:br>
                      <a:r>
                        <a:rPr lang="en-US" dirty="0" smtClean="0"/>
                        <a:t>-</a:t>
                      </a:r>
                      <a:r>
                        <a:rPr lang="en-US" dirty="0" err="1" smtClean="0"/>
                        <a:t>cnotmatch</a:t>
                      </a:r>
                      <a:endParaRPr lang="en-US" dirty="0" smtClean="0"/>
                    </a:p>
                    <a:p>
                      <a:r>
                        <a:rPr lang="en-US" dirty="0" smtClean="0"/>
                        <a:t>-</a:t>
                      </a:r>
                      <a:r>
                        <a:rPr lang="en-US" dirty="0" err="1" smtClean="0"/>
                        <a:t>inotmatch</a:t>
                      </a:r>
                      <a:endParaRPr lang="en-US" dirty="0"/>
                    </a:p>
                  </a:txBody>
                  <a:tcPr/>
                </a:tc>
                <a:tc>
                  <a:txBody>
                    <a:bodyPr/>
                    <a:lstStyle/>
                    <a:p>
                      <a:r>
                        <a:rPr lang="en-US" dirty="0" smtClean="0"/>
                        <a:t>Match against a regular expression pattern and return true if not matching </a:t>
                      </a:r>
                    </a:p>
                  </a:txBody>
                  <a:tcPr/>
                </a:tc>
              </a:tr>
              <a:tr h="370840">
                <a:tc>
                  <a:txBody>
                    <a:bodyPr/>
                    <a:lstStyle/>
                    <a:p>
                      <a:r>
                        <a:rPr lang="en-US" dirty="0" smtClean="0"/>
                        <a:t>-replace, -</a:t>
                      </a:r>
                      <a:r>
                        <a:rPr lang="en-US" dirty="0" err="1" smtClean="0"/>
                        <a:t>creplace</a:t>
                      </a:r>
                      <a:r>
                        <a:rPr lang="en-US" dirty="0" smtClean="0"/>
                        <a:t>,</a:t>
                      </a:r>
                      <a:r>
                        <a:rPr lang="en-US" baseline="0" dirty="0" smtClean="0"/>
                        <a:t> </a:t>
                      </a:r>
                    </a:p>
                    <a:p>
                      <a:r>
                        <a:rPr lang="en-US" baseline="0" dirty="0" smtClean="0"/>
                        <a:t>-</a:t>
                      </a:r>
                      <a:r>
                        <a:rPr lang="en-US" baseline="0" dirty="0" err="1" smtClean="0"/>
                        <a:t>ireplace</a:t>
                      </a:r>
                      <a:endParaRPr lang="en-US" dirty="0"/>
                    </a:p>
                  </a:txBody>
                  <a:tcPr/>
                </a:tc>
                <a:tc>
                  <a:txBody>
                    <a:bodyPr/>
                    <a:lstStyle/>
                    <a:p>
                      <a:r>
                        <a:rPr lang="en-US" sz="1800" kern="1200" dirty="0" smtClean="0">
                          <a:solidFill>
                            <a:schemeClr val="dk1"/>
                          </a:solidFill>
                          <a:effectLst/>
                          <a:latin typeface="+mn-lt"/>
                          <a:ea typeface="+mn-ea"/>
                          <a:cs typeface="+mn-cs"/>
                        </a:rPr>
                        <a:t>If the right hand side is &lt;pattern&gt;,&lt;value&gt; perform a match with the pattern and if matched, replace the match with the value.</a:t>
                      </a:r>
                    </a:p>
                    <a:p>
                      <a:r>
                        <a:rPr lang="en-US" sz="1800" kern="1200" dirty="0" smtClean="0">
                          <a:solidFill>
                            <a:schemeClr val="dk1"/>
                          </a:solidFill>
                          <a:effectLst/>
                          <a:latin typeface="+mn-lt"/>
                          <a:ea typeface="+mn-ea"/>
                          <a:cs typeface="+mn-cs"/>
                        </a:rPr>
                        <a:t>If the right hand side is &lt;pattern&gt;, delete the matching portion of the string</a:t>
                      </a:r>
                      <a:r>
                        <a:rPr lang="en-US" dirty="0" smtClean="0">
                          <a:effectLst/>
                        </a:rPr>
                        <a:t> </a:t>
                      </a:r>
                      <a:endParaRPr lang="en-US" dirty="0" smtClean="0"/>
                    </a:p>
                  </a:txBody>
                  <a:tcPr/>
                </a:tc>
              </a:tr>
            </a:tbl>
          </a:graphicData>
        </a:graphic>
      </p:graphicFrame>
    </p:spTree>
    <p:extLst>
      <p:ext uri="{BB962C8B-B14F-4D97-AF65-F5344CB8AC3E}">
        <p14:creationId xmlns:p14="http://schemas.microsoft.com/office/powerpoint/2010/main" val="38046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a:t>
            </a:r>
            <a:r>
              <a:rPr lang="en-US" dirty="0" smtClean="0"/>
              <a:t> Pattern Matching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smtClean="0">
                <a:solidFill>
                  <a:srgbClr val="FF0000"/>
                </a:solidFill>
                <a:latin typeface="Consolas" charset="0"/>
                <a:ea typeface="Consolas" charset="0"/>
                <a:cs typeface="Consolas" charset="0"/>
              </a:rPr>
              <a:t>"</a:t>
            </a:r>
            <a:r>
              <a:rPr lang="en-US" sz="1800" b="1" dirty="0">
                <a:solidFill>
                  <a:srgbClr val="FF0000"/>
                </a:solidFill>
                <a:latin typeface="Consolas" charset="0"/>
                <a:ea typeface="Consolas" charset="0"/>
                <a:cs typeface="Consolas" charset="0"/>
              </a:rPr>
              <a:t>PowerShell is a powerful command line tool" -match "P(.*hell</a:t>
            </a:r>
            <a:r>
              <a:rPr lang="en-US" sz="1800" b="1" dirty="0" smtClean="0">
                <a:solidFill>
                  <a:srgbClr val="FF0000"/>
                </a:solidFill>
                <a:latin typeface="Consolas" charset="0"/>
                <a:ea typeface="Consolas" charset="0"/>
                <a:cs typeface="Consolas" charset="0"/>
              </a:rPr>
              <a:t>)"</a:t>
            </a:r>
            <a:endParaRPr lang="en-US" sz="1800" b="1" dirty="0">
              <a:solidFill>
                <a:srgbClr val="FF0000"/>
              </a:solidFill>
              <a:latin typeface="Consolas" charset="0"/>
              <a:ea typeface="Consolas" charset="0"/>
              <a:cs typeface="Consolas" charset="0"/>
            </a:endParaRPr>
          </a:p>
          <a:p>
            <a:r>
              <a:rPr lang="en-US" sz="1800" dirty="0" smtClean="0">
                <a:latin typeface="Consolas" charset="0"/>
                <a:ea typeface="Consolas" charset="0"/>
                <a:cs typeface="Consolas" charset="0"/>
              </a:rPr>
              <a:t>True</a:t>
            </a:r>
          </a:p>
          <a:p>
            <a:r>
              <a:rPr lang="en-US" sz="1800" dirty="0" smtClean="0">
                <a:latin typeface="Consolas" charset="0"/>
                <a:ea typeface="Consolas" charset="0"/>
                <a:cs typeface="Consolas" charset="0"/>
              </a:rPr>
              <a:t>PS /Users/john&gt; </a:t>
            </a:r>
            <a:r>
              <a:rPr lang="en-US" sz="1800" b="1" dirty="0" smtClean="0">
                <a:solidFill>
                  <a:srgbClr val="FF0000"/>
                </a:solidFill>
                <a:latin typeface="Consolas" charset="0"/>
                <a:ea typeface="Consolas" charset="0"/>
                <a:cs typeface="Consolas" charset="0"/>
              </a:rPr>
              <a:t>$Matches</a:t>
            </a:r>
          </a:p>
          <a:p>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Value</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1              </a:t>
            </a:r>
            <a:r>
              <a:rPr lang="mr-IN" sz="1800" dirty="0" err="1" smtClean="0">
                <a:latin typeface="Consolas" charset="0"/>
                <a:ea typeface="Consolas" charset="0"/>
                <a:cs typeface="Consolas" charset="0"/>
              </a:rPr>
              <a:t>owerShell</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0              </a:t>
            </a:r>
            <a:r>
              <a:rPr lang="mr-IN" sz="1800" dirty="0" err="1">
                <a:latin typeface="Consolas" charset="0"/>
                <a:ea typeface="Consolas" charset="0"/>
                <a:cs typeface="Consolas" charset="0"/>
              </a:rPr>
              <a:t>PowerShell</a:t>
            </a:r>
            <a:r>
              <a:rPr lang="mr-IN" sz="1800" dirty="0">
                <a:latin typeface="Consolas" charset="0"/>
                <a:ea typeface="Consolas" charset="0"/>
                <a:cs typeface="Consolas" charset="0"/>
              </a:rPr>
              <a:t> </a:t>
            </a:r>
            <a:r>
              <a:rPr lang="en-US" sz="1800" dirty="0">
                <a:latin typeface="Consolas" charset="0"/>
                <a:ea typeface="Consolas" charset="0"/>
                <a:cs typeface="Consolas" charset="0"/>
              </a:rPr>
              <a:t/>
            </a:r>
            <a:br>
              <a:rPr lang="en-US" sz="1800" dirty="0">
                <a:latin typeface="Consolas" charset="0"/>
                <a:ea typeface="Consolas" charset="0"/>
                <a:cs typeface="Consolas" charset="0"/>
              </a:rPr>
            </a:br>
            <a:endParaRPr lang="en-US" sz="1800" dirty="0" smtClean="0">
              <a:latin typeface="Consolas" charset="0"/>
              <a:ea typeface="Consolas" charset="0"/>
              <a:cs typeface="Consolas" charset="0"/>
            </a:endParaRPr>
          </a:p>
          <a:p>
            <a:r>
              <a:rPr lang="en-US" sz="1800" dirty="0">
                <a:latin typeface="Consolas" charset="0"/>
                <a:ea typeface="Consolas" charset="0"/>
                <a:cs typeface="Consolas" charset="0"/>
              </a:rPr>
              <a:t>PS /Users/john&gt; </a:t>
            </a:r>
            <a:r>
              <a:rPr lang="en-US" sz="1800" b="1" dirty="0">
                <a:solidFill>
                  <a:srgbClr val="FF0000"/>
                </a:solidFill>
                <a:latin typeface="Consolas" charset="0"/>
                <a:ea typeface="Consolas" charset="0"/>
                <a:cs typeface="Consolas" charset="0"/>
              </a:rPr>
              <a:t>"Now is the time" -match </a:t>
            </a:r>
            <a:r>
              <a:rPr lang="en-US" sz="1800" b="1" dirty="0" smtClean="0">
                <a:solidFill>
                  <a:srgbClr val="FF0000"/>
                </a:solidFill>
                <a:latin typeface="Consolas" charset="0"/>
                <a:ea typeface="Consolas" charset="0"/>
                <a:cs typeface="Consolas" charset="0"/>
              </a:rPr>
              <a:t>`</a:t>
            </a:r>
            <a:br>
              <a:rPr lang="en-US" sz="1800" b="1" dirty="0" smtClean="0">
                <a:solidFill>
                  <a:srgbClr val="FF0000"/>
                </a:solidFill>
                <a:latin typeface="Consolas" charset="0"/>
                <a:ea typeface="Consolas" charset="0"/>
                <a:cs typeface="Consolas" charset="0"/>
              </a:rPr>
            </a:br>
            <a:r>
              <a:rPr lang="en-US" sz="1800" dirty="0" smtClean="0">
                <a:latin typeface="Consolas" charset="0"/>
                <a:ea typeface="Consolas" charset="0"/>
                <a:cs typeface="Consolas" charset="0"/>
              </a:rPr>
              <a:t>                </a:t>
            </a:r>
            <a:r>
              <a:rPr lang="en-US" sz="1800" b="1" dirty="0" smtClean="0">
                <a:solidFill>
                  <a:srgbClr val="FF0000"/>
                </a:solidFill>
                <a:latin typeface="Consolas" charset="0"/>
                <a:ea typeface="Consolas" charset="0"/>
                <a:cs typeface="Consolas" charset="0"/>
              </a:rPr>
              <a:t>"^(?&lt;</a:t>
            </a:r>
            <a:r>
              <a:rPr lang="en-US" sz="1800" b="1" dirty="0" err="1">
                <a:solidFill>
                  <a:srgbClr val="FF0000"/>
                </a:solidFill>
                <a:latin typeface="Consolas" charset="0"/>
                <a:ea typeface="Consolas" charset="0"/>
                <a:cs typeface="Consolas" charset="0"/>
              </a:rPr>
              <a:t>FirstN</a:t>
            </a:r>
            <a:r>
              <a:rPr lang="en-US" sz="1800" b="1" dirty="0">
                <a:solidFill>
                  <a:srgbClr val="FF0000"/>
                </a:solidFill>
                <a:latin typeface="Consolas" charset="0"/>
                <a:ea typeface="Consolas" charset="0"/>
                <a:cs typeface="Consolas" charset="0"/>
              </a:rPr>
              <a:t>&gt;N[\w]{2}) is the (?&lt;</a:t>
            </a:r>
            <a:r>
              <a:rPr lang="en-US" sz="1800" b="1" dirty="0" err="1">
                <a:solidFill>
                  <a:srgbClr val="FF0000"/>
                </a:solidFill>
                <a:latin typeface="Consolas" charset="0"/>
                <a:ea typeface="Consolas" charset="0"/>
                <a:cs typeface="Consolas" charset="0"/>
              </a:rPr>
              <a:t>LastWord</a:t>
            </a:r>
            <a:r>
              <a:rPr lang="en-US" sz="1800" b="1" dirty="0">
                <a:solidFill>
                  <a:srgbClr val="FF0000"/>
                </a:solidFill>
                <a:latin typeface="Consolas" charset="0"/>
                <a:ea typeface="Consolas" charset="0"/>
                <a:cs typeface="Consolas" charset="0"/>
              </a:rPr>
              <a:t>&gt;.+)$"</a:t>
            </a:r>
          </a:p>
          <a:p>
            <a:r>
              <a:rPr lang="en-US" sz="1800" dirty="0" smtClean="0">
                <a:latin typeface="Consolas" charset="0"/>
                <a:ea typeface="Consolas" charset="0"/>
                <a:cs typeface="Consolas" charset="0"/>
              </a:rPr>
              <a:t>True</a:t>
            </a:r>
            <a:br>
              <a:rPr lang="en-US" sz="1800" dirty="0" smtClean="0">
                <a:latin typeface="Consolas" charset="0"/>
                <a:ea typeface="Consolas" charset="0"/>
                <a:cs typeface="Consolas" charset="0"/>
              </a:rPr>
            </a:b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latin typeface="Consolas" charset="0"/>
                <a:ea typeface="Consolas" charset="0"/>
                <a:cs typeface="Consolas" charset="0"/>
              </a:rPr>
              <a:t>PS </a:t>
            </a:r>
            <a:r>
              <a:rPr lang="en-US" sz="1800" dirty="0">
                <a:latin typeface="Consolas" charset="0"/>
                <a:ea typeface="Consolas" charset="0"/>
                <a:cs typeface="Consolas" charset="0"/>
              </a:rPr>
              <a:t>/Users/john&gt; </a:t>
            </a:r>
            <a:r>
              <a:rPr lang="en-US" sz="1800" b="1" dirty="0" smtClean="0">
                <a:solidFill>
                  <a:srgbClr val="FF0000"/>
                </a:solidFill>
                <a:latin typeface="Consolas" charset="0"/>
                <a:ea typeface="Consolas" charset="0"/>
                <a:cs typeface="Consolas" charset="0"/>
              </a:rPr>
              <a:t>$Matches</a:t>
            </a:r>
            <a:r>
              <a:rPr lang="en-US" sz="1800" dirty="0">
                <a:latin typeface="Consolas" charset="0"/>
                <a:ea typeface="Consolas" charset="0"/>
                <a:cs typeface="Consolas" charset="0"/>
              </a:rPr>
              <a:t>   </a:t>
            </a:r>
          </a:p>
          <a:p>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Value</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smtClean="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err="1" smtClean="0">
                <a:latin typeface="Consolas" charset="0"/>
                <a:ea typeface="Consolas" charset="0"/>
                <a:cs typeface="Consolas" charset="0"/>
              </a:rPr>
              <a:t>FirstN</a:t>
            </a:r>
            <a:r>
              <a:rPr lang="mr-IN" sz="1800" dirty="0" smtClean="0">
                <a:latin typeface="Consolas" charset="0"/>
                <a:ea typeface="Consolas" charset="0"/>
                <a:cs typeface="Consolas" charset="0"/>
              </a:rPr>
              <a:t>            </a:t>
            </a:r>
            <a:r>
              <a:rPr lang="mr-IN" sz="1800" dirty="0" err="1" smtClean="0">
                <a:latin typeface="Consolas" charset="0"/>
                <a:ea typeface="Consolas" charset="0"/>
                <a:cs typeface="Consolas" charset="0"/>
              </a:rPr>
              <a:t>Now</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err="1" smtClean="0">
                <a:latin typeface="Consolas" charset="0"/>
                <a:ea typeface="Consolas" charset="0"/>
                <a:cs typeface="Consolas" charset="0"/>
              </a:rPr>
              <a:t>LastWord</a:t>
            </a:r>
            <a:r>
              <a:rPr lang="mr-IN" sz="1800" dirty="0" smtClean="0">
                <a:latin typeface="Consolas" charset="0"/>
                <a:ea typeface="Consolas" charset="0"/>
                <a:cs typeface="Consolas" charset="0"/>
              </a:rPr>
              <a:t>          </a:t>
            </a:r>
            <a:r>
              <a:rPr lang="mr-IN" sz="1800" dirty="0" err="1" smtClean="0">
                <a:latin typeface="Consolas" charset="0"/>
                <a:ea typeface="Consolas" charset="0"/>
                <a:cs typeface="Consolas" charset="0"/>
              </a:rPr>
              <a:t>time</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0                 </a:t>
            </a:r>
            <a:r>
              <a:rPr lang="mr-IN" sz="1800" dirty="0" err="1">
                <a:latin typeface="Consolas" charset="0"/>
                <a:ea typeface="Consolas" charset="0"/>
                <a:cs typeface="Consolas" charset="0"/>
              </a:rPr>
              <a:t>Now</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is</a:t>
            </a:r>
            <a:r>
              <a:rPr lang="mr-IN" sz="1800" dirty="0">
                <a:latin typeface="Consolas" charset="0"/>
                <a:ea typeface="Consolas" charset="0"/>
                <a:cs typeface="Consolas" charset="0"/>
              </a:rPr>
              <a:t> the </a:t>
            </a:r>
            <a:r>
              <a:rPr lang="mr-IN" sz="1800" dirty="0" err="1">
                <a:latin typeface="Consolas" charset="0"/>
                <a:ea typeface="Consolas" charset="0"/>
                <a:cs typeface="Consolas" charset="0"/>
              </a:rPr>
              <a:t>time</a:t>
            </a:r>
            <a:endParaRPr lang="en-US" sz="1800" dirty="0" smtClean="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800799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PowerShell</a:t>
            </a:r>
            <a:endParaRPr lang="en-US" dirty="0"/>
          </a:p>
        </p:txBody>
      </p:sp>
      <p:sp>
        <p:nvSpPr>
          <p:cNvPr id="3" name="Content Placeholder 2"/>
          <p:cNvSpPr>
            <a:spLocks noGrp="1"/>
          </p:cNvSpPr>
          <p:nvPr>
            <p:ph idx="1"/>
          </p:nvPr>
        </p:nvSpPr>
        <p:spPr/>
        <p:txBody>
          <a:bodyPr/>
          <a:lstStyle/>
          <a:p>
            <a:r>
              <a:rPr lang="en-US" dirty="0">
                <a:hlinkClick r:id="rId3"/>
              </a:rPr>
              <a:t>https://github.com/PowerShell/PowerShell/releases</a:t>
            </a:r>
            <a:endParaRPr lang="en-US" dirty="0"/>
          </a:p>
          <a:p>
            <a:r>
              <a:rPr lang="en-US" dirty="0" smtClean="0"/>
              <a:t>Supported Operating </a:t>
            </a:r>
            <a:r>
              <a:rPr lang="en-US" dirty="0" err="1" smtClean="0"/>
              <a:t>Systemsd</a:t>
            </a:r>
            <a:endParaRPr lang="en-US" dirty="0" smtClean="0"/>
          </a:p>
          <a:p>
            <a:pPr lvl="1"/>
            <a:r>
              <a:rPr lang="en-US" dirty="0" err="1" smtClean="0"/>
              <a:t>macOS</a:t>
            </a:r>
            <a:r>
              <a:rPr lang="en-US" dirty="0" smtClean="0"/>
              <a:t> 10.11+</a:t>
            </a:r>
          </a:p>
          <a:p>
            <a:pPr lvl="1"/>
            <a:r>
              <a:rPr lang="en-US" dirty="0" smtClean="0"/>
              <a:t>Ubuntu 14.04, 16.04</a:t>
            </a:r>
          </a:p>
          <a:p>
            <a:pPr lvl="1"/>
            <a:r>
              <a:rPr lang="en-US" dirty="0" smtClean="0"/>
              <a:t>CentOS 7/Oracle Linux 7/Red </a:t>
            </a:r>
            <a:r>
              <a:rPr lang="en-US" smtClean="0"/>
              <a:t>Hat Enterprise Linux 7</a:t>
            </a:r>
            <a:endParaRPr lang="en-US" dirty="0"/>
          </a:p>
          <a:p>
            <a:pPr lvl="1"/>
            <a:r>
              <a:rPr lang="en-US" dirty="0" smtClean="0"/>
              <a:t>Windows Server 2012 R2/2016</a:t>
            </a:r>
          </a:p>
          <a:p>
            <a:pPr lvl="1"/>
            <a:r>
              <a:rPr lang="en-US" dirty="0" smtClean="0"/>
              <a:t>Windows 8.1/10</a:t>
            </a:r>
          </a:p>
          <a:p>
            <a:pPr lvl="1"/>
            <a:r>
              <a:rPr lang="en-US" dirty="0" smtClean="0"/>
              <a:t>Docker</a:t>
            </a:r>
            <a:endParaRPr lang="en-US" dirty="0"/>
          </a:p>
        </p:txBody>
      </p:sp>
    </p:spTree>
    <p:extLst>
      <p:ext uri="{BB962C8B-B14F-4D97-AF65-F5344CB8AC3E}">
        <p14:creationId xmlns:p14="http://schemas.microsoft.com/office/powerpoint/2010/main" val="71069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Key Concepts</a:t>
            </a:r>
            <a:endParaRPr lang="en-US" dirty="0"/>
          </a:p>
        </p:txBody>
      </p:sp>
      <p:sp>
        <p:nvSpPr>
          <p:cNvPr id="3" name="Content Placeholder 2"/>
          <p:cNvSpPr>
            <a:spLocks noGrp="1"/>
          </p:cNvSpPr>
          <p:nvPr>
            <p:ph idx="1"/>
          </p:nvPr>
        </p:nvSpPr>
        <p:spPr/>
        <p:txBody>
          <a:bodyPr>
            <a:normAutofit lnSpcReduction="10000"/>
          </a:bodyPr>
          <a:lstStyle/>
          <a:p>
            <a:r>
              <a:rPr lang="en-US" dirty="0" smtClean="0"/>
              <a:t>Cmdlets (pronounced “command-lets”)</a:t>
            </a:r>
          </a:p>
          <a:p>
            <a:pPr lvl="1"/>
            <a:r>
              <a:rPr lang="en-US" dirty="0" smtClean="0"/>
              <a:t>Verb-Noun naming scheme</a:t>
            </a:r>
            <a:br>
              <a:rPr lang="en-US" dirty="0" smtClean="0"/>
            </a:br>
            <a:endParaRPr lang="en-US" dirty="0" smtClean="0"/>
          </a:p>
          <a:p>
            <a:r>
              <a:rPr lang="en-US" dirty="0" smtClean="0"/>
              <a:t>Pipeline</a:t>
            </a:r>
          </a:p>
          <a:p>
            <a:pPr lvl="1"/>
            <a:r>
              <a:rPr lang="en-US" dirty="0" smtClean="0"/>
              <a:t>Passing the output of one cmdlet to another</a:t>
            </a:r>
            <a:br>
              <a:rPr lang="en-US" dirty="0" smtClean="0"/>
            </a:br>
            <a:endParaRPr lang="en-US" dirty="0" smtClean="0"/>
          </a:p>
          <a:p>
            <a:r>
              <a:rPr lang="en-US" dirty="0" smtClean="0"/>
              <a:t>Providers and Drives</a:t>
            </a:r>
          </a:p>
          <a:p>
            <a:pPr lvl="1"/>
            <a:r>
              <a:rPr lang="en-US" dirty="0" smtClean="0"/>
              <a:t>Providers serve up data in a consistent manner</a:t>
            </a:r>
          </a:p>
          <a:p>
            <a:pPr lvl="1"/>
            <a:r>
              <a:rPr lang="en-US" dirty="0" smtClean="0"/>
              <a:t>Means file system &amp; environment variables can be access w/ same cmdlets</a:t>
            </a:r>
          </a:p>
          <a:p>
            <a:pPr lvl="1"/>
            <a:r>
              <a:rPr lang="en-US" dirty="0" smtClean="0"/>
              <a:t>Drive is how you access the provider</a:t>
            </a:r>
          </a:p>
          <a:p>
            <a:pPr lvl="1"/>
            <a:endParaRPr lang="en-US" dirty="0"/>
          </a:p>
        </p:txBody>
      </p:sp>
      <p:sp>
        <p:nvSpPr>
          <p:cNvPr id="10" name="TextBox 9"/>
          <p:cNvSpPr txBox="1"/>
          <p:nvPr/>
        </p:nvSpPr>
        <p:spPr>
          <a:xfrm>
            <a:off x="838200" y="2655802"/>
            <a:ext cx="10515600" cy="369332"/>
          </a:xfrm>
          <a:prstGeom prst="rect">
            <a:avLst/>
          </a:prstGeom>
          <a:solidFill>
            <a:schemeClr val="bg1">
              <a:lumMod val="95000"/>
            </a:schemeClr>
          </a:solidFill>
        </p:spPr>
        <p:txBody>
          <a:bodyPr wrap="square" rtlCol="0">
            <a:spAutoFit/>
          </a:bodyPr>
          <a:lstStyle/>
          <a:p>
            <a:r>
              <a:rPr lang="en-US" dirty="0" smtClean="0">
                <a:latin typeface="Consolas" charset="0"/>
                <a:ea typeface="Consolas" charset="0"/>
                <a:cs typeface="Consolas" charset="0"/>
              </a:rPr>
              <a:t>Get-</a:t>
            </a:r>
            <a:r>
              <a:rPr lang="en-US" dirty="0" err="1" smtClean="0">
                <a:latin typeface="Consolas" charset="0"/>
                <a:ea typeface="Consolas" charset="0"/>
                <a:cs typeface="Consolas" charset="0"/>
              </a:rPr>
              <a:t>ChildItem</a:t>
            </a:r>
            <a:endParaRPr lang="en-US" dirty="0">
              <a:latin typeface="Consolas" charset="0"/>
              <a:ea typeface="Consolas" charset="0"/>
              <a:cs typeface="Consolas" charset="0"/>
            </a:endParaRPr>
          </a:p>
        </p:txBody>
      </p:sp>
      <p:sp>
        <p:nvSpPr>
          <p:cNvPr id="11" name="TextBox 10"/>
          <p:cNvSpPr txBox="1"/>
          <p:nvPr/>
        </p:nvSpPr>
        <p:spPr>
          <a:xfrm>
            <a:off x="838200" y="3904019"/>
            <a:ext cx="10515600" cy="369332"/>
          </a:xfrm>
          <a:prstGeom prst="rect">
            <a:avLst/>
          </a:prstGeom>
          <a:solidFill>
            <a:schemeClr val="bg1">
              <a:lumMod val="95000"/>
            </a:schemeClr>
          </a:solidFill>
        </p:spPr>
        <p:txBody>
          <a:bodyPr wrap="square" rtlCol="0">
            <a:spAutoFit/>
          </a:bodyPr>
          <a:lstStyle/>
          <a:p>
            <a:r>
              <a:rPr lang="en-US" dirty="0" smtClean="0">
                <a:latin typeface="Consolas" charset="0"/>
                <a:ea typeface="Consolas" charset="0"/>
                <a:cs typeface="Consolas" charset="0"/>
              </a:rPr>
              <a:t>Get-</a:t>
            </a:r>
            <a:r>
              <a:rPr lang="en-US" dirty="0" err="1" smtClean="0">
                <a:latin typeface="Consolas" charset="0"/>
                <a:ea typeface="Consolas" charset="0"/>
                <a:cs typeface="Consolas" charset="0"/>
              </a:rPr>
              <a:t>ChildItem</a:t>
            </a:r>
            <a:r>
              <a:rPr lang="en-US" dirty="0" smtClean="0">
                <a:latin typeface="Consolas" charset="0"/>
                <a:ea typeface="Consolas" charset="0"/>
                <a:cs typeface="Consolas" charset="0"/>
              </a:rPr>
              <a:t> | Sort-Object </a:t>
            </a:r>
            <a:r>
              <a:rPr lang="en-US" dirty="0" err="1" smtClean="0">
                <a:latin typeface="Consolas" charset="0"/>
                <a:ea typeface="Consolas" charset="0"/>
                <a:cs typeface="Consolas" charset="0"/>
              </a:rPr>
              <a:t>FullName</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280253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Three Cmdlets You Have to Memorize</a:t>
            </a:r>
            <a:endParaRPr lang="en-US" dirty="0"/>
          </a:p>
        </p:txBody>
      </p:sp>
      <p:sp>
        <p:nvSpPr>
          <p:cNvPr id="3" name="Content Placeholder 2"/>
          <p:cNvSpPr>
            <a:spLocks noGrp="1"/>
          </p:cNvSpPr>
          <p:nvPr>
            <p:ph idx="1"/>
          </p:nvPr>
        </p:nvSpPr>
        <p:spPr/>
        <p:txBody>
          <a:bodyPr/>
          <a:lstStyle/>
          <a:p>
            <a:r>
              <a:rPr lang="en-US" dirty="0" smtClean="0"/>
              <a:t>Get-Command</a:t>
            </a:r>
          </a:p>
          <a:p>
            <a:pPr lvl="1"/>
            <a:r>
              <a:rPr lang="en-US" dirty="0" smtClean="0"/>
              <a:t>Shows you the cmdlets as well applications </a:t>
            </a:r>
          </a:p>
          <a:p>
            <a:r>
              <a:rPr lang="en-US" dirty="0" smtClean="0"/>
              <a:t>Get-Help</a:t>
            </a:r>
          </a:p>
          <a:p>
            <a:pPr lvl="1"/>
            <a:r>
              <a:rPr lang="en-US" dirty="0" smtClean="0"/>
              <a:t>PowerShell follows a consistent help format</a:t>
            </a:r>
          </a:p>
          <a:p>
            <a:pPr lvl="1"/>
            <a:r>
              <a:rPr lang="en-US" dirty="0" smtClean="0"/>
              <a:t>Use </a:t>
            </a:r>
            <a:r>
              <a:rPr lang="mr-IN" dirty="0" smtClean="0"/>
              <a:t>–</a:t>
            </a:r>
            <a:r>
              <a:rPr lang="en-US" dirty="0" smtClean="0"/>
              <a:t>Online parameter for seeing help in a </a:t>
            </a:r>
            <a:r>
              <a:rPr lang="en-US" dirty="0" err="1" smtClean="0"/>
              <a:t>browsere</a:t>
            </a:r>
            <a:endParaRPr lang="en-US" dirty="0" smtClean="0"/>
          </a:p>
          <a:p>
            <a:pPr lvl="1"/>
            <a:r>
              <a:rPr lang="en-US" dirty="0" smtClean="0"/>
              <a:t>Can also search text in general help pages</a:t>
            </a:r>
          </a:p>
          <a:p>
            <a:r>
              <a:rPr lang="en-US" dirty="0" smtClean="0"/>
              <a:t>Get-Member</a:t>
            </a:r>
          </a:p>
          <a:p>
            <a:pPr lvl="1"/>
            <a:r>
              <a:rPr lang="en-US" dirty="0" smtClean="0"/>
              <a:t>Tells you what object type(s) are being returned from a cmdlet</a:t>
            </a:r>
            <a:endParaRPr lang="en-US" dirty="0"/>
          </a:p>
        </p:txBody>
      </p:sp>
    </p:spTree>
    <p:extLst>
      <p:ext uri="{BB962C8B-B14F-4D97-AF65-F5344CB8AC3E}">
        <p14:creationId xmlns:p14="http://schemas.microsoft.com/office/powerpoint/2010/main" val="20143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Get-Command Examples</a:t>
            </a:r>
            <a:endParaRPr lang="en-US" dirty="0"/>
          </a:p>
        </p:txBody>
      </p:sp>
      <p:sp>
        <p:nvSpPr>
          <p:cNvPr id="3" name="Content Placeholder 2"/>
          <p:cNvSpPr>
            <a:spLocks noGrp="1"/>
          </p:cNvSpPr>
          <p:nvPr>
            <p:ph idx="1"/>
          </p:nvPr>
        </p:nvSpPr>
        <p:spPr/>
        <p:txBody>
          <a:bodyPr>
            <a:normAutofit lnSpcReduction="10000"/>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Get-Command</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err="1">
                <a:latin typeface="Consolas" charset="0"/>
                <a:ea typeface="Consolas" charset="0"/>
                <a:cs typeface="Consolas" charset="0"/>
              </a:rPr>
              <a:t>CommandType</a:t>
            </a:r>
            <a:r>
              <a:rPr lang="en-US" sz="1800" dirty="0">
                <a:latin typeface="Consolas" charset="0"/>
                <a:ea typeface="Consolas" charset="0"/>
                <a:cs typeface="Consolas" charset="0"/>
              </a:rPr>
              <a:t>     Name            Version    Source</a:t>
            </a:r>
            <a:br>
              <a:rPr lang="en-US" sz="1800" dirty="0">
                <a:latin typeface="Consolas" charset="0"/>
                <a:ea typeface="Consolas" charset="0"/>
                <a:cs typeface="Consolas" charset="0"/>
              </a:rPr>
            </a:br>
            <a:r>
              <a:rPr lang="en-US" sz="1800" dirty="0">
                <a:latin typeface="Consolas" charset="0"/>
                <a:ea typeface="Consolas" charset="0"/>
                <a:cs typeface="Consolas" charset="0"/>
              </a:rPr>
              <a:t>-----------     ----            -------    ------</a:t>
            </a:r>
            <a:br>
              <a:rPr lang="en-US" sz="1800" dirty="0">
                <a:latin typeface="Consolas" charset="0"/>
                <a:ea typeface="Consolas" charset="0"/>
                <a:cs typeface="Consolas" charset="0"/>
              </a:rPr>
            </a:br>
            <a:r>
              <a:rPr lang="en-US" sz="1800" dirty="0">
                <a:latin typeface="Consolas" charset="0"/>
                <a:ea typeface="Consolas" charset="0"/>
                <a:cs typeface="Consolas" charset="0"/>
              </a:rPr>
              <a:t>. . .</a:t>
            </a:r>
            <a:br>
              <a:rPr lang="en-US" sz="1800" dirty="0">
                <a:latin typeface="Consolas" charset="0"/>
                <a:ea typeface="Consolas" charset="0"/>
                <a:cs typeface="Consolas" charset="0"/>
              </a:rPr>
            </a:br>
            <a:r>
              <a:rPr lang="en-US" sz="1800" dirty="0">
                <a:latin typeface="Consolas" charset="0"/>
                <a:ea typeface="Consolas" charset="0"/>
                <a:cs typeface="Consolas" charset="0"/>
              </a:rPr>
              <a:t>Function        Get-</a:t>
            </a:r>
            <a:r>
              <a:rPr lang="en-US" sz="1800" dirty="0" err="1">
                <a:latin typeface="Consolas" charset="0"/>
                <a:ea typeface="Consolas" charset="0"/>
                <a:cs typeface="Consolas" charset="0"/>
              </a:rPr>
              <a:t>FileHash</a:t>
            </a:r>
            <a:r>
              <a:rPr lang="en-US" sz="1800" dirty="0">
                <a:latin typeface="Consolas" charset="0"/>
                <a:ea typeface="Consolas" charset="0"/>
                <a:cs typeface="Consolas" charset="0"/>
              </a:rPr>
              <a:t>    3.1.0.0    </a:t>
            </a:r>
            <a:r>
              <a:rPr lang="en-US" sz="1800" dirty="0" err="1">
                <a:latin typeface="Consolas" charset="0"/>
                <a:ea typeface="Consolas" charset="0"/>
                <a:cs typeface="Consolas" charset="0"/>
              </a:rPr>
              <a:t>Microsoft.PowerShell.Utility</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a:latin typeface="Consolas" charset="0"/>
                <a:ea typeface="Consolas" charset="0"/>
                <a:cs typeface="Consolas" charset="0"/>
              </a:rPr>
              <a:t>. . .</a:t>
            </a:r>
            <a:br>
              <a:rPr lang="en-US" sz="1800" dirty="0">
                <a:latin typeface="Consolas" charset="0"/>
                <a:ea typeface="Consolas" charset="0"/>
                <a:cs typeface="Consolas" charset="0"/>
              </a:rPr>
            </a:br>
            <a:r>
              <a:rPr lang="en-US" sz="1800" dirty="0">
                <a:latin typeface="Consolas" charset="0"/>
                <a:ea typeface="Consolas" charset="0"/>
                <a:cs typeface="Consolas" charset="0"/>
              </a:rPr>
              <a:t>Cmdlet          Add-Content     3.1.0.0    </a:t>
            </a:r>
            <a:r>
              <a:rPr lang="en-US" sz="1800" dirty="0" err="1" smtClean="0">
                <a:latin typeface="Consolas" charset="0"/>
                <a:ea typeface="Consolas" charset="0"/>
                <a:cs typeface="Consolas" charset="0"/>
              </a:rPr>
              <a:t>Microsoft.PowerShell.Management</a:t>
            </a:r>
            <a:endParaRPr lang="en-US" sz="1800" dirty="0" smtClean="0">
              <a:latin typeface="Consolas" charset="0"/>
              <a:ea typeface="Consolas" charset="0"/>
              <a:cs typeface="Consolas" charset="0"/>
            </a:endParaRPr>
          </a:p>
          <a:p>
            <a:r>
              <a:rPr lang="en-US" sz="1800" dirty="0" smtClean="0">
                <a:latin typeface="Consolas" charset="0"/>
                <a:ea typeface="Consolas" charset="0"/>
                <a:cs typeface="Consolas" charset="0"/>
              </a:rPr>
              <a:t>. . .</a:t>
            </a:r>
          </a:p>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smtClean="0">
                <a:solidFill>
                  <a:srgbClr val="FF0000"/>
                </a:solidFill>
                <a:latin typeface="Consolas" charset="0"/>
                <a:ea typeface="Consolas" charset="0"/>
                <a:cs typeface="Consolas" charset="0"/>
              </a:rPr>
              <a:t>Get-Command </a:t>
            </a:r>
            <a:r>
              <a:rPr lang="mr-IN" sz="1800" b="1" dirty="0" smtClean="0">
                <a:solidFill>
                  <a:srgbClr val="FF0000"/>
                </a:solidFill>
                <a:latin typeface="Consolas" charset="0"/>
                <a:ea typeface="Consolas" charset="0"/>
                <a:cs typeface="Consolas" charset="0"/>
              </a:rPr>
              <a:t>–</a:t>
            </a:r>
            <a:r>
              <a:rPr lang="en-US" sz="1800" b="1" dirty="0" smtClean="0">
                <a:solidFill>
                  <a:srgbClr val="FF0000"/>
                </a:solidFill>
                <a:latin typeface="Consolas" charset="0"/>
                <a:ea typeface="Consolas" charset="0"/>
                <a:cs typeface="Consolas" charset="0"/>
              </a:rPr>
              <a:t>Verb Get</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mr-IN" sz="1800" dirty="0" err="1">
                <a:latin typeface="Consolas" charset="0"/>
                <a:ea typeface="Consolas" charset="0"/>
                <a:cs typeface="Consolas" charset="0"/>
              </a:rPr>
              <a:t>CommandType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Version</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Source</a:t>
            </a:r>
            <a:endParaRPr lang="en-US" sz="1800" dirty="0" smtClean="0">
              <a:latin typeface="Consolas" charset="0"/>
              <a:ea typeface="Consolas" charset="0"/>
              <a:cs typeface="Consolas" charset="0"/>
            </a:endParaRPr>
          </a:p>
          <a:p>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                     -------    </a:t>
            </a:r>
            <a:r>
              <a:rPr lang="mr-IN" sz="1800" dirty="0" smtClean="0">
                <a:latin typeface="Consolas" charset="0"/>
                <a:ea typeface="Consolas" charset="0"/>
                <a:cs typeface="Consolas" charset="0"/>
              </a:rPr>
              <a:t>------</a:t>
            </a:r>
            <a:endParaRPr lang="en-US" sz="1800" dirty="0" smtClean="0">
              <a:latin typeface="Consolas" charset="0"/>
              <a:ea typeface="Consolas" charset="0"/>
              <a:cs typeface="Consolas" charset="0"/>
            </a:endParaRPr>
          </a:p>
          <a:p>
            <a:r>
              <a:rPr lang="mr-IN" sz="1800" dirty="0" err="1" smtClean="0">
                <a:latin typeface="Consolas" charset="0"/>
                <a:ea typeface="Consolas" charset="0"/>
                <a:cs typeface="Consolas" charset="0"/>
              </a:rPr>
              <a:t>Function</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Get-FileHash</a:t>
            </a:r>
            <a:r>
              <a:rPr lang="mr-IN" sz="1800" dirty="0">
                <a:latin typeface="Consolas" charset="0"/>
                <a:ea typeface="Consolas" charset="0"/>
                <a:cs typeface="Consolas" charset="0"/>
              </a:rPr>
              <a:t>             3.1.0.0    </a:t>
            </a:r>
            <a:r>
              <a:rPr lang="mr-IN" sz="1800" dirty="0" err="1">
                <a:latin typeface="Consolas" charset="0"/>
                <a:ea typeface="Consolas" charset="0"/>
                <a:cs typeface="Consolas" charset="0"/>
              </a:rPr>
              <a:t>Microsoft.PowerShell.Utility</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Function</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Get-InnerMostErrorRecord</a:t>
            </a:r>
            <a:r>
              <a:rPr lang="mr-IN" sz="1800" dirty="0">
                <a:latin typeface="Consolas" charset="0"/>
                <a:ea typeface="Consolas" charset="0"/>
                <a:cs typeface="Consolas" charset="0"/>
              </a:rPr>
              <a:t> 0.0        </a:t>
            </a:r>
            <a:r>
              <a:rPr lang="mr-IN" sz="1800" dirty="0" err="1">
                <a:latin typeface="Consolas" charset="0"/>
                <a:ea typeface="Consolas" charset="0"/>
                <a:cs typeface="Consolas" charset="0"/>
              </a:rPr>
              <a:t>PSDesiredStateConfiguration</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Function</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Get-InstalledModule</a:t>
            </a:r>
            <a:r>
              <a:rPr lang="mr-IN" sz="1800" dirty="0">
                <a:latin typeface="Consolas" charset="0"/>
                <a:ea typeface="Consolas" charset="0"/>
                <a:cs typeface="Consolas" charset="0"/>
              </a:rPr>
              <a:t>      1.1.0.0    </a:t>
            </a:r>
            <a:r>
              <a:rPr lang="mr-IN" sz="1800" dirty="0" err="1">
                <a:latin typeface="Consolas" charset="0"/>
                <a:ea typeface="Consolas" charset="0"/>
                <a:cs typeface="Consolas" charset="0"/>
              </a:rPr>
              <a:t>PowerShellGet</a:t>
            </a:r>
            <a:r>
              <a:rPr lang="mr-IN" sz="1800" dirty="0">
                <a:latin typeface="Consolas" charset="0"/>
                <a:ea typeface="Consolas" charset="0"/>
                <a:cs typeface="Consolas" charset="0"/>
              </a:rPr>
              <a:t> </a:t>
            </a:r>
            <a:endParaRPr lang="en-US" sz="1800" dirty="0">
              <a:latin typeface="Consolas" charset="0"/>
              <a:ea typeface="Consolas" charset="0"/>
              <a:cs typeface="Consolas" charset="0"/>
            </a:endParaRPr>
          </a:p>
          <a:p>
            <a:endParaRPr lang="en-US" sz="1800" dirty="0">
              <a:latin typeface="Consolas" charset="0"/>
              <a:ea typeface="Consolas" charset="0"/>
              <a:cs typeface="Consolas" charset="0"/>
            </a:endParaRPr>
          </a:p>
          <a:p>
            <a:r>
              <a:rPr lang="mr-IN" sz="1800" dirty="0">
                <a:latin typeface="Consolas" charset="0"/>
                <a:ea typeface="Consolas" charset="0"/>
                <a:cs typeface="Consolas" charset="0"/>
              </a:rPr>
              <a:t>PS </a:t>
            </a:r>
            <a:r>
              <a:rPr lang="en-US" sz="1800" dirty="0" smtClean="0">
                <a:latin typeface="Consolas" charset="0"/>
                <a:ea typeface="Consolas" charset="0"/>
                <a:cs typeface="Consolas" charset="0"/>
              </a:rPr>
              <a:t>/Users/john</a:t>
            </a:r>
            <a:r>
              <a:rPr lang="mr-IN" sz="1800" dirty="0" smtClean="0">
                <a:latin typeface="Consolas" charset="0"/>
                <a:ea typeface="Consolas" charset="0"/>
                <a:cs typeface="Consolas" charset="0"/>
              </a:rPr>
              <a:t>&gt; </a:t>
            </a:r>
            <a:r>
              <a:rPr lang="mr-IN" sz="1800" b="1" dirty="0" err="1">
                <a:solidFill>
                  <a:srgbClr val="FF0000"/>
                </a:solidFill>
                <a:latin typeface="Consolas" charset="0"/>
                <a:ea typeface="Consolas" charset="0"/>
                <a:cs typeface="Consolas" charset="0"/>
              </a:rPr>
              <a:t>Get-Command</a:t>
            </a:r>
            <a:r>
              <a:rPr lang="mr-IN" sz="1800" b="1" dirty="0">
                <a:solidFill>
                  <a:srgbClr val="FF0000"/>
                </a:solidFill>
                <a:latin typeface="Consolas" charset="0"/>
                <a:ea typeface="Consolas" charset="0"/>
                <a:cs typeface="Consolas" charset="0"/>
              </a:rPr>
              <a:t> </a:t>
            </a:r>
            <a:r>
              <a:rPr lang="mr-IN" sz="1800" b="1" dirty="0" err="1" smtClean="0">
                <a:solidFill>
                  <a:srgbClr val="FF0000"/>
                </a:solidFill>
                <a:latin typeface="Consolas" charset="0"/>
                <a:ea typeface="Consolas" charset="0"/>
                <a:cs typeface="Consolas" charset="0"/>
              </a:rPr>
              <a:t>ls</a:t>
            </a:r>
            <a:endParaRPr lang="en-US" sz="1800" b="1" dirty="0" smtClean="0">
              <a:solidFill>
                <a:srgbClr val="FF0000"/>
              </a:solidFill>
              <a:latin typeface="Consolas" charset="0"/>
              <a:ea typeface="Consolas" charset="0"/>
              <a:cs typeface="Consolas" charset="0"/>
            </a:endParaRPr>
          </a:p>
          <a:p>
            <a:r>
              <a:rPr lang="mr-IN" sz="1800" dirty="0" err="1" smtClean="0">
                <a:latin typeface="Consolas" charset="0"/>
                <a:ea typeface="Consolas" charset="0"/>
                <a:cs typeface="Consolas" charset="0"/>
              </a:rPr>
              <a:t>CommandType</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Name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Version</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Source</a:t>
            </a:r>
            <a:endParaRPr lang="en-US" sz="1800" dirty="0" smtClean="0">
              <a:latin typeface="Consolas" charset="0"/>
              <a:ea typeface="Consolas" charset="0"/>
              <a:cs typeface="Consolas" charset="0"/>
            </a:endParaRPr>
          </a:p>
          <a:p>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      -------    </a:t>
            </a:r>
            <a:r>
              <a:rPr lang="mr-IN" sz="1800" dirty="0" smtClean="0">
                <a:latin typeface="Consolas" charset="0"/>
                <a:ea typeface="Consolas" charset="0"/>
                <a:cs typeface="Consolas" charset="0"/>
              </a:rPr>
              <a:t>------</a:t>
            </a:r>
            <a:endParaRPr lang="en-US" sz="1800" dirty="0" smtClean="0">
              <a:latin typeface="Consolas" charset="0"/>
              <a:ea typeface="Consolas" charset="0"/>
              <a:cs typeface="Consolas" charset="0"/>
            </a:endParaRPr>
          </a:p>
          <a:p>
            <a:r>
              <a:rPr lang="mr-IN" sz="1800" dirty="0" err="1" smtClean="0">
                <a:latin typeface="Consolas" charset="0"/>
                <a:ea typeface="Consolas" charset="0"/>
                <a:cs typeface="Consolas" charset="0"/>
              </a:rPr>
              <a:t>Application</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ls</a:t>
            </a:r>
            <a:r>
              <a:rPr lang="mr-IN" sz="1800" dirty="0">
                <a:latin typeface="Consolas" charset="0"/>
                <a:ea typeface="Consolas" charset="0"/>
                <a:cs typeface="Consolas" charset="0"/>
              </a:rPr>
              <a:t>        0.0.0.0    /</a:t>
            </a:r>
            <a:r>
              <a:rPr lang="mr-IN" sz="1800" dirty="0" err="1" smtClean="0">
                <a:latin typeface="Consolas" charset="0"/>
                <a:ea typeface="Consolas" charset="0"/>
                <a:cs typeface="Consolas" charset="0"/>
              </a:rPr>
              <a:t>bin</a:t>
            </a:r>
            <a:r>
              <a:rPr lang="mr-IN" sz="1800" dirty="0" smtClean="0">
                <a:latin typeface="Consolas" charset="0"/>
                <a:ea typeface="Consolas" charset="0"/>
                <a:cs typeface="Consolas" charset="0"/>
              </a:rPr>
              <a:t>/</a:t>
            </a:r>
            <a:r>
              <a:rPr lang="mr-IN" sz="1800" dirty="0" err="1" smtClean="0">
                <a:latin typeface="Consolas" charset="0"/>
                <a:ea typeface="Consolas" charset="0"/>
                <a:cs typeface="Consolas" charset="0"/>
              </a:rPr>
              <a:t>ls</a:t>
            </a:r>
            <a:endParaRPr lang="en-US" sz="1800" dirty="0">
              <a:latin typeface="Consolas" charset="0"/>
              <a:ea typeface="Consolas" charset="0"/>
              <a:cs typeface="Consolas" charset="0"/>
            </a:endParaRPr>
          </a:p>
        </p:txBody>
      </p:sp>
    </p:spTree>
    <p:extLst>
      <p:ext uri="{BB962C8B-B14F-4D97-AF65-F5344CB8AC3E}">
        <p14:creationId xmlns:p14="http://schemas.microsoft.com/office/powerpoint/2010/main" val="784262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Get-Help Examples</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smtClean="0">
                <a:solidFill>
                  <a:srgbClr val="FF0000"/>
                </a:solidFill>
                <a:latin typeface="Consolas" charset="0"/>
                <a:ea typeface="Consolas" charset="0"/>
                <a:cs typeface="Consolas" charset="0"/>
              </a:rPr>
              <a:t>Get-Help Get-Command</a:t>
            </a:r>
            <a:endParaRPr lang="en-US" sz="1800" dirty="0"/>
          </a:p>
          <a:p>
            <a:r>
              <a:rPr lang="en-US" sz="1800" dirty="0" smtClean="0">
                <a:latin typeface="Consolas" charset="0"/>
                <a:ea typeface="Consolas" charset="0"/>
                <a:cs typeface="Consolas" charset="0"/>
              </a:rPr>
              <a:t>NAME</a:t>
            </a:r>
            <a:br>
              <a:rPr lang="en-US" sz="1800" dirty="0" smtClean="0">
                <a:latin typeface="Consolas" charset="0"/>
                <a:ea typeface="Consolas" charset="0"/>
                <a:cs typeface="Consolas" charset="0"/>
              </a:rPr>
            </a:b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Get-Command</a:t>
            </a:r>
            <a:r>
              <a:rPr lang="en-US" sz="1800" dirty="0">
                <a:latin typeface="Consolas" charset="0"/>
                <a:ea typeface="Consolas" charset="0"/>
                <a:cs typeface="Consolas" charset="0"/>
              </a:rPr>
              <a:t>    </a:t>
            </a:r>
          </a:p>
          <a:p>
            <a:r>
              <a:rPr lang="en-US" sz="1800" dirty="0" smtClean="0">
                <a:latin typeface="Consolas" charset="0"/>
                <a:ea typeface="Consolas" charset="0"/>
                <a:cs typeface="Consolas" charset="0"/>
              </a:rPr>
              <a:t>SYNOPSIS</a:t>
            </a:r>
            <a:br>
              <a:rPr lang="en-US" sz="1800" dirty="0" smtClean="0">
                <a:latin typeface="Consolas" charset="0"/>
                <a:ea typeface="Consolas" charset="0"/>
                <a:cs typeface="Consolas" charset="0"/>
              </a:rPr>
            </a:br>
            <a:r>
              <a:rPr lang="en-US" sz="1800" dirty="0">
                <a:latin typeface="Consolas" charset="0"/>
                <a:ea typeface="Consolas" charset="0"/>
                <a:cs typeface="Consolas" charset="0"/>
              </a:rPr>
              <a:t>    Gets all </a:t>
            </a:r>
            <a:r>
              <a:rPr lang="en-US" sz="1800" dirty="0" smtClean="0">
                <a:latin typeface="Consolas" charset="0"/>
                <a:ea typeface="Consolas" charset="0"/>
                <a:cs typeface="Consolas" charset="0"/>
              </a:rPr>
              <a:t>commands.</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SYNTAX</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 .</a:t>
            </a:r>
            <a:br>
              <a:rPr lang="en-US" sz="1800" dirty="0" smtClean="0">
                <a:latin typeface="Consolas" charset="0"/>
                <a:ea typeface="Consolas" charset="0"/>
                <a:cs typeface="Consolas" charset="0"/>
              </a:rPr>
            </a:br>
            <a:endParaRPr lang="en-US" sz="1800" dirty="0" smtClean="0">
              <a:latin typeface="Consolas" charset="0"/>
              <a:ea typeface="Consolas" charset="0"/>
              <a:cs typeface="Consolas" charset="0"/>
            </a:endParaRPr>
          </a:p>
          <a:p>
            <a:r>
              <a:rPr lang="en-US" sz="1800" dirty="0" smtClean="0">
                <a:latin typeface="Consolas" charset="0"/>
                <a:ea typeface="Consolas" charset="0"/>
                <a:cs typeface="Consolas" charset="0"/>
              </a:rPr>
              <a:t>PS /Users/john&gt; </a:t>
            </a:r>
            <a:r>
              <a:rPr lang="en-US" sz="1800" b="1" dirty="0" smtClean="0">
                <a:solidFill>
                  <a:srgbClr val="FF0000"/>
                </a:solidFill>
                <a:latin typeface="Consolas" charset="0"/>
                <a:ea typeface="Consolas" charset="0"/>
                <a:cs typeface="Consolas" charset="0"/>
              </a:rPr>
              <a:t>Get-Help Get-Command -Full</a:t>
            </a:r>
            <a:r>
              <a:rPr lang="en-US" sz="1800" dirty="0">
                <a:latin typeface="Consolas" charset="0"/>
                <a:ea typeface="Consolas" charset="0"/>
                <a:cs typeface="Consolas" charset="0"/>
              </a:rPr>
              <a:t/>
            </a:r>
            <a:br>
              <a:rPr lang="en-US" sz="1800" dirty="0">
                <a:latin typeface="Consolas" charset="0"/>
                <a:ea typeface="Consolas" charset="0"/>
                <a:cs typeface="Consolas" charset="0"/>
              </a:rPr>
            </a:br>
            <a:r>
              <a:rPr lang="en-US" sz="1800" dirty="0" smtClean="0">
                <a:solidFill>
                  <a:schemeClr val="accent6"/>
                </a:solidFill>
                <a:latin typeface="Consolas" charset="0"/>
                <a:ea typeface="Consolas" charset="0"/>
                <a:cs typeface="Consolas" charset="0"/>
              </a:rPr>
              <a:t># Gets the help plus all examples</a:t>
            </a:r>
          </a:p>
          <a:p>
            <a:r>
              <a:rPr lang="mr-IN" sz="1800" dirty="0" smtClean="0">
                <a:latin typeface="Consolas" charset="0"/>
                <a:ea typeface="Consolas" charset="0"/>
                <a:cs typeface="Consolas" charset="0"/>
              </a:rPr>
              <a:t>PS </a:t>
            </a:r>
            <a:r>
              <a:rPr lang="en-US" sz="1800" dirty="0" smtClean="0">
                <a:latin typeface="Consolas" charset="0"/>
                <a:ea typeface="Consolas" charset="0"/>
                <a:cs typeface="Consolas" charset="0"/>
              </a:rPr>
              <a:t>/Users/john</a:t>
            </a:r>
            <a:r>
              <a:rPr lang="mr-IN" sz="1800" dirty="0" smtClean="0">
                <a:latin typeface="Consolas" charset="0"/>
                <a:ea typeface="Consolas" charset="0"/>
                <a:cs typeface="Consolas" charset="0"/>
              </a:rPr>
              <a:t>&gt; </a:t>
            </a:r>
            <a:r>
              <a:rPr lang="en-US" sz="1800" b="1" dirty="0" smtClean="0">
                <a:solidFill>
                  <a:srgbClr val="FF0000"/>
                </a:solidFill>
                <a:latin typeface="Consolas" charset="0"/>
                <a:ea typeface="Consolas" charset="0"/>
                <a:cs typeface="Consolas" charset="0"/>
              </a:rPr>
              <a:t>Get-Help Get-Command </a:t>
            </a:r>
            <a:r>
              <a:rPr lang="mr-IN" sz="1800" b="1" dirty="0" smtClean="0">
                <a:solidFill>
                  <a:srgbClr val="FF0000"/>
                </a:solidFill>
                <a:latin typeface="Consolas" charset="0"/>
                <a:ea typeface="Consolas" charset="0"/>
                <a:cs typeface="Consolas" charset="0"/>
              </a:rPr>
              <a:t>–</a:t>
            </a:r>
            <a:r>
              <a:rPr lang="en-US" sz="1800" b="1" dirty="0" smtClean="0">
                <a:solidFill>
                  <a:srgbClr val="FF0000"/>
                </a:solidFill>
                <a:latin typeface="Consolas" charset="0"/>
                <a:ea typeface="Consolas" charset="0"/>
                <a:cs typeface="Consolas" charset="0"/>
              </a:rPr>
              <a:t>Online</a:t>
            </a:r>
            <a:br>
              <a:rPr lang="en-US" sz="1800" b="1" dirty="0" smtClean="0">
                <a:solidFill>
                  <a:srgbClr val="FF0000"/>
                </a:solidFill>
                <a:latin typeface="Consolas" charset="0"/>
                <a:ea typeface="Consolas" charset="0"/>
                <a:cs typeface="Consolas" charset="0"/>
              </a:rPr>
            </a:br>
            <a:r>
              <a:rPr lang="en-US" sz="1800" dirty="0" smtClean="0">
                <a:solidFill>
                  <a:schemeClr val="accent6"/>
                </a:solidFill>
                <a:latin typeface="Consolas" charset="0"/>
                <a:ea typeface="Consolas" charset="0"/>
                <a:cs typeface="Consolas" charset="0"/>
              </a:rPr>
              <a:t># Opens a web browser with the help page</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endParaRPr lang="en-US" sz="1800" b="1" dirty="0" smtClean="0">
              <a:solidFill>
                <a:srgbClr val="FF0000"/>
              </a:solidFill>
              <a:latin typeface="Consolas" charset="0"/>
              <a:ea typeface="Consolas" charset="0"/>
              <a:cs typeface="Consolas" charset="0"/>
            </a:endParaRPr>
          </a:p>
          <a:p>
            <a:r>
              <a:rPr lang="mr-IN" sz="1800" dirty="0">
                <a:latin typeface="Consolas" charset="0"/>
                <a:ea typeface="Consolas" charset="0"/>
                <a:cs typeface="Consolas" charset="0"/>
              </a:rPr>
              <a:t>PS </a:t>
            </a:r>
            <a:r>
              <a:rPr lang="en-US" sz="1800" dirty="0" smtClean="0">
                <a:latin typeface="Consolas" charset="0"/>
                <a:ea typeface="Consolas" charset="0"/>
                <a:cs typeface="Consolas" charset="0"/>
              </a:rPr>
              <a:t>/Users/john</a:t>
            </a:r>
            <a:r>
              <a:rPr lang="mr-IN" sz="1800" dirty="0" smtClean="0">
                <a:latin typeface="Consolas" charset="0"/>
                <a:ea typeface="Consolas" charset="0"/>
                <a:cs typeface="Consolas" charset="0"/>
              </a:rPr>
              <a:t>&gt; </a:t>
            </a:r>
            <a:r>
              <a:rPr lang="mr-IN" sz="1800" b="1" dirty="0" err="1">
                <a:solidFill>
                  <a:srgbClr val="FF0000"/>
                </a:solidFill>
                <a:latin typeface="Consolas" charset="0"/>
                <a:ea typeface="Consolas" charset="0"/>
                <a:cs typeface="Consolas" charset="0"/>
              </a:rPr>
              <a:t>Get-Help</a:t>
            </a:r>
            <a:r>
              <a:rPr lang="mr-IN" sz="1800" b="1" dirty="0">
                <a:solidFill>
                  <a:srgbClr val="FF0000"/>
                </a:solidFill>
                <a:latin typeface="Consolas" charset="0"/>
                <a:ea typeface="Consolas" charset="0"/>
                <a:cs typeface="Consolas" charset="0"/>
              </a:rPr>
              <a:t> </a:t>
            </a:r>
            <a:r>
              <a:rPr lang="mr-IN" sz="1800" b="1" dirty="0" err="1">
                <a:solidFill>
                  <a:srgbClr val="FF0000"/>
                </a:solidFill>
                <a:latin typeface="Consolas" charset="0"/>
                <a:ea typeface="Consolas" charset="0"/>
                <a:cs typeface="Consolas" charset="0"/>
              </a:rPr>
              <a:t>parameters</a:t>
            </a:r>
            <a:r>
              <a:rPr lang="mr-IN" sz="1800" dirty="0">
                <a:latin typeface="Consolas" charset="0"/>
                <a:ea typeface="Consolas" charset="0"/>
                <a:cs typeface="Consolas" charset="0"/>
              </a:rPr>
              <a: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err="1" smtClean="0">
                <a:latin typeface="Consolas" charset="0"/>
                <a:ea typeface="Consolas" charset="0"/>
                <a:cs typeface="Consolas" charset="0"/>
              </a:rPr>
              <a:t>Name</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Category</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Module</a:t>
            </a:r>
            <a:r>
              <a:rPr lang="mr-IN" sz="1800" dirty="0">
                <a:latin typeface="Consolas" charset="0"/>
                <a:ea typeface="Consolas" charset="0"/>
                <a:cs typeface="Consolas" charset="0"/>
              </a:rPr>
              <a:t>   </a:t>
            </a:r>
            <a:r>
              <a:rPr lang="mr-IN" sz="1800" dirty="0" err="1" smtClean="0">
                <a:latin typeface="Consolas" charset="0"/>
                <a:ea typeface="Consolas" charset="0"/>
                <a:cs typeface="Consolas" charset="0"/>
              </a:rPr>
              <a:t>Synopsis</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smtClean="0">
                <a:latin typeface="Consolas" charset="0"/>
                <a:ea typeface="Consolas" charset="0"/>
                <a:cs typeface="Consolas" charset="0"/>
              </a:rPr>
              <a:t>----                              </a:t>
            </a:r>
            <a:r>
              <a:rPr lang="mr-IN" sz="1800" dirty="0">
                <a:latin typeface="Consolas" charset="0"/>
                <a:ea typeface="Consolas" charset="0"/>
                <a:cs typeface="Consolas" charset="0"/>
              </a:rPr>
              <a:t>--------  ------   -------- </a:t>
            </a:r>
            <a:r>
              <a:rPr lang="mr-IN" sz="1800" dirty="0" err="1">
                <a:latin typeface="Consolas" charset="0"/>
                <a:ea typeface="Consolas" charset="0"/>
                <a:cs typeface="Consolas" charset="0"/>
              </a:rPr>
              <a:t>about_CommonParameters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HelpFile</a:t>
            </a:r>
            <a:r>
              <a:rPr lang="mr-IN" sz="1800" dirty="0">
                <a:latin typeface="Consolas" charset="0"/>
                <a:ea typeface="Consolas" charset="0"/>
                <a:cs typeface="Consolas" charset="0"/>
              </a:rPr>
              <a:t>           </a:t>
            </a:r>
            <a:r>
              <a:rPr lang="mr-IN" sz="1800" dirty="0" smtClean="0">
                <a:latin typeface="Consolas" charset="0"/>
                <a:ea typeface="Consolas" charset="0"/>
                <a:cs typeface="Consolas" charset="0"/>
              </a:rPr>
              <a:t>SHORT ...</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mr-IN" sz="1800" dirty="0" err="1" smtClean="0">
                <a:latin typeface="Consolas" charset="0"/>
                <a:ea typeface="Consolas" charset="0"/>
                <a:cs typeface="Consolas" charset="0"/>
              </a:rPr>
              <a:t>about_Functions_Advanced_Param</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HelpF</a:t>
            </a:r>
            <a:r>
              <a:rPr lang="mr-IN" sz="1800" b="1" dirty="0" err="1">
                <a:latin typeface="Consolas" charset="0"/>
                <a:ea typeface="Consolas" charset="0"/>
                <a:cs typeface="Consolas" charset="0"/>
              </a:rPr>
              <a:t>ile</a:t>
            </a:r>
            <a:r>
              <a:rPr lang="mr-IN" sz="1800" b="1" dirty="0">
                <a:latin typeface="Consolas" charset="0"/>
                <a:ea typeface="Consolas" charset="0"/>
                <a:cs typeface="Consolas" charset="0"/>
              </a:rPr>
              <a:t>           SHORT </a:t>
            </a:r>
            <a:r>
              <a:rPr lang="mr-IN" sz="1800" b="1" dirty="0" smtClean="0">
                <a:latin typeface="Consolas" charset="0"/>
                <a:ea typeface="Consolas" charset="0"/>
                <a:cs typeface="Consolas" charset="0"/>
              </a:rPr>
              <a:t>...</a:t>
            </a:r>
            <a:r>
              <a:rPr lang="en-US" sz="1800" b="1" dirty="0">
                <a:latin typeface="Consolas" charset="0"/>
                <a:ea typeface="Consolas" charset="0"/>
                <a:cs typeface="Consolas" charset="0"/>
              </a:rPr>
              <a:t/>
            </a:r>
            <a:br>
              <a:rPr lang="en-US" sz="1800" b="1" dirty="0">
                <a:latin typeface="Consolas" charset="0"/>
                <a:ea typeface="Consolas" charset="0"/>
                <a:cs typeface="Consolas" charset="0"/>
              </a:rPr>
            </a:br>
            <a:r>
              <a:rPr lang="mr-IN" sz="1800" dirty="0" err="1" smtClean="0">
                <a:latin typeface="Consolas" charset="0"/>
                <a:ea typeface="Consolas" charset="0"/>
                <a:cs typeface="Consolas" charset="0"/>
              </a:rPr>
              <a:t>about_Parameters</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HelpFile</a:t>
            </a:r>
            <a:r>
              <a:rPr lang="mr-IN" sz="1800" dirty="0">
                <a:latin typeface="Consolas" charset="0"/>
                <a:ea typeface="Consolas" charset="0"/>
                <a:cs typeface="Consolas" charset="0"/>
              </a:rPr>
              <a:t>           SHORT ...</a:t>
            </a: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2047860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Get-Member Examples (1/4)</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 </a:t>
            </a:r>
            <a:r>
              <a:rPr lang="en-US" sz="1800" b="1" dirty="0" smtClean="0">
                <a:solidFill>
                  <a:srgbClr val="FF0000"/>
                </a:solidFill>
                <a:latin typeface="Consolas" charset="0"/>
                <a:ea typeface="Consolas" charset="0"/>
                <a:cs typeface="Consolas" charset="0"/>
              </a:rPr>
              <a:t>Get-Member</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TypeName</a:t>
            </a:r>
            <a:r>
              <a:rPr lang="en-US" sz="1800" dirty="0">
                <a:latin typeface="Consolas" charset="0"/>
                <a:ea typeface="Consolas" charset="0"/>
                <a:cs typeface="Consolas" charset="0"/>
              </a:rPr>
              <a:t>: </a:t>
            </a:r>
            <a:r>
              <a:rPr lang="en-US" sz="1800" dirty="0" err="1" smtClean="0">
                <a:latin typeface="Consolas" charset="0"/>
                <a:ea typeface="Consolas" charset="0"/>
                <a:cs typeface="Consolas" charset="0"/>
              </a:rPr>
              <a:t>System.IO.DirectoryInfo</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Name                     </a:t>
            </a:r>
            <a:r>
              <a:rPr lang="en-US" sz="1800" dirty="0" err="1">
                <a:latin typeface="Consolas" charset="0"/>
                <a:ea typeface="Consolas" charset="0"/>
                <a:cs typeface="Consolas" charset="0"/>
              </a:rPr>
              <a:t>MemberType</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Definition</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LinkType</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CodeProperty</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System.String</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LinkType</a:t>
            </a:r>
            <a:r>
              <a:rPr lang="en-US" sz="1800" dirty="0">
                <a:latin typeface="Consolas" charset="0"/>
                <a:ea typeface="Consolas" charset="0"/>
                <a:cs typeface="Consolas" charset="0"/>
              </a:rPr>
              <a:t>{get=</a:t>
            </a:r>
            <a:r>
              <a:rPr lang="en-US" sz="1800" dirty="0" err="1">
                <a:latin typeface="Consolas" charset="0"/>
                <a:ea typeface="Consolas" charset="0"/>
                <a:cs typeface="Consolas" charset="0"/>
              </a:rPr>
              <a:t>GetLinkTy</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 .</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FullName</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Property       string </a:t>
            </a:r>
            <a:r>
              <a:rPr lang="en-US" sz="1800" dirty="0" err="1">
                <a:latin typeface="Consolas" charset="0"/>
                <a:ea typeface="Consolas" charset="0"/>
                <a:cs typeface="Consolas" charset="0"/>
              </a:rPr>
              <a:t>FullName</a:t>
            </a:r>
            <a:r>
              <a:rPr lang="en-US" sz="1800" dirty="0">
                <a:latin typeface="Consolas" charset="0"/>
                <a:ea typeface="Consolas" charset="0"/>
                <a:cs typeface="Consolas" charset="0"/>
              </a:rPr>
              <a:t> {get</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BaseName</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ScriptProperty</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BaseName</a:t>
            </a:r>
            <a:r>
              <a:rPr lang="en-US" sz="1800" dirty="0">
                <a:latin typeface="Consolas" charset="0"/>
                <a:ea typeface="Consolas" charset="0"/>
                <a:cs typeface="Consolas" charset="0"/>
              </a:rPr>
              <a:t> {get=$</a:t>
            </a:r>
            <a:r>
              <a:rPr lang="en-US" sz="1800" dirty="0" err="1">
                <a:latin typeface="Consolas" charset="0"/>
                <a:ea typeface="Consolas" charset="0"/>
                <a:cs typeface="Consolas" charset="0"/>
              </a:rPr>
              <a:t>this.Na</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TypeName</a:t>
            </a:r>
            <a:r>
              <a:rPr lang="en-US" sz="1800" dirty="0">
                <a:latin typeface="Consolas" charset="0"/>
                <a:ea typeface="Consolas" charset="0"/>
                <a:cs typeface="Consolas" charset="0"/>
              </a:rPr>
              <a:t>: </a:t>
            </a:r>
            <a:r>
              <a:rPr lang="en-US" sz="1800" dirty="0" err="1" smtClean="0">
                <a:latin typeface="Consolas" charset="0"/>
                <a:ea typeface="Consolas" charset="0"/>
                <a:cs typeface="Consolas" charset="0"/>
              </a:rPr>
              <a:t>System.IO.FileInfo</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Name              </a:t>
            </a:r>
            <a:r>
              <a:rPr lang="en-US" sz="1800" dirty="0" err="1">
                <a:latin typeface="Consolas" charset="0"/>
                <a:ea typeface="Consolas" charset="0"/>
                <a:cs typeface="Consolas" charset="0"/>
              </a:rPr>
              <a:t>MemberType</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Definition</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LinkType</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CodeProperty</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System.String</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LinkType</a:t>
            </a:r>
            <a:r>
              <a:rPr lang="en-US" sz="1800" dirty="0">
                <a:latin typeface="Consolas" charset="0"/>
                <a:ea typeface="Consolas" charset="0"/>
                <a:cs typeface="Consolas" charset="0"/>
              </a:rPr>
              <a:t>{get=</a:t>
            </a:r>
            <a:r>
              <a:rPr lang="en-US" sz="1800" dirty="0" err="1">
                <a:latin typeface="Consolas" charset="0"/>
                <a:ea typeface="Consolas" charset="0"/>
                <a:cs typeface="Consolas" charset="0"/>
              </a:rPr>
              <a:t>GetLinkType</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FullName</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Property       string </a:t>
            </a:r>
            <a:r>
              <a:rPr lang="en-US" sz="1800" dirty="0" err="1">
                <a:latin typeface="Consolas" charset="0"/>
                <a:ea typeface="Consolas" charset="0"/>
                <a:cs typeface="Consolas" charset="0"/>
              </a:rPr>
              <a:t>FullName</a:t>
            </a:r>
            <a:r>
              <a:rPr lang="en-US" sz="1800" dirty="0">
                <a:latin typeface="Consolas" charset="0"/>
                <a:ea typeface="Consolas" charset="0"/>
                <a:cs typeface="Consolas" charset="0"/>
              </a:rPr>
              <a:t> {get</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a:t>
            </a:r>
            <a:br>
              <a:rPr lang="en-US" sz="1800" dirty="0" smtClean="0">
                <a:latin typeface="Consolas" charset="0"/>
                <a:ea typeface="Consolas" charset="0"/>
                <a:cs typeface="Consolas" charset="0"/>
              </a:rPr>
            </a:br>
            <a:r>
              <a:rPr lang="en-US" sz="1800" dirty="0" err="1" smtClean="0">
                <a:latin typeface="Consolas" charset="0"/>
                <a:ea typeface="Consolas" charset="0"/>
                <a:cs typeface="Consolas" charset="0"/>
              </a:rPr>
              <a:t>VersionInfo</a:t>
            </a:r>
            <a:r>
              <a:rPr lang="en-US" sz="1800" dirty="0" smtClean="0">
                <a:latin typeface="Consolas" charset="0"/>
                <a:ea typeface="Consolas" charset="0"/>
                <a:cs typeface="Consolas" charset="0"/>
              </a:rPr>
              <a:t>       </a:t>
            </a:r>
            <a:r>
              <a:rPr lang="en-US" sz="1800" dirty="0" err="1">
                <a:latin typeface="Consolas" charset="0"/>
                <a:ea typeface="Consolas" charset="0"/>
                <a:cs typeface="Consolas" charset="0"/>
              </a:rPr>
              <a:t>ScriptProperty</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System.Object</a:t>
            </a:r>
            <a:r>
              <a:rPr lang="en-US" sz="1800" dirty="0">
                <a:latin typeface="Consolas" charset="0"/>
                <a:ea typeface="Consolas" charset="0"/>
                <a:cs typeface="Consolas" charset="0"/>
              </a:rPr>
              <a:t> </a:t>
            </a:r>
            <a:r>
              <a:rPr lang="en-US" sz="1800" dirty="0" err="1">
                <a:latin typeface="Consolas" charset="0"/>
                <a:ea typeface="Consolas" charset="0"/>
                <a:cs typeface="Consolas" charset="0"/>
              </a:rPr>
              <a:t>VersionInfo</a:t>
            </a:r>
            <a:r>
              <a:rPr lang="en-US" sz="1800" dirty="0">
                <a:latin typeface="Consolas" charset="0"/>
                <a:ea typeface="Consolas" charset="0"/>
                <a:cs typeface="Consolas" charset="0"/>
              </a:rPr>
              <a:t> {get=[</a:t>
            </a:r>
            <a:r>
              <a:rPr lang="en-US" sz="1800" dirty="0" err="1">
                <a:latin typeface="Consolas" charset="0"/>
                <a:ea typeface="Consolas" charset="0"/>
                <a:cs typeface="Consolas" charset="0"/>
              </a:rPr>
              <a:t>System.Diag</a:t>
            </a:r>
            <a:r>
              <a:rPr lang="en-US" sz="1800" dirty="0">
                <a:latin typeface="Consolas" charset="0"/>
                <a:ea typeface="Consolas" charset="0"/>
                <a:cs typeface="Consolas" charset="0"/>
              </a:rPr>
              <a:t>...</a:t>
            </a: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605651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Get-Member Examples (2/4)</a:t>
            </a:r>
            <a:endParaRPr lang="en-US" dirty="0"/>
          </a:p>
        </p:txBody>
      </p:sp>
      <p:sp>
        <p:nvSpPr>
          <p:cNvPr id="3" name="Content Placeholder 2"/>
          <p:cNvSpPr>
            <a:spLocks noGrp="1"/>
          </p:cNvSpPr>
          <p:nvPr>
            <p:ph idx="1"/>
          </p:nvPr>
        </p:nvSpPr>
        <p:spPr/>
        <p:txBody>
          <a:bodyPr>
            <a:normAutofit/>
          </a:bodyPr>
          <a:lstStyle/>
          <a:p>
            <a:r>
              <a:rPr lang="en-US" sz="1800" dirty="0">
                <a:latin typeface="Consolas" charset="0"/>
                <a:ea typeface="Consolas" charset="0"/>
                <a:cs typeface="Consolas" charset="0"/>
              </a:rPr>
              <a:t>PS </a:t>
            </a:r>
            <a:r>
              <a:rPr lang="en-US" sz="1800" dirty="0" smtClean="0">
                <a:latin typeface="Consolas" charset="0"/>
                <a:ea typeface="Consolas" charset="0"/>
                <a:cs typeface="Consolas" charset="0"/>
              </a:rPr>
              <a:t>/Users/john&gt; </a:t>
            </a:r>
            <a:r>
              <a:rPr lang="en-US" sz="1800" b="1" dirty="0">
                <a:solidFill>
                  <a:srgbClr val="FF0000"/>
                </a:solidFill>
                <a:latin typeface="Consolas" charset="0"/>
                <a:ea typeface="Consolas" charset="0"/>
                <a:cs typeface="Consolas" charset="0"/>
              </a:rPr>
              <a:t>Get-</a:t>
            </a:r>
            <a:r>
              <a:rPr lang="en-US" sz="1800" b="1" dirty="0" err="1">
                <a:solidFill>
                  <a:srgbClr val="FF0000"/>
                </a:solidFill>
                <a:latin typeface="Consolas" charset="0"/>
                <a:ea typeface="Consolas" charset="0"/>
                <a:cs typeface="Consolas" charset="0"/>
              </a:rPr>
              <a:t>ChildItem</a:t>
            </a:r>
            <a:r>
              <a:rPr lang="en-US" sz="1800" b="1" dirty="0">
                <a:solidFill>
                  <a:srgbClr val="FF0000"/>
                </a:solidFill>
                <a:latin typeface="Consolas" charset="0"/>
                <a:ea typeface="Consolas" charset="0"/>
                <a:cs typeface="Consolas" charset="0"/>
              </a:rPr>
              <a:t> | </a:t>
            </a:r>
            <a:r>
              <a:rPr lang="en-US" sz="1800" b="1" dirty="0" err="1" smtClean="0">
                <a:solidFill>
                  <a:srgbClr val="FF0000"/>
                </a:solidFill>
                <a:latin typeface="Consolas" charset="0"/>
                <a:ea typeface="Consolas" charset="0"/>
                <a:cs typeface="Consolas" charset="0"/>
              </a:rPr>
              <a:t>ForEach</a:t>
            </a:r>
            <a:r>
              <a:rPr lang="en-US" sz="1800" b="1" dirty="0" smtClean="0">
                <a:solidFill>
                  <a:srgbClr val="FF0000"/>
                </a:solidFill>
                <a:latin typeface="Consolas" charset="0"/>
                <a:ea typeface="Consolas" charset="0"/>
                <a:cs typeface="Consolas" charset="0"/>
              </a:rPr>
              <a:t>-Object </a:t>
            </a:r>
            <a:r>
              <a:rPr lang="en-US" sz="1800" b="1" dirty="0" err="1" smtClean="0">
                <a:solidFill>
                  <a:srgbClr val="FF0000"/>
                </a:solidFill>
                <a:latin typeface="Consolas" charset="0"/>
                <a:ea typeface="Consolas" charset="0"/>
                <a:cs typeface="Consolas" charset="0"/>
              </a:rPr>
              <a:t>FullName</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a:t>
            </a:r>
            <a:r>
              <a:rPr lang="en-US" sz="1800" dirty="0" err="1" smtClean="0">
                <a:latin typeface="Consolas" charset="0"/>
                <a:ea typeface="Consolas" charset="0"/>
                <a:cs typeface="Consolas" charset="0"/>
              </a:rPr>
              <a:t>DirA</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a:t>
            </a:r>
            <a:r>
              <a:rPr lang="en-US" sz="1800" dirty="0" err="1" smtClean="0">
                <a:latin typeface="Consolas" charset="0"/>
                <a:ea typeface="Consolas" charset="0"/>
                <a:cs typeface="Consolas" charset="0"/>
              </a:rPr>
              <a:t>DirB</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a:t>
            </a:r>
            <a:r>
              <a:rPr lang="en-US" sz="1800" dirty="0" err="1" smtClean="0">
                <a:latin typeface="Consolas" charset="0"/>
                <a:ea typeface="Consolas" charset="0"/>
                <a:cs typeface="Consolas" charset="0"/>
              </a:rPr>
              <a:t>DirC</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/Users/john/GitHub</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/Users/john/Expense </a:t>
            </a:r>
            <a:r>
              <a:rPr lang="en-US" sz="1800" dirty="0" err="1" smtClean="0">
                <a:latin typeface="Consolas" charset="0"/>
                <a:ea typeface="Consolas" charset="0"/>
                <a:cs typeface="Consolas" charset="0"/>
              </a:rPr>
              <a:t>Report.xlsx</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/Users/john/Offer </a:t>
            </a:r>
            <a:r>
              <a:rPr lang="en-US" sz="1800" dirty="0" err="1" smtClean="0">
                <a:latin typeface="Consolas" charset="0"/>
                <a:ea typeface="Consolas" charset="0"/>
                <a:cs typeface="Consolas" charset="0"/>
              </a:rPr>
              <a:t>Letter.docx</a:t>
            </a:r>
            <a:r>
              <a:rPr lang="en-US" sz="1800" dirty="0" smtClean="0">
                <a:latin typeface="Consolas" charset="0"/>
                <a:ea typeface="Consolas" charset="0"/>
                <a:cs typeface="Consolas" charset="0"/>
              </a:rPr>
              <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/Users/john/Funny </a:t>
            </a:r>
            <a:r>
              <a:rPr lang="en-US" sz="1800" dirty="0">
                <a:latin typeface="Consolas" charset="0"/>
                <a:ea typeface="Consolas" charset="0"/>
                <a:cs typeface="Consolas" charset="0"/>
              </a:rPr>
              <a:t>Cat </a:t>
            </a:r>
            <a:r>
              <a:rPr lang="en-US" sz="1800" dirty="0" smtClean="0">
                <a:latin typeface="Consolas" charset="0"/>
                <a:ea typeface="Consolas" charset="0"/>
                <a:cs typeface="Consolas" charset="0"/>
              </a:rPr>
              <a:t>Videos.m4v</a:t>
            </a:r>
            <a:br>
              <a:rPr lang="en-US" sz="1800" dirty="0" smtClean="0">
                <a:latin typeface="Consolas" charset="0"/>
                <a:ea typeface="Consolas" charset="0"/>
                <a:cs typeface="Consolas" charset="0"/>
              </a:rPr>
            </a:br>
            <a:r>
              <a:rPr lang="en-US" sz="1800" dirty="0" smtClean="0">
                <a:latin typeface="Consolas" charset="0"/>
                <a:ea typeface="Consolas" charset="0"/>
                <a:cs typeface="Consolas" charset="0"/>
              </a:rPr>
              <a:t>/Users/john/Writing </a:t>
            </a:r>
            <a:r>
              <a:rPr lang="en-US" sz="1800" dirty="0">
                <a:latin typeface="Consolas" charset="0"/>
                <a:ea typeface="Consolas" charset="0"/>
                <a:cs typeface="Consolas" charset="0"/>
              </a:rPr>
              <a:t>Great Bug </a:t>
            </a:r>
            <a:r>
              <a:rPr lang="en-US" sz="1800" dirty="0" err="1" smtClean="0">
                <a:latin typeface="Consolas" charset="0"/>
                <a:ea typeface="Consolas" charset="0"/>
                <a:cs typeface="Consolas" charset="0"/>
              </a:rPr>
              <a:t>Reports.pptx</a:t>
            </a:r>
            <a:endParaRPr lang="en-US" sz="1800" dirty="0" smtClean="0">
              <a:latin typeface="Consolas" charset="0"/>
              <a:ea typeface="Consolas" charset="0"/>
              <a:cs typeface="Consolas" charset="0"/>
            </a:endParaRPr>
          </a:p>
          <a:p>
            <a:endParaRPr lang="en-US" sz="1800" dirty="0">
              <a:latin typeface="Consolas" charset="0"/>
              <a:ea typeface="Consolas" charset="0"/>
              <a:cs typeface="Consolas" charset="0"/>
            </a:endParaRPr>
          </a:p>
          <a:p>
            <a:endParaRPr lang="en-US" sz="1800" dirty="0" smtClean="0">
              <a:latin typeface="Consolas" charset="0"/>
              <a:ea typeface="Consolas" charset="0"/>
              <a:cs typeface="Consolas" charset="0"/>
            </a:endParaRPr>
          </a:p>
          <a:p>
            <a:endParaRPr lang="en-US" sz="1800" dirty="0">
              <a:latin typeface="Consolas" charset="0"/>
              <a:ea typeface="Consolas" charset="0"/>
              <a:cs typeface="Consolas" charset="0"/>
            </a:endParaRPr>
          </a:p>
          <a:p>
            <a:endParaRPr lang="en-US" sz="1800" dirty="0" smtClean="0">
              <a:latin typeface="Consolas" charset="0"/>
              <a:ea typeface="Consolas" charset="0"/>
              <a:cs typeface="Consolas" charset="0"/>
            </a:endParaRPr>
          </a:p>
          <a:p>
            <a:endParaRPr lang="en-US" sz="1800" dirty="0">
              <a:latin typeface="Consolas" charset="0"/>
              <a:ea typeface="Consolas" charset="0"/>
              <a:cs typeface="Consolas" charset="0"/>
            </a:endParaRPr>
          </a:p>
          <a:p>
            <a:endParaRPr lang="en-US" sz="1800" dirty="0" smtClean="0">
              <a:latin typeface="Consolas" charset="0"/>
              <a:ea typeface="Consolas" charset="0"/>
              <a:cs typeface="Consolas" charset="0"/>
            </a:endParaRPr>
          </a:p>
          <a:p>
            <a:endParaRPr lang="en-US" sz="1800" dirty="0">
              <a:latin typeface="Consolas" charset="0"/>
              <a:ea typeface="Consolas" charset="0"/>
              <a:cs typeface="Consolas" charset="0"/>
            </a:endParaRPr>
          </a:p>
          <a:p>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81439572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19282</TotalTime>
  <Words>2863</Words>
  <Application>Microsoft Office PowerPoint</Application>
  <PresentationFormat>Widescreen</PresentationFormat>
  <Paragraphs>316</Paragraphs>
  <Slides>26</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Calibri</vt:lpstr>
      <vt:lpstr>Consolas</vt:lpstr>
      <vt:lpstr>Lucida Console</vt:lpstr>
      <vt:lpstr>Mangal</vt:lpstr>
      <vt:lpstr>Segoe UI</vt:lpstr>
      <vt:lpstr>Segoe UI Light</vt:lpstr>
      <vt:lpstr>Segoe UI Semibold</vt:lpstr>
      <vt:lpstr>Wingdings</vt:lpstr>
      <vt:lpstr>Office Theme</vt:lpstr>
      <vt:lpstr>1_MS1444_Windows Azure Template 16x9_r08a</vt:lpstr>
      <vt:lpstr>PowerShell for Linux and macOS</vt:lpstr>
      <vt:lpstr>Why PowerShell?</vt:lpstr>
      <vt:lpstr>Installing PowerShell</vt:lpstr>
      <vt:lpstr>Three Key Concepts</vt:lpstr>
      <vt:lpstr>Only Three Cmdlets You Have to Memorize</vt:lpstr>
      <vt:lpstr>Get-Command Examples</vt:lpstr>
      <vt:lpstr>Get-Help Examples</vt:lpstr>
      <vt:lpstr>Get-Member Examples (1/4)</vt:lpstr>
      <vt:lpstr>Get-Member Examples (2/4)</vt:lpstr>
      <vt:lpstr>Get-Member Examples (3/4)</vt:lpstr>
      <vt:lpstr>Get-Member Examples (4/4)</vt:lpstr>
      <vt:lpstr>Only Parameter You Need to Memorize</vt:lpstr>
      <vt:lpstr>The PowerShell Pipeline</vt:lpstr>
      <vt:lpstr>ForEach-Object Examples</vt:lpstr>
      <vt:lpstr>Group-Object Example</vt:lpstr>
      <vt:lpstr>Select-Object Examples</vt:lpstr>
      <vt:lpstr>Sort-Object Example</vt:lpstr>
      <vt:lpstr>Where-Object Examples</vt:lpstr>
      <vt:lpstr>Comparison Operators</vt:lpstr>
      <vt:lpstr>Comparison Operators for Collections</vt:lpstr>
      <vt:lpstr>Comparison Operator Examples</vt:lpstr>
      <vt:lpstr>Simple Pattern Matching Operators</vt:lpstr>
      <vt:lpstr>Simple Pattern Matching Examples</vt:lpstr>
      <vt:lpstr>RegEx Pattern Matching Operators</vt:lpstr>
      <vt:lpstr>RegEx Pattern Matching Examples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for Linux and macOS</dc:title>
  <dc:creator>Gavin Gear</dc:creator>
  <cp:lastModifiedBy>Jeff Prosise</cp:lastModifiedBy>
  <cp:revision>231</cp:revision>
  <dcterms:created xsi:type="dcterms:W3CDTF">2016-04-21T18:51:19Z</dcterms:created>
  <dcterms:modified xsi:type="dcterms:W3CDTF">2016-12-30T16:39:37Z</dcterms:modified>
</cp:coreProperties>
</file>