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54.xml" ContentType="application/vnd.openxmlformats-officedocument.presentationml.tags+xml"/>
  <Override PartName="/ppt/tags/tag63.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6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2" r:id="rId3"/>
    <p:sldId id="304" r:id="rId4"/>
    <p:sldId id="309" r:id="rId5"/>
    <p:sldId id="315" r:id="rId6"/>
    <p:sldId id="306" r:id="rId7"/>
    <p:sldId id="319" r:id="rId8"/>
    <p:sldId id="320" r:id="rId9"/>
    <p:sldId id="321" r:id="rId10"/>
    <p:sldId id="322" r:id="rId11"/>
    <p:sldId id="323" r:id="rId12"/>
    <p:sldId id="324" r:id="rId13"/>
    <p:sldId id="325" r:id="rId14"/>
    <p:sldId id="326" r:id="rId15"/>
    <p:sldId id="307" r:id="rId16"/>
    <p:sldId id="327" r:id="rId17"/>
    <p:sldId id="328" r:id="rId18"/>
    <p:sldId id="281" r:id="rId19"/>
  </p:sldIdLst>
  <p:sldSz cx="9144000" cy="5143500" type="screen16x9"/>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119" d="100"/>
          <a:sy n="119" d="100"/>
        </p:scale>
        <p:origin x="-546" y="-90"/>
      </p:cViewPr>
      <p:guideLst>
        <p:guide orient="horz" pos="1664"/>
        <p:guide pos="295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2017/7/4</a:t>
            </a:fld>
            <a:endParaRPr lang="zh-CN" altLang="en-US"/>
          </a:p>
        </p:txBody>
      </p:sp>
      <p:sp>
        <p:nvSpPr>
          <p:cNvPr id="4" name="幻灯片图像占位符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p:cNvSpPr>
          <p:nvPr>
            <p:ph type="sldImg"/>
          </p:nvPr>
        </p:nvSpPr>
        <p:spPr>
          <a:xfrm>
            <a:off x="482600" y="1279525"/>
            <a:ext cx="6138863" cy="3454400"/>
          </a:xfrm>
        </p:spPr>
      </p:sp>
      <p:sp>
        <p:nvSpPr>
          <p:cNvPr id="13314" name="备注占位符 2"/>
          <p:cNvSpPr>
            <a:spLocks noGrp="1"/>
          </p:cNvSpPr>
          <p:nvPr>
            <p:ph type="body"/>
          </p:nvPr>
        </p:nvSpPr>
        <p:spPr/>
        <p:txBody>
          <a:bodyPr lIns="91440" tIns="45720" rIns="91440" bIns="45720" anchor="t"/>
          <a:lstStyle/>
          <a:p>
            <a:pPr lvl="0"/>
            <a:endParaRPr lang="zh-CN" altLang="en-US"/>
          </a:p>
        </p:txBody>
      </p:sp>
      <p:sp>
        <p:nvSpPr>
          <p:cNvPr id="1331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indent="0" algn="r"/>
            <a:fld id="{9A0DB2DC-4C9A-4742-B13C-FB6460FD3503}" type="slidenum">
              <a:rPr lang="zh-CN" altLang="en-US" sz="1200">
                <a:latin typeface="Arial" panose="020B0604020202020204" pitchFamily="34" charset="0"/>
                <a:ea typeface="宋体" panose="02010600030101010101" pitchFamily="2" charset="-122"/>
              </a:rPr>
              <a:pPr lvl="0" indent="0" algn="r"/>
              <a:t>2</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482600" y="1279525"/>
            <a:ext cx="6138863" cy="34544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indent="0" algn="r"/>
            <a:fld id="{9A0DB2DC-4C9A-4742-B13C-FB6460FD3503}" type="slidenum">
              <a:rPr lang="zh-CN" altLang="en-US" sz="1200">
                <a:latin typeface="Arial" panose="020B0604020202020204" pitchFamily="34" charset="0"/>
                <a:ea typeface="宋体" panose="02010600030101010101" pitchFamily="2" charset="-122"/>
              </a:rPr>
              <a:pPr lvl="0" indent="0" algn="r"/>
              <a:t>18</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C:\Users\iamisis\Desktop\崔老师的PPT\bghome0.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5144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descr="D:\TDDOWNLOAD\win8风格图标\PNG\Communications\Blue\MB_0018_note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59923" y="1765021"/>
            <a:ext cx="690383" cy="69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6" descr="C:\Users\iamisis\Desktop\MetroStation_2.0_XiaZaiBa\metrostation_by_yankoa-d312tty\PNG\Others\Blue\MB_0001_pi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74680" y="1749543"/>
            <a:ext cx="699905" cy="698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8" descr="C:\Users\iamisis\Desktop\MetroStation_2.0_XiaZaiBa\metrostation_by_yankoa-d312tty\PNG\Network\Blue\MB_0036_search.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074584" y="1765020"/>
            <a:ext cx="688002" cy="683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C:\Users\iamisis\Desktop\MetroStation_2.0_XiaZaiBa\metrostation_by_yankoa-d312tty\PNG\Suites\Blue\MB_0029_programs.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762588" y="1749543"/>
            <a:ext cx="698715" cy="698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4" descr="C:\Users\iamisis\Desktop\MetroStation_2.0_XiaZaiBa\metrostation_by_yankoa-d312tty\PNG\Media\Blue\MB_0018_viewer.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461303" y="1749543"/>
            <a:ext cx="698715" cy="698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C:\Users\iamisis\Desktop\MetroStation_2.0_XiaZaiBa\metrostation_by_yankoa-d312tty\PNG\Navigation\blue\MB_0014_world1.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160018" y="1757877"/>
            <a:ext cx="699905" cy="698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 descr="PPECLOGO-eff-0-1"/>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928175" y="3411141"/>
            <a:ext cx="626106" cy="377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3" descr="PPECLOGO-eff-0-2"/>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525443" y="3392092"/>
            <a:ext cx="579684" cy="354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5" descr="PPECLOGO-eff-0-1"/>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3118625" y="3829051"/>
            <a:ext cx="309482" cy="1869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6" descr="PPECLOGO-eff-0-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4835061" y="3419476"/>
            <a:ext cx="236873"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7" descr="PPECLOGO-eff-0-1"/>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809010" y="3860008"/>
            <a:ext cx="116651" cy="70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8" descr="PPECLOGO-eff-0-2"/>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597132" y="3263505"/>
            <a:ext cx="579684" cy="354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9" descr="PPECLOGO-eff-5-4"/>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2406819" y="3562351"/>
            <a:ext cx="872501" cy="531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0" descr="PPECLOGO-eff-5-2"/>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654269" y="3651649"/>
            <a:ext cx="1083187" cy="678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1" descr="PPECLOGO-eff-5-4"/>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6318194" y="3334943"/>
            <a:ext cx="659435" cy="402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2" descr="PPECLOGO-eff-0-1"/>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5170729" y="3759994"/>
            <a:ext cx="308292" cy="185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13" descr="PPECLOGO-eff-0-1"/>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7125226" y="3164682"/>
            <a:ext cx="308292" cy="185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14" descr="PPECLOGO-eff2-1-2"/>
          <p:cNvPicPr>
            <a:picLocks noChangeAspect="1" noChangeArrowheads="1"/>
          </p:cNvPicPr>
          <p:nvPr/>
        </p:nvPicPr>
        <p:blipFill>
          <a:blip r:embed="rId18">
            <a:extLst>
              <a:ext uri="{28A0092B-C50C-407E-A947-70E740481C1C}">
                <a14:useLocalDpi xmlns:a14="http://schemas.microsoft.com/office/drawing/2010/main" xmlns="" val="0"/>
              </a:ext>
            </a:extLst>
          </a:blip>
          <a:srcRect/>
          <a:stretch>
            <a:fillRect/>
          </a:stretch>
        </p:blipFill>
        <p:spPr bwMode="auto">
          <a:xfrm>
            <a:off x="1710486" y="3381376"/>
            <a:ext cx="1002245" cy="6750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15" descr="PPECLOGO-eff2-1-3"/>
          <p:cNvPicPr>
            <a:picLocks noChangeAspect="1" noChangeArrowheads="1"/>
          </p:cNvPicPr>
          <p:nvPr/>
        </p:nvPicPr>
        <p:blipFill>
          <a:blip r:embed="rId19">
            <a:extLst>
              <a:ext uri="{28A0092B-C50C-407E-A947-70E740481C1C}">
                <a14:useLocalDpi xmlns:a14="http://schemas.microsoft.com/office/drawing/2010/main" xmlns="" val="0"/>
              </a:ext>
            </a:extLst>
          </a:blip>
          <a:srcRect/>
          <a:stretch>
            <a:fillRect/>
          </a:stretch>
        </p:blipFill>
        <p:spPr bwMode="auto">
          <a:xfrm>
            <a:off x="2832951" y="3344466"/>
            <a:ext cx="258299" cy="172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16" descr="PPECLOGO-eff2-1-4"/>
          <p:cNvPicPr>
            <a:picLocks noChangeAspect="1" noChangeArrowheads="1"/>
          </p:cNvPicPr>
          <p:nvPr/>
        </p:nvPicPr>
        <p:blipFill>
          <a:blip r:embed="rId20">
            <a:extLst>
              <a:ext uri="{28A0092B-C50C-407E-A947-70E740481C1C}">
                <a14:useLocalDpi xmlns:a14="http://schemas.microsoft.com/office/drawing/2010/main" xmlns="" val="0"/>
              </a:ext>
            </a:extLst>
          </a:blip>
          <a:srcRect/>
          <a:stretch>
            <a:fillRect/>
          </a:stretch>
        </p:blipFill>
        <p:spPr bwMode="auto">
          <a:xfrm>
            <a:off x="5511159" y="3618311"/>
            <a:ext cx="415420" cy="277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17" descr="PPECLOGO-eff2-1-3"/>
          <p:cNvPicPr>
            <a:picLocks noChangeAspect="1" noChangeArrowheads="1"/>
          </p:cNvPicPr>
          <p:nvPr/>
        </p:nvPicPr>
        <p:blipFill>
          <a:blip r:embed="rId19">
            <a:extLst>
              <a:ext uri="{28A0092B-C50C-407E-A947-70E740481C1C}">
                <a14:useLocalDpi xmlns:a14="http://schemas.microsoft.com/office/drawing/2010/main" xmlns="" val="0"/>
              </a:ext>
            </a:extLst>
          </a:blip>
          <a:srcRect/>
          <a:stretch>
            <a:fillRect/>
          </a:stretch>
        </p:blipFill>
        <p:spPr bwMode="auto">
          <a:xfrm>
            <a:off x="5934912" y="3421856"/>
            <a:ext cx="21306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Picture 18" descr="PPECLOGO-eff2-1-3"/>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6234870" y="3675461"/>
            <a:ext cx="166644" cy="111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2138401" y="3310201"/>
            <a:ext cx="5919437" cy="670322"/>
          </a:xfrm>
        </p:spPr>
        <p:txBody>
          <a:bodyPr/>
          <a:lstStyle>
            <a:lvl1pPr algn="l">
              <a:defRPr sz="3200" b="1" baseline="0">
                <a:solidFill>
                  <a:schemeClr val="bg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2135700" y="4033750"/>
            <a:ext cx="5924324" cy="397668"/>
          </a:xfrm>
        </p:spPr>
        <p:txBody>
          <a:bodyPr/>
          <a:lstStyle>
            <a:lvl1pPr marL="0" indent="0" algn="l">
              <a:buFontTx/>
              <a:buNone/>
              <a:defRPr baseline="0">
                <a:solidFill>
                  <a:schemeClr val="bg1"/>
                </a:solidFill>
              </a:defRPr>
            </a:lvl1pPr>
          </a:lstStyle>
          <a:p>
            <a:pPr lvl="0"/>
            <a:r>
              <a:rPr lang="zh-CN" altLang="en-US" noProof="0" smtClean="0"/>
              <a:t>单击此处编辑母版副标题样式</a:t>
            </a:r>
          </a:p>
        </p:txBody>
      </p:sp>
      <p:sp>
        <p:nvSpPr>
          <p:cNvPr id="27" name="Rectangle 4"/>
          <p:cNvSpPr>
            <a:spLocks noGrp="1" noChangeArrowheads="1"/>
          </p:cNvSpPr>
          <p:nvPr>
            <p:ph type="dt" sz="half" idx="10"/>
          </p:nvPr>
        </p:nvSpPr>
        <p:spPr/>
        <p:txBody>
          <a:bodyPr/>
          <a:lstStyle>
            <a:lvl1pPr>
              <a:defRPr baseline="0" smtClean="0"/>
            </a:lvl1pPr>
          </a:lstStyle>
          <a:p>
            <a:pPr>
              <a:defRPr/>
            </a:pPr>
            <a:endParaRPr lang="en-US" altLang="zh-CN"/>
          </a:p>
        </p:txBody>
      </p:sp>
      <p:sp>
        <p:nvSpPr>
          <p:cNvPr id="28" name="Rectangle 5"/>
          <p:cNvSpPr>
            <a:spLocks noGrp="1" noChangeArrowheads="1"/>
          </p:cNvSpPr>
          <p:nvPr>
            <p:ph type="ftr" sz="quarter" idx="11"/>
          </p:nvPr>
        </p:nvSpPr>
        <p:spPr/>
        <p:txBody>
          <a:bodyPr/>
          <a:lstStyle>
            <a:lvl1pPr>
              <a:defRPr baseline="0" smtClean="0"/>
            </a:lvl1pPr>
          </a:lstStyle>
          <a:p>
            <a:pPr>
              <a:defRPr/>
            </a:pPr>
            <a:endParaRPr lang="en-US" altLang="zh-CN"/>
          </a:p>
        </p:txBody>
      </p:sp>
      <p:sp>
        <p:nvSpPr>
          <p:cNvPr id="29" name="Rectangle 6"/>
          <p:cNvSpPr>
            <a:spLocks noGrp="1" noChangeArrowheads="1"/>
          </p:cNvSpPr>
          <p:nvPr>
            <p:ph type="sldNum" sz="quarter" idx="12"/>
          </p:nvPr>
        </p:nvSpPr>
        <p:spPr/>
        <p:txBody>
          <a:bodyPr/>
          <a:lstStyle>
            <a:lvl1pPr>
              <a:defRPr baseline="0" smtClean="0"/>
            </a:lvl1pPr>
          </a:lstStyle>
          <a:p>
            <a:pPr>
              <a:defRPr/>
            </a:pPr>
            <a:fld id="{87E4BE33-EC1D-4BDB-8015-45DF6AF7B3DB}"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fld id="{13D0CE79-49FB-443D-BEF8-6B709DE8FD0C}" type="datetimeFigureOut">
              <a:rPr lang="zh-CN" altLang="en-US" smtClean="0"/>
              <a:pPr/>
              <a:t>2017/7/4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pPr/>
              <a:t>‹#›</a:t>
            </a:fld>
            <a:endParaRPr lang="zh-CN" altLang="en-US"/>
          </a:p>
        </p:txBody>
      </p:sp>
      <p:sp>
        <p:nvSpPr>
          <p:cNvPr id="7" name="内容占位符 6"/>
          <p:cNvSpPr>
            <a:spLocks noGrp="1"/>
          </p:cNvSpPr>
          <p:nvPr>
            <p:ph sz="quarter" idx="13"/>
          </p:nvPr>
        </p:nvSpPr>
        <p:spPr>
          <a:xfrm>
            <a:off x="196088" y="329712"/>
            <a:ext cx="8751827" cy="4251997"/>
          </a:xfrm>
        </p:spPr>
        <p:txBody>
          <a:body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baseline="0">
                <a:solidFill>
                  <a:schemeClr val="tx1"/>
                </a:solidFill>
              </a:defRPr>
            </a:lvl1pPr>
            <a:lvl2pPr>
              <a:defRPr sz="2000" baseline="0"/>
            </a:lvl2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baseline="0"/>
            </a:lvl1pPr>
          </a:lstStyle>
          <a:p>
            <a:fld id="{13D0CE79-49FB-443D-BEF8-6B709DE8FD0C}" type="datetimeFigureOut">
              <a:rPr lang="zh-CN" altLang="en-US" smtClean="0"/>
              <a:pPr/>
              <a:t>2017/7/4</a:t>
            </a:fld>
            <a:endParaRPr lang="zh-CN" altLang="en-US"/>
          </a:p>
        </p:txBody>
      </p:sp>
      <p:sp>
        <p:nvSpPr>
          <p:cNvPr id="5" name="Rectangle 5"/>
          <p:cNvSpPr>
            <a:spLocks noGrp="1" noChangeArrowheads="1"/>
          </p:cNvSpPr>
          <p:nvPr>
            <p:ph type="ftr" sz="quarter" idx="11"/>
          </p:nvPr>
        </p:nvSpPr>
        <p:spPr/>
        <p:txBody>
          <a:bodyPr/>
          <a:lstStyle>
            <a:lvl1pPr>
              <a:defRPr baseline="0"/>
            </a:lvl1pPr>
          </a:lstStyle>
          <a:p>
            <a:endParaRPr lang="zh-CN" altLang="en-US" dirty="0"/>
          </a:p>
        </p:txBody>
      </p:sp>
      <p:sp>
        <p:nvSpPr>
          <p:cNvPr id="6" name="Rectangle 6"/>
          <p:cNvSpPr>
            <a:spLocks noGrp="1" noChangeArrowheads="1"/>
          </p:cNvSpPr>
          <p:nvPr>
            <p:ph type="sldNum" sz="quarter" idx="12"/>
          </p:nvPr>
        </p:nvSpPr>
        <p:spPr/>
        <p:txBody>
          <a:bodyPr/>
          <a:lstStyle>
            <a:lvl1pPr>
              <a:defRPr baseline="0"/>
            </a:lvl1pPr>
          </a:lstStyle>
          <a:p>
            <a:fld id="{EF906490-237C-474C-BA2E-D98840BC1F8F}"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Picture 2" descr="C:\Users\iamisis\Desktop\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hasCustomPrompt="1"/>
          </p:nvPr>
        </p:nvSpPr>
        <p:spPr>
          <a:xfrm>
            <a:off x="2419200" y="2075448"/>
            <a:ext cx="4471200" cy="708253"/>
          </a:xfrm>
        </p:spPr>
        <p:txBody>
          <a:bodyPr anchor="b"/>
          <a:lstStyle>
            <a:lvl1pPr>
              <a:defRPr sz="6000"/>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419200" y="2838460"/>
            <a:ext cx="5485548" cy="1113915"/>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a:r>
              <a:rPr lang="zh-CN" altLang="en-US" dirty="0" smtClean="0"/>
              <a:t>单击此处编辑母版文本样式</a:t>
            </a:r>
          </a:p>
        </p:txBody>
      </p:sp>
      <p:sp>
        <p:nvSpPr>
          <p:cNvPr id="5" name="日期占位符 3"/>
          <p:cNvSpPr>
            <a:spLocks noGrp="1"/>
          </p:cNvSpPr>
          <p:nvPr>
            <p:ph type="dt" sz="half" idx="10"/>
          </p:nvPr>
        </p:nvSpPr>
        <p:spPr/>
        <p:txBody>
          <a:bodyPr/>
          <a:lstStyle>
            <a:lvl1pPr>
              <a:defRPr smtClean="0"/>
            </a:lvl1pPr>
          </a:lstStyle>
          <a:p>
            <a:fld id="{13D0CE79-49FB-443D-BEF8-6B709DE8FD0C}" type="datetimeFigureOut">
              <a:rPr lang="zh-CN" altLang="en-US" smtClean="0"/>
              <a:pPr/>
              <a:t>2017/7/4</a:t>
            </a:fld>
            <a:endParaRPr lang="zh-CN" altLang="en-US"/>
          </a:p>
        </p:txBody>
      </p:sp>
      <p:sp>
        <p:nvSpPr>
          <p:cNvPr id="6" name="页脚占位符 4"/>
          <p:cNvSpPr>
            <a:spLocks noGrp="1"/>
          </p:cNvSpPr>
          <p:nvPr>
            <p:ph type="ftr" sz="quarter" idx="11"/>
          </p:nvPr>
        </p:nvSpPr>
        <p:spPr/>
        <p:txBody>
          <a:bodyPr/>
          <a:lstStyle>
            <a:lvl1pPr>
              <a:defRPr smtClean="0"/>
            </a:lvl1pPr>
          </a:lstStyle>
          <a:p>
            <a:endParaRPr lang="zh-CN" altLang="en-US"/>
          </a:p>
        </p:txBody>
      </p:sp>
      <p:sp>
        <p:nvSpPr>
          <p:cNvPr id="7" name="灯片编号占位符 5"/>
          <p:cNvSpPr>
            <a:spLocks noGrp="1"/>
          </p:cNvSpPr>
          <p:nvPr>
            <p:ph type="sldNum" sz="quarter" idx="12"/>
          </p:nvPr>
        </p:nvSpPr>
        <p:spPr/>
        <p:txBody>
          <a:bodyPr/>
          <a:lstStyle>
            <a:lvl1pPr>
              <a:defRPr smtClean="0"/>
            </a:lvl1pPr>
          </a:lstStyle>
          <a:p>
            <a:fld id="{EF906490-237C-474C-BA2E-D98840BC1F8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985" y="1010339"/>
            <a:ext cx="3959324" cy="3375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内容占位符 3"/>
          <p:cNvSpPr>
            <a:spLocks noGrp="1"/>
          </p:cNvSpPr>
          <p:nvPr>
            <p:ph sz="half" idx="2"/>
          </p:nvPr>
        </p:nvSpPr>
        <p:spPr>
          <a:xfrm>
            <a:off x="4735746" y="1010339"/>
            <a:ext cx="3963077" cy="3375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Rectangle 4"/>
          <p:cNvSpPr>
            <a:spLocks noGrp="1" noChangeArrowheads="1"/>
          </p:cNvSpPr>
          <p:nvPr>
            <p:ph type="dt" sz="half" idx="10"/>
          </p:nvPr>
        </p:nvSpPr>
        <p:spPr/>
        <p:txBody>
          <a:bodyPr/>
          <a:lstStyle>
            <a:lvl1pPr>
              <a:defRPr>
                <a:latin typeface="Arial" panose="020B0604020202020204" pitchFamily="34" charset="0"/>
                <a:ea typeface="黑体" panose="02010609060101010101" pitchFamily="49" charset="-122"/>
              </a:defRPr>
            </a:lvl1pPr>
          </a:lstStyle>
          <a:p>
            <a:fld id="{13D0CE79-49FB-443D-BEF8-6B709DE8FD0C}" type="datetimeFigureOut">
              <a:rPr lang="zh-CN" altLang="en-US" smtClean="0"/>
              <a:pPr/>
              <a:t>2017/7/4</a:t>
            </a:fld>
            <a:endParaRPr lang="zh-CN" altLang="en-US"/>
          </a:p>
        </p:txBody>
      </p:sp>
      <p:sp>
        <p:nvSpPr>
          <p:cNvPr id="6" name="Rectangle 5"/>
          <p:cNvSpPr>
            <a:spLocks noGrp="1" noChangeArrowheads="1"/>
          </p:cNvSpPr>
          <p:nvPr>
            <p:ph type="ftr" sz="quarter" idx="11"/>
          </p:nvPr>
        </p:nvSpPr>
        <p:spPr/>
        <p:txBody>
          <a:bodyPr/>
          <a:lstStyle>
            <a:lvl1pPr>
              <a:defRPr>
                <a:latin typeface="Arial" panose="020B0604020202020204" pitchFamily="34" charset="0"/>
                <a:ea typeface="黑体" panose="02010609060101010101" pitchFamily="49" charset="-122"/>
              </a:defRPr>
            </a:lvl1pPr>
          </a:lstStyle>
          <a:p>
            <a:endParaRPr lang="zh-CN" altLang="en-US"/>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ea typeface="黑体" panose="02010609060101010101" pitchFamily="49" charset="-122"/>
              </a:defRPr>
            </a:lvl1pPr>
          </a:lstStyle>
          <a:p>
            <a:fld id="{EF906490-237C-474C-BA2E-D98840BC1F8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9800" y="194400"/>
            <a:ext cx="8229600" cy="4320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9800" y="1044305"/>
            <a:ext cx="3868524" cy="617934"/>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69800" y="1752475"/>
            <a:ext cx="3868524" cy="2763441"/>
          </a:xfrm>
        </p:spPr>
        <p:txBody>
          <a:body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4811832" y="1044305"/>
            <a:ext cx="3887569" cy="617934"/>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811832" y="1752475"/>
            <a:ext cx="3887569" cy="2763441"/>
          </a:xfrm>
        </p:spPr>
        <p:txBody>
          <a:body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7" name="Rectangle 4"/>
          <p:cNvSpPr>
            <a:spLocks noGrp="1" noChangeArrowheads="1"/>
          </p:cNvSpPr>
          <p:nvPr>
            <p:ph type="dt" sz="half" idx="10"/>
          </p:nvPr>
        </p:nvSpPr>
        <p:spPr/>
        <p:txBody>
          <a:bodyPr/>
          <a:lstStyle>
            <a:lvl1pPr>
              <a:defRPr/>
            </a:lvl1pPr>
          </a:lstStyle>
          <a:p>
            <a:fld id="{C9E60F58-3108-4415-857A-6D0360DF626E}" type="datetimeFigureOut">
              <a:rPr lang="zh-CN" altLang="en-US" smtClean="0"/>
              <a:pPr/>
              <a:t>2017/7/4</a:t>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4AE85CE2-CEAD-46BB-861E-7D62265DC96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hasCustomPrompt="1"/>
          </p:nvPr>
        </p:nvSpPr>
        <p:spPr>
          <a:xfrm>
            <a:off x="2478600" y="2038500"/>
            <a:ext cx="4247100" cy="1074600"/>
          </a:xfrm>
        </p:spPr>
        <p:txBody>
          <a:bodyPr>
            <a:normAutofit/>
          </a:bodyPr>
          <a:lstStyle>
            <a:lvl1pPr algn="ctr">
              <a:defRPr sz="8800"/>
            </a:lvl1pPr>
          </a:lstStyle>
          <a:p>
            <a:r>
              <a:rPr lang="zh-CN" altLang="en-US" dirty="0" smtClean="0"/>
              <a:t>编辑标题</a:t>
            </a:r>
            <a:endParaRPr lang="zh-CN" altLang="en-US" dirty="0"/>
          </a:p>
        </p:txBody>
      </p:sp>
      <p:sp>
        <p:nvSpPr>
          <p:cNvPr id="3"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pPr/>
              <a:t>2017/7/4</a:t>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pPr/>
              <a:t>‹#›</a:t>
            </a:fld>
            <a:endParaRPr lang="zh-CN" altLang="en-US"/>
          </a:p>
        </p:txBody>
      </p:sp>
      <p:sp>
        <p:nvSpPr>
          <p:cNvPr id="6" name="圆角矩形 13"/>
          <p:cNvSpPr>
            <a:spLocks noChangeArrowheads="1"/>
          </p:cNvSpPr>
          <p:nvPr/>
        </p:nvSpPr>
        <p:spPr bwMode="auto">
          <a:xfrm>
            <a:off x="2867471" y="2976457"/>
            <a:ext cx="3429297" cy="277344"/>
          </a:xfrm>
          <a:prstGeom prst="roundRect">
            <a:avLst>
              <a:gd name="adj" fmla="val 50000"/>
            </a:avLst>
          </a:prstGeom>
          <a:solidFill>
            <a:schemeClr val="accent2">
              <a:alpha val="98999"/>
            </a:schemeClr>
          </a:solidFill>
          <a:ln>
            <a:noFill/>
          </a:ln>
          <a:extLst>
            <a:ext uri="{91240B29-F687-4F45-9708-019B960494DF}">
              <a14:hiddenLine xmlns:a14="http://schemas.microsoft.com/office/drawing/2010/main" xmlns="" w="9525">
                <a:solidFill>
                  <a:srgbClr val="000000"/>
                </a:solidFill>
                <a:round/>
              </a14:hiddenLine>
            </a:ext>
          </a:extLst>
        </p:spPr>
        <p:txBody>
          <a:bodyPr anchor="ctr">
            <a:normAutofit fontScale="500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en-US" sz="1500">
              <a:solidFill>
                <a:schemeClr val="accent2"/>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2" descr="C:\Users\iamisis\Desktop\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smtClean="0"/>
            </a:lvl1pPr>
          </a:lstStyle>
          <a:p>
            <a:fld id="{13D0CE79-49FB-443D-BEF8-6B709DE8FD0C}" type="datetimeFigureOut">
              <a:rPr lang="zh-CN" altLang="en-US" smtClean="0"/>
              <a:pPr/>
              <a:t>2017/7/4</a:t>
            </a:fld>
            <a:endParaRPr lang="zh-CN" altLang="en-US"/>
          </a:p>
        </p:txBody>
      </p:sp>
      <p:sp>
        <p:nvSpPr>
          <p:cNvPr id="4" name="页脚占位符 2"/>
          <p:cNvSpPr>
            <a:spLocks noGrp="1"/>
          </p:cNvSpPr>
          <p:nvPr>
            <p:ph type="ftr" sz="quarter" idx="11"/>
          </p:nvPr>
        </p:nvSpPr>
        <p:spPr/>
        <p:txBody>
          <a:bodyPr/>
          <a:lstStyle>
            <a:lvl1pPr>
              <a:defRPr smtClean="0"/>
            </a:lvl1pPr>
          </a:lstStyle>
          <a:p>
            <a:endParaRPr lang="zh-CN" altLang="en-US"/>
          </a:p>
        </p:txBody>
      </p:sp>
      <p:sp>
        <p:nvSpPr>
          <p:cNvPr id="5" name="灯片编号占位符 3"/>
          <p:cNvSpPr>
            <a:spLocks noGrp="1"/>
          </p:cNvSpPr>
          <p:nvPr>
            <p:ph type="sldNum" sz="quarter" idx="12"/>
          </p:nvPr>
        </p:nvSpPr>
        <p:spPr/>
        <p:txBody>
          <a:bodyPr/>
          <a:lstStyle>
            <a:lvl1pPr>
              <a:defRPr smtClean="0"/>
            </a:lvl1pPr>
          </a:lstStyle>
          <a:p>
            <a:fld id="{EF906490-237C-474C-BA2E-D98840BC1F8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a:xfrm>
            <a:off x="629840" y="536381"/>
            <a:ext cx="3123900" cy="120015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3888000" y="536381"/>
            <a:ext cx="4627800" cy="4052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0" y="1736531"/>
            <a:ext cx="3123900" cy="285869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2017/7/4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竖排标题 1"/>
          <p:cNvSpPr>
            <a:spLocks noGrp="1"/>
          </p:cNvSpPr>
          <p:nvPr>
            <p:ph type="title" orient="vert"/>
          </p:nvPr>
        </p:nvSpPr>
        <p:spPr>
          <a:xfrm>
            <a:off x="7871792" y="146958"/>
            <a:ext cx="827030" cy="4546759"/>
          </a:xfrm>
        </p:spPr>
        <p:txBody>
          <a:bodyPr vert="eaVert"/>
          <a:lstStyle>
            <a:lvl1pPr>
              <a:defRPr sz="2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083" y="146958"/>
            <a:ext cx="7245745" cy="4546759"/>
          </a:xfrm>
        </p:spPr>
        <p:txBody>
          <a:bodyPr vert="eaVert"/>
          <a:lstStyle>
            <a:lvl1pPr>
              <a:spcBef>
                <a:spcPts val="300"/>
              </a:spcBef>
              <a:spcAft>
                <a:spcPts val="300"/>
              </a:spcAft>
              <a:defRPr sz="2400">
                <a:solidFill>
                  <a:schemeClr val="tx1"/>
                </a:solidFill>
              </a:defRPr>
            </a:lvl1pPr>
            <a:lvl2pPr marL="356870" indent="-285750">
              <a:buFont typeface="Arial" panose="020B0604020202020204" pitchFamily="34" charset="0"/>
              <a:buChar char="•"/>
              <a:defRPr sz="2000"/>
            </a:lvl2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pPr/>
              <a:t>2017/7/4</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iamisis\Desktop\00.jpg"/>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2"/>
          <p:cNvSpPr>
            <a:spLocks noGrp="1" noChangeArrowheads="1"/>
          </p:cNvSpPr>
          <p:nvPr>
            <p:ph type="title"/>
            <p:custDataLst>
              <p:tags r:id="rId12"/>
            </p:custDataLst>
          </p:nvPr>
        </p:nvSpPr>
        <p:spPr bwMode="auto">
          <a:xfrm>
            <a:off x="468985" y="195264"/>
            <a:ext cx="8229838" cy="432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8" name="Rectangle 3"/>
          <p:cNvSpPr>
            <a:spLocks noGrp="1" noChangeArrowheads="1"/>
          </p:cNvSpPr>
          <p:nvPr>
            <p:ph type="body" idx="1"/>
            <p:custDataLst>
              <p:tags r:id="rId13"/>
            </p:custDataLst>
          </p:nvPr>
        </p:nvSpPr>
        <p:spPr bwMode="auto">
          <a:xfrm>
            <a:off x="468985" y="844153"/>
            <a:ext cx="8229838" cy="3671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2" name="Rectangle 4"/>
          <p:cNvSpPr>
            <a:spLocks noGrp="1" noChangeArrowheads="1"/>
          </p:cNvSpPr>
          <p:nvPr>
            <p:ph type="dt" sz="half" idx="2"/>
          </p:nvPr>
        </p:nvSpPr>
        <p:spPr bwMode="auto">
          <a:xfrm>
            <a:off x="457083" y="4683919"/>
            <a:ext cx="2134235" cy="357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aseline="0" smtClean="0">
                <a:latin typeface="Arial" panose="020B0604020202020204" pitchFamily="34" charset="0"/>
                <a:ea typeface="黑体" panose="02010609060101010101" pitchFamily="49" charset="-122"/>
              </a:defRPr>
            </a:lvl1pPr>
          </a:lstStyle>
          <a:p>
            <a:fld id="{13D0CE79-49FB-443D-BEF8-6B709DE8FD0C}" type="datetimeFigureOut">
              <a:rPr lang="zh-CN" altLang="en-US" smtClean="0"/>
              <a:pPr/>
              <a:t>2017/7/4</a:t>
            </a:fld>
            <a:endParaRPr lang="zh-CN" altLang="en-US"/>
          </a:p>
        </p:txBody>
      </p:sp>
      <p:sp>
        <p:nvSpPr>
          <p:cNvPr id="1029" name="Rectangle 5"/>
          <p:cNvSpPr>
            <a:spLocks noGrp="1" noChangeArrowheads="1"/>
          </p:cNvSpPr>
          <p:nvPr>
            <p:ph type="ftr" sz="quarter" idx="3"/>
          </p:nvPr>
        </p:nvSpPr>
        <p:spPr bwMode="auto">
          <a:xfrm>
            <a:off x="3124577" y="4683919"/>
            <a:ext cx="2894846" cy="357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aseline="0" smtClean="0">
                <a:latin typeface="Arial" panose="020B0604020202020204" pitchFamily="34" charset="0"/>
                <a:ea typeface="黑体" panose="02010609060101010101" pitchFamily="49" charset="-122"/>
              </a:defRPr>
            </a:lvl1pPr>
          </a:lstStyle>
          <a:p>
            <a:endParaRPr lang="zh-CN" altLang="en-US"/>
          </a:p>
        </p:txBody>
      </p:sp>
      <p:sp>
        <p:nvSpPr>
          <p:cNvPr id="1030" name="Rectangle 6"/>
          <p:cNvSpPr>
            <a:spLocks noGrp="1" noChangeArrowheads="1"/>
          </p:cNvSpPr>
          <p:nvPr>
            <p:ph type="sldNum" sz="quarter" idx="4"/>
          </p:nvPr>
        </p:nvSpPr>
        <p:spPr bwMode="auto">
          <a:xfrm>
            <a:off x="6552686" y="4683919"/>
            <a:ext cx="2134234" cy="357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aseline="0" smtClean="0">
                <a:latin typeface="Arial" panose="020B0604020202020204" pitchFamily="34" charset="0"/>
                <a:ea typeface="黑体" panose="02010609060101010101" pitchFamily="49" charset="-122"/>
              </a:defRPr>
            </a:lvl1pPr>
          </a:lstStyle>
          <a:p>
            <a:fld id="{EF906490-237C-474C-BA2E-D98840BC1F8F}" type="slidenum">
              <a:rPr lang="zh-CN" altLang="en-US" smtClean="0"/>
              <a:pPr/>
              <a:t>‹#›</a:t>
            </a:fld>
            <a:endParaRPr lang="zh-CN" altLang="en-US"/>
          </a:p>
        </p:txBody>
      </p:sp>
      <p:sp>
        <p:nvSpPr>
          <p:cNvPr id="1032" name="直接连接符 10"/>
          <p:cNvSpPr>
            <a:spLocks noChangeShapeType="1"/>
          </p:cNvSpPr>
          <p:nvPr/>
        </p:nvSpPr>
        <p:spPr bwMode="auto">
          <a:xfrm flipH="1">
            <a:off x="160694" y="631868"/>
            <a:ext cx="2322304" cy="0"/>
          </a:xfrm>
          <a:prstGeom prst="line">
            <a:avLst/>
          </a:prstGeom>
          <a:noFill/>
          <a:ln w="9525">
            <a:solidFill>
              <a:srgbClr val="00B0F0"/>
            </a:solidFill>
            <a:round/>
          </a:ln>
          <a:extLst>
            <a:ext uri="{909E8E84-426E-40DD-AFC4-6F175D3DCCD1}">
              <a14:hiddenFill xmlns:a14="http://schemas.microsoft.com/office/drawing/2010/main" xmlns="">
                <a:noFill/>
              </a14:hiddenFill>
            </a:ext>
          </a:extLst>
        </p:spPr>
        <p:txBody>
          <a:bodyPr/>
          <a:lstStyle/>
          <a:p>
            <a:endParaRPr lang="zh-CN" altLang="en-US" sz="1350" baseline="0">
              <a:latin typeface="Arial" panose="020B0604020202020204" pitchFamily="34" charset="0"/>
              <a:ea typeface="黑体" panose="02010609060101010101" pitchFamily="49" charset="-122"/>
            </a:endParaRPr>
          </a:p>
        </p:txBody>
      </p:sp>
      <p:sp>
        <p:nvSpPr>
          <p:cNvPr id="1033" name="Rectangle 7"/>
          <p:cNvSpPr>
            <a:spLocks noChangeArrowheads="1"/>
          </p:cNvSpPr>
          <p:nvPr/>
        </p:nvSpPr>
        <p:spPr bwMode="auto">
          <a:xfrm>
            <a:off x="2" y="603294"/>
            <a:ext cx="161883" cy="53578"/>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0" baseline="0">
              <a:solidFill>
                <a:srgbClr val="000000"/>
              </a:solidFill>
              <a:latin typeface="Arial" panose="020B0604020202020204" pitchFamily="34" charset="0"/>
              <a:ea typeface="黑体" panose="02010609060101010101" pitchFamily="49"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1" fontAlgn="base" hangingPunct="1">
        <a:spcBef>
          <a:spcPct val="0"/>
        </a:spcBef>
        <a:spcAft>
          <a:spcPct val="0"/>
        </a:spcAft>
        <a:defRPr sz="2400" kern="1200" baseline="0">
          <a:solidFill>
            <a:schemeClr val="accent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42900" indent="-342900" algn="l" rtl="0" eaLnBrk="1" fontAlgn="base" hangingPunct="1">
        <a:spcBef>
          <a:spcPts val="300"/>
        </a:spcBef>
        <a:spcAft>
          <a:spcPts val="300"/>
        </a:spcAft>
        <a:buChar char="•"/>
        <a:defRPr sz="2400" kern="1200" baseline="0">
          <a:solidFill>
            <a:schemeClr val="tx1"/>
          </a:solidFill>
          <a:latin typeface="Arial" panose="020B0604020202020204" pitchFamily="34" charset="0"/>
          <a:ea typeface="黑体" panose="02010609060101010101" pitchFamily="49" charset="-122"/>
          <a:cs typeface="+mn-cs"/>
        </a:defRPr>
      </a:lvl1pPr>
      <a:lvl2pPr marL="356870" indent="-285750" algn="l" rtl="0" eaLnBrk="1" fontAlgn="base" hangingPunct="1">
        <a:lnSpc>
          <a:spcPct val="130000"/>
        </a:lnSpc>
        <a:spcBef>
          <a:spcPct val="20000"/>
        </a:spcBef>
        <a:spcAft>
          <a:spcPct val="0"/>
        </a:spcAft>
        <a:buFont typeface="Arial" panose="020B0604020202020204" pitchFamily="34" charset="0"/>
        <a:buChar char=" "/>
        <a:defRPr sz="1800" kern="1200" baseline="0">
          <a:solidFill>
            <a:schemeClr val="tx1"/>
          </a:solidFill>
          <a:latin typeface="Arial" panose="020B0604020202020204" pitchFamily="34" charset="0"/>
          <a:ea typeface="黑体" panose="02010609060101010101" pitchFamily="49" charset="-122"/>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440180"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55.xml"/></Relationships>
</file>

<file path=ppt/slides/_rels/slide16.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notesSlide" Target="../notesSlides/notesSlide1.xml"/><Relationship Id="rId4" Type="http://schemas.openxmlformats.org/officeDocument/2006/relationships/tags" Target="../tags/tag9.xml"/><Relationship Id="rId9"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7.xml"/></Relationships>
</file>

<file path=ppt/slides/_rels/slide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27.xml"/></Relationships>
</file>

<file path=ppt/slides/_rels/slide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1093470" y="851535"/>
            <a:ext cx="7390924" cy="1094780"/>
          </a:xfrm>
        </p:spPr>
        <p:txBody>
          <a:bodyPr>
            <a:normAutofit/>
          </a:bodyPr>
          <a:lstStyle/>
          <a:p>
            <a:pPr algn="ctr"/>
            <a:r>
              <a:rPr lang="zh-CN" altLang="en-US" sz="3300" dirty="0" smtClean="0">
                <a:solidFill>
                  <a:schemeClr val="accent1"/>
                </a:solidFill>
                <a:effectLst>
                  <a:outerShdw blurRad="38100" dist="25400" dir="5400000" algn="ctr" rotWithShape="0">
                    <a:srgbClr val="6E747A">
                      <a:alpha val="43000"/>
                    </a:srgbClr>
                  </a:outerShdw>
                </a:effectLst>
                <a:latin typeface="+mj-lt"/>
                <a:ea typeface="+mj-ea"/>
              </a:rPr>
              <a:t>基于深度学习的肿瘤基因表达数据分类</a:t>
            </a:r>
          </a:p>
        </p:txBody>
      </p:sp>
      <p:sp>
        <p:nvSpPr>
          <p:cNvPr id="4099" name="Rectangle 3"/>
          <p:cNvSpPr>
            <a:spLocks noGrp="1" noChangeArrowheads="1"/>
          </p:cNvSpPr>
          <p:nvPr>
            <p:ph type="subTitle" idx="1"/>
            <p:custDataLst>
              <p:tags r:id="rId3"/>
            </p:custDataLst>
          </p:nvPr>
        </p:nvSpPr>
        <p:spPr>
          <a:xfrm>
            <a:off x="3588545" y="3045023"/>
            <a:ext cx="2833771" cy="1369100"/>
          </a:xfrm>
        </p:spPr>
        <p:txBody>
          <a:bodyPr>
            <a:normAutofit fontScale="55000" lnSpcReduction="20000"/>
          </a:bodyPr>
          <a:lstStyle/>
          <a:p>
            <a:pPr algn="l"/>
            <a:r>
              <a:rPr lang="zh-CN" altLang="en-US" sz="3600" dirty="0">
                <a:sym typeface="+mn-ea"/>
              </a:rPr>
              <a:t>姓名    </a:t>
            </a:r>
            <a:r>
              <a:rPr lang="zh-CN" altLang="en-US" sz="3600" dirty="0" smtClean="0">
                <a:sym typeface="+mn-ea"/>
              </a:rPr>
              <a:t>郜园园</a:t>
            </a:r>
            <a:endParaRPr lang="zh-CN" altLang="en-US" sz="3600" dirty="0">
              <a:sym typeface="+mn-ea"/>
            </a:endParaRPr>
          </a:p>
          <a:p>
            <a:pPr algn="l"/>
            <a:r>
              <a:rPr lang="zh-CN" altLang="en-US" sz="3600" dirty="0">
                <a:sym typeface="+mn-ea"/>
              </a:rPr>
              <a:t>学号    </a:t>
            </a:r>
            <a:r>
              <a:rPr lang="en-US" altLang="zh-CN" sz="3600" dirty="0" smtClean="0">
                <a:sym typeface="+mn-ea"/>
              </a:rPr>
              <a:t>1503121820</a:t>
            </a:r>
            <a:endParaRPr lang="en-US" altLang="zh-CN" sz="3600" dirty="0">
              <a:sym typeface="+mn-ea"/>
            </a:endParaRPr>
          </a:p>
          <a:p>
            <a:pPr algn="l"/>
            <a:r>
              <a:rPr lang="zh-CN" altLang="en-US" sz="3600" dirty="0">
                <a:sym typeface="+mn-ea"/>
              </a:rPr>
              <a:t>专业    计算机技术</a:t>
            </a:r>
          </a:p>
          <a:p>
            <a:pPr algn="l"/>
            <a:r>
              <a:rPr lang="zh-CN" altLang="en-US" sz="3600" dirty="0" smtClean="0">
                <a:latin typeface="+mn-lt"/>
                <a:ea typeface="+mn-ea"/>
                <a:sym typeface="+mn-ea"/>
              </a:rPr>
              <a:t>导师    王文俊</a:t>
            </a:r>
          </a:p>
          <a:p>
            <a:pPr algn="ctr"/>
            <a:endParaRPr lang="zh-CN" altLang="en-US" dirty="0"/>
          </a:p>
          <a:p>
            <a:pPr algn="ctr"/>
            <a:endParaRPr lang="zh-CN" altLang="en-US" dirty="0" smtClean="0">
              <a:latin typeface="+mn-lt"/>
              <a:ea typeface="+mn-ea"/>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2800" b="1" dirty="0" smtClean="0">
                <a:latin typeface="+mj-lt"/>
                <a:ea typeface="+mj-ea"/>
              </a:rPr>
              <a:t>目前已完成的内容</a:t>
            </a:r>
            <a:endParaRPr lang="zh-CN" altLang="en-US" sz="2800" b="1" dirty="0">
              <a:latin typeface="+mj-lt"/>
              <a:ea typeface="+mj-ea"/>
            </a:endParaRPr>
          </a:p>
        </p:txBody>
      </p:sp>
      <p:sp>
        <p:nvSpPr>
          <p:cNvPr id="5123" name="Rectangle 3"/>
          <p:cNvSpPr>
            <a:spLocks noGrp="1"/>
          </p:cNvSpPr>
          <p:nvPr>
            <p:ph idx="1"/>
            <p:custDataLst>
              <p:tags r:id="rId3"/>
            </p:custDataLst>
          </p:nvPr>
        </p:nvSpPr>
        <p:spPr>
          <a:xfrm>
            <a:off x="123544" y="732392"/>
            <a:ext cx="8843993" cy="3829447"/>
          </a:xfrm>
        </p:spPr>
        <p:txBody>
          <a:bodyPr>
            <a:normAutofit/>
          </a:bodyPr>
          <a:lstStyle/>
          <a:p>
            <a:pPr lvl="0" indent="180000" algn="just">
              <a:lnSpc>
                <a:spcPct val="150000"/>
              </a:lnSpc>
              <a:buNone/>
            </a:pPr>
            <a:r>
              <a:rPr lang="zh-CN" altLang="en-US" sz="1800" dirty="0" smtClean="0"/>
              <a:t>    在使用不同的降低原始数据特征维数的方法之后，分别使用堆栈自动编码器学习降维后的特征，最后使用</a:t>
            </a:r>
            <a:r>
              <a:rPr lang="en-US" sz="1800" dirty="0" err="1" smtClean="0"/>
              <a:t>softmax</a:t>
            </a:r>
            <a:r>
              <a:rPr lang="zh-CN" altLang="en-US" sz="1800" dirty="0" smtClean="0"/>
              <a:t>分类器进行分类，分类正确率如下表所示：</a:t>
            </a:r>
          </a:p>
          <a:p>
            <a:pPr>
              <a:buNone/>
            </a:pPr>
            <a:endParaRPr lang="zh-CN" altLang="zh-CN" sz="2000" b="1" dirty="0">
              <a:latin typeface="+mn-lt"/>
              <a:ea typeface="+mn-ea"/>
              <a:sym typeface="+mn-ea"/>
            </a:endParaRPr>
          </a:p>
        </p:txBody>
      </p:sp>
      <p:graphicFrame>
        <p:nvGraphicFramePr>
          <p:cNvPr id="4" name="表格 3"/>
          <p:cNvGraphicFramePr>
            <a:graphicFrameLocks noGrp="1"/>
          </p:cNvGraphicFramePr>
          <p:nvPr/>
        </p:nvGraphicFramePr>
        <p:xfrm>
          <a:off x="1467853" y="1855203"/>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endParaRPr lang="zh-CN" altLang="en-US" dirty="0"/>
                    </a:p>
                  </a:txBody>
                  <a:tcPr/>
                </a:tc>
                <a:tc>
                  <a:txBody>
                    <a:bodyPr/>
                    <a:lstStyle/>
                    <a:p>
                      <a:pPr algn="ctr"/>
                      <a:r>
                        <a:rPr lang="en-US" altLang="zh-CN" dirty="0" smtClean="0"/>
                        <a:t>PCA</a:t>
                      </a:r>
                      <a:endParaRPr lang="zh-CN" altLang="en-US" dirty="0"/>
                    </a:p>
                  </a:txBody>
                  <a:tcPr/>
                </a:tc>
                <a:tc>
                  <a:txBody>
                    <a:bodyPr/>
                    <a:lstStyle/>
                    <a:p>
                      <a:pPr algn="ctr"/>
                      <a:r>
                        <a:rPr lang="en-US" altLang="zh-CN" dirty="0" smtClean="0"/>
                        <a:t>LDA</a:t>
                      </a:r>
                      <a:endParaRPr lang="zh-CN" altLang="en-US" dirty="0"/>
                    </a:p>
                  </a:txBody>
                  <a:tcPr/>
                </a:tc>
                <a:tc>
                  <a:txBody>
                    <a:bodyPr/>
                    <a:lstStyle/>
                    <a:p>
                      <a:pPr algn="ctr"/>
                      <a:r>
                        <a:rPr lang="en-US" altLang="zh-CN" dirty="0" smtClean="0"/>
                        <a:t>PCA+LDA</a:t>
                      </a:r>
                      <a:endParaRPr lang="zh-CN" altLang="en-US" dirty="0"/>
                    </a:p>
                  </a:txBody>
                  <a:tcPr/>
                </a:tc>
              </a:tr>
              <a:tr h="370840">
                <a:tc>
                  <a:txBody>
                    <a:bodyPr/>
                    <a:lstStyle/>
                    <a:p>
                      <a:pPr algn="ctr"/>
                      <a:r>
                        <a:rPr lang="en-US" altLang="zh-CN" dirty="0" smtClean="0"/>
                        <a:t>lymphoma</a:t>
                      </a:r>
                      <a:endParaRPr lang="zh-CN" altLang="en-US" dirty="0"/>
                    </a:p>
                  </a:txBody>
                  <a:tcPr/>
                </a:tc>
                <a:tc>
                  <a:txBody>
                    <a:bodyPr/>
                    <a:lstStyle/>
                    <a:p>
                      <a:pPr algn="ctr"/>
                      <a:r>
                        <a:rPr lang="en-US" sz="1800" kern="1200" dirty="0" smtClean="0">
                          <a:solidFill>
                            <a:schemeClr val="dk1"/>
                          </a:solidFill>
                          <a:latin typeface="+mn-lt"/>
                          <a:ea typeface="+mn-ea"/>
                          <a:cs typeface="+mn-cs"/>
                        </a:rPr>
                        <a:t>0.5831</a:t>
                      </a:r>
                      <a:endParaRPr lang="zh-CN" altLang="en-US" dirty="0"/>
                    </a:p>
                  </a:txBody>
                  <a:tcPr/>
                </a:tc>
                <a:tc>
                  <a:txBody>
                    <a:bodyPr/>
                    <a:lstStyle/>
                    <a:p>
                      <a:pPr algn="ctr"/>
                      <a:r>
                        <a:rPr lang="en-US" sz="1800" kern="1200" dirty="0" smtClean="0">
                          <a:solidFill>
                            <a:schemeClr val="dk1"/>
                          </a:solidFill>
                          <a:latin typeface="+mn-lt"/>
                          <a:ea typeface="+mn-ea"/>
                          <a:cs typeface="+mn-cs"/>
                        </a:rPr>
                        <a:t>0.8577</a:t>
                      </a:r>
                      <a:endParaRPr lang="zh-CN" altLang="en-US" dirty="0"/>
                    </a:p>
                  </a:txBody>
                  <a:tcPr/>
                </a:tc>
                <a:tc>
                  <a:txBody>
                    <a:bodyPr/>
                    <a:lstStyle/>
                    <a:p>
                      <a:pPr algn="ctr"/>
                      <a:r>
                        <a:rPr lang="en-US" sz="1800" b="1" kern="1200" dirty="0" smtClean="0">
                          <a:solidFill>
                            <a:schemeClr val="dk1"/>
                          </a:solidFill>
                          <a:latin typeface="+mn-lt"/>
                          <a:ea typeface="+mn-ea"/>
                          <a:cs typeface="+mn-cs"/>
                        </a:rPr>
                        <a:t>0.9423</a:t>
                      </a:r>
                      <a:endParaRPr lang="zh-CN" altLang="en-US" b="1" dirty="0"/>
                    </a:p>
                  </a:txBody>
                  <a:tcPr/>
                </a:tc>
              </a:tr>
              <a:tr h="370840">
                <a:tc>
                  <a:txBody>
                    <a:bodyPr/>
                    <a:lstStyle/>
                    <a:p>
                      <a:pPr algn="ctr"/>
                      <a:r>
                        <a:rPr lang="en-US" altLang="zh-CN" dirty="0" smtClean="0"/>
                        <a:t>colon</a:t>
                      </a:r>
                      <a:endParaRPr lang="zh-CN" altLang="en-US" dirty="0"/>
                    </a:p>
                  </a:txBody>
                  <a:tcPr/>
                </a:tc>
                <a:tc>
                  <a:txBody>
                    <a:bodyPr/>
                    <a:lstStyle/>
                    <a:p>
                      <a:pPr algn="ctr"/>
                      <a:r>
                        <a:rPr lang="en-US" sz="1800" kern="1200" dirty="0" smtClean="0">
                          <a:solidFill>
                            <a:schemeClr val="dk1"/>
                          </a:solidFill>
                          <a:latin typeface="+mn-lt"/>
                          <a:ea typeface="+mn-ea"/>
                          <a:cs typeface="+mn-cs"/>
                        </a:rPr>
                        <a:t>0.5815</a:t>
                      </a:r>
                      <a:endParaRPr lang="zh-CN" altLang="en-US" dirty="0"/>
                    </a:p>
                  </a:txBody>
                  <a:tcPr/>
                </a:tc>
                <a:tc>
                  <a:txBody>
                    <a:bodyPr/>
                    <a:lstStyle/>
                    <a:p>
                      <a:pPr algn="ctr"/>
                      <a:r>
                        <a:rPr lang="en-US" sz="1800" kern="1200" dirty="0" smtClean="0">
                          <a:solidFill>
                            <a:schemeClr val="dk1"/>
                          </a:solidFill>
                          <a:latin typeface="+mn-lt"/>
                          <a:ea typeface="+mn-ea"/>
                          <a:cs typeface="+mn-cs"/>
                        </a:rPr>
                        <a:t>0.6562</a:t>
                      </a:r>
                      <a:endParaRPr lang="zh-CN" altLang="en-US" dirty="0"/>
                    </a:p>
                  </a:txBody>
                  <a:tcPr/>
                </a:tc>
                <a:tc>
                  <a:txBody>
                    <a:bodyPr/>
                    <a:lstStyle/>
                    <a:p>
                      <a:pPr algn="ctr"/>
                      <a:r>
                        <a:rPr lang="en-US" sz="1800" b="1" kern="1200" dirty="0" smtClean="0">
                          <a:solidFill>
                            <a:schemeClr val="dk1"/>
                          </a:solidFill>
                          <a:latin typeface="+mn-lt"/>
                          <a:ea typeface="+mn-ea"/>
                          <a:cs typeface="+mn-cs"/>
                        </a:rPr>
                        <a:t>0.9062</a:t>
                      </a:r>
                      <a:endParaRPr lang="zh-CN" altLang="en-US" b="1" dirty="0"/>
                    </a:p>
                  </a:txBody>
                  <a:tcPr/>
                </a:tc>
              </a:tr>
              <a:tr h="370840">
                <a:tc>
                  <a:txBody>
                    <a:bodyPr/>
                    <a:lstStyle/>
                    <a:p>
                      <a:pPr algn="ctr"/>
                      <a:r>
                        <a:rPr lang="en-US" altLang="zh-CN" dirty="0" smtClean="0"/>
                        <a:t>prostate</a:t>
                      </a:r>
                      <a:endParaRPr lang="zh-CN" altLang="en-US" dirty="0"/>
                    </a:p>
                  </a:txBody>
                  <a:tcPr/>
                </a:tc>
                <a:tc>
                  <a:txBody>
                    <a:bodyPr/>
                    <a:lstStyle/>
                    <a:p>
                      <a:pPr algn="ctr"/>
                      <a:r>
                        <a:rPr lang="en-US" sz="1800" kern="1200" dirty="0" smtClean="0">
                          <a:solidFill>
                            <a:schemeClr val="dk1"/>
                          </a:solidFill>
                          <a:latin typeface="+mn-lt"/>
                          <a:ea typeface="+mn-ea"/>
                          <a:cs typeface="+mn-cs"/>
                        </a:rPr>
                        <a:t>0.5367</a:t>
                      </a:r>
                      <a:endParaRPr lang="zh-CN" altLang="en-US" dirty="0"/>
                    </a:p>
                  </a:txBody>
                  <a:tcPr/>
                </a:tc>
                <a:tc>
                  <a:txBody>
                    <a:bodyPr/>
                    <a:lstStyle/>
                    <a:p>
                      <a:pPr algn="ctr"/>
                      <a:r>
                        <a:rPr lang="en-US" sz="1800" kern="1200" dirty="0" smtClean="0">
                          <a:solidFill>
                            <a:schemeClr val="dk1"/>
                          </a:solidFill>
                          <a:latin typeface="+mn-lt"/>
                          <a:ea typeface="+mn-ea"/>
                          <a:cs typeface="+mn-cs"/>
                        </a:rPr>
                        <a:t>0.4486</a:t>
                      </a:r>
                      <a:endParaRPr lang="zh-CN" altLang="en-US" dirty="0"/>
                    </a:p>
                  </a:txBody>
                  <a:tcPr/>
                </a:tc>
                <a:tc>
                  <a:txBody>
                    <a:bodyPr/>
                    <a:lstStyle/>
                    <a:p>
                      <a:pPr algn="ctr"/>
                      <a:r>
                        <a:rPr lang="en-US" sz="1800" b="1" kern="1200" dirty="0" smtClean="0">
                          <a:solidFill>
                            <a:schemeClr val="dk1"/>
                          </a:solidFill>
                          <a:latin typeface="+mn-lt"/>
                          <a:ea typeface="+mn-ea"/>
                          <a:cs typeface="+mn-cs"/>
                        </a:rPr>
                        <a:t>0.9490</a:t>
                      </a:r>
                      <a:endParaRPr lang="zh-CN" altLang="en-US" b="1" dirty="0"/>
                    </a:p>
                  </a:txBody>
                  <a:tcPr/>
                </a:tc>
              </a:tr>
              <a:tr h="370840">
                <a:tc>
                  <a:txBody>
                    <a:bodyPr/>
                    <a:lstStyle/>
                    <a:p>
                      <a:pPr algn="ctr"/>
                      <a:r>
                        <a:rPr lang="en-US" altLang="zh-CN" dirty="0" err="1" smtClean="0"/>
                        <a:t>gcm</a:t>
                      </a:r>
                      <a:endParaRPr lang="zh-CN" altLang="en-US" dirty="0"/>
                    </a:p>
                  </a:txBody>
                  <a:tcPr/>
                </a:tc>
                <a:tc>
                  <a:txBody>
                    <a:bodyPr/>
                    <a:lstStyle/>
                    <a:p>
                      <a:pPr algn="ctr"/>
                      <a:r>
                        <a:rPr lang="en-US" sz="1800" kern="1200" dirty="0" smtClean="0">
                          <a:solidFill>
                            <a:schemeClr val="dk1"/>
                          </a:solidFill>
                          <a:latin typeface="+mn-lt"/>
                          <a:ea typeface="+mn-ea"/>
                          <a:cs typeface="+mn-cs"/>
                        </a:rPr>
                        <a:t>0.0853</a:t>
                      </a:r>
                      <a:endParaRPr lang="zh-CN" altLang="en-US" dirty="0"/>
                    </a:p>
                  </a:txBody>
                  <a:tcPr/>
                </a:tc>
                <a:tc>
                  <a:txBody>
                    <a:bodyPr/>
                    <a:lstStyle/>
                    <a:p>
                      <a:pPr algn="ctr"/>
                      <a:r>
                        <a:rPr lang="en-US" sz="1800" kern="1200" dirty="0" smtClean="0">
                          <a:solidFill>
                            <a:schemeClr val="dk1"/>
                          </a:solidFill>
                          <a:latin typeface="+mn-lt"/>
                          <a:ea typeface="+mn-ea"/>
                          <a:cs typeface="+mn-cs"/>
                        </a:rPr>
                        <a:t>0.7468</a:t>
                      </a:r>
                      <a:endParaRPr lang="zh-CN" altLang="en-US" dirty="0"/>
                    </a:p>
                  </a:txBody>
                  <a:tcPr/>
                </a:tc>
                <a:tc>
                  <a:txBody>
                    <a:bodyPr/>
                    <a:lstStyle/>
                    <a:p>
                      <a:pPr algn="ctr"/>
                      <a:r>
                        <a:rPr lang="en-US" sz="1800" b="1" kern="1200" dirty="0" smtClean="0">
                          <a:solidFill>
                            <a:schemeClr val="dk1"/>
                          </a:solidFill>
                          <a:latin typeface="+mn-lt"/>
                          <a:ea typeface="+mn-ea"/>
                          <a:cs typeface="+mn-cs"/>
                        </a:rPr>
                        <a:t>0.8982</a:t>
                      </a:r>
                      <a:endParaRPr lang="zh-CN" altLang="en-US" b="1"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2800" b="1" dirty="0" smtClean="0">
                <a:latin typeface="+mj-lt"/>
                <a:ea typeface="+mj-ea"/>
              </a:rPr>
              <a:t>目前已完成的内容</a:t>
            </a:r>
            <a:endParaRPr lang="zh-CN" altLang="en-US" sz="2800" b="1" dirty="0">
              <a:latin typeface="+mj-lt"/>
              <a:ea typeface="+mj-ea"/>
            </a:endParaRPr>
          </a:p>
        </p:txBody>
      </p:sp>
      <p:sp>
        <p:nvSpPr>
          <p:cNvPr id="5123" name="Rectangle 3"/>
          <p:cNvSpPr>
            <a:spLocks noGrp="1"/>
          </p:cNvSpPr>
          <p:nvPr>
            <p:ph idx="1"/>
            <p:custDataLst>
              <p:tags r:id="rId3"/>
            </p:custDataLst>
          </p:nvPr>
        </p:nvSpPr>
        <p:spPr>
          <a:xfrm>
            <a:off x="123544" y="732392"/>
            <a:ext cx="8843993" cy="3829447"/>
          </a:xfrm>
        </p:spPr>
        <p:txBody>
          <a:bodyPr>
            <a:normAutofit/>
          </a:bodyPr>
          <a:lstStyle/>
          <a:p>
            <a:pPr lvl="0">
              <a:buNone/>
            </a:pPr>
            <a:r>
              <a:rPr lang="zh-CN" altLang="en-US" sz="2000" dirty="0" smtClean="0">
                <a:latin typeface="+mn-lt"/>
                <a:ea typeface="+mn-ea"/>
                <a:sym typeface="+mn-ea"/>
              </a:rPr>
              <a:t>三、</a:t>
            </a:r>
            <a:r>
              <a:rPr lang="zh-CN" altLang="en-US" sz="2000" dirty="0" smtClean="0"/>
              <a:t>使用堆栈自动编码器模型，确定网络结构和网络中的参数</a:t>
            </a:r>
          </a:p>
          <a:p>
            <a:pPr>
              <a:buNone/>
            </a:pPr>
            <a:r>
              <a:rPr lang="zh-CN" altLang="en-US" sz="2000" dirty="0" smtClean="0"/>
              <a:t>     </a:t>
            </a:r>
            <a:r>
              <a:rPr lang="en-US" altLang="zh-CN" sz="2000" dirty="0" smtClean="0"/>
              <a:t>1.</a:t>
            </a:r>
            <a:r>
              <a:rPr lang="zh-CN" altLang="en-US" sz="2000" dirty="0" smtClean="0"/>
              <a:t>激活函数的选取</a:t>
            </a:r>
            <a:endParaRPr lang="en-US" altLang="zh-CN" sz="2000" dirty="0" smtClean="0"/>
          </a:p>
          <a:p>
            <a:pPr indent="180000">
              <a:lnSpc>
                <a:spcPct val="150000"/>
              </a:lnSpc>
              <a:buNone/>
            </a:pPr>
            <a:r>
              <a:rPr lang="zh-CN" altLang="en-US" sz="1800" dirty="0" smtClean="0"/>
              <a:t>     激活函数可以是线性的和非线性的。如果激活函数是线性的，且隐藏层神经元数小于输入层神经元数，那么它得到的输入数据的压缩表示与</a:t>
            </a:r>
            <a:r>
              <a:rPr lang="en-US" sz="1800" dirty="0" smtClean="0"/>
              <a:t>PCA</a:t>
            </a:r>
            <a:r>
              <a:rPr lang="zh-CN" altLang="en-US" sz="1800" dirty="0" smtClean="0"/>
              <a:t>得到的数据压缩表示等价。因此，研究线性的激活函数没有意义。非线性的激活函数有</a:t>
            </a:r>
            <a:r>
              <a:rPr lang="en-US" sz="1800" dirty="0" smtClean="0"/>
              <a:t>sigmoid</a:t>
            </a:r>
            <a:r>
              <a:rPr lang="zh-CN" altLang="en-US" sz="1800" dirty="0" smtClean="0"/>
              <a:t>和</a:t>
            </a:r>
            <a:r>
              <a:rPr lang="en-US" sz="1800" dirty="0" err="1" smtClean="0"/>
              <a:t>tanh</a:t>
            </a:r>
            <a:r>
              <a:rPr lang="en-US" sz="1800" dirty="0" smtClean="0"/>
              <a:t>(hyperbolic tan)</a:t>
            </a:r>
            <a:r>
              <a:rPr lang="zh-CN" altLang="en-US" sz="1800" dirty="0" smtClean="0"/>
              <a:t>。最常用激活函数的是</a:t>
            </a:r>
            <a:r>
              <a:rPr lang="en-US" sz="1800" dirty="0" smtClean="0"/>
              <a:t>sigmoid</a:t>
            </a:r>
            <a:r>
              <a:rPr lang="zh-CN" altLang="en-US" sz="1800" dirty="0" smtClean="0"/>
              <a:t>。</a:t>
            </a:r>
            <a:endParaRPr lang="zh-CN" altLang="zh-CN" sz="1800" b="1" dirty="0">
              <a:latin typeface="+mn-lt"/>
              <a:ea typeface="+mn-ea"/>
              <a:sym typeface="+mn-ea"/>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2800" b="1" dirty="0" smtClean="0">
                <a:latin typeface="+mj-lt"/>
                <a:ea typeface="+mj-ea"/>
              </a:rPr>
              <a:t>目前已完成的内容</a:t>
            </a:r>
            <a:endParaRPr lang="zh-CN" altLang="en-US" sz="2800" b="1" dirty="0">
              <a:latin typeface="+mj-lt"/>
              <a:ea typeface="+mj-ea"/>
            </a:endParaRPr>
          </a:p>
        </p:txBody>
      </p:sp>
      <p:sp>
        <p:nvSpPr>
          <p:cNvPr id="5123" name="Rectangle 3"/>
          <p:cNvSpPr>
            <a:spLocks noGrp="1"/>
          </p:cNvSpPr>
          <p:nvPr>
            <p:ph idx="1"/>
            <p:custDataLst>
              <p:tags r:id="rId3"/>
            </p:custDataLst>
          </p:nvPr>
        </p:nvSpPr>
        <p:spPr>
          <a:xfrm>
            <a:off x="123544" y="732392"/>
            <a:ext cx="8843993" cy="3829447"/>
          </a:xfrm>
        </p:spPr>
        <p:txBody>
          <a:bodyPr>
            <a:normAutofit/>
          </a:bodyPr>
          <a:lstStyle/>
          <a:p>
            <a:pPr lvl="0">
              <a:buNone/>
            </a:pPr>
            <a:r>
              <a:rPr lang="en-US" altLang="zh-CN" sz="2000" dirty="0" smtClean="0"/>
              <a:t>	2.</a:t>
            </a:r>
            <a:r>
              <a:rPr lang="zh-CN" altLang="en-US" sz="2000" dirty="0" smtClean="0"/>
              <a:t>确定网络训练次数</a:t>
            </a:r>
            <a:endParaRPr lang="en-US" altLang="zh-CN" sz="2000" dirty="0" smtClean="0"/>
          </a:p>
          <a:p>
            <a:pPr indent="180000">
              <a:buNone/>
            </a:pPr>
            <a:r>
              <a:rPr lang="en-US" altLang="zh-CN" sz="2000" dirty="0" smtClean="0"/>
              <a:t>	</a:t>
            </a:r>
            <a:r>
              <a:rPr lang="zh-CN" altLang="en-US" sz="1800" dirty="0" smtClean="0"/>
              <a:t>采用</a:t>
            </a:r>
            <a:r>
              <a:rPr lang="zh-CN" altLang="en-US" sz="1800" dirty="0" smtClean="0"/>
              <a:t>第三种降低特征维数的方法，在网络结构和其他网络参数一样的情况下，通过改变网络训练次数，比较数据的分类正确率。如下表所示：</a:t>
            </a:r>
            <a:endParaRPr lang="en-US" altLang="zh-CN" sz="1800" dirty="0" smtClean="0"/>
          </a:p>
          <a:p>
            <a:pPr indent="180000">
              <a:lnSpc>
                <a:spcPct val="150000"/>
              </a:lnSpc>
              <a:buNone/>
            </a:pPr>
            <a:endParaRPr lang="zh-CN" altLang="zh-CN" sz="2000" b="1" dirty="0">
              <a:latin typeface="+mn-lt"/>
              <a:ea typeface="+mn-ea"/>
              <a:sym typeface="+mn-ea"/>
            </a:endParaRPr>
          </a:p>
        </p:txBody>
      </p:sp>
      <p:graphicFrame>
        <p:nvGraphicFramePr>
          <p:cNvPr id="4" name="表格 3"/>
          <p:cNvGraphicFramePr>
            <a:graphicFrameLocks noGrp="1"/>
          </p:cNvGraphicFramePr>
          <p:nvPr/>
        </p:nvGraphicFramePr>
        <p:xfrm>
          <a:off x="1106903" y="1772652"/>
          <a:ext cx="6914149" cy="2926080"/>
        </p:xfrm>
        <a:graphic>
          <a:graphicData uri="http://schemas.openxmlformats.org/drawingml/2006/table">
            <a:tbl>
              <a:tblPr firstRow="1" bandRow="1">
                <a:tableStyleId>{5C22544A-7EE6-4342-B048-85BDC9FD1C3A}</a:tableStyleId>
              </a:tblPr>
              <a:tblGrid>
                <a:gridCol w="1897458"/>
                <a:gridCol w="1619780"/>
                <a:gridCol w="974554"/>
                <a:gridCol w="1268409"/>
                <a:gridCol w="1153948"/>
              </a:tblGrid>
              <a:tr h="360948">
                <a:tc>
                  <a:txBody>
                    <a:bodyPr/>
                    <a:lstStyle/>
                    <a:p>
                      <a:pPr algn="ctr"/>
                      <a:r>
                        <a:rPr lang="zh-CN" altLang="en-US" dirty="0" smtClean="0"/>
                        <a:t>网络训练次数</a:t>
                      </a:r>
                      <a:endParaRPr lang="zh-CN" altLang="en-US" dirty="0"/>
                    </a:p>
                  </a:txBody>
                  <a:tcPr/>
                </a:tc>
                <a:tc>
                  <a:txBody>
                    <a:bodyPr/>
                    <a:lstStyle/>
                    <a:p>
                      <a:pPr algn="ctr"/>
                      <a:r>
                        <a:rPr lang="en-US" altLang="zh-CN" dirty="0" smtClean="0"/>
                        <a:t>lymphoma</a:t>
                      </a:r>
                      <a:endParaRPr lang="zh-CN" altLang="en-US" dirty="0"/>
                    </a:p>
                  </a:txBody>
                  <a:tcPr/>
                </a:tc>
                <a:tc>
                  <a:txBody>
                    <a:bodyPr/>
                    <a:lstStyle/>
                    <a:p>
                      <a:pPr algn="ctr"/>
                      <a:r>
                        <a:rPr lang="en-US" altLang="zh-CN" dirty="0" smtClean="0"/>
                        <a:t>colon</a:t>
                      </a:r>
                      <a:endParaRPr lang="zh-CN" altLang="en-US" dirty="0"/>
                    </a:p>
                  </a:txBody>
                  <a:tcPr/>
                </a:tc>
                <a:tc>
                  <a:txBody>
                    <a:bodyPr/>
                    <a:lstStyle/>
                    <a:p>
                      <a:pPr algn="ctr"/>
                      <a:r>
                        <a:rPr lang="en-US" altLang="zh-CN" dirty="0" smtClean="0"/>
                        <a:t>prostate</a:t>
                      </a:r>
                      <a:endParaRPr lang="zh-CN" altLang="en-US" dirty="0"/>
                    </a:p>
                  </a:txBody>
                  <a:tcPr/>
                </a:tc>
                <a:tc>
                  <a:txBody>
                    <a:bodyPr/>
                    <a:lstStyle/>
                    <a:p>
                      <a:pPr algn="ctr"/>
                      <a:r>
                        <a:rPr lang="en-US" altLang="zh-CN" dirty="0" err="1" smtClean="0"/>
                        <a:t>gcm</a:t>
                      </a:r>
                      <a:endParaRPr lang="zh-CN" altLang="en-US" dirty="0"/>
                    </a:p>
                  </a:txBody>
                  <a:tcPr/>
                </a:tc>
              </a:tr>
              <a:tr h="360948">
                <a:tc>
                  <a:txBody>
                    <a:bodyPr/>
                    <a:lstStyle/>
                    <a:p>
                      <a:pPr algn="ctr"/>
                      <a:r>
                        <a:rPr lang="en-US" altLang="zh-CN" dirty="0" smtClean="0"/>
                        <a:t>50</a:t>
                      </a:r>
                      <a:endParaRPr lang="zh-CN" altLang="en-US" dirty="0"/>
                    </a:p>
                  </a:txBody>
                  <a:tcPr/>
                </a:tc>
                <a:tc>
                  <a:txBody>
                    <a:bodyPr/>
                    <a:lstStyle/>
                    <a:p>
                      <a:pPr algn="ctr"/>
                      <a:r>
                        <a:rPr lang="en-US" sz="1800" kern="1200" dirty="0" smtClean="0">
                          <a:solidFill>
                            <a:schemeClr val="dk1"/>
                          </a:solidFill>
                          <a:latin typeface="+mn-lt"/>
                          <a:ea typeface="+mn-ea"/>
                          <a:cs typeface="+mn-cs"/>
                        </a:rPr>
                        <a:t>0.9115</a:t>
                      </a:r>
                      <a:endParaRPr lang="zh-CN" altLang="en-US" dirty="0"/>
                    </a:p>
                  </a:txBody>
                  <a:tcPr/>
                </a:tc>
                <a:tc>
                  <a:txBody>
                    <a:bodyPr/>
                    <a:lstStyle/>
                    <a:p>
                      <a:pPr algn="ctr"/>
                      <a:r>
                        <a:rPr lang="en-US" sz="1800" kern="1200" dirty="0" smtClean="0">
                          <a:solidFill>
                            <a:schemeClr val="dk1"/>
                          </a:solidFill>
                          <a:latin typeface="+mn-lt"/>
                          <a:ea typeface="+mn-ea"/>
                          <a:cs typeface="+mn-cs"/>
                        </a:rPr>
                        <a:t>0.8431</a:t>
                      </a:r>
                      <a:endParaRPr lang="zh-CN" altLang="en-US" dirty="0"/>
                    </a:p>
                  </a:txBody>
                  <a:tcPr/>
                </a:tc>
                <a:tc>
                  <a:txBody>
                    <a:bodyPr/>
                    <a:lstStyle/>
                    <a:p>
                      <a:pPr algn="ctr"/>
                      <a:r>
                        <a:rPr lang="en-US" sz="1800" kern="1200" dirty="0" smtClean="0">
                          <a:solidFill>
                            <a:schemeClr val="dk1"/>
                          </a:solidFill>
                          <a:latin typeface="+mn-lt"/>
                          <a:ea typeface="+mn-ea"/>
                          <a:cs typeface="+mn-cs"/>
                        </a:rPr>
                        <a:t>0.9343</a:t>
                      </a:r>
                      <a:endParaRPr lang="zh-CN" altLang="en-US" dirty="0"/>
                    </a:p>
                  </a:txBody>
                  <a:tcPr/>
                </a:tc>
                <a:tc>
                  <a:txBody>
                    <a:bodyPr/>
                    <a:lstStyle/>
                    <a:p>
                      <a:pPr algn="ctr"/>
                      <a:r>
                        <a:rPr lang="en-US" sz="1800" kern="1200" dirty="0" smtClean="0">
                          <a:solidFill>
                            <a:schemeClr val="dk1"/>
                          </a:solidFill>
                          <a:latin typeface="+mn-lt"/>
                          <a:ea typeface="+mn-ea"/>
                          <a:cs typeface="+mn-cs"/>
                        </a:rPr>
                        <a:t>0.8432</a:t>
                      </a:r>
                      <a:endParaRPr lang="zh-CN" altLang="en-US" dirty="0"/>
                    </a:p>
                  </a:txBody>
                  <a:tcPr/>
                </a:tc>
              </a:tr>
              <a:tr h="360948">
                <a:tc>
                  <a:txBody>
                    <a:bodyPr/>
                    <a:lstStyle/>
                    <a:p>
                      <a:pPr algn="ctr"/>
                      <a:r>
                        <a:rPr lang="en-US" altLang="zh-CN" dirty="0" smtClean="0"/>
                        <a:t>100</a:t>
                      </a:r>
                      <a:endParaRPr lang="zh-CN" altLang="en-US" dirty="0"/>
                    </a:p>
                  </a:txBody>
                  <a:tcPr/>
                </a:tc>
                <a:tc>
                  <a:txBody>
                    <a:bodyPr/>
                    <a:lstStyle/>
                    <a:p>
                      <a:pPr algn="ctr"/>
                      <a:r>
                        <a:rPr lang="en-US" sz="1800" kern="1200" dirty="0" smtClean="0">
                          <a:solidFill>
                            <a:schemeClr val="dk1"/>
                          </a:solidFill>
                          <a:latin typeface="+mn-lt"/>
                          <a:ea typeface="+mn-ea"/>
                          <a:cs typeface="+mn-cs"/>
                        </a:rPr>
                        <a:t>0.9423</a:t>
                      </a:r>
                      <a:endParaRPr lang="zh-CN" altLang="en-US" dirty="0"/>
                    </a:p>
                  </a:txBody>
                  <a:tcPr/>
                </a:tc>
                <a:tc>
                  <a:txBody>
                    <a:bodyPr/>
                    <a:lstStyle/>
                    <a:p>
                      <a:pPr algn="ctr"/>
                      <a:r>
                        <a:rPr lang="en-US" sz="1800" kern="1200" dirty="0" smtClean="0">
                          <a:solidFill>
                            <a:schemeClr val="dk1"/>
                          </a:solidFill>
                          <a:latin typeface="+mn-lt"/>
                          <a:ea typeface="+mn-ea"/>
                          <a:cs typeface="+mn-cs"/>
                        </a:rPr>
                        <a:t>0.8685</a:t>
                      </a:r>
                      <a:endParaRPr lang="zh-CN" altLang="en-US" dirty="0"/>
                    </a:p>
                  </a:txBody>
                  <a:tcPr/>
                </a:tc>
                <a:tc>
                  <a:txBody>
                    <a:bodyPr/>
                    <a:lstStyle/>
                    <a:p>
                      <a:pPr algn="ctr"/>
                      <a:r>
                        <a:rPr lang="en-US" sz="1800" kern="1200" dirty="0" smtClean="0">
                          <a:solidFill>
                            <a:schemeClr val="dk1"/>
                          </a:solidFill>
                          <a:latin typeface="+mn-lt"/>
                          <a:ea typeface="+mn-ea"/>
                          <a:cs typeface="+mn-cs"/>
                        </a:rPr>
                        <a:t>0.9490</a:t>
                      </a:r>
                      <a:endParaRPr lang="zh-CN" altLang="en-US" dirty="0"/>
                    </a:p>
                  </a:txBody>
                  <a:tcPr/>
                </a:tc>
                <a:tc>
                  <a:txBody>
                    <a:bodyPr/>
                    <a:lstStyle/>
                    <a:p>
                      <a:pPr algn="ctr"/>
                      <a:r>
                        <a:rPr lang="en-US" sz="1800" kern="1200" dirty="0" smtClean="0">
                          <a:solidFill>
                            <a:schemeClr val="dk1"/>
                          </a:solidFill>
                          <a:latin typeface="+mn-lt"/>
                          <a:ea typeface="+mn-ea"/>
                          <a:cs typeface="+mn-cs"/>
                        </a:rPr>
                        <a:t>0.8982</a:t>
                      </a:r>
                      <a:endParaRPr lang="zh-CN" altLang="en-US" dirty="0"/>
                    </a:p>
                  </a:txBody>
                  <a:tcPr/>
                </a:tc>
              </a:tr>
              <a:tr h="360948">
                <a:tc>
                  <a:txBody>
                    <a:bodyPr/>
                    <a:lstStyle/>
                    <a:p>
                      <a:pPr algn="ctr"/>
                      <a:r>
                        <a:rPr lang="en-US" altLang="zh-CN" dirty="0" smtClean="0"/>
                        <a:t>200</a:t>
                      </a:r>
                      <a:endParaRPr lang="zh-CN" altLang="en-US" dirty="0"/>
                    </a:p>
                  </a:txBody>
                  <a:tcPr/>
                </a:tc>
                <a:tc>
                  <a:txBody>
                    <a:bodyPr/>
                    <a:lstStyle/>
                    <a:p>
                      <a:pPr algn="ctr"/>
                      <a:r>
                        <a:rPr lang="en-US" sz="1800" kern="1200" dirty="0" smtClean="0">
                          <a:solidFill>
                            <a:schemeClr val="dk1"/>
                          </a:solidFill>
                          <a:latin typeface="+mn-lt"/>
                          <a:ea typeface="+mn-ea"/>
                          <a:cs typeface="+mn-cs"/>
                        </a:rPr>
                        <a:t>0.9677</a:t>
                      </a:r>
                      <a:endParaRPr lang="zh-CN" altLang="en-US" dirty="0"/>
                    </a:p>
                  </a:txBody>
                  <a:tcPr/>
                </a:tc>
                <a:tc>
                  <a:txBody>
                    <a:bodyPr/>
                    <a:lstStyle/>
                    <a:p>
                      <a:pPr algn="ctr"/>
                      <a:r>
                        <a:rPr lang="en-US" sz="1800" kern="1200" dirty="0" smtClean="0">
                          <a:solidFill>
                            <a:schemeClr val="dk1"/>
                          </a:solidFill>
                          <a:latin typeface="+mn-lt"/>
                          <a:ea typeface="+mn-ea"/>
                          <a:cs typeface="+mn-cs"/>
                        </a:rPr>
                        <a:t>0.8931</a:t>
                      </a:r>
                      <a:endParaRPr lang="zh-CN" altLang="en-US" dirty="0"/>
                    </a:p>
                  </a:txBody>
                  <a:tcPr/>
                </a:tc>
                <a:tc>
                  <a:txBody>
                    <a:bodyPr/>
                    <a:lstStyle/>
                    <a:p>
                      <a:pPr algn="ctr"/>
                      <a:r>
                        <a:rPr lang="en-US" sz="1800" kern="1200" dirty="0" smtClean="0">
                          <a:solidFill>
                            <a:schemeClr val="dk1"/>
                          </a:solidFill>
                          <a:latin typeface="+mn-lt"/>
                          <a:ea typeface="+mn-ea"/>
                          <a:cs typeface="+mn-cs"/>
                        </a:rPr>
                        <a:t>0.9738</a:t>
                      </a:r>
                      <a:endParaRPr lang="zh-CN" altLang="en-US" dirty="0"/>
                    </a:p>
                  </a:txBody>
                  <a:tcPr/>
                </a:tc>
                <a:tc>
                  <a:txBody>
                    <a:bodyPr/>
                    <a:lstStyle/>
                    <a:p>
                      <a:pPr algn="ctr"/>
                      <a:r>
                        <a:rPr lang="en-US" sz="1800" kern="1200" dirty="0" smtClean="0">
                          <a:solidFill>
                            <a:schemeClr val="dk1"/>
                          </a:solidFill>
                          <a:latin typeface="+mn-lt"/>
                          <a:ea typeface="+mn-ea"/>
                          <a:cs typeface="+mn-cs"/>
                        </a:rPr>
                        <a:t>0.9232</a:t>
                      </a:r>
                      <a:endParaRPr lang="zh-CN" altLang="en-US" dirty="0"/>
                    </a:p>
                  </a:txBody>
                  <a:tcPr/>
                </a:tc>
              </a:tr>
              <a:tr h="360948">
                <a:tc>
                  <a:txBody>
                    <a:bodyPr/>
                    <a:lstStyle/>
                    <a:p>
                      <a:pPr algn="ctr"/>
                      <a:r>
                        <a:rPr lang="en-US" altLang="zh-CN" dirty="0" smtClean="0"/>
                        <a:t>500</a:t>
                      </a:r>
                      <a:endParaRPr lang="zh-CN" altLang="en-US" dirty="0"/>
                    </a:p>
                  </a:txBody>
                  <a:tcPr/>
                </a:tc>
                <a:tc>
                  <a:txBody>
                    <a:bodyPr/>
                    <a:lstStyle/>
                    <a:p>
                      <a:pPr algn="ctr"/>
                      <a:r>
                        <a:rPr lang="en-US" sz="1800" kern="1200" dirty="0" smtClean="0">
                          <a:solidFill>
                            <a:schemeClr val="dk1"/>
                          </a:solidFill>
                          <a:latin typeface="+mn-lt"/>
                          <a:ea typeface="+mn-ea"/>
                          <a:cs typeface="+mn-cs"/>
                        </a:rPr>
                        <a:t>0.9777</a:t>
                      </a:r>
                      <a:endParaRPr lang="zh-CN" altLang="en-US" dirty="0"/>
                    </a:p>
                  </a:txBody>
                  <a:tcPr/>
                </a:tc>
                <a:tc>
                  <a:txBody>
                    <a:bodyPr/>
                    <a:lstStyle/>
                    <a:p>
                      <a:pPr algn="ctr"/>
                      <a:r>
                        <a:rPr lang="en-US" sz="1800" kern="1200" dirty="0" smtClean="0">
                          <a:solidFill>
                            <a:schemeClr val="dk1"/>
                          </a:solidFill>
                          <a:latin typeface="+mn-lt"/>
                          <a:ea typeface="+mn-ea"/>
                          <a:cs typeface="+mn-cs"/>
                        </a:rPr>
                        <a:t>0.9062</a:t>
                      </a:r>
                      <a:endParaRPr lang="zh-CN" altLang="en-US" dirty="0"/>
                    </a:p>
                  </a:txBody>
                  <a:tcPr/>
                </a:tc>
                <a:tc>
                  <a:txBody>
                    <a:bodyPr/>
                    <a:lstStyle/>
                    <a:p>
                      <a:pPr algn="ctr"/>
                      <a:r>
                        <a:rPr lang="en-US" sz="1800" kern="1200" dirty="0" smtClean="0">
                          <a:solidFill>
                            <a:schemeClr val="dk1"/>
                          </a:solidFill>
                          <a:latin typeface="+mn-lt"/>
                          <a:ea typeface="+mn-ea"/>
                          <a:cs typeface="+mn-cs"/>
                        </a:rPr>
                        <a:t>0.9795</a:t>
                      </a:r>
                      <a:endParaRPr lang="zh-CN" altLang="en-US" dirty="0"/>
                    </a:p>
                  </a:txBody>
                  <a:tcPr/>
                </a:tc>
                <a:tc>
                  <a:txBody>
                    <a:bodyPr/>
                    <a:lstStyle/>
                    <a:p>
                      <a:pPr algn="ctr"/>
                      <a:r>
                        <a:rPr lang="en-US" sz="1800" kern="1200" dirty="0" smtClean="0">
                          <a:solidFill>
                            <a:schemeClr val="dk1"/>
                          </a:solidFill>
                          <a:latin typeface="+mn-lt"/>
                          <a:ea typeface="+mn-ea"/>
                          <a:cs typeface="+mn-cs"/>
                        </a:rPr>
                        <a:t>0.9337</a:t>
                      </a:r>
                      <a:endParaRPr lang="zh-CN" altLang="en-US" dirty="0"/>
                    </a:p>
                  </a:txBody>
                  <a:tcPr/>
                </a:tc>
              </a:tr>
              <a:tr h="360948">
                <a:tc>
                  <a:txBody>
                    <a:bodyPr/>
                    <a:lstStyle/>
                    <a:p>
                      <a:pPr algn="ctr"/>
                      <a:r>
                        <a:rPr lang="en-US" altLang="zh-CN" dirty="0" smtClean="0"/>
                        <a:t>1000</a:t>
                      </a:r>
                      <a:endParaRPr lang="zh-CN" altLang="en-US" dirty="0"/>
                    </a:p>
                  </a:txBody>
                  <a:tcPr/>
                </a:tc>
                <a:tc>
                  <a:txBody>
                    <a:bodyPr/>
                    <a:lstStyle/>
                    <a:p>
                      <a:pPr algn="ctr"/>
                      <a:r>
                        <a:rPr lang="en-US" sz="1800" kern="1200" dirty="0" smtClean="0">
                          <a:solidFill>
                            <a:schemeClr val="dk1"/>
                          </a:solidFill>
                          <a:latin typeface="+mn-lt"/>
                          <a:ea typeface="+mn-ea"/>
                          <a:cs typeface="+mn-cs"/>
                        </a:rPr>
                        <a:t>0.9900</a:t>
                      </a:r>
                      <a:endParaRPr lang="zh-CN" altLang="en-US" dirty="0"/>
                    </a:p>
                  </a:txBody>
                  <a:tcPr/>
                </a:tc>
                <a:tc>
                  <a:txBody>
                    <a:bodyPr/>
                    <a:lstStyle/>
                    <a:p>
                      <a:pPr algn="ctr"/>
                      <a:r>
                        <a:rPr lang="en-US" sz="1800" kern="1200" dirty="0" smtClean="0">
                          <a:solidFill>
                            <a:schemeClr val="dk1"/>
                          </a:solidFill>
                          <a:latin typeface="+mn-lt"/>
                          <a:ea typeface="+mn-ea"/>
                          <a:cs typeface="+mn-cs"/>
                        </a:rPr>
                        <a:t>0.9092</a:t>
                      </a:r>
                      <a:endParaRPr lang="zh-CN" altLang="en-US" dirty="0"/>
                    </a:p>
                  </a:txBody>
                  <a:tcPr/>
                </a:tc>
                <a:tc>
                  <a:txBody>
                    <a:bodyPr/>
                    <a:lstStyle/>
                    <a:p>
                      <a:pPr algn="ctr"/>
                      <a:r>
                        <a:rPr lang="en-US" sz="1800" kern="1200" dirty="0" smtClean="0">
                          <a:solidFill>
                            <a:schemeClr val="dk1"/>
                          </a:solidFill>
                          <a:latin typeface="+mn-lt"/>
                          <a:ea typeface="+mn-ea"/>
                          <a:cs typeface="+mn-cs"/>
                        </a:rPr>
                        <a:t>0.9876</a:t>
                      </a:r>
                      <a:endParaRPr lang="zh-CN" altLang="en-US" dirty="0"/>
                    </a:p>
                  </a:txBody>
                  <a:tcPr/>
                </a:tc>
                <a:tc>
                  <a:txBody>
                    <a:bodyPr/>
                    <a:lstStyle/>
                    <a:p>
                      <a:pPr algn="ctr"/>
                      <a:r>
                        <a:rPr lang="en-US" sz="1800" kern="1200" dirty="0" smtClean="0">
                          <a:solidFill>
                            <a:schemeClr val="dk1"/>
                          </a:solidFill>
                          <a:latin typeface="+mn-lt"/>
                          <a:ea typeface="+mn-ea"/>
                          <a:cs typeface="+mn-cs"/>
                        </a:rPr>
                        <a:t>0.9445</a:t>
                      </a:r>
                      <a:endParaRPr lang="zh-CN" altLang="en-US" dirty="0"/>
                    </a:p>
                  </a:txBody>
                  <a:tcPr/>
                </a:tc>
              </a:tr>
              <a:tr h="360948">
                <a:tc>
                  <a:txBody>
                    <a:bodyPr/>
                    <a:lstStyle/>
                    <a:p>
                      <a:pPr algn="ctr"/>
                      <a:r>
                        <a:rPr lang="en-US" altLang="zh-CN" dirty="0" smtClean="0"/>
                        <a:t>2000</a:t>
                      </a:r>
                      <a:endParaRPr lang="zh-CN" altLang="en-US" dirty="0"/>
                    </a:p>
                  </a:txBody>
                  <a:tcPr/>
                </a:tc>
                <a:tc>
                  <a:txBody>
                    <a:bodyPr/>
                    <a:lstStyle/>
                    <a:p>
                      <a:pPr algn="ctr"/>
                      <a:r>
                        <a:rPr lang="en-US" sz="1800" kern="1200" dirty="0" smtClean="0">
                          <a:solidFill>
                            <a:schemeClr val="dk1"/>
                          </a:solidFill>
                          <a:latin typeface="+mn-lt"/>
                          <a:ea typeface="+mn-ea"/>
                          <a:cs typeface="+mn-cs"/>
                        </a:rPr>
                        <a:t>0.9862</a:t>
                      </a:r>
                      <a:endParaRPr lang="zh-CN" altLang="en-US" dirty="0"/>
                    </a:p>
                  </a:txBody>
                  <a:tcPr/>
                </a:tc>
                <a:tc>
                  <a:txBody>
                    <a:bodyPr/>
                    <a:lstStyle/>
                    <a:p>
                      <a:pPr algn="ctr"/>
                      <a:r>
                        <a:rPr lang="en-US" sz="1800" kern="1200" dirty="0" smtClean="0">
                          <a:solidFill>
                            <a:schemeClr val="dk1"/>
                          </a:solidFill>
                          <a:latin typeface="+mn-lt"/>
                          <a:ea typeface="+mn-ea"/>
                          <a:cs typeface="+mn-cs"/>
                        </a:rPr>
                        <a:t>0.9185</a:t>
                      </a:r>
                      <a:endParaRPr lang="zh-CN" altLang="en-US" dirty="0"/>
                    </a:p>
                  </a:txBody>
                  <a:tcPr/>
                </a:tc>
                <a:tc>
                  <a:txBody>
                    <a:bodyPr/>
                    <a:lstStyle/>
                    <a:p>
                      <a:pPr algn="ctr"/>
                      <a:r>
                        <a:rPr lang="en-US" sz="1800" kern="1200" dirty="0" smtClean="0">
                          <a:solidFill>
                            <a:schemeClr val="dk1"/>
                          </a:solidFill>
                          <a:latin typeface="+mn-lt"/>
                          <a:ea typeface="+mn-ea"/>
                          <a:cs typeface="+mn-cs"/>
                        </a:rPr>
                        <a:t>0.9914</a:t>
                      </a:r>
                      <a:endParaRPr lang="zh-CN" altLang="en-US" dirty="0"/>
                    </a:p>
                  </a:txBody>
                  <a:tcPr/>
                </a:tc>
                <a:tc>
                  <a:txBody>
                    <a:bodyPr/>
                    <a:lstStyle/>
                    <a:p>
                      <a:pPr algn="ctr"/>
                      <a:r>
                        <a:rPr lang="en-US" sz="1800" kern="1200" dirty="0" smtClean="0">
                          <a:solidFill>
                            <a:schemeClr val="dk1"/>
                          </a:solidFill>
                          <a:latin typeface="+mn-lt"/>
                          <a:ea typeface="+mn-ea"/>
                          <a:cs typeface="+mn-cs"/>
                        </a:rPr>
                        <a:t>0.9482</a:t>
                      </a:r>
                      <a:endParaRPr lang="zh-CN" altLang="en-US" dirty="0"/>
                    </a:p>
                  </a:txBody>
                  <a:tcPr/>
                </a:tc>
              </a:tr>
              <a:tr h="360948">
                <a:tc>
                  <a:txBody>
                    <a:bodyPr/>
                    <a:lstStyle/>
                    <a:p>
                      <a:pPr algn="ctr"/>
                      <a:r>
                        <a:rPr lang="en-US" altLang="zh-CN" dirty="0" smtClean="0"/>
                        <a:t>5000</a:t>
                      </a:r>
                      <a:endParaRPr lang="zh-CN" altLang="en-US" dirty="0"/>
                    </a:p>
                  </a:txBody>
                  <a:tcPr/>
                </a:tc>
                <a:tc>
                  <a:txBody>
                    <a:bodyPr/>
                    <a:lstStyle/>
                    <a:p>
                      <a:pPr algn="ctr"/>
                      <a:r>
                        <a:rPr lang="en-US" sz="1800" b="1" kern="1200" dirty="0" smtClean="0">
                          <a:solidFill>
                            <a:schemeClr val="dk1"/>
                          </a:solidFill>
                          <a:latin typeface="+mn-lt"/>
                          <a:ea typeface="+mn-ea"/>
                          <a:cs typeface="+mn-cs"/>
                        </a:rPr>
                        <a:t>0.9923</a:t>
                      </a:r>
                      <a:endParaRPr lang="zh-CN" altLang="en-US" b="1" dirty="0"/>
                    </a:p>
                  </a:txBody>
                  <a:tcPr/>
                </a:tc>
                <a:tc>
                  <a:txBody>
                    <a:bodyPr/>
                    <a:lstStyle/>
                    <a:p>
                      <a:pPr algn="ctr"/>
                      <a:r>
                        <a:rPr lang="en-US" sz="1800" b="1" kern="1200" dirty="0" smtClean="0">
                          <a:solidFill>
                            <a:schemeClr val="dk1"/>
                          </a:solidFill>
                          <a:latin typeface="+mn-lt"/>
                          <a:ea typeface="+mn-ea"/>
                          <a:cs typeface="+mn-cs"/>
                        </a:rPr>
                        <a:t>0.9323</a:t>
                      </a:r>
                      <a:endParaRPr lang="zh-CN" altLang="en-US" b="1" dirty="0"/>
                    </a:p>
                  </a:txBody>
                  <a:tcPr/>
                </a:tc>
                <a:tc>
                  <a:txBody>
                    <a:bodyPr/>
                    <a:lstStyle/>
                    <a:p>
                      <a:pPr algn="ctr"/>
                      <a:r>
                        <a:rPr lang="en-US" sz="1800" b="1" kern="1200" dirty="0" smtClean="0">
                          <a:solidFill>
                            <a:schemeClr val="dk1"/>
                          </a:solidFill>
                          <a:latin typeface="+mn-lt"/>
                          <a:ea typeface="+mn-ea"/>
                          <a:cs typeface="+mn-cs"/>
                        </a:rPr>
                        <a:t>0.9933</a:t>
                      </a:r>
                      <a:endParaRPr lang="zh-CN" altLang="en-US" b="1" dirty="0"/>
                    </a:p>
                  </a:txBody>
                  <a:tcPr/>
                </a:tc>
                <a:tc>
                  <a:txBody>
                    <a:bodyPr/>
                    <a:lstStyle/>
                    <a:p>
                      <a:pPr algn="ctr"/>
                      <a:r>
                        <a:rPr lang="en-US" sz="1800" b="1" kern="1200" dirty="0" smtClean="0">
                          <a:solidFill>
                            <a:schemeClr val="dk1"/>
                          </a:solidFill>
                          <a:latin typeface="+mn-lt"/>
                          <a:ea typeface="+mn-ea"/>
                          <a:cs typeface="+mn-cs"/>
                        </a:rPr>
                        <a:t>0.9497</a:t>
                      </a:r>
                      <a:endParaRPr lang="zh-CN" altLang="en-US" b="1"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2800" b="1" dirty="0" smtClean="0">
                <a:latin typeface="+mj-lt"/>
                <a:ea typeface="+mj-ea"/>
              </a:rPr>
              <a:t>目前已完成的内容</a:t>
            </a:r>
            <a:endParaRPr lang="zh-CN" altLang="en-US" sz="2800" b="1" dirty="0">
              <a:latin typeface="+mj-lt"/>
              <a:ea typeface="+mj-ea"/>
            </a:endParaRPr>
          </a:p>
        </p:txBody>
      </p:sp>
      <p:sp>
        <p:nvSpPr>
          <p:cNvPr id="5123" name="Rectangle 3"/>
          <p:cNvSpPr>
            <a:spLocks noGrp="1"/>
          </p:cNvSpPr>
          <p:nvPr>
            <p:ph idx="1"/>
            <p:custDataLst>
              <p:tags r:id="rId3"/>
            </p:custDataLst>
          </p:nvPr>
        </p:nvSpPr>
        <p:spPr>
          <a:xfrm>
            <a:off x="123544" y="732392"/>
            <a:ext cx="8843993" cy="3829447"/>
          </a:xfrm>
        </p:spPr>
        <p:txBody>
          <a:bodyPr>
            <a:normAutofit/>
          </a:bodyPr>
          <a:lstStyle/>
          <a:p>
            <a:pPr lvl="0">
              <a:buNone/>
            </a:pPr>
            <a:r>
              <a:rPr lang="zh-CN" altLang="en-US" sz="2000" dirty="0" smtClean="0">
                <a:latin typeface="+mn-lt"/>
                <a:ea typeface="+mn-ea"/>
                <a:sym typeface="+mn-ea"/>
              </a:rPr>
              <a:t>四、</a:t>
            </a:r>
            <a:r>
              <a:rPr lang="zh-CN" altLang="en-US" sz="2000" dirty="0" smtClean="0"/>
              <a:t>实验结果</a:t>
            </a:r>
          </a:p>
          <a:p>
            <a:pPr>
              <a:buNone/>
            </a:pPr>
            <a:r>
              <a:rPr lang="en-US" altLang="zh-CN" sz="1800" dirty="0" smtClean="0"/>
              <a:t>	</a:t>
            </a:r>
            <a:r>
              <a:rPr lang="zh-CN" altLang="en-US" sz="1800" dirty="0" smtClean="0"/>
              <a:t>采用不同的分类方法对四个数据集进行分类，分类正确率的结果如下：</a:t>
            </a:r>
            <a:endParaRPr lang="en-US" altLang="zh-CN" sz="1800" dirty="0" smtClean="0"/>
          </a:p>
          <a:p>
            <a:pPr>
              <a:buNone/>
            </a:pPr>
            <a:endParaRPr lang="zh-CN" altLang="en-US" sz="1800" dirty="0" smtClean="0"/>
          </a:p>
          <a:p>
            <a:pPr>
              <a:buNone/>
            </a:pPr>
            <a:endParaRPr lang="en-US" altLang="zh-CN" sz="2000" dirty="0" smtClean="0"/>
          </a:p>
        </p:txBody>
      </p:sp>
      <p:graphicFrame>
        <p:nvGraphicFramePr>
          <p:cNvPr id="4" name="表格 3"/>
          <p:cNvGraphicFramePr>
            <a:graphicFrameLocks noGrp="1"/>
          </p:cNvGraphicFramePr>
          <p:nvPr/>
        </p:nvGraphicFramePr>
        <p:xfrm>
          <a:off x="1179095" y="1630613"/>
          <a:ext cx="6280484" cy="1854200"/>
        </p:xfrm>
        <a:graphic>
          <a:graphicData uri="http://schemas.openxmlformats.org/drawingml/2006/table">
            <a:tbl>
              <a:tblPr firstRow="1" bandRow="1">
                <a:tableStyleId>{5C22544A-7EE6-4342-B048-85BDC9FD1C3A}</a:tableStyleId>
              </a:tblPr>
              <a:tblGrid>
                <a:gridCol w="1524000"/>
                <a:gridCol w="1524000"/>
                <a:gridCol w="1524000"/>
                <a:gridCol w="1708484"/>
              </a:tblGrid>
              <a:tr h="370840">
                <a:tc>
                  <a:txBody>
                    <a:bodyPr/>
                    <a:lstStyle/>
                    <a:p>
                      <a:endParaRPr lang="zh-CN" altLang="en-US" dirty="0"/>
                    </a:p>
                  </a:txBody>
                  <a:tcPr/>
                </a:tc>
                <a:tc>
                  <a:txBody>
                    <a:bodyPr/>
                    <a:lstStyle/>
                    <a:p>
                      <a:pPr algn="ctr"/>
                      <a:r>
                        <a:rPr lang="en-US" altLang="zh-CN" dirty="0" err="1" smtClean="0"/>
                        <a:t>knn</a:t>
                      </a:r>
                      <a:endParaRPr lang="zh-CN" altLang="en-US" dirty="0"/>
                    </a:p>
                  </a:txBody>
                  <a:tcPr/>
                </a:tc>
                <a:tc>
                  <a:txBody>
                    <a:bodyPr/>
                    <a:lstStyle/>
                    <a:p>
                      <a:pPr algn="ctr"/>
                      <a:r>
                        <a:rPr lang="en-US" altLang="zh-CN" dirty="0" smtClean="0"/>
                        <a:t>SVM</a:t>
                      </a:r>
                      <a:endParaRPr lang="zh-CN" altLang="en-US" dirty="0"/>
                    </a:p>
                  </a:txBody>
                  <a:tcPr/>
                </a:tc>
                <a:tc>
                  <a:txBody>
                    <a:bodyPr/>
                    <a:lstStyle/>
                    <a:p>
                      <a:pPr algn="ctr"/>
                      <a:r>
                        <a:rPr lang="en-US" altLang="zh-CN" dirty="0" err="1" smtClean="0"/>
                        <a:t>SAE+softmax</a:t>
                      </a:r>
                      <a:endParaRPr lang="zh-CN" altLang="en-US" dirty="0"/>
                    </a:p>
                  </a:txBody>
                  <a:tcPr/>
                </a:tc>
              </a:tr>
              <a:tr h="370840">
                <a:tc>
                  <a:txBody>
                    <a:bodyPr/>
                    <a:lstStyle/>
                    <a:p>
                      <a:pPr algn="ctr"/>
                      <a:r>
                        <a:rPr lang="en-US" altLang="zh-CN" dirty="0" smtClean="0"/>
                        <a:t>lymphoma</a:t>
                      </a:r>
                      <a:endParaRPr lang="zh-CN" altLang="en-US" dirty="0"/>
                    </a:p>
                  </a:txBody>
                  <a:tcPr/>
                </a:tc>
                <a:tc>
                  <a:txBody>
                    <a:bodyPr/>
                    <a:lstStyle/>
                    <a:p>
                      <a:pPr algn="ctr"/>
                      <a:r>
                        <a:rPr lang="en-US" sz="1800" kern="1200" dirty="0" smtClean="0">
                          <a:solidFill>
                            <a:schemeClr val="dk1"/>
                          </a:solidFill>
                          <a:latin typeface="+mn-lt"/>
                          <a:ea typeface="+mn-ea"/>
                          <a:cs typeface="+mn-cs"/>
                        </a:rPr>
                        <a:t>0.9839</a:t>
                      </a:r>
                      <a:endParaRPr lang="zh-CN" altLang="en-US" dirty="0"/>
                    </a:p>
                  </a:txBody>
                  <a:tcPr/>
                </a:tc>
                <a:tc>
                  <a:txBody>
                    <a:bodyPr/>
                    <a:lstStyle/>
                    <a:p>
                      <a:pPr algn="ctr"/>
                      <a:r>
                        <a:rPr lang="en-US" sz="1800" kern="1200" dirty="0" smtClean="0">
                          <a:solidFill>
                            <a:schemeClr val="dk1"/>
                          </a:solidFill>
                          <a:latin typeface="+mn-lt"/>
                          <a:ea typeface="+mn-ea"/>
                          <a:cs typeface="+mn-cs"/>
                        </a:rPr>
                        <a:t>0.8667</a:t>
                      </a:r>
                      <a:endParaRPr lang="zh-CN" altLang="en-US" dirty="0"/>
                    </a:p>
                  </a:txBody>
                  <a:tcPr/>
                </a:tc>
                <a:tc>
                  <a:txBody>
                    <a:bodyPr/>
                    <a:lstStyle/>
                    <a:p>
                      <a:pPr algn="ctr"/>
                      <a:r>
                        <a:rPr lang="en-US" sz="1800" b="1" kern="1200" dirty="0" smtClean="0">
                          <a:solidFill>
                            <a:schemeClr val="dk1"/>
                          </a:solidFill>
                          <a:latin typeface="+mn-lt"/>
                          <a:ea typeface="+mn-ea"/>
                          <a:cs typeface="+mn-cs"/>
                        </a:rPr>
                        <a:t>0.9923</a:t>
                      </a:r>
                      <a:endParaRPr lang="zh-CN" altLang="en-US" b="1" dirty="0"/>
                    </a:p>
                  </a:txBody>
                  <a:tcPr/>
                </a:tc>
              </a:tr>
              <a:tr h="370840">
                <a:tc>
                  <a:txBody>
                    <a:bodyPr/>
                    <a:lstStyle/>
                    <a:p>
                      <a:pPr algn="ctr"/>
                      <a:r>
                        <a:rPr lang="en-US" altLang="zh-CN" dirty="0" smtClean="0"/>
                        <a:t>colon</a:t>
                      </a:r>
                      <a:endParaRPr lang="zh-CN" altLang="en-US" dirty="0"/>
                    </a:p>
                  </a:txBody>
                  <a:tcPr/>
                </a:tc>
                <a:tc>
                  <a:txBody>
                    <a:bodyPr/>
                    <a:lstStyle/>
                    <a:p>
                      <a:pPr algn="ctr"/>
                      <a:r>
                        <a:rPr lang="en-US" sz="1800" kern="1200" dirty="0" smtClean="0">
                          <a:solidFill>
                            <a:schemeClr val="dk1"/>
                          </a:solidFill>
                          <a:latin typeface="+mn-lt"/>
                          <a:ea typeface="+mn-ea"/>
                          <a:cs typeface="+mn-cs"/>
                        </a:rPr>
                        <a:t>0.7962</a:t>
                      </a:r>
                      <a:endParaRPr lang="zh-CN" altLang="en-US" dirty="0"/>
                    </a:p>
                  </a:txBody>
                  <a:tcPr/>
                </a:tc>
                <a:tc>
                  <a:txBody>
                    <a:bodyPr/>
                    <a:lstStyle/>
                    <a:p>
                      <a:pPr algn="ctr"/>
                      <a:r>
                        <a:rPr lang="en-US" sz="1800" kern="1200" dirty="0" smtClean="0">
                          <a:solidFill>
                            <a:schemeClr val="dk1"/>
                          </a:solidFill>
                          <a:latin typeface="+mn-lt"/>
                          <a:ea typeface="+mn-ea"/>
                          <a:cs typeface="+mn-cs"/>
                        </a:rPr>
                        <a:t>0.8609</a:t>
                      </a:r>
                      <a:endParaRPr lang="zh-CN" altLang="en-US" dirty="0"/>
                    </a:p>
                  </a:txBody>
                  <a:tcPr/>
                </a:tc>
                <a:tc>
                  <a:txBody>
                    <a:bodyPr/>
                    <a:lstStyle/>
                    <a:p>
                      <a:pPr algn="ctr"/>
                      <a:r>
                        <a:rPr lang="en-US" sz="1800" b="1" kern="1200" dirty="0" smtClean="0">
                          <a:solidFill>
                            <a:schemeClr val="dk1"/>
                          </a:solidFill>
                          <a:latin typeface="+mn-lt"/>
                          <a:ea typeface="+mn-ea"/>
                          <a:cs typeface="+mn-cs"/>
                        </a:rPr>
                        <a:t>0.9323</a:t>
                      </a:r>
                      <a:endParaRPr lang="zh-CN" altLang="en-US" b="1" dirty="0"/>
                    </a:p>
                  </a:txBody>
                  <a:tcPr/>
                </a:tc>
              </a:tr>
              <a:tr h="370840">
                <a:tc>
                  <a:txBody>
                    <a:bodyPr/>
                    <a:lstStyle/>
                    <a:p>
                      <a:pPr algn="ctr"/>
                      <a:r>
                        <a:rPr lang="en-US" altLang="zh-CN" dirty="0" smtClean="0"/>
                        <a:t>prostate</a:t>
                      </a:r>
                      <a:endParaRPr lang="zh-CN" altLang="en-US" dirty="0"/>
                    </a:p>
                  </a:txBody>
                  <a:tcPr/>
                </a:tc>
                <a:tc>
                  <a:txBody>
                    <a:bodyPr/>
                    <a:lstStyle/>
                    <a:p>
                      <a:pPr algn="ctr"/>
                      <a:r>
                        <a:rPr lang="en-US" sz="1800" kern="1200" dirty="0" smtClean="0">
                          <a:solidFill>
                            <a:schemeClr val="dk1"/>
                          </a:solidFill>
                          <a:latin typeface="+mn-lt"/>
                          <a:ea typeface="+mn-ea"/>
                          <a:cs typeface="+mn-cs"/>
                        </a:rPr>
                        <a:t>0.7461</a:t>
                      </a:r>
                      <a:endParaRPr lang="zh-CN" altLang="en-US" dirty="0"/>
                    </a:p>
                  </a:txBody>
                  <a:tcPr/>
                </a:tc>
                <a:tc>
                  <a:txBody>
                    <a:bodyPr/>
                    <a:lstStyle/>
                    <a:p>
                      <a:pPr algn="ctr"/>
                      <a:r>
                        <a:rPr lang="en-US" sz="1800" kern="1200" dirty="0" smtClean="0">
                          <a:solidFill>
                            <a:schemeClr val="dk1"/>
                          </a:solidFill>
                          <a:latin typeface="+mn-lt"/>
                          <a:ea typeface="+mn-ea"/>
                          <a:cs typeface="+mn-cs"/>
                        </a:rPr>
                        <a:t>0.8413</a:t>
                      </a:r>
                      <a:endParaRPr lang="zh-CN" altLang="en-US" dirty="0"/>
                    </a:p>
                  </a:txBody>
                  <a:tcPr/>
                </a:tc>
                <a:tc>
                  <a:txBody>
                    <a:bodyPr/>
                    <a:lstStyle/>
                    <a:p>
                      <a:pPr algn="ctr"/>
                      <a:r>
                        <a:rPr lang="en-US" sz="1800" b="1" kern="1200" dirty="0" smtClean="0">
                          <a:solidFill>
                            <a:schemeClr val="dk1"/>
                          </a:solidFill>
                          <a:latin typeface="+mn-lt"/>
                          <a:ea typeface="+mn-ea"/>
                          <a:cs typeface="+mn-cs"/>
                        </a:rPr>
                        <a:t>0.9933</a:t>
                      </a:r>
                      <a:endParaRPr lang="zh-CN" altLang="en-US" b="1" dirty="0"/>
                    </a:p>
                  </a:txBody>
                  <a:tcPr/>
                </a:tc>
              </a:tr>
              <a:tr h="370840">
                <a:tc>
                  <a:txBody>
                    <a:bodyPr/>
                    <a:lstStyle/>
                    <a:p>
                      <a:pPr algn="ctr"/>
                      <a:r>
                        <a:rPr lang="en-US" altLang="zh-CN" dirty="0" err="1" smtClean="0"/>
                        <a:t>gcm</a:t>
                      </a:r>
                      <a:endParaRPr lang="zh-CN" altLang="en-US" dirty="0"/>
                    </a:p>
                  </a:txBody>
                  <a:tcPr/>
                </a:tc>
                <a:tc>
                  <a:txBody>
                    <a:bodyPr/>
                    <a:lstStyle/>
                    <a:p>
                      <a:pPr algn="ctr"/>
                      <a:r>
                        <a:rPr lang="en-US" sz="1800" kern="1200" dirty="0" smtClean="0">
                          <a:solidFill>
                            <a:schemeClr val="dk1"/>
                          </a:solidFill>
                          <a:latin typeface="+mn-lt"/>
                          <a:ea typeface="+mn-ea"/>
                          <a:cs typeface="+mn-cs"/>
                        </a:rPr>
                        <a:t>0.5984</a:t>
                      </a:r>
                      <a:endParaRPr lang="zh-CN" altLang="en-US" dirty="0"/>
                    </a:p>
                  </a:txBody>
                  <a:tcPr/>
                </a:tc>
                <a:tc>
                  <a:txBody>
                    <a:bodyPr/>
                    <a:lstStyle/>
                    <a:p>
                      <a:pPr algn="ctr"/>
                      <a:r>
                        <a:rPr lang="en-US" sz="1800" kern="1200" dirty="0" smtClean="0">
                          <a:solidFill>
                            <a:schemeClr val="dk1"/>
                          </a:solidFill>
                          <a:latin typeface="+mn-lt"/>
                          <a:ea typeface="+mn-ea"/>
                          <a:cs typeface="+mn-cs"/>
                        </a:rPr>
                        <a:t>0.4895</a:t>
                      </a:r>
                      <a:endParaRPr lang="zh-CN" altLang="en-US" dirty="0"/>
                    </a:p>
                  </a:txBody>
                  <a:tcPr/>
                </a:tc>
                <a:tc>
                  <a:txBody>
                    <a:bodyPr/>
                    <a:lstStyle/>
                    <a:p>
                      <a:pPr algn="ctr"/>
                      <a:r>
                        <a:rPr lang="en-US" sz="1800" b="1" kern="1200" dirty="0" smtClean="0">
                          <a:solidFill>
                            <a:schemeClr val="dk1"/>
                          </a:solidFill>
                          <a:latin typeface="+mn-lt"/>
                          <a:ea typeface="+mn-ea"/>
                          <a:cs typeface="+mn-cs"/>
                        </a:rPr>
                        <a:t>0.9497</a:t>
                      </a:r>
                      <a:endParaRPr lang="zh-CN" altLang="en-US" b="1"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2800" b="1" dirty="0" smtClean="0">
                <a:latin typeface="+mj-lt"/>
                <a:ea typeface="+mj-ea"/>
              </a:rPr>
              <a:t>与开题报告不相符的情况说明</a:t>
            </a:r>
            <a:endParaRPr lang="zh-CN" altLang="en-US" sz="2800" b="1" dirty="0">
              <a:latin typeface="+mj-lt"/>
              <a:ea typeface="+mj-ea"/>
            </a:endParaRPr>
          </a:p>
        </p:txBody>
      </p:sp>
      <p:sp>
        <p:nvSpPr>
          <p:cNvPr id="5123" name="Rectangle 3"/>
          <p:cNvSpPr>
            <a:spLocks noGrp="1"/>
          </p:cNvSpPr>
          <p:nvPr>
            <p:ph idx="1"/>
            <p:custDataLst>
              <p:tags r:id="rId3"/>
            </p:custDataLst>
          </p:nvPr>
        </p:nvSpPr>
        <p:spPr>
          <a:xfrm>
            <a:off x="123544" y="732392"/>
            <a:ext cx="8843993" cy="3829447"/>
          </a:xfrm>
        </p:spPr>
        <p:txBody>
          <a:bodyPr>
            <a:normAutofit/>
          </a:bodyPr>
          <a:lstStyle/>
          <a:p>
            <a:pPr indent="0">
              <a:lnSpc>
                <a:spcPct val="150000"/>
              </a:lnSpc>
              <a:buNone/>
            </a:pPr>
            <a:r>
              <a:rPr lang="en-US" sz="1800" dirty="0" smtClean="0"/>
              <a:t>1.</a:t>
            </a:r>
            <a:r>
              <a:rPr lang="zh-CN" altLang="en-US" sz="1800" dirty="0" smtClean="0"/>
              <a:t>在对原始数据进行降维时，不一定使用特征提取方法，也有可能是特征选择方法或两种方法的结合。</a:t>
            </a:r>
          </a:p>
          <a:p>
            <a:pPr indent="0">
              <a:lnSpc>
                <a:spcPct val="150000"/>
              </a:lnSpc>
              <a:buNone/>
            </a:pPr>
            <a:r>
              <a:rPr lang="en-US" sz="1800" dirty="0" smtClean="0"/>
              <a:t>2.</a:t>
            </a:r>
            <a:r>
              <a:rPr lang="zh-CN" altLang="en-US" sz="1800" dirty="0" smtClean="0"/>
              <a:t>并未研究如何选择合适的深度学习模型，选用的是堆栈自动编码器模型。</a:t>
            </a:r>
            <a:endParaRPr lang="en-US" altLang="zh-CN" sz="2000" dirty="0" smtClean="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Title"/>
          <p:cNvSpPr>
            <a:spLocks noChangeArrowheads="1"/>
          </p:cNvSpPr>
          <p:nvPr>
            <p:custDataLst>
              <p:tags r:id="rId2"/>
            </p:custDataLst>
          </p:nvPr>
        </p:nvSpPr>
        <p:spPr bwMode="auto">
          <a:xfrm>
            <a:off x="2086986" y="2194905"/>
            <a:ext cx="5555760" cy="1101028"/>
          </a:xfrm>
          <a:prstGeom prst="hexagon">
            <a:avLst>
              <a:gd name="adj" fmla="val 28232"/>
              <a:gd name="vf" fmla="val 115470"/>
            </a:avLst>
          </a:prstGeom>
          <a:solidFill>
            <a:schemeClr val="accent1"/>
          </a:solidFill>
          <a:ln w="57150" cmpd="sng">
            <a:solidFill>
              <a:srgbClr val="FFFFFF"/>
            </a:solidFill>
            <a:miter lim="800000"/>
          </a:ln>
        </p:spPr>
        <p:txBody>
          <a:bodyPr lIns="377901" tIns="0" rIns="0" bIns="26993"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2800" b="1" dirty="0" smtClean="0">
                <a:solidFill>
                  <a:schemeClr val="bg1"/>
                </a:solidFill>
                <a:latin typeface="+mj-ea"/>
                <a:ea typeface="+mj-ea"/>
                <a:cs typeface="+mj-cs"/>
              </a:rPr>
              <a:t>下一步工作计划</a:t>
            </a:r>
            <a:endParaRPr lang="zh-CN" altLang="en-US" sz="2800" b="1" dirty="0">
              <a:solidFill>
                <a:schemeClr val="bg1"/>
              </a:solidFill>
              <a:latin typeface="+mj-ea"/>
              <a:ea typeface="+mj-ea"/>
              <a:cs typeface="+mj-cs"/>
            </a:endParaRPr>
          </a:p>
        </p:txBody>
      </p:sp>
      <p:sp>
        <p:nvSpPr>
          <p:cNvPr id="6" name="MH_Others_1"/>
          <p:cNvSpPr txBox="1">
            <a:spLocks noChangeArrowheads="1"/>
          </p:cNvSpPr>
          <p:nvPr>
            <p:custDataLst>
              <p:tags r:id="rId3"/>
            </p:custDataLst>
          </p:nvPr>
        </p:nvSpPr>
        <p:spPr bwMode="auto">
          <a:xfrm>
            <a:off x="1797563" y="1469506"/>
            <a:ext cx="2811438" cy="690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rPr>
              <a:t>Chapter</a:t>
            </a:r>
            <a:endParaRPr lang="zh-CN" alt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endParaRPr>
          </a:p>
        </p:txBody>
      </p:sp>
      <p:sp>
        <p:nvSpPr>
          <p:cNvPr id="7" name="MH_Number"/>
          <p:cNvSpPr/>
          <p:nvPr>
            <p:custDataLst>
              <p:tags r:id="rId4"/>
            </p:custDataLst>
          </p:nvPr>
        </p:nvSpPr>
        <p:spPr bwMode="auto">
          <a:xfrm>
            <a:off x="2074461" y="2210936"/>
            <a:ext cx="948177" cy="1084997"/>
          </a:xfrm>
          <a:custGeom>
            <a:avLst/>
            <a:gdLst>
              <a:gd name="T0" fmla="*/ 227806 w 373220"/>
              <a:gd name="T1" fmla="*/ 0 h 323217"/>
              <a:gd name="T2" fmla="*/ 683419 w 373220"/>
              <a:gd name="T3" fmla="*/ 0 h 323217"/>
              <a:gd name="T4" fmla="*/ 911225 w 373220"/>
              <a:gd name="T5" fmla="*/ 376239 h 323217"/>
              <a:gd name="T6" fmla="*/ 683419 w 373220"/>
              <a:gd name="T7" fmla="*/ 752475 h 323217"/>
              <a:gd name="T8" fmla="*/ 227809 w 373220"/>
              <a:gd name="T9" fmla="*/ 752473 h 323217"/>
              <a:gd name="T10" fmla="*/ 0 w 373220"/>
              <a:gd name="T11" fmla="*/ 376236 h 323217"/>
              <a:gd name="T12" fmla="*/ 227806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57150" cmpd="sng">
            <a:solidFill>
              <a:srgbClr val="FFFFFF"/>
            </a:solidFill>
            <a:miter lim="800000"/>
          </a:ln>
        </p:spPr>
        <p:txBody>
          <a:bodyPr lIns="0" tIns="0" rIns="134964" bIns="0" anchor="ctr">
            <a:noAutofit/>
          </a:bodyPr>
          <a:lstStyle>
            <a:lvl1pPr marL="142875">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dirty="0" smtClean="0">
                <a:solidFill>
                  <a:schemeClr val="bg1"/>
                </a:solidFill>
                <a:latin typeface="Times New Roman" pitchFamily="18" charset="0"/>
                <a:ea typeface="+mn-ea"/>
                <a:cs typeface="Times New Roman" pitchFamily="18" charset="0"/>
              </a:rPr>
              <a:t>3</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2800" b="1" dirty="0" smtClean="0">
                <a:latin typeface="+mj-lt"/>
                <a:ea typeface="+mj-ea"/>
              </a:rPr>
              <a:t>下一步工作计划</a:t>
            </a:r>
            <a:endParaRPr lang="zh-CN" altLang="en-US" sz="2800" b="1" dirty="0">
              <a:latin typeface="+mj-lt"/>
              <a:ea typeface="+mj-ea"/>
            </a:endParaRPr>
          </a:p>
        </p:txBody>
      </p:sp>
      <p:sp>
        <p:nvSpPr>
          <p:cNvPr id="5123" name="Rectangle 3"/>
          <p:cNvSpPr>
            <a:spLocks noGrp="1"/>
          </p:cNvSpPr>
          <p:nvPr>
            <p:ph idx="1"/>
            <p:custDataLst>
              <p:tags r:id="rId3"/>
            </p:custDataLst>
          </p:nvPr>
        </p:nvSpPr>
        <p:spPr>
          <a:xfrm>
            <a:off x="123544" y="732392"/>
            <a:ext cx="8843993" cy="3829447"/>
          </a:xfrm>
        </p:spPr>
        <p:txBody>
          <a:bodyPr>
            <a:normAutofit/>
          </a:bodyPr>
          <a:lstStyle/>
          <a:p>
            <a:pPr>
              <a:buNone/>
            </a:pPr>
            <a:r>
              <a:rPr lang="en-US" sz="2000" dirty="0" smtClean="0"/>
              <a:t>1.</a:t>
            </a:r>
            <a:r>
              <a:rPr lang="zh-CN" altLang="en-US" sz="2000" dirty="0" smtClean="0"/>
              <a:t>下一步工作计划及需要完成的研究内容</a:t>
            </a:r>
          </a:p>
          <a:p>
            <a:pPr>
              <a:lnSpc>
                <a:spcPct val="150000"/>
              </a:lnSpc>
              <a:buNone/>
            </a:pPr>
            <a:r>
              <a:rPr lang="en-US" altLang="zh-CN" sz="1800" dirty="0" smtClean="0"/>
              <a:t>	</a:t>
            </a:r>
            <a:r>
              <a:rPr lang="zh-CN" altLang="en-US" sz="1800" dirty="0" smtClean="0"/>
              <a:t>（</a:t>
            </a:r>
            <a:r>
              <a:rPr lang="en-US" sz="1800" dirty="0" smtClean="0"/>
              <a:t>1</a:t>
            </a:r>
            <a:r>
              <a:rPr lang="zh-CN" altLang="en-US" sz="1800" dirty="0" smtClean="0"/>
              <a:t>）继续尝试其他的降低特征维数的方法，查看是否可以取得更好的结果。</a:t>
            </a:r>
          </a:p>
          <a:p>
            <a:pPr>
              <a:lnSpc>
                <a:spcPct val="150000"/>
              </a:lnSpc>
              <a:buNone/>
            </a:pPr>
            <a:r>
              <a:rPr lang="en-US" altLang="zh-CN" sz="1800" dirty="0" smtClean="0"/>
              <a:t>	</a:t>
            </a:r>
            <a:r>
              <a:rPr lang="zh-CN" altLang="en-US" sz="1800" dirty="0" smtClean="0"/>
              <a:t>（</a:t>
            </a:r>
            <a:r>
              <a:rPr lang="en-US" sz="1800" dirty="0" smtClean="0"/>
              <a:t>2</a:t>
            </a:r>
            <a:r>
              <a:rPr lang="zh-CN" altLang="en-US" sz="1800" dirty="0" smtClean="0"/>
              <a:t>）调整网络中的其他参数，比如学习率等。</a:t>
            </a:r>
          </a:p>
          <a:p>
            <a:pPr>
              <a:lnSpc>
                <a:spcPct val="150000"/>
              </a:lnSpc>
              <a:buNone/>
            </a:pPr>
            <a:r>
              <a:rPr lang="en-US" altLang="zh-CN" sz="1800" dirty="0" smtClean="0"/>
              <a:t>	</a:t>
            </a:r>
            <a:r>
              <a:rPr lang="zh-CN" altLang="en-US" sz="1800" dirty="0" smtClean="0"/>
              <a:t>（</a:t>
            </a:r>
            <a:r>
              <a:rPr lang="en-US" sz="1800" dirty="0" smtClean="0"/>
              <a:t>3</a:t>
            </a:r>
            <a:r>
              <a:rPr lang="zh-CN" altLang="en-US" sz="1800" dirty="0" smtClean="0"/>
              <a:t>）进一步阅读文献，为丰富本研究提供理论支持。</a:t>
            </a:r>
          </a:p>
          <a:p>
            <a:pPr>
              <a:lnSpc>
                <a:spcPct val="150000"/>
              </a:lnSpc>
              <a:buNone/>
            </a:pPr>
            <a:r>
              <a:rPr lang="en-US" altLang="zh-CN" sz="1800" dirty="0" smtClean="0"/>
              <a:t>	</a:t>
            </a:r>
            <a:r>
              <a:rPr lang="zh-CN" altLang="en-US" sz="1800" dirty="0" smtClean="0"/>
              <a:t>（</a:t>
            </a:r>
            <a:r>
              <a:rPr lang="en-US" sz="1800" dirty="0" smtClean="0"/>
              <a:t>4</a:t>
            </a:r>
            <a:r>
              <a:rPr lang="zh-CN" altLang="en-US" sz="1800" dirty="0" smtClean="0"/>
              <a:t>）编写论文。</a:t>
            </a:r>
            <a:endParaRPr lang="zh-CN" altLang="en-US" sz="1800" dirty="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2800" b="1" dirty="0" smtClean="0">
                <a:latin typeface="+mj-lt"/>
                <a:ea typeface="+mj-ea"/>
              </a:rPr>
              <a:t>下一步工作计划</a:t>
            </a:r>
            <a:endParaRPr lang="zh-CN" altLang="en-US" sz="2800" b="1" dirty="0">
              <a:latin typeface="+mj-lt"/>
              <a:ea typeface="+mj-ea"/>
            </a:endParaRPr>
          </a:p>
        </p:txBody>
      </p:sp>
      <p:sp>
        <p:nvSpPr>
          <p:cNvPr id="5123" name="Rectangle 3"/>
          <p:cNvSpPr>
            <a:spLocks noGrp="1"/>
          </p:cNvSpPr>
          <p:nvPr>
            <p:ph idx="1"/>
            <p:custDataLst>
              <p:tags r:id="rId3"/>
            </p:custDataLst>
          </p:nvPr>
        </p:nvSpPr>
        <p:spPr>
          <a:xfrm>
            <a:off x="123544" y="732392"/>
            <a:ext cx="8843993" cy="3829447"/>
          </a:xfrm>
        </p:spPr>
        <p:txBody>
          <a:bodyPr>
            <a:normAutofit/>
          </a:bodyPr>
          <a:lstStyle/>
          <a:p>
            <a:pPr>
              <a:buNone/>
            </a:pPr>
            <a:r>
              <a:rPr lang="en-US" sz="2000" dirty="0" smtClean="0"/>
              <a:t>2.</a:t>
            </a:r>
            <a:r>
              <a:rPr lang="zh-CN" altLang="en-US" sz="2000" dirty="0" smtClean="0"/>
              <a:t>需要解决的关键技术</a:t>
            </a:r>
          </a:p>
          <a:p>
            <a:pPr indent="0">
              <a:lnSpc>
                <a:spcPct val="150000"/>
              </a:lnSpc>
              <a:buNone/>
            </a:pPr>
            <a:r>
              <a:rPr lang="zh-CN" altLang="en-US" sz="1800" dirty="0" smtClean="0"/>
              <a:t>（</a:t>
            </a:r>
            <a:r>
              <a:rPr lang="en-US" sz="1800" dirty="0" smtClean="0"/>
              <a:t>1</a:t>
            </a:r>
            <a:r>
              <a:rPr lang="zh-CN" altLang="en-US" sz="1800" dirty="0" smtClean="0"/>
              <a:t>）剔除肿瘤基因表达数据大量冗余信息，需要考虑肿瘤基因表达数据中基因之间的复杂关系，包括线性的和非线性的关系。因此，需要根据肿瘤基因表达数据的特性选择更好的降低特征维数的方法。</a:t>
            </a:r>
          </a:p>
          <a:p>
            <a:pPr indent="0">
              <a:lnSpc>
                <a:spcPct val="150000"/>
              </a:lnSpc>
              <a:buNone/>
            </a:pPr>
            <a:r>
              <a:rPr lang="zh-CN" altLang="en-US" sz="1800" dirty="0" smtClean="0"/>
              <a:t>（</a:t>
            </a:r>
            <a:r>
              <a:rPr lang="en-US" sz="1800" dirty="0" smtClean="0"/>
              <a:t>2</a:t>
            </a:r>
            <a:r>
              <a:rPr lang="zh-CN" altLang="en-US" sz="1800" dirty="0" smtClean="0"/>
              <a:t>）网络的训练次数、学习率等参数的设置会影响到网络的性能，需要确定网络的参数。</a:t>
            </a:r>
            <a:endParaRPr lang="zh-CN" altLang="en-US" sz="1800" dirty="0"/>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2"/>
          <p:cNvSpPr>
            <a:spLocks noGrp="1"/>
          </p:cNvSpPr>
          <p:nvPr>
            <p:ph type="title"/>
            <p:custDataLst>
              <p:tags r:id="rId2"/>
            </p:custDataLst>
          </p:nvPr>
        </p:nvSpPr>
        <p:spPr>
          <a:xfrm>
            <a:off x="2052320" y="2171701"/>
            <a:ext cx="4856479" cy="806351"/>
          </a:xfrm>
        </p:spPr>
        <p:txBody>
          <a:bodyPr wrap="square" lIns="68580" tIns="34290" rIns="68580" bIns="34290" anchor="ctr">
            <a:normAutofit fontScale="90000"/>
          </a:bodyPr>
          <a:lstStyle/>
          <a:p>
            <a:r>
              <a:rPr lang="en-US" altLang="zh-CN" kern="1200" baseline="0" dirty="0">
                <a:latin typeface="Times New Roman" pitchFamily="18" charset="0"/>
                <a:cs typeface="Times New Roman" pitchFamily="18" charset="0"/>
              </a:rPr>
              <a:t>THANKS</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组合 14"/>
          <p:cNvGrpSpPr/>
          <p:nvPr/>
        </p:nvGrpSpPr>
        <p:grpSpPr>
          <a:xfrm>
            <a:off x="4018346" y="376988"/>
            <a:ext cx="4951418" cy="746997"/>
            <a:chOff x="5043763" y="1921850"/>
            <a:chExt cx="4537481" cy="515013"/>
          </a:xfrm>
        </p:grpSpPr>
        <p:sp>
          <p:nvSpPr>
            <p:cNvPr id="12290" name="MH_Entry_1"/>
            <p:cNvSpPr/>
            <p:nvPr>
              <p:custDataLst>
                <p:tags r:id="rId7"/>
              </p:custDataLst>
            </p:nvPr>
          </p:nvSpPr>
          <p:spPr>
            <a:xfrm>
              <a:off x="5043763" y="1927408"/>
              <a:ext cx="4537481" cy="509455"/>
            </a:xfrm>
            <a:prstGeom prst="hexagon">
              <a:avLst>
                <a:gd name="adj" fmla="val 28242"/>
                <a:gd name="vf" fmla="val 115470"/>
              </a:avLst>
            </a:prstGeom>
            <a:solidFill>
              <a:schemeClr val="accent1"/>
            </a:solidFill>
            <a:ln w="34925" cap="flat" cmpd="sng">
              <a:solidFill>
                <a:srgbClr val="FFFFFF"/>
              </a:solidFill>
              <a:prstDash val="solid"/>
              <a:miter/>
              <a:headEnd type="none" w="med" len="med"/>
              <a:tailEnd type="none" w="med" len="med"/>
            </a:ln>
          </p:spPr>
          <p:txBody>
            <a:bodyPr wrap="square" lIns="350908" tIns="0" rIns="53985" bIns="0" anchor="ctr"/>
            <a:lstStyle/>
            <a:p>
              <a:pPr lvl="0" indent="0" algn="ctr"/>
              <a:r>
                <a:rPr lang="zh-CN" altLang="en-US" sz="2800" dirty="0" smtClean="0">
                  <a:solidFill>
                    <a:srgbClr val="FFFFFF"/>
                  </a:solidFill>
                  <a:latin typeface="Arial" panose="020B0604020202020204" pitchFamily="34" charset="0"/>
                  <a:ea typeface="黑体" panose="02010609060101010101" pitchFamily="49" charset="-122"/>
                </a:rPr>
                <a:t>研究目标及研究内容</a:t>
              </a:r>
              <a:endParaRPr lang="zh-CN" altLang="en-US" sz="2800" dirty="0">
                <a:solidFill>
                  <a:srgbClr val="FFFFFF"/>
                </a:solidFill>
                <a:latin typeface="Arial" panose="020B0604020202020204" pitchFamily="34" charset="0"/>
                <a:ea typeface="黑体" panose="02010609060101010101" pitchFamily="49" charset="-122"/>
              </a:endParaRPr>
            </a:p>
          </p:txBody>
        </p:sp>
        <p:sp>
          <p:nvSpPr>
            <p:cNvPr id="12291" name="MH_Number_1"/>
            <p:cNvSpPr/>
            <p:nvPr>
              <p:custDataLst>
                <p:tags r:id="rId8"/>
              </p:custDataLst>
            </p:nvPr>
          </p:nvSpPr>
          <p:spPr>
            <a:xfrm>
              <a:off x="5186600" y="1921850"/>
              <a:ext cx="585635" cy="507862"/>
            </a:xfrm>
            <a:custGeom>
              <a:avLst/>
              <a:gdLst>
                <a:gd name="txL" fmla="*/ 0 w 373220"/>
                <a:gd name="txT" fmla="*/ 0 h 323217"/>
                <a:gd name="txR" fmla="*/ 373220 w 373220"/>
                <a:gd name="txB" fmla="*/ 323217 h 323217"/>
              </a:gdLst>
              <a:ahLst/>
              <a:cxnLst>
                <a:cxn ang="0">
                  <a:pos x="361654" y="0"/>
                </a:cxn>
                <a:cxn ang="0">
                  <a:pos x="1084959" y="0"/>
                </a:cxn>
                <a:cxn ang="0">
                  <a:pos x="1446613" y="627279"/>
                </a:cxn>
                <a:cxn ang="0">
                  <a:pos x="1084959" y="1254554"/>
                </a:cxn>
                <a:cxn ang="0">
                  <a:pos x="361655" y="1254550"/>
                </a:cxn>
                <a:cxn ang="0">
                  <a:pos x="0" y="627275"/>
                </a:cxn>
                <a:cxn ang="0">
                  <a:pos x="361654" y="0"/>
                </a:cxn>
              </a:cxnLst>
              <a:rect l="txL" t="txT" r="txR" b="txB"/>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34925" cap="flat" cmpd="sng">
              <a:solidFill>
                <a:srgbClr val="FFFFFF"/>
              </a:solidFill>
              <a:prstDash val="solid"/>
              <a:miter/>
              <a:headEnd type="none" w="med" len="med"/>
              <a:tailEnd type="none" w="med" len="med"/>
            </a:ln>
          </p:spPr>
          <p:txBody>
            <a:bodyPr wrap="square" lIns="0" tIns="0" rIns="0" bIns="0" anchor="ctr"/>
            <a:lstStyle/>
            <a:p>
              <a:pPr lvl="0" indent="0" algn="ctr"/>
              <a:r>
                <a:rPr lang="en-US" altLang="en-US" sz="4800" dirty="0">
                  <a:solidFill>
                    <a:srgbClr val="FFFFFF"/>
                  </a:solidFill>
                  <a:latin typeface="Times New Roman" pitchFamily="18" charset="0"/>
                  <a:ea typeface="黑体" panose="02010609060101010101" pitchFamily="49" charset="-122"/>
                  <a:cs typeface="Times New Roman" pitchFamily="18" charset="0"/>
                </a:rPr>
                <a:t>1</a:t>
              </a:r>
              <a:endParaRPr lang="zh-CN" altLang="en-US" sz="4800" dirty="0">
                <a:solidFill>
                  <a:srgbClr val="FFFFFF"/>
                </a:solidFill>
                <a:latin typeface="Times New Roman" pitchFamily="18" charset="0"/>
                <a:ea typeface="黑体" panose="02010609060101010101" pitchFamily="49" charset="-122"/>
                <a:cs typeface="Times New Roman" pitchFamily="18" charset="0"/>
              </a:endParaRPr>
            </a:p>
          </p:txBody>
        </p:sp>
      </p:grpSp>
      <p:grpSp>
        <p:nvGrpSpPr>
          <p:cNvPr id="12292" name="组合 18"/>
          <p:cNvGrpSpPr/>
          <p:nvPr/>
        </p:nvGrpSpPr>
        <p:grpSpPr>
          <a:xfrm>
            <a:off x="3984073" y="1725722"/>
            <a:ext cx="5006011" cy="738178"/>
            <a:chOff x="5089808" y="2663444"/>
            <a:chExt cx="4537481" cy="510774"/>
          </a:xfrm>
        </p:grpSpPr>
        <p:sp>
          <p:nvSpPr>
            <p:cNvPr id="12293" name="MH_Entry_2"/>
            <p:cNvSpPr/>
            <p:nvPr>
              <p:custDataLst>
                <p:tags r:id="rId5"/>
              </p:custDataLst>
            </p:nvPr>
          </p:nvSpPr>
          <p:spPr>
            <a:xfrm>
              <a:off x="5089808" y="2663444"/>
              <a:ext cx="4537481" cy="509452"/>
            </a:xfrm>
            <a:prstGeom prst="hexagon">
              <a:avLst>
                <a:gd name="adj" fmla="val 28242"/>
                <a:gd name="vf" fmla="val 115470"/>
              </a:avLst>
            </a:prstGeom>
            <a:solidFill>
              <a:schemeClr val="accent2"/>
            </a:solidFill>
            <a:ln w="34925" cap="flat" cmpd="sng">
              <a:solidFill>
                <a:srgbClr val="FFFFFF"/>
              </a:solidFill>
              <a:prstDash val="solid"/>
              <a:miter/>
              <a:headEnd type="none" w="med" len="med"/>
              <a:tailEnd type="none" w="med" len="med"/>
            </a:ln>
          </p:spPr>
          <p:txBody>
            <a:bodyPr wrap="square" lIns="350908" tIns="0" rIns="53985" bIns="0" anchor="ctr"/>
            <a:lstStyle/>
            <a:p>
              <a:pPr lvl="0" indent="0" algn="ctr"/>
              <a:r>
                <a:rPr lang="zh-CN" altLang="en-US" sz="2800" dirty="0" smtClean="0">
                  <a:solidFill>
                    <a:srgbClr val="FFFFFF"/>
                  </a:solidFill>
                  <a:latin typeface="Arial" panose="020B0604020202020204" pitchFamily="34" charset="0"/>
                  <a:ea typeface="黑体" panose="02010609060101010101" pitchFamily="49" charset="-122"/>
                </a:rPr>
                <a:t>目前已完成的内容</a:t>
              </a:r>
              <a:endParaRPr lang="zh-CN" altLang="en-US" sz="2800" dirty="0">
                <a:solidFill>
                  <a:srgbClr val="FFFFFF"/>
                </a:solidFill>
                <a:latin typeface="Arial" panose="020B0604020202020204" pitchFamily="34" charset="0"/>
                <a:ea typeface="黑体" panose="02010609060101010101" pitchFamily="49" charset="-122"/>
              </a:endParaRPr>
            </a:p>
          </p:txBody>
        </p:sp>
        <p:sp>
          <p:nvSpPr>
            <p:cNvPr id="12294" name="MH_Number_2"/>
            <p:cNvSpPr/>
            <p:nvPr>
              <p:custDataLst>
                <p:tags r:id="rId6"/>
              </p:custDataLst>
            </p:nvPr>
          </p:nvSpPr>
          <p:spPr>
            <a:xfrm>
              <a:off x="5195809" y="2666360"/>
              <a:ext cx="585635" cy="507858"/>
            </a:xfrm>
            <a:custGeom>
              <a:avLst/>
              <a:gdLst>
                <a:gd name="txL" fmla="*/ 0 w 373220"/>
                <a:gd name="txT" fmla="*/ 0 h 323217"/>
                <a:gd name="txR" fmla="*/ 373220 w 373220"/>
                <a:gd name="txB" fmla="*/ 323217 h 323217"/>
              </a:gdLst>
              <a:ahLst/>
              <a:cxnLst>
                <a:cxn ang="0">
                  <a:pos x="360676" y="0"/>
                </a:cxn>
                <a:cxn ang="0">
                  <a:pos x="1082026" y="0"/>
                </a:cxn>
                <a:cxn ang="0">
                  <a:pos x="1442701" y="627279"/>
                </a:cxn>
                <a:cxn ang="0">
                  <a:pos x="1082026" y="1254554"/>
                </a:cxn>
                <a:cxn ang="0">
                  <a:pos x="360678" y="1254550"/>
                </a:cxn>
                <a:cxn ang="0">
                  <a:pos x="0" y="627275"/>
                </a:cxn>
                <a:cxn ang="0">
                  <a:pos x="360676" y="0"/>
                </a:cxn>
              </a:cxnLst>
              <a:rect l="txL" t="txT" r="txR" b="txB"/>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2"/>
            </a:solidFill>
            <a:ln w="34925" cap="flat" cmpd="sng">
              <a:solidFill>
                <a:srgbClr val="FFFFFF"/>
              </a:solidFill>
              <a:prstDash val="solid"/>
              <a:miter/>
              <a:headEnd type="none" w="med" len="med"/>
              <a:tailEnd type="none" w="med" len="med"/>
            </a:ln>
          </p:spPr>
          <p:txBody>
            <a:bodyPr wrap="square" lIns="0" tIns="0" rIns="0" bIns="0" anchor="ctr"/>
            <a:lstStyle/>
            <a:p>
              <a:pPr lvl="0" indent="0" algn="ctr">
                <a:lnSpc>
                  <a:spcPct val="110000"/>
                </a:lnSpc>
                <a:buFont typeface="Webdings" panose="05030102010509060703" pitchFamily="18" charset="2"/>
                <a:buNone/>
              </a:pPr>
              <a:r>
                <a:rPr lang="en-US" altLang="en-US" sz="4800" dirty="0">
                  <a:solidFill>
                    <a:srgbClr val="FFFFFF"/>
                  </a:solidFill>
                  <a:latin typeface="Times New Roman" pitchFamily="18" charset="0"/>
                  <a:ea typeface="黑体" panose="02010609060101010101" pitchFamily="49" charset="-122"/>
                  <a:cs typeface="Times New Roman" pitchFamily="18" charset="0"/>
                </a:rPr>
                <a:t>2</a:t>
              </a:r>
              <a:endParaRPr lang="zh-CN" altLang="en-US" sz="4800" dirty="0">
                <a:solidFill>
                  <a:srgbClr val="FFFFFF"/>
                </a:solidFill>
                <a:latin typeface="Times New Roman" pitchFamily="18" charset="0"/>
                <a:ea typeface="黑体" panose="02010609060101010101" pitchFamily="49" charset="-122"/>
                <a:cs typeface="Times New Roman" pitchFamily="18" charset="0"/>
              </a:endParaRPr>
            </a:p>
          </p:txBody>
        </p:sp>
      </p:grpSp>
      <p:grpSp>
        <p:nvGrpSpPr>
          <p:cNvPr id="12295" name="组合 21"/>
          <p:cNvGrpSpPr/>
          <p:nvPr/>
        </p:nvGrpSpPr>
        <p:grpSpPr>
          <a:xfrm>
            <a:off x="3933275" y="3097668"/>
            <a:ext cx="5046952" cy="785657"/>
            <a:chOff x="5043763" y="3036887"/>
            <a:chExt cx="4537481" cy="514520"/>
          </a:xfrm>
        </p:grpSpPr>
        <p:sp>
          <p:nvSpPr>
            <p:cNvPr id="12296" name="MH_Entry_3"/>
            <p:cNvSpPr/>
            <p:nvPr>
              <p:custDataLst>
                <p:tags r:id="rId3"/>
              </p:custDataLst>
            </p:nvPr>
          </p:nvSpPr>
          <p:spPr>
            <a:xfrm>
              <a:off x="5043763" y="3036887"/>
              <a:ext cx="4537481" cy="509454"/>
            </a:xfrm>
            <a:prstGeom prst="hexagon">
              <a:avLst>
                <a:gd name="adj" fmla="val 28242"/>
                <a:gd name="vf" fmla="val 115470"/>
              </a:avLst>
            </a:prstGeom>
            <a:solidFill>
              <a:schemeClr val="accent1"/>
            </a:solidFill>
            <a:ln w="34925" cap="flat" cmpd="sng">
              <a:solidFill>
                <a:srgbClr val="FFFFFF"/>
              </a:solidFill>
              <a:prstDash val="solid"/>
              <a:miter/>
              <a:headEnd type="none" w="med" len="med"/>
              <a:tailEnd type="none" w="med" len="med"/>
            </a:ln>
          </p:spPr>
          <p:txBody>
            <a:bodyPr wrap="square" lIns="350908" tIns="0" rIns="53985" bIns="0" anchor="ctr"/>
            <a:lstStyle/>
            <a:p>
              <a:pPr lvl="0" indent="0" algn="ctr"/>
              <a:r>
                <a:rPr lang="zh-CN" altLang="en-US" sz="2800" dirty="0" smtClean="0">
                  <a:solidFill>
                    <a:srgbClr val="FFFFFF"/>
                  </a:solidFill>
                  <a:latin typeface="Arial" panose="020B0604020202020204" pitchFamily="34" charset="0"/>
                  <a:ea typeface="黑体" panose="02010609060101010101" pitchFamily="49" charset="-122"/>
                </a:rPr>
                <a:t>下一步工作计划</a:t>
              </a:r>
              <a:endParaRPr lang="zh-CN" altLang="en-US" sz="2800" dirty="0">
                <a:solidFill>
                  <a:srgbClr val="FFFFFF"/>
                </a:solidFill>
                <a:latin typeface="Arial" panose="020B0604020202020204" pitchFamily="34" charset="0"/>
                <a:ea typeface="黑体" panose="02010609060101010101" pitchFamily="49" charset="-122"/>
              </a:endParaRPr>
            </a:p>
          </p:txBody>
        </p:sp>
        <p:sp>
          <p:nvSpPr>
            <p:cNvPr id="12297" name="MH_Number_3"/>
            <p:cNvSpPr/>
            <p:nvPr>
              <p:custDataLst>
                <p:tags r:id="rId4"/>
              </p:custDataLst>
            </p:nvPr>
          </p:nvSpPr>
          <p:spPr>
            <a:xfrm>
              <a:off x="5168331" y="3043539"/>
              <a:ext cx="585635" cy="507868"/>
            </a:xfrm>
            <a:custGeom>
              <a:avLst/>
              <a:gdLst>
                <a:gd name="txL" fmla="*/ 0 w 373220"/>
                <a:gd name="txT" fmla="*/ 0 h 323217"/>
                <a:gd name="txR" fmla="*/ 373220 w 373220"/>
                <a:gd name="txB" fmla="*/ 323217 h 323217"/>
              </a:gdLst>
              <a:ahLst/>
              <a:cxnLst>
                <a:cxn ang="0">
                  <a:pos x="361654" y="0"/>
                </a:cxn>
                <a:cxn ang="0">
                  <a:pos x="1084959" y="0"/>
                </a:cxn>
                <a:cxn ang="0">
                  <a:pos x="1446613" y="627279"/>
                </a:cxn>
                <a:cxn ang="0">
                  <a:pos x="1084959" y="1254554"/>
                </a:cxn>
                <a:cxn ang="0">
                  <a:pos x="361655" y="1254550"/>
                </a:cxn>
                <a:cxn ang="0">
                  <a:pos x="0" y="627275"/>
                </a:cxn>
                <a:cxn ang="0">
                  <a:pos x="361654" y="0"/>
                </a:cxn>
              </a:cxnLst>
              <a:rect l="txL" t="txT" r="txR" b="txB"/>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34925" cap="flat" cmpd="sng">
              <a:solidFill>
                <a:srgbClr val="FFFFFF"/>
              </a:solidFill>
              <a:prstDash val="solid"/>
              <a:miter/>
              <a:headEnd type="none" w="med" len="med"/>
              <a:tailEnd type="none" w="med" len="med"/>
            </a:ln>
          </p:spPr>
          <p:txBody>
            <a:bodyPr wrap="square" lIns="0" tIns="0" rIns="0" bIns="0" anchor="ctr"/>
            <a:lstStyle/>
            <a:p>
              <a:pPr lvl="0" indent="0" algn="ctr"/>
              <a:r>
                <a:rPr lang="en-US" altLang="en-US" sz="4800" dirty="0">
                  <a:solidFill>
                    <a:srgbClr val="FFFFFF"/>
                  </a:solidFill>
                  <a:latin typeface="Times New Roman" pitchFamily="18" charset="0"/>
                  <a:ea typeface="黑体" panose="02010609060101010101" pitchFamily="49" charset="-122"/>
                  <a:cs typeface="Times New Roman" pitchFamily="18" charset="0"/>
                </a:rPr>
                <a:t>3</a:t>
              </a:r>
              <a:endParaRPr lang="zh-CN" altLang="en-US" sz="4800" dirty="0">
                <a:solidFill>
                  <a:srgbClr val="FFFFFF"/>
                </a:solidFill>
                <a:latin typeface="Times New Roman" pitchFamily="18" charset="0"/>
                <a:ea typeface="黑体" panose="02010609060101010101" pitchFamily="49" charset="-122"/>
                <a:cs typeface="Times New Roman" pitchFamily="18" charset="0"/>
              </a:endParaRPr>
            </a:p>
          </p:txBody>
        </p:sp>
      </p:grpSp>
      <p:sp>
        <p:nvSpPr>
          <p:cNvPr id="12298" name="MH_Others_1"/>
          <p:cNvSpPr txBox="1"/>
          <p:nvPr>
            <p:custDataLst>
              <p:tags r:id="rId2"/>
            </p:custDataLst>
          </p:nvPr>
        </p:nvSpPr>
        <p:spPr>
          <a:xfrm>
            <a:off x="0" y="2096544"/>
            <a:ext cx="3875964" cy="697835"/>
          </a:xfrm>
          <a:prstGeom prst="rect">
            <a:avLst/>
          </a:prstGeom>
          <a:noFill/>
          <a:ln w="9525">
            <a:noFill/>
          </a:ln>
        </p:spPr>
        <p:txBody>
          <a:bodyPr wrap="square" anchor="t"/>
          <a:lstStyle/>
          <a:p>
            <a:pPr lvl="0" indent="0" algn="ctr"/>
            <a:r>
              <a:rPr lang="en-US" altLang="en-US" sz="4800" b="1" dirty="0">
                <a:solidFill>
                  <a:srgbClr val="7F7F7F"/>
                </a:solidFill>
                <a:latin typeface="Times New Roman" pitchFamily="18" charset="0"/>
                <a:ea typeface="黑体" panose="02010609060101010101" pitchFamily="49" charset="-122"/>
                <a:cs typeface="Times New Roman" pitchFamily="18" charset="0"/>
              </a:rPr>
              <a:t>CONTENTS</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MH_Title"/>
          <p:cNvSpPr>
            <a:spLocks noChangeArrowheads="1"/>
          </p:cNvSpPr>
          <p:nvPr>
            <p:custDataLst>
              <p:tags r:id="rId2"/>
            </p:custDataLst>
          </p:nvPr>
        </p:nvSpPr>
        <p:spPr bwMode="auto">
          <a:xfrm>
            <a:off x="2086986" y="2194905"/>
            <a:ext cx="5555760" cy="1101028"/>
          </a:xfrm>
          <a:prstGeom prst="hexagon">
            <a:avLst>
              <a:gd name="adj" fmla="val 28232"/>
              <a:gd name="vf" fmla="val 115470"/>
            </a:avLst>
          </a:prstGeom>
          <a:solidFill>
            <a:schemeClr val="accent1"/>
          </a:solidFill>
          <a:ln w="57150" cmpd="sng">
            <a:solidFill>
              <a:srgbClr val="FFFFFF"/>
            </a:solidFill>
            <a:miter lim="800000"/>
          </a:ln>
        </p:spPr>
        <p:txBody>
          <a:bodyPr lIns="377901" tIns="0" rIns="0" bIns="26993"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lvl="0" indent="0" algn="ctr"/>
            <a:r>
              <a:rPr lang="zh-CN" altLang="en-US" sz="2800" dirty="0" smtClean="0">
                <a:solidFill>
                  <a:srgbClr val="FFFFFF"/>
                </a:solidFill>
                <a:latin typeface="Arial" panose="020B0604020202020204" pitchFamily="34" charset="0"/>
                <a:ea typeface="黑体" panose="02010609060101010101" pitchFamily="49" charset="-122"/>
              </a:rPr>
              <a:t>研究目标及研究内容</a:t>
            </a:r>
            <a:endParaRPr lang="zh-CN" altLang="en-US" sz="2800" dirty="0">
              <a:solidFill>
                <a:srgbClr val="FFFFFF"/>
              </a:solidFill>
              <a:latin typeface="Arial" panose="020B0604020202020204" pitchFamily="34" charset="0"/>
              <a:ea typeface="黑体" panose="02010609060101010101" pitchFamily="49" charset="-122"/>
            </a:endParaRPr>
          </a:p>
        </p:txBody>
      </p:sp>
      <p:sp>
        <p:nvSpPr>
          <p:cNvPr id="11267" name="MH_Number"/>
          <p:cNvSpPr/>
          <p:nvPr>
            <p:custDataLst>
              <p:tags r:id="rId3"/>
            </p:custDataLst>
          </p:nvPr>
        </p:nvSpPr>
        <p:spPr bwMode="auto">
          <a:xfrm>
            <a:off x="2074461" y="2210936"/>
            <a:ext cx="948177" cy="1084997"/>
          </a:xfrm>
          <a:custGeom>
            <a:avLst/>
            <a:gdLst>
              <a:gd name="T0" fmla="*/ 227806 w 373220"/>
              <a:gd name="T1" fmla="*/ 0 h 323217"/>
              <a:gd name="T2" fmla="*/ 683419 w 373220"/>
              <a:gd name="T3" fmla="*/ 0 h 323217"/>
              <a:gd name="T4" fmla="*/ 911225 w 373220"/>
              <a:gd name="T5" fmla="*/ 376239 h 323217"/>
              <a:gd name="T6" fmla="*/ 683419 w 373220"/>
              <a:gd name="T7" fmla="*/ 752475 h 323217"/>
              <a:gd name="T8" fmla="*/ 227809 w 373220"/>
              <a:gd name="T9" fmla="*/ 752473 h 323217"/>
              <a:gd name="T10" fmla="*/ 0 w 373220"/>
              <a:gd name="T11" fmla="*/ 376236 h 323217"/>
              <a:gd name="T12" fmla="*/ 227806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57150" cmpd="sng">
            <a:solidFill>
              <a:srgbClr val="FFFFFF"/>
            </a:solidFill>
            <a:miter lim="800000"/>
          </a:ln>
        </p:spPr>
        <p:txBody>
          <a:bodyPr lIns="0" tIns="0" rIns="134964" bIns="0" anchor="ctr">
            <a:noAutofit/>
          </a:bodyPr>
          <a:lstStyle>
            <a:lvl1pPr marL="142875">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dirty="0" smtClean="0">
                <a:solidFill>
                  <a:schemeClr val="bg1"/>
                </a:solidFill>
                <a:latin typeface="Times New Roman" pitchFamily="18" charset="0"/>
                <a:ea typeface="+mn-ea"/>
                <a:cs typeface="Times New Roman" pitchFamily="18" charset="0"/>
              </a:rPr>
              <a:t>1</a:t>
            </a:r>
          </a:p>
        </p:txBody>
      </p:sp>
      <p:sp>
        <p:nvSpPr>
          <p:cNvPr id="11268" name="MH_Others_1"/>
          <p:cNvSpPr txBox="1">
            <a:spLocks noChangeArrowheads="1"/>
          </p:cNvSpPr>
          <p:nvPr>
            <p:custDataLst>
              <p:tags r:id="rId4"/>
            </p:custDataLst>
          </p:nvPr>
        </p:nvSpPr>
        <p:spPr bwMode="auto">
          <a:xfrm>
            <a:off x="2183643" y="1469506"/>
            <a:ext cx="2811438" cy="690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rPr>
              <a:t>Chapter</a:t>
            </a:r>
            <a:endParaRPr lang="zh-CN" alt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2800" b="1" dirty="0" smtClean="0">
                <a:latin typeface="+mn-ea"/>
                <a:ea typeface="+mn-ea"/>
              </a:rPr>
              <a:t>研究目标及研究内容</a:t>
            </a:r>
            <a:endParaRPr lang="zh-CN" altLang="en-US" sz="2800" b="1" dirty="0">
              <a:latin typeface="+mn-ea"/>
              <a:ea typeface="+mn-ea"/>
            </a:endParaRPr>
          </a:p>
        </p:txBody>
      </p:sp>
      <p:sp>
        <p:nvSpPr>
          <p:cNvPr id="5123" name="Rectangle 3"/>
          <p:cNvSpPr>
            <a:spLocks noGrp="1"/>
          </p:cNvSpPr>
          <p:nvPr>
            <p:ph idx="1"/>
            <p:custDataLst>
              <p:tags r:id="rId3"/>
            </p:custDataLst>
          </p:nvPr>
        </p:nvSpPr>
        <p:spPr>
          <a:xfrm>
            <a:off x="152399" y="721095"/>
            <a:ext cx="8406063" cy="3634337"/>
          </a:xfrm>
        </p:spPr>
        <p:txBody>
          <a:bodyPr>
            <a:normAutofit/>
          </a:bodyPr>
          <a:lstStyle/>
          <a:p>
            <a:pPr>
              <a:buNone/>
            </a:pPr>
            <a:r>
              <a:rPr lang="zh-CN" altLang="en-US" dirty="0" smtClean="0">
                <a:solidFill>
                  <a:schemeClr val="accent1"/>
                </a:solidFill>
                <a:latin typeface="+mn-lt"/>
                <a:ea typeface="+mn-ea"/>
              </a:rPr>
              <a:t>研究目标</a:t>
            </a:r>
            <a:endParaRPr lang="en-US" altLang="zh-CN" dirty="0" smtClean="0">
              <a:solidFill>
                <a:schemeClr val="accent1"/>
              </a:solidFill>
              <a:latin typeface="+mn-lt"/>
              <a:ea typeface="+mn-ea"/>
            </a:endParaRPr>
          </a:p>
          <a:p>
            <a:pPr>
              <a:lnSpc>
                <a:spcPct val="150000"/>
              </a:lnSpc>
              <a:buNone/>
            </a:pPr>
            <a:r>
              <a:rPr lang="zh-CN" altLang="en-US" sz="1800" dirty="0" smtClean="0"/>
              <a:t>             基因表达数据具有一些特点，如样本数量小，特征维数高，存在冗余信息，基因之间关系比较复杂等。由于特征维数高，如果直接使用深度学习对原始数据进行特征学习，计算时间复杂度比较高，因此首先需要降低原始数据的特征维数。研究目标是首先降低原始数据的特征维数，然后使用堆栈自动编码器（</a:t>
            </a:r>
            <a:r>
              <a:rPr lang="en-US" sz="1800" dirty="0" smtClean="0"/>
              <a:t>Stacked Auto-encoder</a:t>
            </a:r>
            <a:r>
              <a:rPr lang="zh-CN" altLang="en-US" sz="1800" dirty="0" smtClean="0"/>
              <a:t>）学习基因之间复杂关系，最后使用</a:t>
            </a:r>
            <a:r>
              <a:rPr lang="en-US" sz="1800" dirty="0" err="1" smtClean="0"/>
              <a:t>softmax</a:t>
            </a:r>
            <a:r>
              <a:rPr lang="zh-CN" altLang="en-US" sz="1800" dirty="0" smtClean="0"/>
              <a:t>分类器，提高数据分类正确率。</a:t>
            </a:r>
          </a:p>
          <a:p>
            <a:endParaRPr lang="zh-CN" altLang="zh-CN" dirty="0">
              <a:latin typeface="+mn-lt"/>
              <a:ea typeface="+mn-ea"/>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2800" b="1" dirty="0" smtClean="0">
                <a:latin typeface="+mn-ea"/>
              </a:rPr>
              <a:t>研究目标及研究内容</a:t>
            </a:r>
            <a:endParaRPr lang="zh-CN" altLang="en-US" sz="2800" b="1" dirty="0">
              <a:latin typeface="+mj-lt"/>
              <a:ea typeface="+mj-ea"/>
            </a:endParaRPr>
          </a:p>
        </p:txBody>
      </p:sp>
      <p:sp>
        <p:nvSpPr>
          <p:cNvPr id="5123" name="Rectangle 3"/>
          <p:cNvSpPr>
            <a:spLocks noGrp="1"/>
          </p:cNvSpPr>
          <p:nvPr>
            <p:ph idx="1"/>
            <p:custDataLst>
              <p:tags r:id="rId3"/>
            </p:custDataLst>
          </p:nvPr>
        </p:nvSpPr>
        <p:spPr>
          <a:xfrm>
            <a:off x="123544" y="732392"/>
            <a:ext cx="8843993" cy="3829447"/>
          </a:xfrm>
        </p:spPr>
        <p:txBody>
          <a:bodyPr>
            <a:normAutofit/>
          </a:bodyPr>
          <a:lstStyle/>
          <a:p>
            <a:pPr>
              <a:buNone/>
            </a:pPr>
            <a:r>
              <a:rPr lang="zh-CN" altLang="en-US" dirty="0" smtClean="0">
                <a:solidFill>
                  <a:schemeClr val="accent1"/>
                </a:solidFill>
                <a:latin typeface="+mn-lt"/>
                <a:ea typeface="+mn-ea"/>
                <a:sym typeface="+mn-ea"/>
              </a:rPr>
              <a:t>研究内容</a:t>
            </a:r>
            <a:endParaRPr lang="en-US" altLang="zh-CN" dirty="0" smtClean="0">
              <a:solidFill>
                <a:schemeClr val="accent1"/>
              </a:solidFill>
              <a:latin typeface="+mn-lt"/>
              <a:ea typeface="+mn-ea"/>
              <a:sym typeface="+mn-ea"/>
            </a:endParaRPr>
          </a:p>
          <a:p>
            <a:pPr>
              <a:lnSpc>
                <a:spcPct val="150000"/>
              </a:lnSpc>
              <a:buNone/>
            </a:pPr>
            <a:r>
              <a:rPr lang="zh-CN" altLang="en-US" sz="1800" dirty="0" smtClean="0"/>
              <a:t>（</a:t>
            </a:r>
            <a:r>
              <a:rPr lang="en-US" sz="1800" dirty="0" smtClean="0"/>
              <a:t>1</a:t>
            </a:r>
            <a:r>
              <a:rPr lang="zh-CN" altLang="en-US" sz="1800" dirty="0" smtClean="0"/>
              <a:t>）获取肿瘤基因表达数据，了解肿瘤基因表达数据的特性。</a:t>
            </a:r>
          </a:p>
          <a:p>
            <a:pPr>
              <a:lnSpc>
                <a:spcPct val="150000"/>
              </a:lnSpc>
              <a:buNone/>
            </a:pPr>
            <a:r>
              <a:rPr lang="zh-CN" altLang="en-US" sz="1800" dirty="0" smtClean="0"/>
              <a:t>（</a:t>
            </a:r>
            <a:r>
              <a:rPr lang="en-US" sz="1800" dirty="0" smtClean="0"/>
              <a:t>2</a:t>
            </a:r>
            <a:r>
              <a:rPr lang="zh-CN" altLang="en-US" sz="1800" dirty="0" smtClean="0"/>
              <a:t>）降低原始数据特征维数的必要性以及方法。</a:t>
            </a:r>
          </a:p>
          <a:p>
            <a:pPr>
              <a:lnSpc>
                <a:spcPct val="150000"/>
              </a:lnSpc>
              <a:buNone/>
            </a:pPr>
            <a:r>
              <a:rPr lang="zh-CN" altLang="en-US" sz="1800" dirty="0" smtClean="0"/>
              <a:t>（</a:t>
            </a:r>
            <a:r>
              <a:rPr lang="en-US" sz="1800" dirty="0" smtClean="0"/>
              <a:t>3</a:t>
            </a:r>
            <a:r>
              <a:rPr lang="zh-CN" altLang="en-US" sz="1800" dirty="0" smtClean="0"/>
              <a:t>）使用深度学习中的堆栈自动编码器模型，确定网络结构和网络中的参数，比如网络训练次数等。</a:t>
            </a:r>
          </a:p>
          <a:p>
            <a:pPr>
              <a:lnSpc>
                <a:spcPct val="150000"/>
              </a:lnSpc>
              <a:buNone/>
            </a:pPr>
            <a:r>
              <a:rPr lang="zh-CN" altLang="en-US" sz="1800" dirty="0" smtClean="0"/>
              <a:t>（</a:t>
            </a:r>
            <a:r>
              <a:rPr lang="en-US" sz="1800" dirty="0" smtClean="0"/>
              <a:t>4</a:t>
            </a:r>
            <a:r>
              <a:rPr lang="zh-CN" altLang="en-US" sz="1800" dirty="0" smtClean="0"/>
              <a:t>）使用</a:t>
            </a:r>
            <a:r>
              <a:rPr lang="en-US" sz="1800" dirty="0" err="1" smtClean="0"/>
              <a:t>softmax</a:t>
            </a:r>
            <a:r>
              <a:rPr lang="zh-CN" altLang="en-US" sz="1800" dirty="0" smtClean="0"/>
              <a:t>分类器进行分类。</a:t>
            </a:r>
            <a:endParaRPr lang="zh-CN" altLang="zh-CN" sz="1800" dirty="0">
              <a:latin typeface="+mn-lt"/>
              <a:ea typeface="+mn-ea"/>
              <a:sym typeface="+mn-ea"/>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Title"/>
          <p:cNvSpPr>
            <a:spLocks noChangeArrowheads="1"/>
          </p:cNvSpPr>
          <p:nvPr>
            <p:custDataLst>
              <p:tags r:id="rId2"/>
            </p:custDataLst>
          </p:nvPr>
        </p:nvSpPr>
        <p:spPr bwMode="auto">
          <a:xfrm>
            <a:off x="2086986" y="2194905"/>
            <a:ext cx="5555760" cy="1101028"/>
          </a:xfrm>
          <a:prstGeom prst="hexagon">
            <a:avLst>
              <a:gd name="adj" fmla="val 28232"/>
              <a:gd name="vf" fmla="val 115470"/>
            </a:avLst>
          </a:prstGeom>
          <a:solidFill>
            <a:schemeClr val="accent1"/>
          </a:solidFill>
          <a:ln w="57150" cmpd="sng">
            <a:solidFill>
              <a:srgbClr val="FFFFFF"/>
            </a:solidFill>
            <a:miter lim="800000"/>
          </a:ln>
        </p:spPr>
        <p:txBody>
          <a:bodyPr lIns="377901" tIns="0" rIns="0" bIns="26993"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lvl="0" indent="0" algn="ctr"/>
            <a:r>
              <a:rPr lang="zh-CN" altLang="en-US" sz="2800" dirty="0" smtClean="0">
                <a:solidFill>
                  <a:srgbClr val="FFFFFF"/>
                </a:solidFill>
                <a:latin typeface="Arial" panose="020B0604020202020204" pitchFamily="34" charset="0"/>
                <a:ea typeface="黑体" panose="02010609060101010101" pitchFamily="49" charset="-122"/>
              </a:rPr>
              <a:t>目前已完成的内容</a:t>
            </a:r>
            <a:endParaRPr lang="zh-CN" altLang="en-US" sz="2800" dirty="0">
              <a:solidFill>
                <a:srgbClr val="FFFFFF"/>
              </a:solidFill>
              <a:latin typeface="Arial" panose="020B0604020202020204" pitchFamily="34" charset="0"/>
              <a:ea typeface="黑体" panose="02010609060101010101" pitchFamily="49" charset="-122"/>
            </a:endParaRPr>
          </a:p>
        </p:txBody>
      </p:sp>
      <p:sp>
        <p:nvSpPr>
          <p:cNvPr id="6" name="MH_Others_1"/>
          <p:cNvSpPr txBox="1">
            <a:spLocks noChangeArrowheads="1"/>
          </p:cNvSpPr>
          <p:nvPr>
            <p:custDataLst>
              <p:tags r:id="rId3"/>
            </p:custDataLst>
          </p:nvPr>
        </p:nvSpPr>
        <p:spPr bwMode="auto">
          <a:xfrm>
            <a:off x="1797563" y="1469506"/>
            <a:ext cx="2811438" cy="690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rPr>
              <a:t>Chapter</a:t>
            </a:r>
            <a:endParaRPr lang="zh-CN" alt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endParaRPr>
          </a:p>
        </p:txBody>
      </p:sp>
      <p:sp>
        <p:nvSpPr>
          <p:cNvPr id="7" name="MH_Number"/>
          <p:cNvSpPr/>
          <p:nvPr>
            <p:custDataLst>
              <p:tags r:id="rId4"/>
            </p:custDataLst>
          </p:nvPr>
        </p:nvSpPr>
        <p:spPr bwMode="auto">
          <a:xfrm>
            <a:off x="2074461" y="2210936"/>
            <a:ext cx="948177" cy="1084997"/>
          </a:xfrm>
          <a:custGeom>
            <a:avLst/>
            <a:gdLst>
              <a:gd name="T0" fmla="*/ 227806 w 373220"/>
              <a:gd name="T1" fmla="*/ 0 h 323217"/>
              <a:gd name="T2" fmla="*/ 683419 w 373220"/>
              <a:gd name="T3" fmla="*/ 0 h 323217"/>
              <a:gd name="T4" fmla="*/ 911225 w 373220"/>
              <a:gd name="T5" fmla="*/ 376239 h 323217"/>
              <a:gd name="T6" fmla="*/ 683419 w 373220"/>
              <a:gd name="T7" fmla="*/ 752475 h 323217"/>
              <a:gd name="T8" fmla="*/ 227809 w 373220"/>
              <a:gd name="T9" fmla="*/ 752473 h 323217"/>
              <a:gd name="T10" fmla="*/ 0 w 373220"/>
              <a:gd name="T11" fmla="*/ 376236 h 323217"/>
              <a:gd name="T12" fmla="*/ 227806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57150" cmpd="sng">
            <a:solidFill>
              <a:srgbClr val="FFFFFF"/>
            </a:solidFill>
            <a:miter lim="800000"/>
          </a:ln>
        </p:spPr>
        <p:txBody>
          <a:bodyPr lIns="0" tIns="0" rIns="134964" bIns="0" anchor="ctr">
            <a:noAutofit/>
          </a:bodyPr>
          <a:lstStyle>
            <a:lvl1pPr marL="142875">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dirty="0" smtClean="0">
                <a:solidFill>
                  <a:schemeClr val="bg1"/>
                </a:solidFill>
                <a:latin typeface="Times New Roman" pitchFamily="18" charset="0"/>
                <a:ea typeface="+mn-ea"/>
                <a:cs typeface="Times New Roman" pitchFamily="18" charset="0"/>
              </a:rPr>
              <a:t>2</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2800" b="1" dirty="0" smtClean="0">
                <a:latin typeface="+mj-lt"/>
                <a:ea typeface="+mj-ea"/>
              </a:rPr>
              <a:t>目前已完成的内容</a:t>
            </a:r>
            <a:endParaRPr lang="zh-CN" altLang="en-US" sz="2800" b="1" dirty="0">
              <a:latin typeface="+mj-lt"/>
              <a:ea typeface="+mj-ea"/>
            </a:endParaRPr>
          </a:p>
        </p:txBody>
      </p:sp>
      <p:sp>
        <p:nvSpPr>
          <p:cNvPr id="5123" name="Rectangle 3"/>
          <p:cNvSpPr>
            <a:spLocks noGrp="1"/>
          </p:cNvSpPr>
          <p:nvPr>
            <p:ph idx="1"/>
            <p:custDataLst>
              <p:tags r:id="rId3"/>
            </p:custDataLst>
          </p:nvPr>
        </p:nvSpPr>
        <p:spPr>
          <a:xfrm>
            <a:off x="123544" y="732392"/>
            <a:ext cx="8843993" cy="3829447"/>
          </a:xfrm>
        </p:spPr>
        <p:txBody>
          <a:bodyPr>
            <a:normAutofit/>
          </a:bodyPr>
          <a:lstStyle/>
          <a:p>
            <a:pPr lvl="0">
              <a:buNone/>
            </a:pPr>
            <a:r>
              <a:rPr lang="zh-CN" altLang="en-US" sz="2000" dirty="0" smtClean="0">
                <a:latin typeface="+mn-lt"/>
                <a:ea typeface="+mn-ea"/>
                <a:sym typeface="+mn-ea"/>
              </a:rPr>
              <a:t>一、</a:t>
            </a:r>
            <a:r>
              <a:rPr lang="zh-CN" altLang="en-US" sz="2000" dirty="0" smtClean="0"/>
              <a:t>获取肿瘤基因表达数据，了解肿瘤基因表达数据的特性</a:t>
            </a:r>
            <a:endParaRPr lang="en-US" altLang="zh-CN" sz="2000" b="1" dirty="0" smtClean="0">
              <a:latin typeface="+mn-lt"/>
              <a:ea typeface="+mn-ea"/>
              <a:sym typeface="+mn-ea"/>
            </a:endParaRPr>
          </a:p>
          <a:p>
            <a:pPr>
              <a:buNone/>
            </a:pPr>
            <a:r>
              <a:rPr lang="en-US" altLang="zh-CN" sz="1800" dirty="0" smtClean="0"/>
              <a:t>	</a:t>
            </a:r>
            <a:r>
              <a:rPr lang="zh-CN" altLang="en-US" sz="1800" dirty="0" smtClean="0"/>
              <a:t>使用</a:t>
            </a:r>
            <a:r>
              <a:rPr lang="en-US" sz="1800" dirty="0" smtClean="0"/>
              <a:t>lymphoma</a:t>
            </a:r>
            <a:r>
              <a:rPr lang="zh-CN" altLang="en-US" sz="1800" dirty="0" smtClean="0"/>
              <a:t>、</a:t>
            </a:r>
            <a:r>
              <a:rPr lang="en-US" sz="1800" dirty="0" smtClean="0"/>
              <a:t>colon</a:t>
            </a:r>
            <a:r>
              <a:rPr lang="zh-CN" altLang="en-US" sz="1800" dirty="0" smtClean="0"/>
              <a:t>、</a:t>
            </a:r>
            <a:r>
              <a:rPr lang="en-US" sz="1800" dirty="0" smtClean="0"/>
              <a:t>prostate</a:t>
            </a:r>
            <a:r>
              <a:rPr lang="zh-CN" altLang="en-US" sz="1800" dirty="0" smtClean="0"/>
              <a:t>和</a:t>
            </a:r>
            <a:r>
              <a:rPr lang="en-US" sz="1800" dirty="0" err="1" smtClean="0"/>
              <a:t>gcm</a:t>
            </a:r>
            <a:r>
              <a:rPr lang="zh-CN" altLang="en-US" sz="1800" dirty="0" smtClean="0"/>
              <a:t>四种肿瘤基因表达数据。数据如下：</a:t>
            </a:r>
          </a:p>
          <a:p>
            <a:pPr>
              <a:buNone/>
            </a:pPr>
            <a:endParaRPr lang="en-US" altLang="zh-CN" sz="1800" b="1" dirty="0" smtClean="0">
              <a:latin typeface="+mn-lt"/>
              <a:ea typeface="+mn-ea"/>
              <a:sym typeface="+mn-ea"/>
            </a:endParaRPr>
          </a:p>
          <a:p>
            <a:pPr>
              <a:buNone/>
            </a:pPr>
            <a:endParaRPr lang="en-US" altLang="zh-CN" sz="2000" b="1" dirty="0" smtClean="0">
              <a:latin typeface="+mn-lt"/>
              <a:ea typeface="+mn-ea"/>
              <a:sym typeface="+mn-ea"/>
            </a:endParaRPr>
          </a:p>
          <a:p>
            <a:pPr>
              <a:buNone/>
            </a:pPr>
            <a:endParaRPr lang="en-US" altLang="zh-CN" sz="2000" b="1" dirty="0" smtClean="0">
              <a:latin typeface="+mn-lt"/>
              <a:ea typeface="+mn-ea"/>
              <a:sym typeface="+mn-ea"/>
            </a:endParaRPr>
          </a:p>
          <a:p>
            <a:pPr>
              <a:buNone/>
            </a:pPr>
            <a:endParaRPr lang="en-US" altLang="zh-CN" sz="2000" b="1" dirty="0" smtClean="0">
              <a:latin typeface="+mn-lt"/>
              <a:ea typeface="+mn-ea"/>
              <a:sym typeface="+mn-ea"/>
            </a:endParaRPr>
          </a:p>
          <a:p>
            <a:pPr>
              <a:buNone/>
            </a:pPr>
            <a:r>
              <a:rPr lang="zh-CN" altLang="en-US" sz="2000" dirty="0" smtClean="0"/>
              <a:t>       </a:t>
            </a:r>
            <a:endParaRPr lang="en-US" altLang="zh-CN" sz="2000" dirty="0" smtClean="0"/>
          </a:p>
          <a:p>
            <a:pPr indent="180000">
              <a:lnSpc>
                <a:spcPct val="160000"/>
              </a:lnSpc>
              <a:buNone/>
            </a:pPr>
            <a:r>
              <a:rPr lang="zh-CN" altLang="en-US" sz="2000" dirty="0" smtClean="0"/>
              <a:t>   </a:t>
            </a:r>
            <a:endParaRPr lang="en-US" altLang="zh-CN" sz="2000" dirty="0" smtClean="0"/>
          </a:p>
          <a:p>
            <a:pPr>
              <a:buNone/>
            </a:pPr>
            <a:endParaRPr lang="zh-CN" altLang="zh-CN" sz="2000" b="1" dirty="0">
              <a:latin typeface="+mn-lt"/>
              <a:ea typeface="+mn-ea"/>
              <a:sym typeface="+mn-ea"/>
            </a:endParaRPr>
          </a:p>
        </p:txBody>
      </p:sp>
      <p:graphicFrame>
        <p:nvGraphicFramePr>
          <p:cNvPr id="4" name="表格 3"/>
          <p:cNvGraphicFramePr>
            <a:graphicFrameLocks noGrp="1"/>
          </p:cNvGraphicFramePr>
          <p:nvPr/>
        </p:nvGraphicFramePr>
        <p:xfrm>
          <a:off x="1106905" y="1662697"/>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zh-CN" altLang="en-US" dirty="0" smtClean="0"/>
                        <a:t>数据集</a:t>
                      </a:r>
                      <a:endParaRPr lang="zh-CN" altLang="en-US" dirty="0"/>
                    </a:p>
                  </a:txBody>
                  <a:tcPr/>
                </a:tc>
                <a:tc>
                  <a:txBody>
                    <a:bodyPr/>
                    <a:lstStyle/>
                    <a:p>
                      <a:pPr algn="ctr"/>
                      <a:r>
                        <a:rPr lang="zh-CN" altLang="en-US" dirty="0" smtClean="0"/>
                        <a:t>样本数</a:t>
                      </a:r>
                      <a:endParaRPr lang="zh-CN" altLang="en-US" dirty="0"/>
                    </a:p>
                  </a:txBody>
                  <a:tcPr/>
                </a:tc>
                <a:tc>
                  <a:txBody>
                    <a:bodyPr/>
                    <a:lstStyle/>
                    <a:p>
                      <a:pPr algn="ctr"/>
                      <a:r>
                        <a:rPr lang="zh-CN" altLang="en-US" dirty="0" smtClean="0"/>
                        <a:t>基因数</a:t>
                      </a:r>
                      <a:endParaRPr lang="zh-CN" altLang="en-US" dirty="0"/>
                    </a:p>
                  </a:txBody>
                  <a:tcPr/>
                </a:tc>
                <a:tc>
                  <a:txBody>
                    <a:bodyPr/>
                    <a:lstStyle/>
                    <a:p>
                      <a:pPr algn="ctr"/>
                      <a:r>
                        <a:rPr lang="zh-CN" altLang="en-US" dirty="0" smtClean="0"/>
                        <a:t>类别数</a:t>
                      </a:r>
                      <a:endParaRPr lang="zh-CN" altLang="en-US" dirty="0"/>
                    </a:p>
                  </a:txBody>
                  <a:tcPr/>
                </a:tc>
              </a:tr>
              <a:tr h="370840">
                <a:tc>
                  <a:txBody>
                    <a:bodyPr/>
                    <a:lstStyle/>
                    <a:p>
                      <a:pPr algn="ctr"/>
                      <a:r>
                        <a:rPr lang="en-US" altLang="zh-CN" dirty="0" smtClean="0"/>
                        <a:t>lymphoma</a:t>
                      </a:r>
                      <a:endParaRPr lang="zh-CN" altLang="en-US" dirty="0"/>
                    </a:p>
                  </a:txBody>
                  <a:tcPr/>
                </a:tc>
                <a:tc>
                  <a:txBody>
                    <a:bodyPr/>
                    <a:lstStyle/>
                    <a:p>
                      <a:pPr algn="ctr"/>
                      <a:r>
                        <a:rPr lang="en-US" altLang="zh-CN" dirty="0" smtClean="0"/>
                        <a:t>62</a:t>
                      </a:r>
                      <a:endParaRPr lang="zh-CN" altLang="en-US" dirty="0"/>
                    </a:p>
                  </a:txBody>
                  <a:tcPr/>
                </a:tc>
                <a:tc>
                  <a:txBody>
                    <a:bodyPr/>
                    <a:lstStyle/>
                    <a:p>
                      <a:pPr algn="ctr"/>
                      <a:r>
                        <a:rPr lang="en-US" altLang="zh-CN" dirty="0" smtClean="0"/>
                        <a:t>4026</a:t>
                      </a:r>
                      <a:endParaRPr lang="zh-CN" altLang="en-US" dirty="0"/>
                    </a:p>
                  </a:txBody>
                  <a:tcPr/>
                </a:tc>
                <a:tc>
                  <a:txBody>
                    <a:bodyPr/>
                    <a:lstStyle/>
                    <a:p>
                      <a:pPr algn="ctr"/>
                      <a:r>
                        <a:rPr lang="en-US" altLang="zh-CN" dirty="0" smtClean="0"/>
                        <a:t>3</a:t>
                      </a:r>
                      <a:endParaRPr lang="zh-CN" altLang="en-US" dirty="0"/>
                    </a:p>
                  </a:txBody>
                  <a:tcPr/>
                </a:tc>
              </a:tr>
              <a:tr h="370840">
                <a:tc>
                  <a:txBody>
                    <a:bodyPr/>
                    <a:lstStyle/>
                    <a:p>
                      <a:pPr algn="ctr"/>
                      <a:r>
                        <a:rPr lang="en-US" altLang="zh-CN" dirty="0" smtClean="0"/>
                        <a:t>colon</a:t>
                      </a:r>
                      <a:endParaRPr lang="zh-CN" altLang="en-US" dirty="0"/>
                    </a:p>
                  </a:txBody>
                  <a:tcPr/>
                </a:tc>
                <a:tc>
                  <a:txBody>
                    <a:bodyPr/>
                    <a:lstStyle/>
                    <a:p>
                      <a:pPr algn="ctr"/>
                      <a:r>
                        <a:rPr lang="en-US" altLang="zh-CN" dirty="0" smtClean="0"/>
                        <a:t>62</a:t>
                      </a:r>
                      <a:endParaRPr lang="zh-CN" altLang="en-US" dirty="0"/>
                    </a:p>
                  </a:txBody>
                  <a:tcPr/>
                </a:tc>
                <a:tc>
                  <a:txBody>
                    <a:bodyPr/>
                    <a:lstStyle/>
                    <a:p>
                      <a:pPr algn="ctr"/>
                      <a:r>
                        <a:rPr lang="en-US" altLang="zh-CN" dirty="0" smtClean="0"/>
                        <a:t>2000</a:t>
                      </a:r>
                      <a:endParaRPr lang="zh-CN" altLang="en-US" dirty="0"/>
                    </a:p>
                  </a:txBody>
                  <a:tcPr/>
                </a:tc>
                <a:tc>
                  <a:txBody>
                    <a:bodyPr/>
                    <a:lstStyle/>
                    <a:p>
                      <a:pPr algn="ctr"/>
                      <a:r>
                        <a:rPr lang="en-US" altLang="zh-CN" dirty="0" smtClean="0"/>
                        <a:t>2</a:t>
                      </a:r>
                      <a:endParaRPr lang="zh-CN" altLang="en-US" dirty="0"/>
                    </a:p>
                  </a:txBody>
                  <a:tcPr/>
                </a:tc>
              </a:tr>
              <a:tr h="370840">
                <a:tc>
                  <a:txBody>
                    <a:bodyPr/>
                    <a:lstStyle/>
                    <a:p>
                      <a:pPr algn="ctr"/>
                      <a:r>
                        <a:rPr lang="en-US" altLang="zh-CN" dirty="0" smtClean="0"/>
                        <a:t>prostate</a:t>
                      </a:r>
                      <a:endParaRPr lang="zh-CN" altLang="en-US" dirty="0"/>
                    </a:p>
                  </a:txBody>
                  <a:tcPr/>
                </a:tc>
                <a:tc>
                  <a:txBody>
                    <a:bodyPr/>
                    <a:lstStyle/>
                    <a:p>
                      <a:pPr algn="ctr"/>
                      <a:r>
                        <a:rPr lang="en-US" altLang="zh-CN" dirty="0" smtClean="0"/>
                        <a:t>102</a:t>
                      </a:r>
                      <a:endParaRPr lang="zh-CN" altLang="en-US" dirty="0"/>
                    </a:p>
                  </a:txBody>
                  <a:tcPr/>
                </a:tc>
                <a:tc>
                  <a:txBody>
                    <a:bodyPr/>
                    <a:lstStyle/>
                    <a:p>
                      <a:pPr algn="ctr"/>
                      <a:r>
                        <a:rPr lang="en-US" altLang="zh-CN" dirty="0" smtClean="0"/>
                        <a:t>12600</a:t>
                      </a:r>
                      <a:endParaRPr lang="zh-CN" altLang="en-US" dirty="0"/>
                    </a:p>
                  </a:txBody>
                  <a:tcPr/>
                </a:tc>
                <a:tc>
                  <a:txBody>
                    <a:bodyPr/>
                    <a:lstStyle/>
                    <a:p>
                      <a:pPr algn="ctr"/>
                      <a:r>
                        <a:rPr lang="en-US" altLang="zh-CN" dirty="0" smtClean="0"/>
                        <a:t>2</a:t>
                      </a:r>
                      <a:endParaRPr lang="zh-CN" altLang="en-US" dirty="0"/>
                    </a:p>
                  </a:txBody>
                  <a:tcPr/>
                </a:tc>
              </a:tr>
              <a:tr h="370840">
                <a:tc>
                  <a:txBody>
                    <a:bodyPr/>
                    <a:lstStyle/>
                    <a:p>
                      <a:pPr algn="ctr"/>
                      <a:r>
                        <a:rPr lang="en-US" altLang="zh-CN" dirty="0" err="1" smtClean="0"/>
                        <a:t>gcm</a:t>
                      </a:r>
                      <a:endParaRPr lang="zh-CN" altLang="en-US" dirty="0"/>
                    </a:p>
                  </a:txBody>
                  <a:tcPr/>
                </a:tc>
                <a:tc>
                  <a:txBody>
                    <a:bodyPr/>
                    <a:lstStyle/>
                    <a:p>
                      <a:pPr algn="ctr"/>
                      <a:r>
                        <a:rPr lang="en-US" altLang="zh-CN" dirty="0" smtClean="0"/>
                        <a:t>190</a:t>
                      </a:r>
                      <a:endParaRPr lang="zh-CN" altLang="en-US" dirty="0"/>
                    </a:p>
                  </a:txBody>
                  <a:tcPr/>
                </a:tc>
                <a:tc>
                  <a:txBody>
                    <a:bodyPr/>
                    <a:lstStyle/>
                    <a:p>
                      <a:pPr algn="ctr"/>
                      <a:r>
                        <a:rPr lang="en-US" altLang="zh-CN" dirty="0" smtClean="0"/>
                        <a:t>16063</a:t>
                      </a:r>
                      <a:endParaRPr lang="zh-CN" altLang="en-US" dirty="0"/>
                    </a:p>
                  </a:txBody>
                  <a:tcPr/>
                </a:tc>
                <a:tc>
                  <a:txBody>
                    <a:bodyPr/>
                    <a:lstStyle/>
                    <a:p>
                      <a:pPr algn="ctr"/>
                      <a:r>
                        <a:rPr lang="en-US" altLang="zh-CN" dirty="0" smtClean="0"/>
                        <a:t>14</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2800" b="1" dirty="0" smtClean="0">
                <a:latin typeface="+mj-lt"/>
                <a:ea typeface="+mj-ea"/>
              </a:rPr>
              <a:t>目前已完成的内容</a:t>
            </a:r>
            <a:endParaRPr lang="zh-CN" altLang="en-US" sz="2800" b="1" dirty="0">
              <a:latin typeface="+mj-lt"/>
              <a:ea typeface="+mj-ea"/>
            </a:endParaRPr>
          </a:p>
        </p:txBody>
      </p:sp>
      <p:sp>
        <p:nvSpPr>
          <p:cNvPr id="5123" name="Rectangle 3"/>
          <p:cNvSpPr>
            <a:spLocks noGrp="1"/>
          </p:cNvSpPr>
          <p:nvPr>
            <p:ph idx="1"/>
            <p:custDataLst>
              <p:tags r:id="rId3"/>
            </p:custDataLst>
          </p:nvPr>
        </p:nvSpPr>
        <p:spPr>
          <a:xfrm>
            <a:off x="123544" y="732392"/>
            <a:ext cx="8843993" cy="3829447"/>
          </a:xfrm>
        </p:spPr>
        <p:txBody>
          <a:bodyPr>
            <a:normAutofit/>
          </a:bodyPr>
          <a:lstStyle/>
          <a:p>
            <a:pPr lvl="0">
              <a:buNone/>
            </a:pPr>
            <a:r>
              <a:rPr lang="zh-CN" altLang="en-US" sz="2000" dirty="0" smtClean="0">
                <a:latin typeface="+mn-lt"/>
                <a:ea typeface="+mn-ea"/>
                <a:sym typeface="+mn-ea"/>
              </a:rPr>
              <a:t>二、</a:t>
            </a:r>
            <a:r>
              <a:rPr lang="zh-CN" altLang="en-US" sz="2000" dirty="0" smtClean="0"/>
              <a:t>降低原始数据特征维数的必要性以及方法</a:t>
            </a:r>
          </a:p>
          <a:p>
            <a:pPr>
              <a:buNone/>
            </a:pPr>
            <a:r>
              <a:rPr lang="zh-CN" altLang="en-US" sz="2000" dirty="0" smtClean="0"/>
              <a:t>     </a:t>
            </a:r>
            <a:r>
              <a:rPr lang="en-US" altLang="zh-CN" sz="2000" dirty="0" smtClean="0"/>
              <a:t>1.</a:t>
            </a:r>
            <a:r>
              <a:rPr lang="zh-CN" altLang="en-US" sz="2000" dirty="0" smtClean="0"/>
              <a:t>必要性</a:t>
            </a:r>
            <a:endParaRPr lang="en-US" altLang="zh-CN" sz="2000" dirty="0" smtClean="0"/>
          </a:p>
          <a:p>
            <a:pPr>
              <a:buNone/>
            </a:pPr>
            <a:r>
              <a:rPr lang="zh-CN" altLang="en-US" sz="2000" dirty="0" smtClean="0"/>
              <a:t>            </a:t>
            </a:r>
            <a:r>
              <a:rPr lang="zh-CN" altLang="en-US" sz="1800" dirty="0" smtClean="0"/>
              <a:t>肿瘤基因表达数据特征维数比较高，如果直接使用堆栈自动编码器去学习特征，计算时间复杂度比较高。将使用堆栈自动编码器学习原始数据的特征所用时间与使用堆栈自动编码器学习降维后的数据的特征所用时间进行对比。比如采用的降维方法是主成分分析（</a:t>
            </a:r>
            <a:r>
              <a:rPr lang="en-US" sz="1800" dirty="0" smtClean="0"/>
              <a:t>PCA</a:t>
            </a:r>
            <a:r>
              <a:rPr lang="zh-CN" altLang="en-US" sz="1800" dirty="0" smtClean="0"/>
              <a:t>）。</a:t>
            </a:r>
            <a:endParaRPr lang="zh-CN" altLang="zh-CN" sz="1800" b="1" dirty="0">
              <a:latin typeface="+mn-lt"/>
              <a:ea typeface="+mn-ea"/>
              <a:sym typeface="+mn-ea"/>
            </a:endParaRPr>
          </a:p>
        </p:txBody>
      </p:sp>
      <p:graphicFrame>
        <p:nvGraphicFramePr>
          <p:cNvPr id="4" name="表格 3"/>
          <p:cNvGraphicFramePr>
            <a:graphicFrameLocks noGrp="1"/>
          </p:cNvGraphicFramePr>
          <p:nvPr/>
        </p:nvGraphicFramePr>
        <p:xfrm>
          <a:off x="1764632" y="2713455"/>
          <a:ext cx="5775158" cy="1854200"/>
        </p:xfrm>
        <a:graphic>
          <a:graphicData uri="http://schemas.openxmlformats.org/drawingml/2006/table">
            <a:tbl>
              <a:tblPr firstRow="1" bandRow="1">
                <a:tableStyleId>{5C22544A-7EE6-4342-B048-85BDC9FD1C3A}</a:tableStyleId>
              </a:tblPr>
              <a:tblGrid>
                <a:gridCol w="1524000"/>
                <a:gridCol w="2029326"/>
                <a:gridCol w="2221832"/>
              </a:tblGrid>
              <a:tr h="370840">
                <a:tc>
                  <a:txBody>
                    <a:bodyPr/>
                    <a:lstStyle/>
                    <a:p>
                      <a:pPr algn="ctr"/>
                      <a:r>
                        <a:rPr lang="zh-CN" altLang="en-US" dirty="0" smtClean="0"/>
                        <a:t>数据集</a:t>
                      </a:r>
                      <a:endParaRPr lang="zh-CN" altLang="en-US" dirty="0"/>
                    </a:p>
                  </a:txBody>
                  <a:tcPr/>
                </a:tc>
                <a:tc>
                  <a:txBody>
                    <a:bodyPr/>
                    <a:lstStyle/>
                    <a:p>
                      <a:pPr algn="ctr"/>
                      <a:r>
                        <a:rPr lang="zh-CN" altLang="en-US" dirty="0" smtClean="0"/>
                        <a:t>不降维所用时间</a:t>
                      </a:r>
                      <a:endParaRPr lang="zh-CN" altLang="en-US" dirty="0"/>
                    </a:p>
                  </a:txBody>
                  <a:tcPr/>
                </a:tc>
                <a:tc>
                  <a:txBody>
                    <a:bodyPr/>
                    <a:lstStyle/>
                    <a:p>
                      <a:pPr algn="ctr"/>
                      <a:r>
                        <a:rPr lang="zh-CN" altLang="en-US" dirty="0" smtClean="0"/>
                        <a:t>降维后所用时间</a:t>
                      </a:r>
                      <a:endParaRPr lang="zh-CN" altLang="en-US" dirty="0"/>
                    </a:p>
                  </a:txBody>
                  <a:tcPr/>
                </a:tc>
              </a:tr>
              <a:tr h="370840">
                <a:tc>
                  <a:txBody>
                    <a:bodyPr/>
                    <a:lstStyle/>
                    <a:p>
                      <a:pPr algn="ctr"/>
                      <a:r>
                        <a:rPr lang="en-US" altLang="zh-CN" dirty="0" smtClean="0"/>
                        <a:t>lymphoma</a:t>
                      </a:r>
                      <a:endParaRPr lang="zh-CN" altLang="en-US" dirty="0"/>
                    </a:p>
                  </a:txBody>
                  <a:tcPr/>
                </a:tc>
                <a:tc>
                  <a:txBody>
                    <a:bodyPr/>
                    <a:lstStyle/>
                    <a:p>
                      <a:pPr algn="ctr"/>
                      <a:r>
                        <a:rPr lang="en-US" sz="1800" kern="1200" dirty="0" smtClean="0">
                          <a:solidFill>
                            <a:schemeClr val="dk1"/>
                          </a:solidFill>
                          <a:latin typeface="+mn-lt"/>
                          <a:ea typeface="+mn-ea"/>
                          <a:cs typeface="+mn-cs"/>
                        </a:rPr>
                        <a:t>2h 28m 31s</a:t>
                      </a:r>
                      <a:endParaRPr lang="zh-CN" altLang="en-US" dirty="0"/>
                    </a:p>
                  </a:txBody>
                  <a:tcPr/>
                </a:tc>
                <a:tc>
                  <a:txBody>
                    <a:bodyPr/>
                    <a:lstStyle/>
                    <a:p>
                      <a:pPr algn="ctr"/>
                      <a:r>
                        <a:rPr lang="en-US" sz="1800" kern="1200" dirty="0" smtClean="0">
                          <a:solidFill>
                            <a:schemeClr val="dk1"/>
                          </a:solidFill>
                          <a:latin typeface="+mn-lt"/>
                          <a:ea typeface="+mn-ea"/>
                          <a:cs typeface="+mn-cs"/>
                        </a:rPr>
                        <a:t>1h 10m 37s</a:t>
                      </a:r>
                      <a:endParaRPr lang="zh-CN" altLang="en-US" dirty="0"/>
                    </a:p>
                  </a:txBody>
                  <a:tcPr/>
                </a:tc>
              </a:tr>
              <a:tr h="370840">
                <a:tc>
                  <a:txBody>
                    <a:bodyPr/>
                    <a:lstStyle/>
                    <a:p>
                      <a:pPr algn="ctr"/>
                      <a:r>
                        <a:rPr lang="en-US" altLang="zh-CN" dirty="0" smtClean="0"/>
                        <a:t>colon</a:t>
                      </a:r>
                      <a:endParaRPr lang="zh-CN" altLang="en-US" dirty="0"/>
                    </a:p>
                  </a:txBody>
                  <a:tcPr/>
                </a:tc>
                <a:tc>
                  <a:txBody>
                    <a:bodyPr/>
                    <a:lstStyle/>
                    <a:p>
                      <a:pPr algn="ctr"/>
                      <a:r>
                        <a:rPr lang="en-US" sz="1800" kern="1200" dirty="0" smtClean="0">
                          <a:solidFill>
                            <a:schemeClr val="dk1"/>
                          </a:solidFill>
                          <a:latin typeface="+mn-lt"/>
                          <a:ea typeface="+mn-ea"/>
                          <a:cs typeface="+mn-cs"/>
                        </a:rPr>
                        <a:t>34m 42s</a:t>
                      </a:r>
                      <a:endParaRPr lang="zh-CN" altLang="en-US" dirty="0"/>
                    </a:p>
                  </a:txBody>
                  <a:tcPr/>
                </a:tc>
                <a:tc>
                  <a:txBody>
                    <a:bodyPr/>
                    <a:lstStyle/>
                    <a:p>
                      <a:pPr algn="ctr"/>
                      <a:r>
                        <a:rPr lang="en-US" sz="1800" kern="1200" dirty="0" smtClean="0">
                          <a:solidFill>
                            <a:schemeClr val="dk1"/>
                          </a:solidFill>
                          <a:latin typeface="+mn-lt"/>
                          <a:ea typeface="+mn-ea"/>
                          <a:cs typeface="+mn-cs"/>
                        </a:rPr>
                        <a:t>21m 35s</a:t>
                      </a:r>
                      <a:endParaRPr lang="zh-CN" altLang="en-US" dirty="0"/>
                    </a:p>
                  </a:txBody>
                  <a:tcPr/>
                </a:tc>
              </a:tr>
              <a:tr h="370840">
                <a:tc>
                  <a:txBody>
                    <a:bodyPr/>
                    <a:lstStyle/>
                    <a:p>
                      <a:pPr algn="ctr"/>
                      <a:r>
                        <a:rPr lang="en-US" altLang="zh-CN" dirty="0" smtClean="0"/>
                        <a:t>prostate</a:t>
                      </a:r>
                      <a:endParaRPr lang="zh-CN" altLang="en-US" dirty="0"/>
                    </a:p>
                  </a:txBody>
                  <a:tcPr/>
                </a:tc>
                <a:tc>
                  <a:txBody>
                    <a:bodyPr/>
                    <a:lstStyle/>
                    <a:p>
                      <a:pPr algn="ctr"/>
                      <a:r>
                        <a:rPr lang="en-US" sz="1800" kern="1200" dirty="0" smtClean="0">
                          <a:solidFill>
                            <a:schemeClr val="dk1"/>
                          </a:solidFill>
                          <a:latin typeface="+mn-lt"/>
                          <a:ea typeface="+mn-ea"/>
                          <a:cs typeface="+mn-cs"/>
                        </a:rPr>
                        <a:t>8h 4m 32s</a:t>
                      </a:r>
                      <a:endParaRPr lang="zh-CN" altLang="en-US" dirty="0"/>
                    </a:p>
                  </a:txBody>
                  <a:tcPr/>
                </a:tc>
                <a:tc>
                  <a:txBody>
                    <a:bodyPr/>
                    <a:lstStyle/>
                    <a:p>
                      <a:pPr algn="ctr"/>
                      <a:r>
                        <a:rPr lang="en-US" sz="1800" kern="1200" dirty="0" smtClean="0">
                          <a:solidFill>
                            <a:schemeClr val="dk1"/>
                          </a:solidFill>
                          <a:latin typeface="+mn-lt"/>
                          <a:ea typeface="+mn-ea"/>
                          <a:cs typeface="+mn-cs"/>
                        </a:rPr>
                        <a:t>2h 5m 34s</a:t>
                      </a:r>
                      <a:endParaRPr lang="zh-CN" altLang="en-US" dirty="0"/>
                    </a:p>
                  </a:txBody>
                  <a:tcPr/>
                </a:tc>
              </a:tr>
              <a:tr h="370840">
                <a:tc>
                  <a:txBody>
                    <a:bodyPr/>
                    <a:lstStyle/>
                    <a:p>
                      <a:pPr algn="ctr"/>
                      <a:r>
                        <a:rPr lang="en-US" altLang="zh-CN" dirty="0" err="1" smtClean="0"/>
                        <a:t>gcm</a:t>
                      </a:r>
                      <a:endParaRPr lang="zh-CN" altLang="en-US" dirty="0"/>
                    </a:p>
                  </a:txBody>
                  <a:tcPr/>
                </a:tc>
                <a:tc>
                  <a:txBody>
                    <a:bodyPr/>
                    <a:lstStyle/>
                    <a:p>
                      <a:pPr algn="ctr"/>
                      <a:r>
                        <a:rPr lang="en-US" sz="1800" kern="1200" dirty="0" smtClean="0">
                          <a:solidFill>
                            <a:schemeClr val="dk1"/>
                          </a:solidFill>
                          <a:latin typeface="+mn-lt"/>
                          <a:ea typeface="+mn-ea"/>
                          <a:cs typeface="+mn-cs"/>
                        </a:rPr>
                        <a:t>11h 43m 15s</a:t>
                      </a:r>
                      <a:endParaRPr lang="zh-CN" altLang="en-US" dirty="0"/>
                    </a:p>
                  </a:txBody>
                  <a:tcPr/>
                </a:tc>
                <a:tc>
                  <a:txBody>
                    <a:bodyPr/>
                    <a:lstStyle/>
                    <a:p>
                      <a:pPr algn="ctr"/>
                      <a:r>
                        <a:rPr lang="en-US" sz="1800" kern="1200" dirty="0" smtClean="0">
                          <a:solidFill>
                            <a:schemeClr val="dk1"/>
                          </a:solidFill>
                          <a:latin typeface="+mn-lt"/>
                          <a:ea typeface="+mn-ea"/>
                          <a:cs typeface="+mn-cs"/>
                        </a:rPr>
                        <a:t>4h 13m 24s</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2800" b="1" dirty="0" smtClean="0">
                <a:latin typeface="+mj-lt"/>
                <a:ea typeface="+mj-ea"/>
              </a:rPr>
              <a:t>目前已完成的内容</a:t>
            </a:r>
            <a:endParaRPr lang="zh-CN" altLang="en-US" sz="2800" b="1" dirty="0">
              <a:latin typeface="+mj-lt"/>
              <a:ea typeface="+mj-ea"/>
            </a:endParaRPr>
          </a:p>
        </p:txBody>
      </p:sp>
      <p:sp>
        <p:nvSpPr>
          <p:cNvPr id="5123" name="Rectangle 3"/>
          <p:cNvSpPr>
            <a:spLocks noGrp="1"/>
          </p:cNvSpPr>
          <p:nvPr>
            <p:ph idx="1"/>
            <p:custDataLst>
              <p:tags r:id="rId3"/>
            </p:custDataLst>
          </p:nvPr>
        </p:nvSpPr>
        <p:spPr>
          <a:xfrm>
            <a:off x="123544" y="732392"/>
            <a:ext cx="8843993" cy="3829447"/>
          </a:xfrm>
        </p:spPr>
        <p:txBody>
          <a:bodyPr>
            <a:normAutofit/>
          </a:bodyPr>
          <a:lstStyle/>
          <a:p>
            <a:pPr lvl="0">
              <a:buNone/>
            </a:pPr>
            <a:r>
              <a:rPr lang="en-US" altLang="zh-CN" sz="2000" dirty="0" smtClean="0"/>
              <a:t>     2.</a:t>
            </a:r>
            <a:r>
              <a:rPr lang="zh-CN" altLang="en-US" sz="2000" dirty="0" smtClean="0"/>
              <a:t>方法</a:t>
            </a:r>
            <a:endParaRPr lang="en-US" altLang="zh-CN" sz="2000" dirty="0" smtClean="0"/>
          </a:p>
          <a:p>
            <a:pPr>
              <a:buNone/>
            </a:pPr>
            <a:r>
              <a:rPr lang="zh-CN" altLang="en-US" sz="2000" dirty="0" smtClean="0"/>
              <a:t>        </a:t>
            </a:r>
            <a:r>
              <a:rPr lang="zh-CN" altLang="en-US" sz="1800" dirty="0" smtClean="0"/>
              <a:t>方法一是采用主成分分析（</a:t>
            </a:r>
            <a:r>
              <a:rPr lang="en-US" sz="1800" dirty="0" smtClean="0"/>
              <a:t>PCA</a:t>
            </a:r>
            <a:r>
              <a:rPr lang="zh-CN" altLang="en-US" sz="1800" dirty="0" smtClean="0"/>
              <a:t>）降低原始数据的维数。</a:t>
            </a:r>
            <a:endParaRPr lang="en-US" altLang="zh-CN" sz="1800" dirty="0" smtClean="0"/>
          </a:p>
          <a:p>
            <a:pPr>
              <a:buNone/>
            </a:pPr>
            <a:r>
              <a:rPr lang="zh-CN" altLang="en-US" sz="1800" dirty="0" smtClean="0"/>
              <a:t>        方法二是线性判别分析（</a:t>
            </a:r>
            <a:r>
              <a:rPr lang="en-US" sz="1800" dirty="0" smtClean="0"/>
              <a:t>LDA</a:t>
            </a:r>
            <a:r>
              <a:rPr lang="zh-CN" altLang="en-US" sz="1800" dirty="0" smtClean="0"/>
              <a:t>）降低原始数据的维数。</a:t>
            </a:r>
            <a:endParaRPr lang="en-US" altLang="zh-CN" sz="1800" dirty="0" smtClean="0"/>
          </a:p>
          <a:p>
            <a:pPr>
              <a:buNone/>
            </a:pPr>
            <a:r>
              <a:rPr lang="zh-CN" altLang="en-US" sz="1800" dirty="0" smtClean="0"/>
              <a:t>        方法三是将</a:t>
            </a:r>
            <a:r>
              <a:rPr lang="en-US" sz="1800" dirty="0" smtClean="0"/>
              <a:t>PCA</a:t>
            </a:r>
            <a:r>
              <a:rPr lang="zh-CN" altLang="en-US" sz="1800" dirty="0" smtClean="0"/>
              <a:t>和</a:t>
            </a:r>
            <a:r>
              <a:rPr lang="en-US" sz="1800" dirty="0" smtClean="0"/>
              <a:t>LDA</a:t>
            </a:r>
            <a:r>
              <a:rPr lang="zh-CN" altLang="en-US" sz="1800" dirty="0" smtClean="0"/>
              <a:t>两种方法降低原始数据维数后的特征组合到一起。</a:t>
            </a:r>
            <a:endParaRPr lang="en-US" altLang="zh-CN" sz="1800" dirty="0" smtClean="0"/>
          </a:p>
          <a:p>
            <a:pPr>
              <a:buNone/>
            </a:pPr>
            <a:endParaRPr lang="zh-CN" altLang="en-US" sz="2000" dirty="0" smtClean="0"/>
          </a:p>
          <a:p>
            <a:pPr>
              <a:buNone/>
            </a:pPr>
            <a:endParaRPr lang="zh-CN" altLang="zh-CN" sz="2000" b="1" dirty="0">
              <a:latin typeface="+mn-lt"/>
              <a:ea typeface="+mn-ea"/>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h_f"/>
  <p:tag name="KSO_WM_UNIT_INDEX" val="1_2_1"/>
  <p:tag name="KSO_WM_UNIT_ID" val="custom437_9*l_h_f*1_2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i"/>
  <p:tag name="KSO_WM_UNIT_INDEX" val="1_2"/>
  <p:tag name="KSO_WM_UNIT_ID" val="custom437_9*l_i*1_2"/>
  <p:tag name="KSO_WM_UNIT_CLEAR" val="1"/>
  <p:tag name="KSO_WM_UNIT_LAYERLEVEL" val="1_1"/>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h_f"/>
  <p:tag name="KSO_WM_UNIT_INDEX" val="1_1_1"/>
  <p:tag name="KSO_WM_UNIT_ID" val="custom437_9*l_h_f*1_1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i"/>
  <p:tag name="KSO_WM_UNIT_INDEX" val="1_1"/>
  <p:tag name="KSO_WM_UNIT_ID" val="custom437_9*l_i*1_1"/>
  <p:tag name="KSO_WM_UNIT_CLEAR" val="1"/>
  <p:tag name="KSO_WM_UNIT_LAYERLEVEL" val="1_1"/>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2"/>
  <p:tag name="KSO_WM_SLIDE_INDEX" val="12"/>
  <p:tag name="KSO_WM_SLIDE_ITEM_CNT" val="1"/>
  <p:tag name="KSO_WM_SLIDE_LAYOUT" val="a_e"/>
  <p:tag name="KSO_WM_SLIDE_LAYOUT_CNT" val="1_1"/>
  <p:tag name="KSO_WM_SLIDE_TYPE" val="sectionTitle"/>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e"/>
  <p:tag name="KSO_WM_UNIT_INDEX" val="1"/>
  <p:tag name="KSO_WM_UNIT_ID" val="custom160337_12*e*1"/>
  <p:tag name="KSO_WM_UNIT_CLEAR" val="1"/>
  <p:tag name="KSO_WM_UNIT_LAYERLEVEL" val="1"/>
  <p:tag name="KSO_WM_UNIT_VALUE" val="1"/>
  <p:tag name="KSO_WM_UNIT_HIGHLIGHT" val="0"/>
  <p:tag name="KSO_WM_UNIT_COMPATIBLE" val="1"/>
  <p:tag name="KSO_WM_UNIT_PRESET_TEXT"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2*i*2"/>
  <p:tag name="KSO_WM_TEMPLATE_CATEGORY" val="custom"/>
  <p:tag name="KSO_WM_TEMPLATE_INDEX" val="160337"/>
  <p:tag name="KSO_WM_UNIT_INDEX" val="2"/>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2"/>
  <p:tag name="KSO_WM_SLIDE_INDEX" val="12"/>
  <p:tag name="KSO_WM_SLIDE_ITEM_CNT" val="1"/>
  <p:tag name="KSO_WM_SLIDE_LAYOUT" val="a_e"/>
  <p:tag name="KSO_WM_SLIDE_LAYOUT_CNT" val="1_1"/>
  <p:tag name="KSO_WM_SLIDE_TYPE" val="sectionTitle"/>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2*i*2"/>
  <p:tag name="KSO_WM_TEMPLATE_CATEGORY" val="custom"/>
  <p:tag name="KSO_WM_TEMPLATE_INDEX" val="160337"/>
  <p:tag name="KSO_WM_UNIT_INDEX" val="2"/>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e"/>
  <p:tag name="KSO_WM_UNIT_INDEX" val="1"/>
  <p:tag name="KSO_WM_UNIT_ID" val="custom160337_12*e*1"/>
  <p:tag name="KSO_WM_UNIT_CLEAR" val="1"/>
  <p:tag name="KSO_WM_UNIT_LAYERLEVEL" val="1"/>
  <p:tag name="KSO_WM_UNIT_VALUE" val="1"/>
  <p:tag name="KSO_WM_UNIT_HIGHLIGHT" val="0"/>
  <p:tag name="KSO_WM_UNIT_COMPATIBLE" val="1"/>
  <p:tag name="KSO_WM_UNIT_PRESET_TEXT" val="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4、5、9、12、15、20、25、26、28、29"/>
  <p:tag name="KSO_WM_TEMPLATE_CATEGORY" val="custom"/>
  <p:tag name="KSO_WM_TEMPLATE_INDEX" val="160337"/>
  <p:tag name="KSO_WM_TAG_VERSION" val="1.0"/>
  <p:tag name="KSO_WM_SLIDE_ID" val="custom160337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b"/>
  <p:tag name="KSO_WM_UNIT_INDEX" val="1"/>
  <p:tag name="KSO_WM_UNIT_ID" val="custom160337_1*b*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2"/>
  <p:tag name="KSO_WM_SLIDE_INDEX" val="12"/>
  <p:tag name="KSO_WM_SLIDE_ITEM_CNT" val="1"/>
  <p:tag name="KSO_WM_SLIDE_LAYOUT" val="a_e"/>
  <p:tag name="KSO_WM_SLIDE_LAYOUT_CNT" val="1_1"/>
  <p:tag name="KSO_WM_SLIDE_TYPE" val="sectionTitle"/>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2*i*2"/>
  <p:tag name="KSO_WM_TEMPLATE_CATEGORY" val="custom"/>
  <p:tag name="KSO_WM_TEMPLATE_INDEX" val="160337"/>
  <p:tag name="KSO_WM_UNIT_INDEX" val="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e"/>
  <p:tag name="KSO_WM_UNIT_INDEX" val="1"/>
  <p:tag name="KSO_WM_UNIT_ID" val="custom160337_12*e*1"/>
  <p:tag name="KSO_WM_UNIT_CLEAR" val="1"/>
  <p:tag name="KSO_WM_UNIT_LAYERLEVEL" val="1"/>
  <p:tag name="KSO_WM_UNIT_VALUE" val="1"/>
  <p:tag name="KSO_WM_UNIT_HIGHLIGHT" val="0"/>
  <p:tag name="KSO_WM_UNIT_COMPATIBLE" val="1"/>
  <p:tag name="KSO_WM_UNIT_PRESET_TEXT" val="1"/>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37"/>
  <p:tag name="KSO_WM_TAG_VERSION" val="1.0"/>
  <p:tag name="KSO_WM_SLIDE_ID" val="custom43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37"/>
  <p:tag name="KSO_WM_TAG_VERSION" val="1.0"/>
  <p:tag name="KSO_WM_SLIDE_ID" val="custom437_29"/>
  <p:tag name="KSO_WM_SLIDE_INDEX" val="29"/>
  <p:tag name="KSO_WM_SLIDE_ITEM_CNT" val="1"/>
  <p:tag name="KSO_WM_SLIDE_LAYOUT" val="a"/>
  <p:tag name="KSO_WM_SLIDE_LAYOUT_CNT" val="1"/>
  <p:tag name="KSO_WM_SLIDE_TYPE" val="endPage"/>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a"/>
  <p:tag name="KSO_WM_UNIT_INDEX" val="1"/>
  <p:tag name="KSO_WM_UNIT_ID" val="custom437_29*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a"/>
  <p:tag name="KSO_WM_UNIT_INDEX" val="1"/>
  <p:tag name="KSO_WM_UNIT_ID" val="custom437_9*a*1"/>
  <p:tag name="KSO_WM_UNIT_CLEAR" val="1"/>
  <p:tag name="KSO_WM_UNIT_LAYERLEVEL" val="1"/>
  <p:tag name="KSO_WM_UNIT_VALUE" val="7"/>
  <p:tag name="KSO_WM_UNIT_ISCONTENTSTITLE" val="0"/>
  <p:tag name="KSO_WM_UNIT_HIGHLIGHT" val="0"/>
  <p:tag name="KSO_WM_UNIT_COMPATIBLE" val="0"/>
  <p:tag name="KSO_WM_UNIT_PRESET_TEXT" val="CONTENTS"/>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h_f"/>
  <p:tag name="KSO_WM_UNIT_INDEX" val="1_3_1"/>
  <p:tag name="KSO_WM_UNIT_ID" val="custom437_9*l_h_f*1_3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i"/>
  <p:tag name="KSO_WM_UNIT_INDEX" val="1_3"/>
  <p:tag name="KSO_WM_UNIT_ID" val="custom437_9*l_i*1_3"/>
  <p:tag name="KSO_WM_UNIT_CLEAR" val="1"/>
  <p:tag name="KSO_WM_UNIT_LAYERLEVEL" val="1_1"/>
  <p:tag name="KSO_WM_DIAGRAM_GROUP_CODE" val="l1-1"/>
</p:tagLst>
</file>

<file path=ppt/theme/theme1.xml><?xml version="1.0" encoding="utf-8"?>
<a:theme xmlns:a="http://schemas.openxmlformats.org/drawingml/2006/main" name="1_A000120141114A22KWBG">
  <a:themeElements>
    <a:clrScheme name="自定义 132">
      <a:dk1>
        <a:srgbClr val="3D3F41"/>
      </a:dk1>
      <a:lt1>
        <a:srgbClr val="FFFFFF"/>
      </a:lt1>
      <a:dk2>
        <a:srgbClr val="3D3F41"/>
      </a:dk2>
      <a:lt2>
        <a:srgbClr val="EAF5FC"/>
      </a:lt2>
      <a:accent1>
        <a:srgbClr val="04AEDA"/>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558</TotalTime>
  <Words>837</Words>
  <Application>WPS 演示</Application>
  <PresentationFormat>全屏显示(16:9)</PresentationFormat>
  <Paragraphs>192</Paragraphs>
  <Slides>18</Slides>
  <Notes>5</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1_A000120141114A22KWBG</vt:lpstr>
      <vt:lpstr>基于深度学习的肿瘤基因表达数据分类</vt:lpstr>
      <vt:lpstr>幻灯片 2</vt:lpstr>
      <vt:lpstr>幻灯片 3</vt:lpstr>
      <vt:lpstr>研究目标及研究内容</vt:lpstr>
      <vt:lpstr>研究目标及研究内容</vt:lpstr>
      <vt:lpstr>幻灯片 6</vt:lpstr>
      <vt:lpstr>目前已完成的内容</vt:lpstr>
      <vt:lpstr>目前已完成的内容</vt:lpstr>
      <vt:lpstr>目前已完成的内容</vt:lpstr>
      <vt:lpstr>目前已完成的内容</vt:lpstr>
      <vt:lpstr>目前已完成的内容</vt:lpstr>
      <vt:lpstr>目前已完成的内容</vt:lpstr>
      <vt:lpstr>目前已完成的内容</vt:lpstr>
      <vt:lpstr>与开题报告不相符的情况说明</vt:lpstr>
      <vt:lpstr>幻灯片 15</vt:lpstr>
      <vt:lpstr>下一步工作计划</vt:lpstr>
      <vt:lpstr>下一步工作计划</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郜园园</dc:creator>
  <cp:lastModifiedBy>Administrator</cp:lastModifiedBy>
  <cp:revision>204</cp:revision>
  <dcterms:created xsi:type="dcterms:W3CDTF">2017-01-01T01:54:00Z</dcterms:created>
  <dcterms:modified xsi:type="dcterms:W3CDTF">2017-07-04T05:19:38Z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2052-10.1.0.6159</vt:lpwstr>
  </property>
</Properties>
</file>