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8" r:id="rId5"/>
    <p:sldId id="269" r:id="rId6"/>
    <p:sldId id="270" r:id="rId7"/>
    <p:sldId id="273" r:id="rId8"/>
    <p:sldId id="271" r:id="rId9"/>
    <p:sldId id="272"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C520"/>
    <a:srgbClr val="EB6464"/>
    <a:srgbClr val="65959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0" d="100"/>
          <a:sy n="70" d="100"/>
        </p:scale>
        <p:origin x="-70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2018/1/2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216c8765727774aa9342bbc185b1845"/>
          <p:cNvPicPr>
            <a:picLocks noChangeAspect="1"/>
          </p:cNvPicPr>
          <p:nvPr/>
        </p:nvPicPr>
        <p:blipFill>
          <a:blip r:embed="rId2">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3" cstate="print"/>
          <a:stretch>
            <a:fillRect/>
          </a:stretch>
        </p:blipFill>
        <p:spPr>
          <a:xfrm>
            <a:off x="0" y="2449157"/>
            <a:ext cx="2115185" cy="2178685"/>
          </a:xfrm>
          <a:prstGeom prst="rect">
            <a:avLst/>
          </a:prstGeom>
        </p:spPr>
      </p:pic>
      <p:sp>
        <p:nvSpPr>
          <p:cNvPr id="6" name="文本框 5"/>
          <p:cNvSpPr txBox="1"/>
          <p:nvPr/>
        </p:nvSpPr>
        <p:spPr>
          <a:xfrm>
            <a:off x="2224584" y="2656016"/>
            <a:ext cx="9967415" cy="1754326"/>
          </a:xfrm>
          <a:prstGeom prst="rect">
            <a:avLst/>
          </a:prstGeom>
          <a:noFill/>
        </p:spPr>
        <p:txBody>
          <a:bodyPr wrap="square" rtlCol="0">
            <a:spAutoFit/>
          </a:bodyPr>
          <a:lstStyle/>
          <a:p>
            <a:pPr algn="ctr"/>
            <a:r>
              <a:rPr lang="zh-CN" altLang="en-US" sz="5400" dirty="0" smtClean="0"/>
              <a:t>手功能康复训练机器人硬件系统的设计与实现</a:t>
            </a:r>
            <a:endParaRPr lang="zh-CN" altLang="en-US" sz="5400" dirty="0">
              <a:solidFill>
                <a:schemeClr val="tx1">
                  <a:lumMod val="75000"/>
                  <a:lumOff val="25000"/>
                </a:schemeClr>
              </a:solidFill>
              <a:latin typeface="华康圆体W7(P)" panose="020F0700000000000000" charset="-122"/>
              <a:ea typeface="华康圆体W7(P)" panose="020F07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8800">
                <a:solidFill>
                  <a:schemeClr val="tx1">
                    <a:lumMod val="75000"/>
                    <a:lumOff val="25000"/>
                  </a:schemeClr>
                </a:solidFill>
                <a:latin typeface="华康圆体W7(P)" panose="020F0700000000000000" charset="-122"/>
                <a:ea typeface="华康圆体W7(P)" panose="020F0700000000000000" charset="-122"/>
              </a:rPr>
              <a:t>THANKS</a:t>
            </a:r>
          </a:p>
        </p:txBody>
      </p:sp>
      <p:sp>
        <p:nvSpPr>
          <p:cNvPr id="4" name="矩形 3"/>
          <p:cNvSpPr/>
          <p:nvPr/>
        </p:nvSpPr>
        <p:spPr>
          <a:xfrm>
            <a:off x="3714750" y="3510280"/>
            <a:ext cx="1510665" cy="75565"/>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5340985" y="3510280"/>
            <a:ext cx="1510665" cy="75565"/>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6983095" y="3510280"/>
            <a:ext cx="1510665" cy="75565"/>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f40aa2d6a671bad4e0a5f63cb7dce0e"/>
          <p:cNvPicPr>
            <a:picLocks noChangeAspect="1"/>
          </p:cNvPicPr>
          <p:nvPr/>
        </p:nvPicPr>
        <p:blipFill>
          <a:blip r:embed="rId2" cstate="print"/>
          <a:stretch>
            <a:fillRect/>
          </a:stretch>
        </p:blipFill>
        <p:spPr>
          <a:xfrm>
            <a:off x="522804" y="0"/>
            <a:ext cx="1699895" cy="1751330"/>
          </a:xfrm>
          <a:prstGeom prst="rect">
            <a:avLst/>
          </a:prstGeom>
        </p:spPr>
      </p:pic>
      <p:sp>
        <p:nvSpPr>
          <p:cNvPr id="5" name="文本框 4"/>
          <p:cNvSpPr txBox="1"/>
          <p:nvPr/>
        </p:nvSpPr>
        <p:spPr>
          <a:xfrm>
            <a:off x="3911667" y="217379"/>
            <a:ext cx="3875405" cy="922020"/>
          </a:xfrm>
          <a:prstGeom prst="rect">
            <a:avLst/>
          </a:prstGeom>
          <a:noFill/>
        </p:spPr>
        <p:txBody>
          <a:bodyPr wrap="square" rtlCol="0">
            <a:spAutoFit/>
          </a:bodyPr>
          <a:lstStyle/>
          <a:p>
            <a:r>
              <a:rPr lang="zh-CN" altLang="en-US" sz="5400" dirty="0">
                <a:solidFill>
                  <a:schemeClr val="tx1">
                    <a:lumMod val="75000"/>
                    <a:lumOff val="25000"/>
                  </a:schemeClr>
                </a:solidFill>
                <a:latin typeface="华康圆体W7(P)" panose="020F0700000000000000" charset="-122"/>
                <a:ea typeface="华康圆体W7(P)" panose="020F0700000000000000" charset="-122"/>
              </a:rPr>
              <a:t>目录</a:t>
            </a:r>
          </a:p>
        </p:txBody>
      </p:sp>
      <p:sp>
        <p:nvSpPr>
          <p:cNvPr id="7" name="椭圆 6"/>
          <p:cNvSpPr/>
          <p:nvPr/>
        </p:nvSpPr>
        <p:spPr>
          <a:xfrm>
            <a:off x="3183587" y="1204064"/>
            <a:ext cx="1002030" cy="1002030"/>
          </a:xfrm>
          <a:prstGeom prst="ellipse">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solidFill>
                  <a:schemeClr val="bg1"/>
                </a:solidFill>
                <a:latin typeface="华康圆体W7(P)" panose="020F0700000000000000" charset="-122"/>
                <a:ea typeface="华康圆体W7(P)" panose="020F0700000000000000" charset="-122"/>
              </a:rPr>
              <a:t>01</a:t>
            </a:r>
          </a:p>
        </p:txBody>
      </p:sp>
      <p:sp>
        <p:nvSpPr>
          <p:cNvPr id="10" name="椭圆 9"/>
          <p:cNvSpPr/>
          <p:nvPr/>
        </p:nvSpPr>
        <p:spPr>
          <a:xfrm>
            <a:off x="3197235" y="2452474"/>
            <a:ext cx="1002030" cy="1002030"/>
          </a:xfrm>
          <a:prstGeom prst="ellipse">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a:solidFill>
                  <a:schemeClr val="bg1"/>
                </a:solidFill>
                <a:latin typeface="华康圆体W7(P)" panose="020F0700000000000000" charset="-122"/>
                <a:ea typeface="华康圆体W7(P)" panose="020F0700000000000000" charset="-122"/>
              </a:rPr>
              <a:t>02</a:t>
            </a:r>
          </a:p>
        </p:txBody>
      </p:sp>
      <p:sp>
        <p:nvSpPr>
          <p:cNvPr id="11" name="椭圆 10"/>
          <p:cNvSpPr/>
          <p:nvPr/>
        </p:nvSpPr>
        <p:spPr>
          <a:xfrm>
            <a:off x="3224530" y="3670726"/>
            <a:ext cx="1002030" cy="1002030"/>
          </a:xfrm>
          <a:prstGeom prst="ellipse">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dirty="0">
                <a:solidFill>
                  <a:schemeClr val="bg1"/>
                </a:solidFill>
                <a:latin typeface="华康圆体W7(P)" panose="020F0700000000000000" charset="-122"/>
                <a:ea typeface="华康圆体W7(P)" panose="020F0700000000000000" charset="-122"/>
              </a:rPr>
              <a:t>03</a:t>
            </a:r>
          </a:p>
        </p:txBody>
      </p:sp>
      <p:sp>
        <p:nvSpPr>
          <p:cNvPr id="12" name="文本框 11"/>
          <p:cNvSpPr txBox="1"/>
          <p:nvPr/>
        </p:nvSpPr>
        <p:spPr>
          <a:xfrm>
            <a:off x="4461207" y="1444094"/>
            <a:ext cx="3760470" cy="52197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华康圆体W7(P)" panose="020F0700000000000000" charset="-122"/>
                <a:ea typeface="华康圆体W7(P)" panose="020F0700000000000000" charset="-122"/>
                <a:cs typeface="+mn-ea"/>
                <a:sym typeface="+mn-lt"/>
              </a:rPr>
              <a:t>研究目标</a:t>
            </a:r>
            <a:endParaRPr lang="zh-CN" altLang="en-US" sz="2800" b="1" dirty="0">
              <a:solidFill>
                <a:schemeClr val="tx1">
                  <a:lumMod val="75000"/>
                  <a:lumOff val="25000"/>
                </a:schemeClr>
              </a:solidFill>
              <a:latin typeface="华康圆体W7(P)" panose="020F0700000000000000" charset="-122"/>
              <a:ea typeface="华康圆体W7(P)" panose="020F0700000000000000" charset="-122"/>
              <a:cs typeface="+mn-ea"/>
              <a:sym typeface="+mn-lt"/>
            </a:endParaRPr>
          </a:p>
        </p:txBody>
      </p:sp>
      <p:sp>
        <p:nvSpPr>
          <p:cNvPr id="13" name="文本框 12"/>
          <p:cNvSpPr txBox="1"/>
          <p:nvPr/>
        </p:nvSpPr>
        <p:spPr>
          <a:xfrm>
            <a:off x="4474855" y="2692504"/>
            <a:ext cx="376047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华康圆体W7(P)" panose="020F0700000000000000" charset="-122"/>
                <a:ea typeface="华康圆体W7(P)" panose="020F0700000000000000" charset="-122"/>
                <a:cs typeface="+mn-ea"/>
                <a:sym typeface="+mn-lt"/>
              </a:rPr>
              <a:t>研究内容</a:t>
            </a:r>
            <a:endParaRPr lang="zh-CN" altLang="en-US" sz="2800" b="1" dirty="0">
              <a:solidFill>
                <a:schemeClr val="tx1">
                  <a:lumMod val="75000"/>
                  <a:lumOff val="25000"/>
                </a:schemeClr>
              </a:solidFill>
              <a:latin typeface="华康圆体W7(P)" panose="020F0700000000000000" charset="-122"/>
              <a:ea typeface="华康圆体W7(P)" panose="020F0700000000000000" charset="-122"/>
              <a:cs typeface="+mn-ea"/>
              <a:sym typeface="+mn-lt"/>
            </a:endParaRPr>
          </a:p>
        </p:txBody>
      </p:sp>
      <p:sp>
        <p:nvSpPr>
          <p:cNvPr id="14" name="文本框 13"/>
          <p:cNvSpPr txBox="1"/>
          <p:nvPr/>
        </p:nvSpPr>
        <p:spPr>
          <a:xfrm>
            <a:off x="4502150" y="5139055"/>
            <a:ext cx="3760470" cy="52197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华康圆体W7(P)" panose="020F0700000000000000" charset="-122"/>
                <a:ea typeface="华康圆体W7(P)" panose="020F0700000000000000" charset="-122"/>
                <a:cs typeface="+mn-ea"/>
                <a:sym typeface="+mn-lt"/>
              </a:rPr>
              <a:t>下一步工作计划</a:t>
            </a:r>
            <a:endParaRPr lang="zh-CN" altLang="en-US" sz="2800" b="1" dirty="0">
              <a:solidFill>
                <a:schemeClr val="tx1">
                  <a:lumMod val="75000"/>
                  <a:lumOff val="25000"/>
                </a:schemeClr>
              </a:solidFill>
              <a:latin typeface="华康圆体W7(P)" panose="020F0700000000000000" charset="-122"/>
              <a:ea typeface="华康圆体W7(P)" panose="020F0700000000000000" charset="-122"/>
              <a:cs typeface="+mn-ea"/>
              <a:sym typeface="+mn-lt"/>
            </a:endParaRPr>
          </a:p>
        </p:txBody>
      </p:sp>
      <p:sp>
        <p:nvSpPr>
          <p:cNvPr id="15" name="椭圆 14"/>
          <p:cNvSpPr/>
          <p:nvPr/>
        </p:nvSpPr>
        <p:spPr>
          <a:xfrm>
            <a:off x="3281395" y="5065073"/>
            <a:ext cx="1002030" cy="1002030"/>
          </a:xfrm>
          <a:prstGeom prst="ellipse">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600" dirty="0" smtClean="0">
                <a:solidFill>
                  <a:schemeClr val="bg1"/>
                </a:solidFill>
                <a:latin typeface="华康圆体W7(P)" panose="020F0700000000000000" charset="-122"/>
                <a:ea typeface="华康圆体W7(P)" panose="020F0700000000000000" charset="-122"/>
              </a:rPr>
              <a:t>04</a:t>
            </a:r>
            <a:endParaRPr lang="en-US" altLang="zh-CN" sz="3600" dirty="0">
              <a:solidFill>
                <a:schemeClr val="bg1"/>
              </a:solidFill>
              <a:latin typeface="华康圆体W7(P)" panose="020F0700000000000000" charset="-122"/>
              <a:ea typeface="华康圆体W7(P)" panose="020F0700000000000000" charset="-122"/>
            </a:endParaRPr>
          </a:p>
        </p:txBody>
      </p:sp>
      <p:sp>
        <p:nvSpPr>
          <p:cNvPr id="16" name="文本框 13"/>
          <p:cNvSpPr txBox="1"/>
          <p:nvPr/>
        </p:nvSpPr>
        <p:spPr>
          <a:xfrm>
            <a:off x="4559015" y="3776554"/>
            <a:ext cx="3760470" cy="52197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华康圆体W7(P)" panose="020F0700000000000000" charset="-122"/>
                <a:ea typeface="华康圆体W7(P)" panose="020F0700000000000000" charset="-122"/>
                <a:cs typeface="+mn-ea"/>
                <a:sym typeface="+mn-lt"/>
              </a:rPr>
              <a:t>已完成内容</a:t>
            </a:r>
            <a:endParaRPr lang="zh-CN" altLang="en-US" sz="2800" b="1" dirty="0">
              <a:solidFill>
                <a:schemeClr val="tx1">
                  <a:lumMod val="75000"/>
                  <a:lumOff val="25000"/>
                </a:schemeClr>
              </a:solidFill>
              <a:latin typeface="华康圆体W7(P)" panose="020F0700000000000000" charset="-122"/>
              <a:ea typeface="华康圆体W7(P)" panose="020F0700000000000000" charset="-122"/>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12285"/>
            <a:ext cx="1510665" cy="75565"/>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626235" y="1012285"/>
            <a:ext cx="1510665" cy="75565"/>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268345" y="1012285"/>
            <a:ext cx="1510665" cy="75565"/>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6"/>
          <p:cNvSpPr txBox="1"/>
          <p:nvPr/>
        </p:nvSpPr>
        <p:spPr>
          <a:xfrm>
            <a:off x="197485" y="257270"/>
            <a:ext cx="4893945" cy="645160"/>
          </a:xfrm>
          <a:prstGeom prst="rect">
            <a:avLst/>
          </a:prstGeom>
          <a:noFill/>
        </p:spPr>
        <p:txBody>
          <a:bodyPr wrap="square" rtlCol="0">
            <a:spAutoFit/>
          </a:bodyPr>
          <a:lstStyle/>
          <a:p>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研究目标</a:t>
            </a:r>
            <a:endParaRPr lang="zh-CN" altLang="en-US" sz="3600" dirty="0">
              <a:solidFill>
                <a:schemeClr val="tx1">
                  <a:lumMod val="75000"/>
                  <a:lumOff val="25000"/>
                </a:schemeClr>
              </a:solidFill>
              <a:latin typeface="华康圆体W7(P)" panose="020F0700000000000000" charset="-122"/>
              <a:ea typeface="华康圆体W7(P)" panose="020F0700000000000000" charset="-122"/>
              <a:sym typeface="+mn-ea"/>
            </a:endParaRPr>
          </a:p>
        </p:txBody>
      </p:sp>
      <p:sp>
        <p:nvSpPr>
          <p:cNvPr id="10" name="内容占位符 2"/>
          <p:cNvSpPr txBox="1">
            <a:spLocks/>
          </p:cNvSpPr>
          <p:nvPr/>
        </p:nvSpPr>
        <p:spPr>
          <a:xfrm>
            <a:off x="1158948" y="1318438"/>
            <a:ext cx="9121307" cy="4465674"/>
          </a:xfrm>
          <a:prstGeom prst="rect">
            <a:avLst/>
          </a:prstGeom>
        </p:spPr>
        <p:txBody>
          <a:bodyPr vert="horz" lIns="91440" tIns="45720" rIns="91440" bIns="45720" rtlCol="0">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p>
          <a:p>
            <a:pPr>
              <a:lnSpc>
                <a:spcPct val="150000"/>
              </a:lnSpc>
              <a:spcBef>
                <a:spcPts val="1000"/>
              </a:spcBef>
            </a:pPr>
            <a:r>
              <a:rPr lang="en-US" altLang="zh-CN" sz="2800" b="1" dirty="0" smtClean="0">
                <a:solidFill>
                  <a:schemeClr val="tx1">
                    <a:lumMod val="50000"/>
                  </a:schemeClr>
                </a:solidFill>
                <a:latin typeface="宋体" pitchFamily="2" charset="-122"/>
                <a:ea typeface="宋体" pitchFamily="2" charset="-122"/>
              </a:rPr>
              <a:t>	</a:t>
            </a:r>
            <a:r>
              <a:rPr lang="zh-CN" altLang="en-US" sz="2800" dirty="0" smtClean="0"/>
              <a:t>本文的主要目的在于研制一种具有较高机械结构个体适配性，提供多种训练模式以满足不同康复时期患者的训练需求，同时利用上位机软件实现与康复训练进行通信、训练模式的选择和实时数据的处理与显示。</a:t>
            </a:r>
            <a:endParaRPr lang="en-US" altLang="zh-CN"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12285"/>
            <a:ext cx="1510665" cy="75565"/>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626235" y="1012285"/>
            <a:ext cx="1510665" cy="75565"/>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268345" y="1012285"/>
            <a:ext cx="1510665" cy="75565"/>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6"/>
          <p:cNvSpPr txBox="1"/>
          <p:nvPr/>
        </p:nvSpPr>
        <p:spPr>
          <a:xfrm>
            <a:off x="197485" y="257270"/>
            <a:ext cx="4893945" cy="645160"/>
          </a:xfrm>
          <a:prstGeom prst="rect">
            <a:avLst/>
          </a:prstGeom>
          <a:noFill/>
        </p:spPr>
        <p:txBody>
          <a:bodyPr wrap="square" rtlCol="0">
            <a:spAutoFit/>
          </a:bodyPr>
          <a:lstStyle/>
          <a:p>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研究内容</a:t>
            </a:r>
            <a:endParaRPr lang="zh-CN" altLang="en-US" sz="3600" dirty="0">
              <a:solidFill>
                <a:schemeClr val="tx1">
                  <a:lumMod val="75000"/>
                  <a:lumOff val="25000"/>
                </a:schemeClr>
              </a:solidFill>
              <a:latin typeface="华康圆体W7(P)" panose="020F0700000000000000" charset="-122"/>
              <a:ea typeface="华康圆体W7(P)" panose="020F0700000000000000" charset="-122"/>
              <a:sym typeface="+mn-ea"/>
            </a:endParaRPr>
          </a:p>
        </p:txBody>
      </p:sp>
      <p:sp>
        <p:nvSpPr>
          <p:cNvPr id="10" name="内容占位符 2"/>
          <p:cNvSpPr txBox="1">
            <a:spLocks/>
          </p:cNvSpPr>
          <p:nvPr/>
        </p:nvSpPr>
        <p:spPr>
          <a:xfrm>
            <a:off x="850539" y="1269373"/>
            <a:ext cx="9593013" cy="4621064"/>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800" b="1" dirty="0" smtClean="0"/>
              <a:t>一、上位机控制系统</a:t>
            </a:r>
            <a:endParaRPr lang="en-US" altLang="zh-CN" sz="2800" b="1" dirty="0" smtClean="0"/>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800" b="1" dirty="0" smtClean="0"/>
              <a:t>	</a:t>
            </a:r>
            <a:r>
              <a:rPr lang="zh-CN" altLang="en-US" sz="2800" dirty="0" smtClean="0"/>
              <a:t>主要功能为用户信息管理、设定康复方案、训练信息显示和传输以及康复训练控制等。</a:t>
            </a:r>
            <a:endParaRPr lang="en-US" altLang="zh-CN" sz="2800" dirty="0" smtClean="0"/>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800" b="1" dirty="0" smtClean="0"/>
              <a:t>二、机械本体方案设计</a:t>
            </a:r>
            <a:endParaRPr lang="en-US" altLang="zh-CN" sz="2800" b="1" dirty="0" smtClean="0"/>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800" b="1" dirty="0" smtClean="0"/>
              <a:t>	</a:t>
            </a:r>
            <a:r>
              <a:rPr lang="zh-CN" altLang="en-US" sz="2800" dirty="0" smtClean="0"/>
              <a:t>手功能康复训练机器人的硬件模块，包括机械手模块和控制模块。</a:t>
            </a:r>
            <a:endParaRPr lang="en-US" altLang="zh-CN" sz="2800" dirty="0" smtClean="0"/>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800" b="1" dirty="0" smtClean="0"/>
              <a:t>三、训练模式适配</a:t>
            </a:r>
            <a:endParaRPr lang="en-US" altLang="zh-CN" sz="2800" b="1" dirty="0" smtClean="0"/>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800" b="1" dirty="0" smtClean="0"/>
              <a:t>	</a:t>
            </a:r>
            <a:r>
              <a:rPr lang="zh-CN" altLang="en-US" sz="2800" dirty="0" smtClean="0"/>
              <a:t>针对不同损伤程度的患者和处于不同康复训练阶段的病人提供了三种康复训练模式：被动模式、单次触发模式和随动模式。</a:t>
            </a:r>
            <a:endParaRPr lang="en-US" altLang="zh-CN"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12285"/>
            <a:ext cx="1510665" cy="75565"/>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626235" y="1012285"/>
            <a:ext cx="1510665" cy="75565"/>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268345" y="1012285"/>
            <a:ext cx="1510665" cy="75565"/>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6"/>
          <p:cNvSpPr txBox="1"/>
          <p:nvPr/>
        </p:nvSpPr>
        <p:spPr>
          <a:xfrm>
            <a:off x="197485" y="257270"/>
            <a:ext cx="6271554" cy="646331"/>
          </a:xfrm>
          <a:prstGeom prst="rect">
            <a:avLst/>
          </a:prstGeom>
          <a:noFill/>
        </p:spPr>
        <p:txBody>
          <a:bodyPr wrap="square" rtlCol="0">
            <a:spAutoFit/>
          </a:bodyPr>
          <a:lstStyle/>
          <a:p>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已完成内容</a:t>
            </a:r>
            <a:r>
              <a:rPr lang="en-US" altLang="zh-CN" sz="3600" dirty="0" smtClean="0">
                <a:solidFill>
                  <a:schemeClr val="tx1">
                    <a:lumMod val="75000"/>
                    <a:lumOff val="25000"/>
                  </a:schemeClr>
                </a:solidFill>
                <a:latin typeface="华康圆体W7(P)" panose="020F0700000000000000" charset="-122"/>
                <a:ea typeface="华康圆体W7(P)" panose="020F0700000000000000" charset="-122"/>
                <a:sym typeface="+mn-ea"/>
              </a:rPr>
              <a:t>-</a:t>
            </a:r>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上位机控制系统</a:t>
            </a:r>
            <a:endParaRPr lang="zh-CN" altLang="en-US" sz="3600" dirty="0">
              <a:solidFill>
                <a:schemeClr val="tx1">
                  <a:lumMod val="75000"/>
                  <a:lumOff val="25000"/>
                </a:schemeClr>
              </a:solidFill>
              <a:latin typeface="华康圆体W7(P)" panose="020F0700000000000000" charset="-122"/>
              <a:ea typeface="华康圆体W7(P)" panose="020F0700000000000000" charset="-122"/>
              <a:sym typeface="+mn-ea"/>
            </a:endParaRPr>
          </a:p>
        </p:txBody>
      </p:sp>
      <p:sp>
        <p:nvSpPr>
          <p:cNvPr id="10" name="内容占位符 2"/>
          <p:cNvSpPr txBox="1">
            <a:spLocks/>
          </p:cNvSpPr>
          <p:nvPr/>
        </p:nvSpPr>
        <p:spPr>
          <a:xfrm>
            <a:off x="861172" y="1556452"/>
            <a:ext cx="9593013" cy="3788887"/>
          </a:xfrm>
          <a:prstGeom prst="rect">
            <a:avLst/>
          </a:prstGeom>
        </p:spPr>
        <p:txBody>
          <a:bodyPr vert="horz" lIns="91440" tIns="45720" rIns="91440" bIns="45720" rtlCol="0">
            <a:norm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5603" name="Picture 3"/>
          <p:cNvPicPr>
            <a:picLocks noChangeAspect="1" noChangeArrowheads="1"/>
          </p:cNvPicPr>
          <p:nvPr/>
        </p:nvPicPr>
        <p:blipFill>
          <a:blip r:embed="rId2"/>
          <a:srcRect/>
          <a:stretch>
            <a:fillRect/>
          </a:stretch>
        </p:blipFill>
        <p:spPr bwMode="auto">
          <a:xfrm>
            <a:off x="4699590" y="1233756"/>
            <a:ext cx="6836736" cy="5158600"/>
          </a:xfrm>
          <a:prstGeom prst="rect">
            <a:avLst/>
          </a:prstGeom>
          <a:noFill/>
          <a:ln w="9525">
            <a:noFill/>
            <a:miter lim="800000"/>
            <a:headEnd/>
            <a:tailEnd/>
          </a:ln>
          <a:effectLst/>
        </p:spPr>
      </p:pic>
      <p:sp>
        <p:nvSpPr>
          <p:cNvPr id="11" name="内容占位符 2"/>
          <p:cNvSpPr txBox="1">
            <a:spLocks/>
          </p:cNvSpPr>
          <p:nvPr/>
        </p:nvSpPr>
        <p:spPr>
          <a:xfrm>
            <a:off x="478464" y="2668772"/>
            <a:ext cx="3870251" cy="1701210"/>
          </a:xfrm>
          <a:prstGeom prst="rect">
            <a:avLst/>
          </a:prstGeom>
        </p:spPr>
        <p:txBody>
          <a:bodyPr vert="horz" lIns="91440" tIns="45720" rIns="91440" bIns="45720" rtlCol="0">
            <a:normAutofit/>
          </a:bodyPr>
          <a:lstStyle/>
          <a:p>
            <a:pPr lvl="0">
              <a:lnSpc>
                <a:spcPct val="90000"/>
              </a:lnSpc>
              <a:spcBef>
                <a:spcPts val="1000"/>
              </a:spcBef>
            </a:pPr>
            <a:r>
              <a:rPr lang="en-US" altLang="zh-CN" sz="2400" dirty="0" smtClean="0"/>
              <a:t>         </a:t>
            </a:r>
            <a:r>
              <a:rPr lang="zh-CN" altLang="en-US" sz="2800" dirty="0" smtClean="0"/>
              <a:t>目前已经完成了用户信息管理、设定康复方案、训练信息显示和传输等功能模块。</a:t>
            </a:r>
            <a:endParaRPr lang="en-US" altLang="zh-CN"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12285"/>
            <a:ext cx="1510665" cy="75565"/>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626235" y="1012285"/>
            <a:ext cx="1510665" cy="75565"/>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268345" y="1012285"/>
            <a:ext cx="1510665" cy="75565"/>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6"/>
          <p:cNvSpPr txBox="1"/>
          <p:nvPr/>
        </p:nvSpPr>
        <p:spPr>
          <a:xfrm>
            <a:off x="197485" y="257270"/>
            <a:ext cx="6271554" cy="646331"/>
          </a:xfrm>
          <a:prstGeom prst="rect">
            <a:avLst/>
          </a:prstGeom>
          <a:noFill/>
        </p:spPr>
        <p:txBody>
          <a:bodyPr wrap="square" rtlCol="0">
            <a:spAutoFit/>
          </a:bodyPr>
          <a:lstStyle/>
          <a:p>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已完成内容</a:t>
            </a:r>
            <a:r>
              <a:rPr lang="en-US" altLang="zh-CN" sz="3600" dirty="0" smtClean="0">
                <a:solidFill>
                  <a:schemeClr val="tx1">
                    <a:lumMod val="75000"/>
                    <a:lumOff val="25000"/>
                  </a:schemeClr>
                </a:solidFill>
                <a:latin typeface="华康圆体W7(P)" panose="020F0700000000000000" charset="-122"/>
                <a:ea typeface="华康圆体W7(P)" panose="020F0700000000000000" charset="-122"/>
                <a:sym typeface="+mn-ea"/>
              </a:rPr>
              <a:t>-</a:t>
            </a:r>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机械本体设计</a:t>
            </a:r>
            <a:endParaRPr lang="zh-CN" altLang="en-US" sz="3600" dirty="0">
              <a:solidFill>
                <a:schemeClr val="tx1">
                  <a:lumMod val="75000"/>
                  <a:lumOff val="25000"/>
                </a:schemeClr>
              </a:solidFill>
              <a:latin typeface="华康圆体W7(P)" panose="020F0700000000000000" charset="-122"/>
              <a:ea typeface="华康圆体W7(P)" panose="020F0700000000000000" charset="-122"/>
              <a:sym typeface="+mn-ea"/>
            </a:endParaRPr>
          </a:p>
        </p:txBody>
      </p:sp>
      <p:pic>
        <p:nvPicPr>
          <p:cNvPr id="26626" name="Picture 2" descr="佩戴方式1"/>
          <p:cNvPicPr>
            <a:picLocks noChangeAspect="1" noChangeArrowheads="1"/>
          </p:cNvPicPr>
          <p:nvPr/>
        </p:nvPicPr>
        <p:blipFill>
          <a:blip r:embed="rId2"/>
          <a:srcRect l="3452" r="2740"/>
          <a:stretch>
            <a:fillRect/>
          </a:stretch>
        </p:blipFill>
        <p:spPr bwMode="auto">
          <a:xfrm>
            <a:off x="6041950" y="888112"/>
            <a:ext cx="2708644" cy="2490467"/>
          </a:xfrm>
          <a:prstGeom prst="rect">
            <a:avLst/>
          </a:prstGeom>
          <a:noFill/>
          <a:ln w="9525">
            <a:noFill/>
            <a:miter lim="800000"/>
            <a:headEnd/>
            <a:tailEnd/>
          </a:ln>
        </p:spPr>
      </p:pic>
      <p:pic>
        <p:nvPicPr>
          <p:cNvPr id="26628" name="Picture 4" descr="C:\Users\Administrator\Desktop\微信图片_20171231173504.jpg"/>
          <p:cNvPicPr>
            <a:picLocks noChangeAspect="1" noChangeArrowheads="1"/>
          </p:cNvPicPr>
          <p:nvPr/>
        </p:nvPicPr>
        <p:blipFill>
          <a:blip r:embed="rId3"/>
          <a:srcRect/>
          <a:stretch>
            <a:fillRect/>
          </a:stretch>
        </p:blipFill>
        <p:spPr bwMode="auto">
          <a:xfrm>
            <a:off x="9097041" y="3365205"/>
            <a:ext cx="2412261" cy="3216348"/>
          </a:xfrm>
          <a:prstGeom prst="rect">
            <a:avLst/>
          </a:prstGeom>
          <a:noFill/>
        </p:spPr>
      </p:pic>
      <p:sp>
        <p:nvSpPr>
          <p:cNvPr id="12" name="内容占位符 2"/>
          <p:cNvSpPr txBox="1">
            <a:spLocks/>
          </p:cNvSpPr>
          <p:nvPr/>
        </p:nvSpPr>
        <p:spPr>
          <a:xfrm>
            <a:off x="478465" y="2668772"/>
            <a:ext cx="4231758" cy="1701210"/>
          </a:xfrm>
          <a:prstGeom prst="rect">
            <a:avLst/>
          </a:prstGeom>
        </p:spPr>
        <p:txBody>
          <a:bodyPr vert="horz" lIns="91440" tIns="45720" rIns="91440" bIns="45720" rtlCol="0">
            <a:normAutofit/>
          </a:bodyPr>
          <a:lstStyle/>
          <a:p>
            <a:pPr lvl="0">
              <a:lnSpc>
                <a:spcPct val="90000"/>
              </a:lnSpc>
              <a:spcBef>
                <a:spcPts val="1000"/>
              </a:spcBef>
            </a:pPr>
            <a:r>
              <a:rPr lang="zh-CN" altLang="en-US" sz="2400" dirty="0" smtClean="0"/>
              <a:t>         </a:t>
            </a:r>
            <a:r>
              <a:rPr lang="zh-CN" altLang="en-US" sz="2800" dirty="0" smtClean="0"/>
              <a:t>目前已经完成了机械本体的设计。主要分为两大模块：机械手模块和控制模块</a:t>
            </a:r>
            <a:endParaRPr lang="en-US" altLang="zh-CN"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12285"/>
            <a:ext cx="1510665" cy="75565"/>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626235" y="1012285"/>
            <a:ext cx="1510665" cy="75565"/>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268345" y="1012285"/>
            <a:ext cx="1510665" cy="75565"/>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6"/>
          <p:cNvSpPr txBox="1"/>
          <p:nvPr/>
        </p:nvSpPr>
        <p:spPr>
          <a:xfrm>
            <a:off x="197485" y="257270"/>
            <a:ext cx="6271554" cy="646331"/>
          </a:xfrm>
          <a:prstGeom prst="rect">
            <a:avLst/>
          </a:prstGeom>
          <a:noFill/>
        </p:spPr>
        <p:txBody>
          <a:bodyPr wrap="square" rtlCol="0">
            <a:spAutoFit/>
          </a:bodyPr>
          <a:lstStyle/>
          <a:p>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已完成内容</a:t>
            </a:r>
            <a:r>
              <a:rPr lang="en-US" altLang="zh-CN" sz="3600" dirty="0" smtClean="0">
                <a:solidFill>
                  <a:schemeClr val="tx1">
                    <a:lumMod val="75000"/>
                    <a:lumOff val="25000"/>
                  </a:schemeClr>
                </a:solidFill>
                <a:latin typeface="华康圆体W7(P)" panose="020F0700000000000000" charset="-122"/>
                <a:ea typeface="华康圆体W7(P)" panose="020F0700000000000000" charset="-122"/>
                <a:sym typeface="+mn-ea"/>
              </a:rPr>
              <a:t>-</a:t>
            </a:r>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硬件电路设计</a:t>
            </a:r>
            <a:endParaRPr lang="zh-CN" altLang="en-US" sz="3600" dirty="0">
              <a:solidFill>
                <a:schemeClr val="tx1">
                  <a:lumMod val="75000"/>
                  <a:lumOff val="25000"/>
                </a:schemeClr>
              </a:solidFill>
              <a:latin typeface="华康圆体W7(P)" panose="020F0700000000000000" charset="-122"/>
              <a:ea typeface="华康圆体W7(P)" panose="020F0700000000000000" charset="-122"/>
              <a:sym typeface="+mn-ea"/>
            </a:endParaRPr>
          </a:p>
        </p:txBody>
      </p:sp>
      <p:sp>
        <p:nvSpPr>
          <p:cNvPr id="12" name="内容占位符 2"/>
          <p:cNvSpPr txBox="1">
            <a:spLocks/>
          </p:cNvSpPr>
          <p:nvPr/>
        </p:nvSpPr>
        <p:spPr>
          <a:xfrm>
            <a:off x="478465" y="2668772"/>
            <a:ext cx="4231758" cy="1701210"/>
          </a:xfrm>
          <a:prstGeom prst="rect">
            <a:avLst/>
          </a:prstGeom>
        </p:spPr>
        <p:txBody>
          <a:bodyPr vert="horz" lIns="91440" tIns="45720" rIns="91440" bIns="45720" rtlCol="0">
            <a:normAutofit/>
          </a:bodyPr>
          <a:lstStyle/>
          <a:p>
            <a:pPr lvl="0">
              <a:lnSpc>
                <a:spcPct val="90000"/>
              </a:lnSpc>
              <a:spcBef>
                <a:spcPts val="1000"/>
              </a:spcBef>
            </a:pPr>
            <a:r>
              <a:rPr lang="zh-CN" altLang="en-US" sz="2400" dirty="0" smtClean="0"/>
              <a:t>         </a:t>
            </a:r>
            <a:r>
              <a:rPr lang="zh-CN" altLang="en-US" sz="2800" dirty="0" smtClean="0"/>
              <a:t>目前已经完成了硬件电路的设计。主要分为两大模块：实时采集及电机控制模块、主控制模块。</a:t>
            </a:r>
            <a:endParaRPr lang="en-US" altLang="zh-CN" sz="2800" dirty="0" smtClean="0"/>
          </a:p>
        </p:txBody>
      </p:sp>
      <p:pic>
        <p:nvPicPr>
          <p:cNvPr id="1027" name="Picture 3"/>
          <p:cNvPicPr>
            <a:picLocks noChangeAspect="1" noChangeArrowheads="1"/>
          </p:cNvPicPr>
          <p:nvPr/>
        </p:nvPicPr>
        <p:blipFill>
          <a:blip r:embed="rId2"/>
          <a:srcRect/>
          <a:stretch>
            <a:fillRect/>
          </a:stretch>
        </p:blipFill>
        <p:spPr bwMode="auto">
          <a:xfrm>
            <a:off x="5752674" y="1011427"/>
            <a:ext cx="4972050" cy="1914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752958" y="4104494"/>
            <a:ext cx="5162550" cy="13239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12285"/>
            <a:ext cx="1510665" cy="75565"/>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626235" y="1012285"/>
            <a:ext cx="1510665" cy="75565"/>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268345" y="1012285"/>
            <a:ext cx="1510665" cy="75565"/>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6"/>
          <p:cNvSpPr txBox="1"/>
          <p:nvPr/>
        </p:nvSpPr>
        <p:spPr>
          <a:xfrm>
            <a:off x="197485" y="257270"/>
            <a:ext cx="6271554" cy="646331"/>
          </a:xfrm>
          <a:prstGeom prst="rect">
            <a:avLst/>
          </a:prstGeom>
          <a:noFill/>
        </p:spPr>
        <p:txBody>
          <a:bodyPr wrap="square" rtlCol="0">
            <a:spAutoFit/>
          </a:bodyPr>
          <a:lstStyle/>
          <a:p>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已完成内容</a:t>
            </a:r>
            <a:r>
              <a:rPr lang="en-US" altLang="zh-CN" sz="3600" dirty="0" smtClean="0">
                <a:solidFill>
                  <a:schemeClr val="tx1">
                    <a:lumMod val="75000"/>
                    <a:lumOff val="25000"/>
                  </a:schemeClr>
                </a:solidFill>
                <a:latin typeface="华康圆体W7(P)" panose="020F0700000000000000" charset="-122"/>
                <a:ea typeface="华康圆体W7(P)" panose="020F0700000000000000" charset="-122"/>
                <a:sym typeface="+mn-ea"/>
              </a:rPr>
              <a:t>-</a:t>
            </a:r>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训练模式适配</a:t>
            </a:r>
            <a:endParaRPr lang="zh-CN" altLang="en-US" sz="3600" dirty="0">
              <a:solidFill>
                <a:schemeClr val="tx1">
                  <a:lumMod val="75000"/>
                  <a:lumOff val="25000"/>
                </a:schemeClr>
              </a:solidFill>
              <a:latin typeface="华康圆体W7(P)" panose="020F0700000000000000" charset="-122"/>
              <a:ea typeface="华康圆体W7(P)" panose="020F0700000000000000" charset="-122"/>
              <a:sym typeface="+mn-ea"/>
            </a:endParaRPr>
          </a:p>
        </p:txBody>
      </p:sp>
      <p:pic>
        <p:nvPicPr>
          <p:cNvPr id="27650" name="Picture 2"/>
          <p:cNvPicPr>
            <a:picLocks noChangeAspect="1" noChangeArrowheads="1"/>
          </p:cNvPicPr>
          <p:nvPr/>
        </p:nvPicPr>
        <p:blipFill>
          <a:blip r:embed="rId2"/>
          <a:srcRect/>
          <a:stretch>
            <a:fillRect/>
          </a:stretch>
        </p:blipFill>
        <p:spPr bwMode="auto">
          <a:xfrm>
            <a:off x="5497918" y="1337487"/>
            <a:ext cx="6172200" cy="4076700"/>
          </a:xfrm>
          <a:prstGeom prst="rect">
            <a:avLst/>
          </a:prstGeom>
          <a:noFill/>
          <a:ln w="9525">
            <a:noFill/>
            <a:miter lim="800000"/>
            <a:headEnd/>
            <a:tailEnd/>
          </a:ln>
          <a:effectLst/>
        </p:spPr>
      </p:pic>
      <p:sp>
        <p:nvSpPr>
          <p:cNvPr id="12" name="内容占位符 2"/>
          <p:cNvSpPr txBox="1">
            <a:spLocks/>
          </p:cNvSpPr>
          <p:nvPr/>
        </p:nvSpPr>
        <p:spPr>
          <a:xfrm>
            <a:off x="478464" y="2668772"/>
            <a:ext cx="4178595" cy="1701210"/>
          </a:xfrm>
          <a:prstGeom prst="rect">
            <a:avLst/>
          </a:prstGeom>
        </p:spPr>
        <p:txBody>
          <a:bodyPr vert="horz" lIns="91440" tIns="45720" rIns="91440" bIns="45720" rtlCol="0">
            <a:normAutofit/>
          </a:bodyPr>
          <a:lstStyle/>
          <a:p>
            <a:pPr lvl="0">
              <a:lnSpc>
                <a:spcPct val="90000"/>
              </a:lnSpc>
              <a:spcBef>
                <a:spcPts val="1000"/>
              </a:spcBef>
            </a:pPr>
            <a:r>
              <a:rPr lang="zh-CN" altLang="en-US" sz="2400" dirty="0" smtClean="0"/>
              <a:t>         </a:t>
            </a:r>
            <a:r>
              <a:rPr lang="zh-CN" altLang="en-US" sz="2800" dirty="0" smtClean="0"/>
              <a:t>目前已经完成了训练模式适配中的两种训练模式</a:t>
            </a:r>
            <a:r>
              <a:rPr lang="en-US" altLang="zh-CN" sz="2800" dirty="0" smtClean="0"/>
              <a:t>:</a:t>
            </a:r>
            <a:r>
              <a:rPr lang="zh-CN" altLang="en-US" sz="2800" dirty="0" smtClean="0"/>
              <a:t>被动训练和单次触发训练。</a:t>
            </a:r>
            <a:endParaRPr lang="en-US" altLang="zh-CN"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12285"/>
            <a:ext cx="1510665" cy="75565"/>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626235" y="1012285"/>
            <a:ext cx="1510665" cy="75565"/>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268345" y="1012285"/>
            <a:ext cx="1510665" cy="75565"/>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6"/>
          <p:cNvSpPr txBox="1"/>
          <p:nvPr/>
        </p:nvSpPr>
        <p:spPr>
          <a:xfrm>
            <a:off x="197485" y="257270"/>
            <a:ext cx="6271554" cy="646331"/>
          </a:xfrm>
          <a:prstGeom prst="rect">
            <a:avLst/>
          </a:prstGeom>
          <a:noFill/>
        </p:spPr>
        <p:txBody>
          <a:bodyPr wrap="square" rtlCol="0">
            <a:spAutoFit/>
          </a:bodyPr>
          <a:lstStyle/>
          <a:p>
            <a:r>
              <a:rPr lang="zh-CN" altLang="en-US" sz="3600" dirty="0" smtClean="0">
                <a:solidFill>
                  <a:schemeClr val="tx1">
                    <a:lumMod val="75000"/>
                    <a:lumOff val="25000"/>
                  </a:schemeClr>
                </a:solidFill>
                <a:latin typeface="华康圆体W7(P)" panose="020F0700000000000000" charset="-122"/>
                <a:ea typeface="华康圆体W7(P)" panose="020F0700000000000000" charset="-122"/>
                <a:sym typeface="+mn-ea"/>
              </a:rPr>
              <a:t>下一步工作</a:t>
            </a:r>
            <a:endParaRPr lang="zh-CN" altLang="en-US" sz="3600" dirty="0">
              <a:solidFill>
                <a:schemeClr val="tx1">
                  <a:lumMod val="75000"/>
                  <a:lumOff val="25000"/>
                </a:schemeClr>
              </a:solidFill>
              <a:latin typeface="华康圆体W7(P)" panose="020F0700000000000000" charset="-122"/>
              <a:ea typeface="华康圆体W7(P)" panose="020F0700000000000000" charset="-122"/>
              <a:sym typeface="+mn-ea"/>
            </a:endParaRPr>
          </a:p>
        </p:txBody>
      </p:sp>
      <p:sp>
        <p:nvSpPr>
          <p:cNvPr id="10" name="内容占位符 2"/>
          <p:cNvSpPr txBox="1">
            <a:spLocks/>
          </p:cNvSpPr>
          <p:nvPr/>
        </p:nvSpPr>
        <p:spPr>
          <a:xfrm>
            <a:off x="861172" y="1556452"/>
            <a:ext cx="9803284" cy="4131967"/>
          </a:xfrm>
          <a:prstGeom prst="rect">
            <a:avLst/>
          </a:prstGeom>
        </p:spPr>
        <p:txBody>
          <a:bodyPr vert="horz" lIns="91440" tIns="45720" rIns="91440" bIns="45720" rtlCol="0">
            <a:normAutofit/>
          </a:bodyPr>
          <a:lstStyle/>
          <a:p>
            <a:r>
              <a:rPr lang="en-US" altLang="en-US" sz="2800" dirty="0" smtClean="0"/>
              <a:t>1</a:t>
            </a:r>
            <a:r>
              <a:rPr lang="zh-CN" altLang="en-US" sz="2800" dirty="0" smtClean="0"/>
              <a:t>、</a:t>
            </a:r>
            <a:r>
              <a:rPr lang="en-US" altLang="en-US" sz="2800" dirty="0" smtClean="0"/>
              <a:t>2018/1.2-2018/1.15</a:t>
            </a:r>
            <a:r>
              <a:rPr lang="zh-CN" altLang="en-US" sz="2800" dirty="0" smtClean="0"/>
              <a:t> 加入</a:t>
            </a:r>
            <a:r>
              <a:rPr lang="zh-CN" altLang="en-US" sz="2800" dirty="0" smtClean="0"/>
              <a:t>康复训练控制模块，手功能康复训练机器人应确保患者训练过程中，如发生痉挛等意外情况，等及时停止避免患者手部受到二次伤害。</a:t>
            </a:r>
            <a:endParaRPr lang="en-US" altLang="zh-CN" sz="2800" dirty="0" smtClean="0"/>
          </a:p>
          <a:p>
            <a:endParaRPr lang="zh-CN" altLang="en-US" sz="2800" dirty="0" smtClean="0"/>
          </a:p>
          <a:p>
            <a:r>
              <a:rPr lang="en-US" altLang="en-US" sz="2800" dirty="0" smtClean="0"/>
              <a:t>2</a:t>
            </a:r>
            <a:r>
              <a:rPr lang="zh-CN" altLang="en-US" sz="2800" dirty="0" smtClean="0"/>
              <a:t>、</a:t>
            </a:r>
            <a:r>
              <a:rPr lang="en-US" altLang="en-US" sz="2800" dirty="0" smtClean="0"/>
              <a:t>2018/1.15-2018/2.1 </a:t>
            </a:r>
            <a:r>
              <a:rPr lang="zh-CN" altLang="en-US" sz="2800" dirty="0" smtClean="0"/>
              <a:t>对</a:t>
            </a:r>
            <a:r>
              <a:rPr lang="zh-CN" altLang="en-US" sz="2800" dirty="0" smtClean="0"/>
              <a:t>模式适配中的随动模式进行实现，并完成手功能训练机器人的全部控制单元模块。</a:t>
            </a:r>
            <a:endParaRPr lang="en-US" altLang="zh-CN" sz="2800" dirty="0" smtClean="0"/>
          </a:p>
          <a:p>
            <a:endParaRPr lang="zh-CN" altLang="en-US" sz="2800" dirty="0" smtClean="0"/>
          </a:p>
          <a:p>
            <a:r>
              <a:rPr lang="en-US" altLang="en-US" sz="2800" dirty="0" smtClean="0"/>
              <a:t>3</a:t>
            </a:r>
            <a:r>
              <a:rPr lang="zh-CN" altLang="en-US" sz="2800" dirty="0" smtClean="0"/>
              <a:t>、</a:t>
            </a:r>
            <a:r>
              <a:rPr lang="en-US" altLang="en-US" sz="2800" dirty="0" smtClean="0"/>
              <a:t>2018/2.1-2018/3.31</a:t>
            </a:r>
            <a:r>
              <a:rPr lang="zh-CN" altLang="en-US" sz="2800" smtClean="0"/>
              <a:t> 对</a:t>
            </a:r>
            <a:r>
              <a:rPr lang="zh-CN" altLang="en-US" sz="2800" dirty="0" smtClean="0"/>
              <a:t>整体系统的稳定性进行测试和保证，撰写毕业论文。</a:t>
            </a:r>
            <a:endParaRPr lang="en-US" altLang="zh-CN" sz="2800"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240</Words>
  <Application>WPS 演示</Application>
  <PresentationFormat>自定义</PresentationFormat>
  <Paragraphs>35</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龙雨鑫</dc:creator>
  <cp:lastModifiedBy>guobenhao</cp:lastModifiedBy>
  <cp:revision>33</cp:revision>
  <dcterms:created xsi:type="dcterms:W3CDTF">2015-05-05T08:02:00Z</dcterms:created>
  <dcterms:modified xsi:type="dcterms:W3CDTF">2018-01-02T03:34:07Z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