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3"/>
    <p:sldId id="297" r:id="rId4"/>
    <p:sldId id="332" r:id="rId5"/>
    <p:sldId id="356" r:id="rId6"/>
    <p:sldId id="390" r:id="rId7"/>
    <p:sldId id="427" r:id="rId8"/>
    <p:sldId id="428" r:id="rId9"/>
    <p:sldId id="391" r:id="rId10"/>
    <p:sldId id="429" r:id="rId11"/>
    <p:sldId id="430" r:id="rId12"/>
    <p:sldId id="431" r:id="rId13"/>
    <p:sldId id="395" r:id="rId14"/>
    <p:sldId id="392" r:id="rId15"/>
    <p:sldId id="367" r:id="rId16"/>
    <p:sldId id="393" r:id="rId17"/>
    <p:sldId id="394" r:id="rId18"/>
    <p:sldId id="411" r:id="rId19"/>
    <p:sldId id="412" r:id="rId20"/>
    <p:sldId id="448" r:id="rId21"/>
    <p:sldId id="372" r:id="rId22"/>
    <p:sldId id="383" r:id="rId23"/>
    <p:sldId id="373" r:id="rId24"/>
    <p:sldId id="380" r:id="rId25"/>
    <p:sldId id="379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51C"/>
    <a:srgbClr val="C5C5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3" autoAdjust="0"/>
    <p:restoredTop sz="94660"/>
  </p:normalViewPr>
  <p:slideViewPr>
    <p:cSldViewPr snapToGrid="0">
      <p:cViewPr>
        <p:scale>
          <a:sx n="50" d="100"/>
          <a:sy n="50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A84B-E0B9-4FA8-80C6-CA154C209B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FC45-8623-4CCC-A967-FF3393D699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263"/>
          <p:cNvSpPr/>
          <p:nvPr userDrawn="1"/>
        </p:nvSpPr>
        <p:spPr bwMode="auto">
          <a:xfrm rot="10800000">
            <a:off x="9285241" y="4741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263"/>
          <p:cNvSpPr/>
          <p:nvPr userDrawn="1"/>
        </p:nvSpPr>
        <p:spPr bwMode="auto">
          <a:xfrm>
            <a:off x="-41275" y="4530682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5" name="组合 444"/>
          <p:cNvGrpSpPr/>
          <p:nvPr/>
        </p:nvGrpSpPr>
        <p:grpSpPr>
          <a:xfrm>
            <a:off x="4022725" y="306388"/>
            <a:ext cx="4186238" cy="5992812"/>
            <a:chOff x="4022725" y="306388"/>
            <a:chExt cx="4186238" cy="5992812"/>
          </a:xfrm>
        </p:grpSpPr>
        <p:sp>
          <p:nvSpPr>
            <p:cNvPr id="333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9" name="Freeform 261"/>
          <p:cNvSpPr>
            <a:spLocks noEditPoints="1"/>
          </p:cNvSpPr>
          <p:nvPr/>
        </p:nvSpPr>
        <p:spPr bwMode="auto">
          <a:xfrm>
            <a:off x="9169400" y="3501231"/>
            <a:ext cx="1416050" cy="1312863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262"/>
          <p:cNvSpPr/>
          <p:nvPr/>
        </p:nvSpPr>
        <p:spPr bwMode="auto">
          <a:xfrm>
            <a:off x="9940131" y="0"/>
            <a:ext cx="2287588" cy="2495550"/>
          </a:xfrm>
          <a:custGeom>
            <a:avLst/>
            <a:gdLst>
              <a:gd name="T0" fmla="*/ 0 w 1441"/>
              <a:gd name="T1" fmla="*/ 0 h 1572"/>
              <a:gd name="T2" fmla="*/ 1441 w 1441"/>
              <a:gd name="T3" fmla="*/ 0 h 1572"/>
              <a:gd name="T4" fmla="*/ 1441 w 1441"/>
              <a:gd name="T5" fmla="*/ 1572 h 1572"/>
              <a:gd name="T6" fmla="*/ 0 w 1441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263"/>
          <p:cNvSpPr/>
          <p:nvPr/>
        </p:nvSpPr>
        <p:spPr bwMode="auto">
          <a:xfrm>
            <a:off x="-14287" y="4782344"/>
            <a:ext cx="2852738" cy="2089150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264"/>
          <p:cNvSpPr/>
          <p:nvPr/>
        </p:nvSpPr>
        <p:spPr bwMode="auto">
          <a:xfrm>
            <a:off x="2696964" y="2200276"/>
            <a:ext cx="1130331" cy="507251"/>
          </a:xfrm>
          <a:custGeom>
            <a:avLst/>
            <a:gdLst>
              <a:gd name="T0" fmla="*/ 430 w 470"/>
              <a:gd name="T1" fmla="*/ 133 h 211"/>
              <a:gd name="T2" fmla="*/ 418 w 470"/>
              <a:gd name="T3" fmla="*/ 133 h 211"/>
              <a:gd name="T4" fmla="*/ 343 w 470"/>
              <a:gd name="T5" fmla="*/ 76 h 211"/>
              <a:gd name="T6" fmla="*/ 297 w 470"/>
              <a:gd name="T7" fmla="*/ 91 h 211"/>
              <a:gd name="T8" fmla="*/ 193 w 470"/>
              <a:gd name="T9" fmla="*/ 0 h 211"/>
              <a:gd name="T10" fmla="*/ 92 w 470"/>
              <a:gd name="T11" fmla="*/ 81 h 211"/>
              <a:gd name="T12" fmla="*/ 67 w 470"/>
              <a:gd name="T13" fmla="*/ 76 h 211"/>
              <a:gd name="T14" fmla="*/ 0 w 470"/>
              <a:gd name="T15" fmla="*/ 143 h 211"/>
              <a:gd name="T16" fmla="*/ 43 w 470"/>
              <a:gd name="T17" fmla="*/ 206 h 211"/>
              <a:gd name="T18" fmla="*/ 62 w 470"/>
              <a:gd name="T19" fmla="*/ 211 h 211"/>
              <a:gd name="T20" fmla="*/ 430 w 470"/>
              <a:gd name="T21" fmla="*/ 211 h 211"/>
              <a:gd name="T22" fmla="*/ 470 w 470"/>
              <a:gd name="T23" fmla="*/ 172 h 211"/>
              <a:gd name="T24" fmla="*/ 470 w 470"/>
              <a:gd name="T25" fmla="*/ 172 h 211"/>
              <a:gd name="T26" fmla="*/ 430 w 470"/>
              <a:gd name="T27" fmla="*/ 13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33" name="Freeform 265"/>
          <p:cNvSpPr/>
          <p:nvPr/>
        </p:nvSpPr>
        <p:spPr bwMode="auto">
          <a:xfrm>
            <a:off x="9712325" y="2593975"/>
            <a:ext cx="407988" cy="203200"/>
          </a:xfrm>
          <a:custGeom>
            <a:avLst/>
            <a:gdLst>
              <a:gd name="T0" fmla="*/ 211 w 213"/>
              <a:gd name="T1" fmla="*/ 89 h 106"/>
              <a:gd name="T2" fmla="*/ 213 w 213"/>
              <a:gd name="T3" fmla="*/ 77 h 106"/>
              <a:gd name="T4" fmla="*/ 172 w 213"/>
              <a:gd name="T5" fmla="*/ 35 h 106"/>
              <a:gd name="T6" fmla="*/ 149 w 213"/>
              <a:gd name="T7" fmla="*/ 42 h 106"/>
              <a:gd name="T8" fmla="*/ 97 w 213"/>
              <a:gd name="T9" fmla="*/ 0 h 106"/>
              <a:gd name="T10" fmla="*/ 46 w 213"/>
              <a:gd name="T11" fmla="*/ 41 h 106"/>
              <a:gd name="T12" fmla="*/ 34 w 213"/>
              <a:gd name="T13" fmla="*/ 39 h 106"/>
              <a:gd name="T14" fmla="*/ 0 w 213"/>
              <a:gd name="T15" fmla="*/ 72 h 106"/>
              <a:gd name="T16" fmla="*/ 20 w 213"/>
              <a:gd name="T17" fmla="*/ 103 h 106"/>
              <a:gd name="T18" fmla="*/ 30 w 213"/>
              <a:gd name="T19" fmla="*/ 106 h 106"/>
              <a:gd name="T20" fmla="*/ 193 w 213"/>
              <a:gd name="T21" fmla="*/ 106 h 106"/>
              <a:gd name="T22" fmla="*/ 201 w 213"/>
              <a:gd name="T23" fmla="*/ 104 h 106"/>
              <a:gd name="T24" fmla="*/ 203 w 213"/>
              <a:gd name="T25" fmla="*/ 104 h 106"/>
              <a:gd name="T26" fmla="*/ 204 w 213"/>
              <a:gd name="T27" fmla="*/ 103 h 106"/>
              <a:gd name="T28" fmla="*/ 211 w 213"/>
              <a:gd name="T29" fmla="*/ 8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266"/>
          <p:cNvSpPr/>
          <p:nvPr/>
        </p:nvSpPr>
        <p:spPr bwMode="auto">
          <a:xfrm>
            <a:off x="9248775" y="2820988"/>
            <a:ext cx="717550" cy="325438"/>
          </a:xfrm>
          <a:custGeom>
            <a:avLst/>
            <a:gdLst>
              <a:gd name="T0" fmla="*/ 345 w 376"/>
              <a:gd name="T1" fmla="*/ 107 h 170"/>
              <a:gd name="T2" fmla="*/ 335 w 376"/>
              <a:gd name="T3" fmla="*/ 107 h 170"/>
              <a:gd name="T4" fmla="*/ 275 w 376"/>
              <a:gd name="T5" fmla="*/ 61 h 170"/>
              <a:gd name="T6" fmla="*/ 238 w 376"/>
              <a:gd name="T7" fmla="*/ 73 h 170"/>
              <a:gd name="T8" fmla="*/ 155 w 376"/>
              <a:gd name="T9" fmla="*/ 0 h 170"/>
              <a:gd name="T10" fmla="*/ 73 w 376"/>
              <a:gd name="T11" fmla="*/ 65 h 170"/>
              <a:gd name="T12" fmla="*/ 54 w 376"/>
              <a:gd name="T13" fmla="*/ 61 h 170"/>
              <a:gd name="T14" fmla="*/ 0 w 376"/>
              <a:gd name="T15" fmla="*/ 115 h 170"/>
              <a:gd name="T16" fmla="*/ 34 w 376"/>
              <a:gd name="T17" fmla="*/ 166 h 170"/>
              <a:gd name="T18" fmla="*/ 50 w 376"/>
              <a:gd name="T19" fmla="*/ 170 h 170"/>
              <a:gd name="T20" fmla="*/ 345 w 376"/>
              <a:gd name="T21" fmla="*/ 170 h 170"/>
              <a:gd name="T22" fmla="*/ 376 w 376"/>
              <a:gd name="T23" fmla="*/ 138 h 170"/>
              <a:gd name="T24" fmla="*/ 376 w 376"/>
              <a:gd name="T25" fmla="*/ 138 h 170"/>
              <a:gd name="T26" fmla="*/ 345 w 376"/>
              <a:gd name="T27" fmla="*/ 10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1075" y="3621088"/>
            <a:ext cx="5149850" cy="373627"/>
          </a:xfrm>
        </p:spPr>
        <p:txBody>
          <a:bodyPr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21075" y="2617788"/>
            <a:ext cx="5149850" cy="111283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97376"/>
            <a:ext cx="3381375" cy="2734434"/>
          </a:xfrm>
          <a:prstGeom prst="rect">
            <a:avLst/>
          </a:pr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-14287" y="1597375"/>
            <a:ext cx="3043236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80000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单击图标插入图片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6349" y="2807810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236435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674180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4076733" y="478953"/>
            <a:ext cx="4078222" cy="5838182"/>
            <a:chOff x="4022725" y="306388"/>
            <a:chExt cx="4186238" cy="5992812"/>
          </a:xfrm>
        </p:grpSpPr>
        <p:sp>
          <p:nvSpPr>
            <p:cNvPr id="194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2748566"/>
            <a:ext cx="10850563" cy="77087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3593289"/>
            <a:ext cx="10850563" cy="3528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3954685"/>
            <a:ext cx="10850563" cy="32918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/>
          <p:nvPr/>
        </p:nvSpPr>
        <p:spPr bwMode="auto">
          <a:xfrm>
            <a:off x="1879600" y="0"/>
            <a:ext cx="10312400" cy="792229"/>
          </a:xfrm>
          <a:custGeom>
            <a:avLst/>
            <a:gdLst>
              <a:gd name="T0" fmla="*/ 4461 w 4461"/>
              <a:gd name="T1" fmla="*/ 0 h 340"/>
              <a:gd name="T2" fmla="*/ 0 w 4461"/>
              <a:gd name="T3" fmla="*/ 0 h 340"/>
              <a:gd name="T4" fmla="*/ 3328 w 4461"/>
              <a:gd name="T5" fmla="*/ 340 h 340"/>
              <a:gd name="T6" fmla="*/ 4461 w 4461"/>
              <a:gd name="T7" fmla="*/ 276 h 340"/>
              <a:gd name="T8" fmla="*/ 4461 w 4461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340">
                <a:moveTo>
                  <a:pt x="4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670" y="340"/>
                  <a:pt x="3328" y="340"/>
                </a:cubicBezTo>
                <a:cubicBezTo>
                  <a:pt x="3713" y="340"/>
                  <a:pt x="4098" y="321"/>
                  <a:pt x="4461" y="276"/>
                </a:cubicBezTo>
                <a:cubicBezTo>
                  <a:pt x="4461" y="0"/>
                  <a:pt x="4461" y="0"/>
                  <a:pt x="4461" y="0"/>
                </a:cubicBezTo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0" y="1"/>
            <a:ext cx="7381875" cy="1218251"/>
          </a:xfrm>
          <a:custGeom>
            <a:avLst/>
            <a:gdLst>
              <a:gd name="T0" fmla="*/ 3653 w 3653"/>
              <a:gd name="T1" fmla="*/ 0 h 601"/>
              <a:gd name="T2" fmla="*/ 0 w 3653"/>
              <a:gd name="T3" fmla="*/ 0 h 601"/>
              <a:gd name="T4" fmla="*/ 0 w 3653"/>
              <a:gd name="T5" fmla="*/ 596 h 601"/>
              <a:gd name="T6" fmla="*/ 201 w 3653"/>
              <a:gd name="T7" fmla="*/ 601 h 601"/>
              <a:gd name="T8" fmla="*/ 3653 w 3653"/>
              <a:gd name="T9" fmla="*/ 0 h 601"/>
              <a:gd name="T10" fmla="*/ 3653 w 3653"/>
              <a:gd name="T11" fmla="*/ 0 h 601"/>
              <a:gd name="T12" fmla="*/ 3653 w 3653"/>
              <a:gd name="T13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53" h="601">
                <a:moveTo>
                  <a:pt x="36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596"/>
                  <a:pt x="70" y="601"/>
                  <a:pt x="201" y="601"/>
                </a:cubicBezTo>
                <a:cubicBezTo>
                  <a:pt x="687" y="601"/>
                  <a:pt x="2007" y="543"/>
                  <a:pt x="3653" y="0"/>
                </a:cubicBezTo>
                <a:moveTo>
                  <a:pt x="3653" y="0"/>
                </a:moveTo>
                <a:cubicBezTo>
                  <a:pt x="3653" y="0"/>
                  <a:pt x="3653" y="0"/>
                  <a:pt x="365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Freeform 261"/>
          <p:cNvSpPr>
            <a:spLocks noEditPoints="1"/>
          </p:cNvSpPr>
          <p:nvPr/>
        </p:nvSpPr>
        <p:spPr bwMode="auto">
          <a:xfrm>
            <a:off x="10506674" y="186772"/>
            <a:ext cx="830193" cy="769697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-188119" y="5647532"/>
            <a:ext cx="1071563" cy="1277938"/>
            <a:chOff x="2520950" y="1922463"/>
            <a:chExt cx="1071563" cy="1277938"/>
          </a:xfrm>
          <a:solidFill>
            <a:schemeClr val="bg1">
              <a:lumMod val="85000"/>
            </a:schemeClr>
          </a:solidFill>
        </p:grpSpPr>
        <p:sp>
          <p:nvSpPr>
            <p:cNvPr id="26" name="Freeform 269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0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2"/>
            <p:cNvSpPr/>
            <p:nvPr/>
          </p:nvSpPr>
          <p:spPr bwMode="auto">
            <a:xfrm>
              <a:off x="2606675" y="2852738"/>
              <a:ext cx="334963" cy="306388"/>
            </a:xfrm>
            <a:custGeom>
              <a:avLst/>
              <a:gdLst>
                <a:gd name="T0" fmla="*/ 131 w 175"/>
                <a:gd name="T1" fmla="*/ 0 h 160"/>
                <a:gd name="T2" fmla="*/ 115 w 175"/>
                <a:gd name="T3" fmla="*/ 48 h 160"/>
                <a:gd name="T4" fmla="*/ 65 w 175"/>
                <a:gd name="T5" fmla="*/ 68 h 160"/>
                <a:gd name="T6" fmla="*/ 2 w 175"/>
                <a:gd name="T7" fmla="*/ 90 h 160"/>
                <a:gd name="T8" fmla="*/ 123 w 175"/>
                <a:gd name="T9" fmla="*/ 160 h 160"/>
                <a:gd name="T10" fmla="*/ 175 w 175"/>
                <a:gd name="T11" fmla="*/ 4 h 160"/>
                <a:gd name="T12" fmla="*/ 131 w 17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60">
                  <a:moveTo>
                    <a:pt x="131" y="0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95" y="67"/>
                    <a:pt x="65" y="68"/>
                  </a:cubicBezTo>
                  <a:cubicBezTo>
                    <a:pt x="34" y="68"/>
                    <a:pt x="4" y="75"/>
                    <a:pt x="2" y="90"/>
                  </a:cubicBezTo>
                  <a:cubicBezTo>
                    <a:pt x="0" y="105"/>
                    <a:pt x="28" y="128"/>
                    <a:pt x="123" y="160"/>
                  </a:cubicBezTo>
                  <a:cubicBezTo>
                    <a:pt x="175" y="4"/>
                    <a:pt x="175" y="4"/>
                    <a:pt x="175" y="4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2816225" y="2852738"/>
              <a:ext cx="265113" cy="347663"/>
            </a:xfrm>
            <a:custGeom>
              <a:avLst/>
              <a:gdLst>
                <a:gd name="T0" fmla="*/ 76 w 138"/>
                <a:gd name="T1" fmla="*/ 18 h 182"/>
                <a:gd name="T2" fmla="*/ 60 w 138"/>
                <a:gd name="T3" fmla="*/ 66 h 182"/>
                <a:gd name="T4" fmla="*/ 86 w 138"/>
                <a:gd name="T5" fmla="*/ 111 h 182"/>
                <a:gd name="T6" fmla="*/ 131 w 138"/>
                <a:gd name="T7" fmla="*/ 169 h 182"/>
                <a:gd name="T8" fmla="*/ 0 w 138"/>
                <a:gd name="T9" fmla="*/ 155 h 182"/>
                <a:gd name="T10" fmla="*/ 51 w 138"/>
                <a:gd name="T11" fmla="*/ 0 h 182"/>
                <a:gd name="T12" fmla="*/ 76 w 138"/>
                <a:gd name="T13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82">
                  <a:moveTo>
                    <a:pt x="76" y="18"/>
                  </a:move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62" y="93"/>
                    <a:pt x="86" y="111"/>
                  </a:cubicBezTo>
                  <a:cubicBezTo>
                    <a:pt x="110" y="130"/>
                    <a:pt x="138" y="156"/>
                    <a:pt x="131" y="169"/>
                  </a:cubicBezTo>
                  <a:cubicBezTo>
                    <a:pt x="124" y="182"/>
                    <a:pt x="68" y="178"/>
                    <a:pt x="0" y="155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4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4412" y="625255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5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55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5538"/>
            <a:ext cx="10850563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08355" y="5834821"/>
            <a:ext cx="5149850" cy="373627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noProof="1">
                <a:solidFill>
                  <a:srgbClr val="FFFFFF"/>
                </a:solidFill>
              </a:rPr>
              <a:t>汇报人：张体杰汇报人：张体杰</a:t>
            </a:r>
            <a:endParaRPr lang="zh-CN" altLang="en-US" noProof="1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79519" y="2695064"/>
            <a:ext cx="4891405" cy="1526416"/>
          </a:xfrm>
        </p:spPr>
        <p:txBody>
          <a:bodyPr/>
          <a:lstStyle/>
          <a:p>
            <a:r>
              <a:rPr lang="zh-CN" sz="8800" noProof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橙汁</a:t>
            </a:r>
            <a:endParaRPr lang="zh-CN" sz="8800" noProof="1" dirty="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8355" y="4855845"/>
            <a:ext cx="49288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组名：</a:t>
            </a:r>
            <a:r>
              <a:rPr lang="en-US" altLang="zh-CN" dirty="0"/>
              <a:t>Happy Tree Friends</a:t>
            </a:r>
            <a:endParaRPr lang="zh-CN" altLang="en-US" dirty="0"/>
          </a:p>
          <a:p>
            <a:r>
              <a:rPr lang="zh-CN" altLang="en-US" dirty="0"/>
              <a:t>小组组长：林涛</a:t>
            </a:r>
            <a:endParaRPr lang="en-US" altLang="zh-CN" dirty="0"/>
          </a:p>
          <a:p>
            <a:r>
              <a:rPr lang="zh-CN" altLang="en-US" dirty="0"/>
              <a:t>报告人员：蔡泽华</a:t>
            </a:r>
            <a:endParaRPr lang="en-US" altLang="zh-CN" dirty="0"/>
          </a:p>
          <a:p>
            <a:r>
              <a:rPr lang="zh-CN" altLang="en-US" dirty="0"/>
              <a:t>小组成员：陈家炜 马骏 朱紫阳 蔡泽华 </a:t>
            </a:r>
            <a:endParaRPr lang="zh-CN" altLang="en-US" dirty="0"/>
          </a:p>
          <a:p>
            <a:r>
              <a:rPr lang="en-US" altLang="zh-CN" dirty="0"/>
              <a:t>	    </a:t>
            </a:r>
            <a:r>
              <a:rPr lang="zh-CN" altLang="en-US" dirty="0"/>
              <a:t>陈德渠 王力杰 张体杰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9080" y="4759960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rgbClr val="FFC000"/>
                </a:solidFill>
              </a:rPr>
              <a:t>精诚所至，金石为开。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1895" y="6489700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活动图</a:t>
            </a:r>
            <a:endParaRPr lang="zh-CN" altLang="en-US"/>
          </a:p>
        </p:txBody>
      </p:sp>
      <p:pic>
        <p:nvPicPr>
          <p:cNvPr id="6" name="图片 5" descr="1587390093373-3c6bf29e0e87586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765175"/>
            <a:ext cx="5276850" cy="566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309601811-abf073bb1d92a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35" y="1016000"/>
            <a:ext cx="7252335" cy="5429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1100" y="6445250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数据流图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系统功能设计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3" name="图片 2" descr="1586869290803-4361de031d0314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5" y="758825"/>
            <a:ext cx="3037205" cy="609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数据库设计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726055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4570730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运用设计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外部设计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639060"/>
            <a:ext cx="7681595" cy="1941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7745" y="648970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全局ER模式</a:t>
            </a:r>
            <a:endParaRPr lang="zh-CN" altLang="en-US"/>
          </a:p>
        </p:txBody>
      </p:sp>
      <p:pic>
        <p:nvPicPr>
          <p:cNvPr id="9" name="图片 8" descr="1586870897832-33030c84c55c9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02260"/>
            <a:ext cx="5795010" cy="618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193963622-81cf4b0f690e3ab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470660"/>
            <a:ext cx="7447280" cy="443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1242695"/>
            <a:ext cx="5704840" cy="1913255"/>
            <a:chOff x="0" y="1957"/>
            <a:chExt cx="8984" cy="3013"/>
          </a:xfrm>
        </p:grpSpPr>
        <p:sp>
          <p:nvSpPr>
            <p:cNvPr id="6" name="文本框 5"/>
            <p:cNvSpPr txBox="1"/>
            <p:nvPr/>
          </p:nvSpPr>
          <p:spPr>
            <a:xfrm>
              <a:off x="913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表Student的结构</a:t>
              </a:r>
              <a:endParaRPr lang="zh-CN" altLang="en-US" sz="140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46"/>
              <a:ext cx="8985" cy="232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467475" y="1242695"/>
            <a:ext cx="5723890" cy="2171065"/>
            <a:chOff x="10185" y="1957"/>
            <a:chExt cx="9014" cy="341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5" y="2646"/>
              <a:ext cx="9015" cy="273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3744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48560" y="3760470"/>
            <a:ext cx="5952490" cy="2044065"/>
            <a:chOff x="3856" y="5532"/>
            <a:chExt cx="9374" cy="32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" y="6171"/>
              <a:ext cx="9375" cy="258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592" y="5532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表stuCourseItem的结构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数据库设计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00350" y="1300480"/>
            <a:ext cx="6591300" cy="4744085"/>
            <a:chOff x="4410" y="2048"/>
            <a:chExt cx="10380" cy="7471"/>
          </a:xfrm>
        </p:grpSpPr>
        <p:sp>
          <p:nvSpPr>
            <p:cNvPr id="12" name="文本框 11"/>
            <p:cNvSpPr txBox="1"/>
            <p:nvPr/>
          </p:nvSpPr>
          <p:spPr>
            <a:xfrm>
              <a:off x="7147" y="2048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0" y="2979"/>
              <a:ext cx="10380" cy="65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团队项目</a:t>
            </a:r>
            <a:endParaRPr lang="en-US" altLang="zh-CN" sz="2800" b="1" dirty="0">
              <a:sym typeface="+mn-ea"/>
            </a:endParaRPr>
          </a:p>
          <a:p>
            <a:pPr algn="ctr"/>
            <a:r>
              <a:rPr lang="en-US" altLang="zh-CN" sz="2800" b="1" dirty="0">
                <a:sym typeface="+mn-ea"/>
              </a:rPr>
              <a:t>安排及贡献比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2350135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项目安排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411226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成员贡献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lstStyle/>
          <a:p>
            <a:r>
              <a:rPr lang="zh-CN" altLang="en-US" dirty="0"/>
              <a:t>系统设计和数据库设计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is1iḑè"/>
          <p:cNvSpPr/>
          <p:nvPr/>
        </p:nvSpPr>
        <p:spPr>
          <a:xfrm>
            <a:off x="1595755" y="2572385"/>
            <a:ext cx="4403090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369" y="20968"/>
                </a:moveTo>
                <a:cubicBezTo>
                  <a:pt x="9287" y="21276"/>
                  <a:pt x="9173" y="21540"/>
                  <a:pt x="9047" y="21540"/>
                </a:cubicBezTo>
                <a:lnTo>
                  <a:pt x="21600" y="21540"/>
                </a:lnTo>
                <a:cubicBezTo>
                  <a:pt x="21377" y="20215"/>
                  <a:pt x="21032" y="18243"/>
                  <a:pt x="20743" y="16602"/>
                </a:cubicBezTo>
                <a:cubicBezTo>
                  <a:pt x="20453" y="14961"/>
                  <a:pt x="20219" y="13651"/>
                  <a:pt x="20219" y="13651"/>
                </a:cubicBezTo>
                <a:cubicBezTo>
                  <a:pt x="20219" y="13651"/>
                  <a:pt x="19903" y="11682"/>
                  <a:pt x="20219" y="9513"/>
                </a:cubicBezTo>
                <a:cubicBezTo>
                  <a:pt x="20426" y="8092"/>
                  <a:pt x="20407" y="4129"/>
                  <a:pt x="20161" y="14"/>
                </a:cubicBezTo>
                <a:lnTo>
                  <a:pt x="1294" y="14"/>
                </a:lnTo>
                <a:lnTo>
                  <a:pt x="503" y="14"/>
                </a:lnTo>
                <a:cubicBezTo>
                  <a:pt x="359" y="-60"/>
                  <a:pt x="228" y="160"/>
                  <a:pt x="133" y="514"/>
                </a:cubicBezTo>
                <a:cubicBezTo>
                  <a:pt x="39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8" y="10325"/>
                  <a:pt x="133" y="10677"/>
                </a:cubicBezTo>
                <a:cubicBezTo>
                  <a:pt x="228" y="11029"/>
                  <a:pt x="361" y="11168"/>
                  <a:pt x="503" y="11251"/>
                </a:cubicBezTo>
                <a:cubicBezTo>
                  <a:pt x="770" y="11407"/>
                  <a:pt x="1040" y="11449"/>
                  <a:pt x="1311" y="11453"/>
                </a:cubicBezTo>
                <a:cubicBezTo>
                  <a:pt x="1479" y="11456"/>
                  <a:pt x="1648" y="11445"/>
                  <a:pt x="1816" y="11436"/>
                </a:cubicBezTo>
                <a:cubicBezTo>
                  <a:pt x="1938" y="11430"/>
                  <a:pt x="2060" y="11430"/>
                  <a:pt x="2182" y="11436"/>
                </a:cubicBezTo>
                <a:cubicBezTo>
                  <a:pt x="2307" y="11506"/>
                  <a:pt x="2434" y="11576"/>
                  <a:pt x="2530" y="11871"/>
                </a:cubicBezTo>
                <a:cubicBezTo>
                  <a:pt x="2639" y="12207"/>
                  <a:pt x="2683" y="12745"/>
                  <a:pt x="2683" y="13279"/>
                </a:cubicBezTo>
                <a:cubicBezTo>
                  <a:pt x="2683" y="13282"/>
                  <a:pt x="2683" y="13286"/>
                  <a:pt x="2683" y="13290"/>
                </a:cubicBezTo>
                <a:cubicBezTo>
                  <a:pt x="2679" y="14598"/>
                  <a:pt x="2670" y="15978"/>
                  <a:pt x="2901" y="16923"/>
                </a:cubicBezTo>
                <a:cubicBezTo>
                  <a:pt x="3043" y="17505"/>
                  <a:pt x="3253" y="17744"/>
                  <a:pt x="3474" y="17665"/>
                </a:cubicBezTo>
                <a:lnTo>
                  <a:pt x="6524" y="17665"/>
                </a:lnTo>
                <a:lnTo>
                  <a:pt x="9047" y="17881"/>
                </a:lnTo>
                <a:cubicBezTo>
                  <a:pt x="9173" y="17881"/>
                  <a:pt x="9287" y="18007"/>
                  <a:pt x="9369" y="18317"/>
                </a:cubicBezTo>
                <a:cubicBezTo>
                  <a:pt x="9451" y="18626"/>
                  <a:pt x="9529" y="19054"/>
                  <a:pt x="9529" y="19525"/>
                </a:cubicBezTo>
                <a:lnTo>
                  <a:pt x="9529" y="19762"/>
                </a:lnTo>
                <a:cubicBezTo>
                  <a:pt x="9529" y="20234"/>
                  <a:pt x="9451" y="20659"/>
                  <a:pt x="9369" y="20968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7" name="ïs1íďè"/>
          <p:cNvSpPr/>
          <p:nvPr/>
        </p:nvSpPr>
        <p:spPr>
          <a:xfrm>
            <a:off x="1595755" y="1400175"/>
            <a:ext cx="4109720" cy="117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6" extrusionOk="0">
                <a:moveTo>
                  <a:pt x="6681" y="878"/>
                </a:moveTo>
                <a:cubicBezTo>
                  <a:pt x="6671" y="887"/>
                  <a:pt x="6661" y="896"/>
                  <a:pt x="6651" y="905"/>
                </a:cubicBezTo>
                <a:cubicBezTo>
                  <a:pt x="6641" y="914"/>
                  <a:pt x="6631" y="924"/>
                  <a:pt x="6622" y="933"/>
                </a:cubicBezTo>
                <a:cubicBezTo>
                  <a:pt x="6631" y="924"/>
                  <a:pt x="6641" y="914"/>
                  <a:pt x="6651" y="905"/>
                </a:cubicBezTo>
                <a:cubicBezTo>
                  <a:pt x="6661" y="896"/>
                  <a:pt x="6671" y="887"/>
                  <a:pt x="6681" y="878"/>
                </a:cubicBezTo>
                <a:close/>
                <a:moveTo>
                  <a:pt x="6935" y="676"/>
                </a:moveTo>
                <a:cubicBezTo>
                  <a:pt x="6928" y="681"/>
                  <a:pt x="6922" y="686"/>
                  <a:pt x="6915" y="692"/>
                </a:cubicBezTo>
                <a:cubicBezTo>
                  <a:pt x="6908" y="697"/>
                  <a:pt x="6901" y="702"/>
                  <a:pt x="6895" y="708"/>
                </a:cubicBezTo>
                <a:cubicBezTo>
                  <a:pt x="6901" y="702"/>
                  <a:pt x="6908" y="697"/>
                  <a:pt x="6915" y="692"/>
                </a:cubicBezTo>
                <a:cubicBezTo>
                  <a:pt x="6922" y="686"/>
                  <a:pt x="6928" y="681"/>
                  <a:pt x="6935" y="676"/>
                </a:cubicBezTo>
                <a:close/>
                <a:moveTo>
                  <a:pt x="538" y="37"/>
                </a:moveTo>
                <a:cubicBezTo>
                  <a:pt x="384" y="-34"/>
                  <a:pt x="244" y="178"/>
                  <a:pt x="143" y="516"/>
                </a:cubicBezTo>
                <a:cubicBezTo>
                  <a:pt x="41" y="854"/>
                  <a:pt x="0" y="1319"/>
                  <a:pt x="0" y="1836"/>
                </a:cubicBezTo>
                <a:lnTo>
                  <a:pt x="0" y="8926"/>
                </a:lnTo>
                <a:cubicBezTo>
                  <a:pt x="0" y="9442"/>
                  <a:pt x="41" y="9909"/>
                  <a:pt x="143" y="10246"/>
                </a:cubicBezTo>
                <a:cubicBezTo>
                  <a:pt x="245" y="10583"/>
                  <a:pt x="387" y="10716"/>
                  <a:pt x="538" y="10795"/>
                </a:cubicBezTo>
                <a:cubicBezTo>
                  <a:pt x="1004" y="11037"/>
                  <a:pt x="1475" y="10992"/>
                  <a:pt x="1946" y="10973"/>
                </a:cubicBezTo>
                <a:cubicBezTo>
                  <a:pt x="2076" y="10967"/>
                  <a:pt x="2207" y="10967"/>
                  <a:pt x="2338" y="10973"/>
                </a:cubicBezTo>
                <a:cubicBezTo>
                  <a:pt x="2410" y="11009"/>
                  <a:pt x="2483" y="11046"/>
                  <a:pt x="2551" y="11116"/>
                </a:cubicBezTo>
                <a:cubicBezTo>
                  <a:pt x="2609" y="11176"/>
                  <a:pt x="2663" y="11259"/>
                  <a:pt x="2710" y="11389"/>
                </a:cubicBezTo>
                <a:cubicBezTo>
                  <a:pt x="2828" y="11711"/>
                  <a:pt x="2874" y="12225"/>
                  <a:pt x="2874" y="12737"/>
                </a:cubicBezTo>
                <a:cubicBezTo>
                  <a:pt x="2874" y="12740"/>
                  <a:pt x="2874" y="12744"/>
                  <a:pt x="2874" y="12748"/>
                </a:cubicBezTo>
                <a:cubicBezTo>
                  <a:pt x="2870" y="14000"/>
                  <a:pt x="2861" y="15321"/>
                  <a:pt x="3108" y="16226"/>
                </a:cubicBezTo>
                <a:cubicBezTo>
                  <a:pt x="3260" y="16783"/>
                  <a:pt x="3485" y="17012"/>
                  <a:pt x="3722" y="16936"/>
                </a:cubicBezTo>
                <a:lnTo>
                  <a:pt x="6990" y="16936"/>
                </a:lnTo>
                <a:lnTo>
                  <a:pt x="9693" y="17143"/>
                </a:lnTo>
                <a:cubicBezTo>
                  <a:pt x="9828" y="17143"/>
                  <a:pt x="9950" y="17264"/>
                  <a:pt x="10038" y="17560"/>
                </a:cubicBezTo>
                <a:cubicBezTo>
                  <a:pt x="10126" y="17857"/>
                  <a:pt x="10210" y="18266"/>
                  <a:pt x="10210" y="18717"/>
                </a:cubicBezTo>
                <a:lnTo>
                  <a:pt x="10210" y="18944"/>
                </a:lnTo>
                <a:cubicBezTo>
                  <a:pt x="10210" y="19395"/>
                  <a:pt x="10126" y="19803"/>
                  <a:pt x="10038" y="20098"/>
                </a:cubicBezTo>
                <a:cubicBezTo>
                  <a:pt x="9950" y="20393"/>
                  <a:pt x="9828" y="20646"/>
                  <a:pt x="9693" y="20646"/>
                </a:cubicBezTo>
                <a:lnTo>
                  <a:pt x="21600" y="20646"/>
                </a:lnTo>
                <a:cubicBezTo>
                  <a:pt x="21588" y="20641"/>
                  <a:pt x="21321" y="17350"/>
                  <a:pt x="21286" y="17022"/>
                </a:cubicBezTo>
                <a:cubicBezTo>
                  <a:pt x="21085" y="15149"/>
                  <a:pt x="20816" y="13334"/>
                  <a:pt x="20489" y="11675"/>
                </a:cubicBezTo>
                <a:cubicBezTo>
                  <a:pt x="20165" y="10031"/>
                  <a:pt x="19764" y="8576"/>
                  <a:pt x="19316" y="7300"/>
                </a:cubicBezTo>
                <a:cubicBezTo>
                  <a:pt x="16421" y="-954"/>
                  <a:pt x="12346" y="37"/>
                  <a:pt x="8549" y="37"/>
                </a:cubicBezTo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išḷíḋe"/>
          <p:cNvSpPr/>
          <p:nvPr/>
        </p:nvSpPr>
        <p:spPr>
          <a:xfrm>
            <a:off x="1595755" y="3742055"/>
            <a:ext cx="4464685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540" extrusionOk="0">
                <a:moveTo>
                  <a:pt x="21348" y="1150"/>
                </a:moveTo>
                <a:cubicBezTo>
                  <a:pt x="21310" y="889"/>
                  <a:pt x="21246" y="494"/>
                  <a:pt x="21167" y="14"/>
                </a:cubicBezTo>
                <a:lnTo>
                  <a:pt x="2529" y="14"/>
                </a:lnTo>
                <a:lnTo>
                  <a:pt x="492" y="14"/>
                </a:lnTo>
                <a:cubicBezTo>
                  <a:pt x="351" y="-60"/>
                  <a:pt x="223" y="160"/>
                  <a:pt x="131" y="514"/>
                </a:cubicBezTo>
                <a:cubicBezTo>
                  <a:pt x="38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7" y="10325"/>
                  <a:pt x="131" y="10677"/>
                </a:cubicBezTo>
                <a:cubicBezTo>
                  <a:pt x="224" y="11029"/>
                  <a:pt x="354" y="11168"/>
                  <a:pt x="492" y="11251"/>
                </a:cubicBezTo>
                <a:cubicBezTo>
                  <a:pt x="918" y="11504"/>
                  <a:pt x="1349" y="11456"/>
                  <a:pt x="1779" y="11436"/>
                </a:cubicBezTo>
                <a:cubicBezTo>
                  <a:pt x="1899" y="11430"/>
                  <a:pt x="2019" y="11430"/>
                  <a:pt x="2138" y="11436"/>
                </a:cubicBezTo>
                <a:cubicBezTo>
                  <a:pt x="2260" y="11506"/>
                  <a:pt x="2385" y="11576"/>
                  <a:pt x="2479" y="11871"/>
                </a:cubicBezTo>
                <a:cubicBezTo>
                  <a:pt x="2586" y="12207"/>
                  <a:pt x="2629" y="12745"/>
                  <a:pt x="2629" y="13279"/>
                </a:cubicBezTo>
                <a:cubicBezTo>
                  <a:pt x="2629" y="13282"/>
                  <a:pt x="2629" y="13286"/>
                  <a:pt x="2629" y="13290"/>
                </a:cubicBezTo>
                <a:cubicBezTo>
                  <a:pt x="2625" y="14598"/>
                  <a:pt x="2616" y="15978"/>
                  <a:pt x="2842" y="16923"/>
                </a:cubicBezTo>
                <a:cubicBezTo>
                  <a:pt x="2981" y="17505"/>
                  <a:pt x="3187" y="17744"/>
                  <a:pt x="3404" y="17665"/>
                </a:cubicBezTo>
                <a:lnTo>
                  <a:pt x="3509" y="17665"/>
                </a:lnTo>
                <a:lnTo>
                  <a:pt x="6393" y="17665"/>
                </a:lnTo>
                <a:lnTo>
                  <a:pt x="8865" y="17881"/>
                </a:lnTo>
                <a:cubicBezTo>
                  <a:pt x="8988" y="17881"/>
                  <a:pt x="9100" y="18007"/>
                  <a:pt x="9180" y="18317"/>
                </a:cubicBezTo>
                <a:cubicBezTo>
                  <a:pt x="9261" y="18626"/>
                  <a:pt x="9337" y="19054"/>
                  <a:pt x="9337" y="19525"/>
                </a:cubicBezTo>
                <a:lnTo>
                  <a:pt x="9337" y="19762"/>
                </a:lnTo>
                <a:cubicBezTo>
                  <a:pt x="9337" y="20234"/>
                  <a:pt x="9261" y="20659"/>
                  <a:pt x="9180" y="20968"/>
                </a:cubicBezTo>
                <a:cubicBezTo>
                  <a:pt x="9100" y="21276"/>
                  <a:pt x="8988" y="21540"/>
                  <a:pt x="8865" y="21540"/>
                </a:cubicBezTo>
                <a:lnTo>
                  <a:pt x="19584" y="21540"/>
                </a:lnTo>
                <a:cubicBezTo>
                  <a:pt x="19588" y="21288"/>
                  <a:pt x="19589" y="21021"/>
                  <a:pt x="19586" y="20732"/>
                </a:cubicBezTo>
                <a:cubicBezTo>
                  <a:pt x="19547" y="17259"/>
                  <a:pt x="19605" y="16667"/>
                  <a:pt x="19896" y="15929"/>
                </a:cubicBezTo>
                <a:cubicBezTo>
                  <a:pt x="20186" y="15190"/>
                  <a:pt x="20303" y="13786"/>
                  <a:pt x="20070" y="13047"/>
                </a:cubicBezTo>
                <a:cubicBezTo>
                  <a:pt x="19838" y="12308"/>
                  <a:pt x="19838" y="12308"/>
                  <a:pt x="19838" y="12308"/>
                </a:cubicBezTo>
                <a:cubicBezTo>
                  <a:pt x="19838" y="12308"/>
                  <a:pt x="20012" y="11865"/>
                  <a:pt x="20283" y="11200"/>
                </a:cubicBezTo>
                <a:cubicBezTo>
                  <a:pt x="20554" y="10534"/>
                  <a:pt x="20496" y="9574"/>
                  <a:pt x="20419" y="8835"/>
                </a:cubicBezTo>
                <a:cubicBezTo>
                  <a:pt x="20341" y="8096"/>
                  <a:pt x="20186" y="6397"/>
                  <a:pt x="20361" y="6101"/>
                </a:cubicBezTo>
                <a:cubicBezTo>
                  <a:pt x="20535" y="5805"/>
                  <a:pt x="20845" y="5066"/>
                  <a:pt x="21116" y="4475"/>
                </a:cubicBezTo>
                <a:cubicBezTo>
                  <a:pt x="21387" y="3884"/>
                  <a:pt x="21600" y="2850"/>
                  <a:pt x="21348" y="115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ïś1ïḋé"/>
          <p:cNvSpPr/>
          <p:nvPr/>
        </p:nvSpPr>
        <p:spPr>
          <a:xfrm>
            <a:off x="1595755" y="4912360"/>
            <a:ext cx="4074160" cy="9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3529" y="17"/>
                </a:moveTo>
                <a:lnTo>
                  <a:pt x="543" y="17"/>
                </a:lnTo>
                <a:cubicBezTo>
                  <a:pt x="388" y="-74"/>
                  <a:pt x="246" y="198"/>
                  <a:pt x="144" y="633"/>
                </a:cubicBezTo>
                <a:cubicBezTo>
                  <a:pt x="42" y="1069"/>
                  <a:pt x="0" y="1668"/>
                  <a:pt x="0" y="2334"/>
                </a:cubicBezTo>
                <a:lnTo>
                  <a:pt x="0" y="11465"/>
                </a:lnTo>
                <a:cubicBezTo>
                  <a:pt x="0" y="12130"/>
                  <a:pt x="41" y="12731"/>
                  <a:pt x="144" y="13165"/>
                </a:cubicBezTo>
                <a:cubicBezTo>
                  <a:pt x="247" y="13599"/>
                  <a:pt x="390" y="13771"/>
                  <a:pt x="543" y="13872"/>
                </a:cubicBezTo>
                <a:cubicBezTo>
                  <a:pt x="1013" y="14184"/>
                  <a:pt x="1488" y="14129"/>
                  <a:pt x="1963" y="14101"/>
                </a:cubicBezTo>
                <a:cubicBezTo>
                  <a:pt x="2046" y="14096"/>
                  <a:pt x="2130" y="14100"/>
                  <a:pt x="2214" y="14101"/>
                </a:cubicBezTo>
                <a:cubicBezTo>
                  <a:pt x="2262" y="14101"/>
                  <a:pt x="2310" y="14098"/>
                  <a:pt x="2358" y="14101"/>
                </a:cubicBezTo>
                <a:cubicBezTo>
                  <a:pt x="2493" y="14187"/>
                  <a:pt x="2630" y="14274"/>
                  <a:pt x="2734" y="14637"/>
                </a:cubicBezTo>
                <a:cubicBezTo>
                  <a:pt x="2853" y="15051"/>
                  <a:pt x="2899" y="15715"/>
                  <a:pt x="2899" y="16373"/>
                </a:cubicBezTo>
                <a:cubicBezTo>
                  <a:pt x="2899" y="16378"/>
                  <a:pt x="2899" y="16383"/>
                  <a:pt x="2899" y="16387"/>
                </a:cubicBezTo>
                <a:cubicBezTo>
                  <a:pt x="2901" y="17923"/>
                  <a:pt x="2898" y="19550"/>
                  <a:pt x="3135" y="20664"/>
                </a:cubicBezTo>
                <a:cubicBezTo>
                  <a:pt x="3232" y="21121"/>
                  <a:pt x="3359" y="21406"/>
                  <a:pt x="3500" y="21526"/>
                </a:cubicBezTo>
                <a:lnTo>
                  <a:pt x="15185" y="21526"/>
                </a:lnTo>
                <a:cubicBezTo>
                  <a:pt x="15168" y="20238"/>
                  <a:pt x="15170" y="18776"/>
                  <a:pt x="15208" y="17242"/>
                </a:cubicBezTo>
                <a:cubicBezTo>
                  <a:pt x="15248" y="15634"/>
                  <a:pt x="15329" y="13951"/>
                  <a:pt x="15472" y="12305"/>
                </a:cubicBezTo>
                <a:cubicBezTo>
                  <a:pt x="15472" y="12305"/>
                  <a:pt x="16391" y="3467"/>
                  <a:pt x="17095" y="3649"/>
                </a:cubicBezTo>
                <a:cubicBezTo>
                  <a:pt x="17800" y="3832"/>
                  <a:pt x="19936" y="4834"/>
                  <a:pt x="20513" y="4469"/>
                </a:cubicBezTo>
                <a:cubicBezTo>
                  <a:pt x="21041" y="4136"/>
                  <a:pt x="21550" y="3418"/>
                  <a:pt x="21600" y="17"/>
                </a:cubicBezTo>
                <a:lnTo>
                  <a:pt x="3529" y="17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ṣ1iḋé"/>
          <p:cNvSpPr/>
          <p:nvPr/>
        </p:nvSpPr>
        <p:spPr>
          <a:xfrm>
            <a:off x="1717675" y="1617345"/>
            <a:ext cx="314960" cy="17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15" y="6826"/>
                </a:moveTo>
                <a:cubicBezTo>
                  <a:pt x="15209" y="5025"/>
                  <a:pt x="14280" y="3450"/>
                  <a:pt x="14280" y="3450"/>
                </a:cubicBezTo>
                <a:lnTo>
                  <a:pt x="13407" y="5295"/>
                </a:lnTo>
                <a:cubicBezTo>
                  <a:pt x="12703" y="4239"/>
                  <a:pt x="11794" y="3600"/>
                  <a:pt x="10800" y="3600"/>
                </a:cubicBezTo>
                <a:cubicBezTo>
                  <a:pt x="8563" y="3600"/>
                  <a:pt x="6750" y="6824"/>
                  <a:pt x="6750" y="10801"/>
                </a:cubicBezTo>
                <a:cubicBezTo>
                  <a:pt x="6750" y="14777"/>
                  <a:pt x="8563" y="18001"/>
                  <a:pt x="10800" y="18001"/>
                </a:cubicBezTo>
                <a:cubicBezTo>
                  <a:pt x="13037" y="18001"/>
                  <a:pt x="14850" y="14777"/>
                  <a:pt x="14850" y="10801"/>
                </a:cubicBezTo>
                <a:lnTo>
                  <a:pt x="16200" y="10801"/>
                </a:lnTo>
                <a:cubicBezTo>
                  <a:pt x="16200" y="10801"/>
                  <a:pt x="16221" y="8626"/>
                  <a:pt x="15715" y="6826"/>
                </a:cubicBezTo>
                <a:close/>
                <a:moveTo>
                  <a:pt x="21600" y="10801"/>
                </a:moveTo>
                <a:cubicBezTo>
                  <a:pt x="21600" y="11401"/>
                  <a:pt x="20925" y="12000"/>
                  <a:pt x="20925" y="12000"/>
                </a:cubicBezTo>
                <a:cubicBezTo>
                  <a:pt x="20925" y="12000"/>
                  <a:pt x="16181" y="21600"/>
                  <a:pt x="10771" y="21600"/>
                </a:cubicBezTo>
                <a:cubicBezTo>
                  <a:pt x="5381" y="21600"/>
                  <a:pt x="675" y="12000"/>
                  <a:pt x="675" y="12000"/>
                </a:cubicBezTo>
                <a:cubicBezTo>
                  <a:pt x="675" y="12000"/>
                  <a:pt x="0" y="11449"/>
                  <a:pt x="0" y="10875"/>
                </a:cubicBezTo>
                <a:cubicBezTo>
                  <a:pt x="0" y="10251"/>
                  <a:pt x="675" y="9601"/>
                  <a:pt x="675" y="9601"/>
                </a:cubicBezTo>
                <a:cubicBezTo>
                  <a:pt x="675" y="9601"/>
                  <a:pt x="5344" y="0"/>
                  <a:pt x="10771" y="0"/>
                </a:cubicBezTo>
                <a:cubicBezTo>
                  <a:pt x="16143" y="0"/>
                  <a:pt x="20925" y="9601"/>
                  <a:pt x="20925" y="9601"/>
                </a:cubicBezTo>
                <a:cubicBezTo>
                  <a:pt x="20925" y="9601"/>
                  <a:pt x="21600" y="10200"/>
                  <a:pt x="21600" y="10801"/>
                </a:cubicBezTo>
                <a:close/>
                <a:moveTo>
                  <a:pt x="10800" y="10801"/>
                </a:moveTo>
                <a:lnTo>
                  <a:pt x="13500" y="10801"/>
                </a:lnTo>
                <a:cubicBezTo>
                  <a:pt x="13500" y="13451"/>
                  <a:pt x="12291" y="15601"/>
                  <a:pt x="10800" y="15601"/>
                </a:cubicBezTo>
                <a:cubicBezTo>
                  <a:pt x="9309" y="15601"/>
                  <a:pt x="8100" y="13451"/>
                  <a:pt x="8100" y="10801"/>
                </a:cubicBezTo>
                <a:cubicBezTo>
                  <a:pt x="8100" y="8149"/>
                  <a:pt x="9309" y="6000"/>
                  <a:pt x="10800" y="6000"/>
                </a:cubicBezTo>
                <a:cubicBezTo>
                  <a:pt x="11462" y="6000"/>
                  <a:pt x="12068" y="6426"/>
                  <a:pt x="12538" y="7130"/>
                </a:cubicBezTo>
                <a:cubicBezTo>
                  <a:pt x="12538" y="7130"/>
                  <a:pt x="10800" y="10801"/>
                  <a:pt x="10800" y="108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2" name="iṣļïḓè"/>
          <p:cNvSpPr/>
          <p:nvPr/>
        </p:nvSpPr>
        <p:spPr>
          <a:xfrm>
            <a:off x="1764665" y="2731770"/>
            <a:ext cx="221615" cy="29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92" y="19156"/>
                </a:moveTo>
                <a:lnTo>
                  <a:pt x="8275" y="19156"/>
                </a:lnTo>
                <a:cubicBezTo>
                  <a:pt x="8093" y="19156"/>
                  <a:pt x="7945" y="19268"/>
                  <a:pt x="7945" y="19405"/>
                </a:cubicBezTo>
                <a:lnTo>
                  <a:pt x="7945" y="19605"/>
                </a:lnTo>
                <a:lnTo>
                  <a:pt x="7945" y="20103"/>
                </a:lnTo>
                <a:lnTo>
                  <a:pt x="7945" y="20157"/>
                </a:lnTo>
                <a:lnTo>
                  <a:pt x="7945" y="20303"/>
                </a:lnTo>
                <a:cubicBezTo>
                  <a:pt x="7945" y="20440"/>
                  <a:pt x="8093" y="20552"/>
                  <a:pt x="8275" y="20552"/>
                </a:cubicBezTo>
                <a:lnTo>
                  <a:pt x="8719" y="20552"/>
                </a:lnTo>
                <a:cubicBezTo>
                  <a:pt x="9029" y="21165"/>
                  <a:pt x="9813" y="21600"/>
                  <a:pt x="10734" y="21600"/>
                </a:cubicBezTo>
                <a:cubicBezTo>
                  <a:pt x="11654" y="21600"/>
                  <a:pt x="12438" y="21165"/>
                  <a:pt x="12748" y="20552"/>
                </a:cubicBezTo>
                <a:lnTo>
                  <a:pt x="13192" y="20552"/>
                </a:lnTo>
                <a:cubicBezTo>
                  <a:pt x="13374" y="20552"/>
                  <a:pt x="13522" y="20440"/>
                  <a:pt x="13522" y="20303"/>
                </a:cubicBezTo>
                <a:lnTo>
                  <a:pt x="13522" y="20157"/>
                </a:lnTo>
                <a:lnTo>
                  <a:pt x="13522" y="20103"/>
                </a:lnTo>
                <a:lnTo>
                  <a:pt x="13522" y="19605"/>
                </a:lnTo>
                <a:lnTo>
                  <a:pt x="13522" y="19405"/>
                </a:lnTo>
                <a:cubicBezTo>
                  <a:pt x="13522" y="19268"/>
                  <a:pt x="13374" y="19156"/>
                  <a:pt x="13192" y="19156"/>
                </a:cubicBezTo>
                <a:close/>
                <a:moveTo>
                  <a:pt x="17134" y="7620"/>
                </a:moveTo>
                <a:cubicBezTo>
                  <a:pt x="15269" y="4168"/>
                  <a:pt x="10800" y="4330"/>
                  <a:pt x="10800" y="4330"/>
                </a:cubicBezTo>
                <a:cubicBezTo>
                  <a:pt x="10800" y="4330"/>
                  <a:pt x="6331" y="4168"/>
                  <a:pt x="4466" y="7620"/>
                </a:cubicBezTo>
                <a:cubicBezTo>
                  <a:pt x="3206" y="9951"/>
                  <a:pt x="4729" y="11857"/>
                  <a:pt x="4729" y="11857"/>
                </a:cubicBezTo>
                <a:cubicBezTo>
                  <a:pt x="4729" y="11857"/>
                  <a:pt x="6461" y="14325"/>
                  <a:pt x="6775" y="15247"/>
                </a:cubicBezTo>
                <a:cubicBezTo>
                  <a:pt x="6898" y="15609"/>
                  <a:pt x="7085" y="16147"/>
                  <a:pt x="7220" y="16663"/>
                </a:cubicBezTo>
                <a:cubicBezTo>
                  <a:pt x="7429" y="17462"/>
                  <a:pt x="7572" y="18213"/>
                  <a:pt x="8606" y="18213"/>
                </a:cubicBezTo>
                <a:cubicBezTo>
                  <a:pt x="10243" y="18213"/>
                  <a:pt x="10800" y="18213"/>
                  <a:pt x="10800" y="18213"/>
                </a:cubicBezTo>
                <a:cubicBezTo>
                  <a:pt x="10800" y="18213"/>
                  <a:pt x="11356" y="18213"/>
                  <a:pt x="12994" y="18213"/>
                </a:cubicBezTo>
                <a:cubicBezTo>
                  <a:pt x="14028" y="18213"/>
                  <a:pt x="14171" y="17462"/>
                  <a:pt x="14379" y="16663"/>
                </a:cubicBezTo>
                <a:cubicBezTo>
                  <a:pt x="14515" y="16147"/>
                  <a:pt x="14702" y="15609"/>
                  <a:pt x="14825" y="15247"/>
                </a:cubicBezTo>
                <a:cubicBezTo>
                  <a:pt x="15138" y="14325"/>
                  <a:pt x="16871" y="11857"/>
                  <a:pt x="16871" y="11857"/>
                </a:cubicBezTo>
                <a:cubicBezTo>
                  <a:pt x="16871" y="11857"/>
                  <a:pt x="18394" y="9951"/>
                  <a:pt x="17134" y="7620"/>
                </a:cubicBezTo>
                <a:close/>
                <a:moveTo>
                  <a:pt x="3447" y="2095"/>
                </a:moveTo>
                <a:lnTo>
                  <a:pt x="3063" y="2386"/>
                </a:lnTo>
                <a:cubicBezTo>
                  <a:pt x="2797" y="2586"/>
                  <a:pt x="2797" y="2909"/>
                  <a:pt x="3063" y="3110"/>
                </a:cubicBezTo>
                <a:lnTo>
                  <a:pt x="5474" y="4932"/>
                </a:lnTo>
                <a:cubicBezTo>
                  <a:pt x="5992" y="4583"/>
                  <a:pt x="6535" y="4313"/>
                  <a:pt x="7067" y="4107"/>
                </a:cubicBezTo>
                <a:lnTo>
                  <a:pt x="4404" y="2095"/>
                </a:lnTo>
                <a:cubicBezTo>
                  <a:pt x="4141" y="1896"/>
                  <a:pt x="3711" y="1896"/>
                  <a:pt x="3447" y="2095"/>
                </a:cubicBezTo>
                <a:close/>
                <a:moveTo>
                  <a:pt x="0" y="7735"/>
                </a:moveTo>
                <a:lnTo>
                  <a:pt x="0" y="8146"/>
                </a:lnTo>
                <a:cubicBezTo>
                  <a:pt x="0" y="8429"/>
                  <a:pt x="304" y="8657"/>
                  <a:pt x="679" y="8657"/>
                </a:cubicBezTo>
                <a:lnTo>
                  <a:pt x="2843" y="8657"/>
                </a:lnTo>
                <a:cubicBezTo>
                  <a:pt x="2928" y="8217"/>
                  <a:pt x="3087" y="7754"/>
                  <a:pt x="3346" y="7275"/>
                </a:cubicBezTo>
                <a:cubicBezTo>
                  <a:pt x="3355" y="7259"/>
                  <a:pt x="3365" y="7241"/>
                  <a:pt x="3375" y="7224"/>
                </a:cubicBezTo>
                <a:lnTo>
                  <a:pt x="679" y="7224"/>
                </a:lnTo>
                <a:cubicBezTo>
                  <a:pt x="304" y="7224"/>
                  <a:pt x="0" y="7452"/>
                  <a:pt x="0" y="7735"/>
                </a:cubicBezTo>
                <a:close/>
                <a:moveTo>
                  <a:pt x="18537" y="2386"/>
                </a:moveTo>
                <a:lnTo>
                  <a:pt x="18153" y="2095"/>
                </a:lnTo>
                <a:cubicBezTo>
                  <a:pt x="17890" y="1896"/>
                  <a:pt x="17459" y="1896"/>
                  <a:pt x="17196" y="2095"/>
                </a:cubicBezTo>
                <a:lnTo>
                  <a:pt x="14533" y="4107"/>
                </a:lnTo>
                <a:cubicBezTo>
                  <a:pt x="15064" y="4313"/>
                  <a:pt x="15608" y="4583"/>
                  <a:pt x="16125" y="4932"/>
                </a:cubicBezTo>
                <a:lnTo>
                  <a:pt x="18537" y="3110"/>
                </a:lnTo>
                <a:cubicBezTo>
                  <a:pt x="18802" y="2909"/>
                  <a:pt x="18802" y="2586"/>
                  <a:pt x="18537" y="2386"/>
                </a:cubicBezTo>
                <a:close/>
                <a:moveTo>
                  <a:pt x="20921" y="7224"/>
                </a:moveTo>
                <a:lnTo>
                  <a:pt x="18225" y="7224"/>
                </a:lnTo>
                <a:cubicBezTo>
                  <a:pt x="18235" y="7241"/>
                  <a:pt x="18245" y="7259"/>
                  <a:pt x="18254" y="7275"/>
                </a:cubicBezTo>
                <a:cubicBezTo>
                  <a:pt x="18512" y="7754"/>
                  <a:pt x="18672" y="8217"/>
                  <a:pt x="18757" y="8657"/>
                </a:cubicBezTo>
                <a:lnTo>
                  <a:pt x="20921" y="8657"/>
                </a:lnTo>
                <a:cubicBezTo>
                  <a:pt x="21295" y="8657"/>
                  <a:pt x="21600" y="8429"/>
                  <a:pt x="21600" y="8146"/>
                </a:cubicBezTo>
                <a:lnTo>
                  <a:pt x="21600" y="7735"/>
                </a:lnTo>
                <a:cubicBezTo>
                  <a:pt x="21600" y="7452"/>
                  <a:pt x="21295" y="7224"/>
                  <a:pt x="20921" y="7224"/>
                </a:cubicBezTo>
                <a:close/>
                <a:moveTo>
                  <a:pt x="11750" y="511"/>
                </a:moveTo>
                <a:lnTo>
                  <a:pt x="11750" y="3461"/>
                </a:lnTo>
                <a:cubicBezTo>
                  <a:pt x="11360" y="3424"/>
                  <a:pt x="11061" y="3417"/>
                  <a:pt x="10894" y="3417"/>
                </a:cubicBezTo>
                <a:lnTo>
                  <a:pt x="10706" y="3417"/>
                </a:lnTo>
                <a:cubicBezTo>
                  <a:pt x="10539" y="3417"/>
                  <a:pt x="10240" y="3424"/>
                  <a:pt x="9850" y="3461"/>
                </a:cubicBezTo>
                <a:lnTo>
                  <a:pt x="9850" y="511"/>
                </a:lnTo>
                <a:cubicBezTo>
                  <a:pt x="9850" y="230"/>
                  <a:pt x="10155" y="0"/>
                  <a:pt x="10529" y="0"/>
                </a:cubicBezTo>
                <a:lnTo>
                  <a:pt x="11071" y="0"/>
                </a:lnTo>
                <a:cubicBezTo>
                  <a:pt x="11445" y="0"/>
                  <a:pt x="11750" y="230"/>
                  <a:pt x="11750" y="51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4" name="ïṩ1iḑê"/>
          <p:cNvSpPr/>
          <p:nvPr/>
        </p:nvSpPr>
        <p:spPr>
          <a:xfrm rot="780000">
            <a:off x="1743710" y="3948430"/>
            <a:ext cx="239395" cy="22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4" h="21600" extrusionOk="0">
                <a:moveTo>
                  <a:pt x="0" y="3459"/>
                </a:moveTo>
                <a:lnTo>
                  <a:pt x="1422" y="10208"/>
                </a:lnTo>
                <a:cubicBezTo>
                  <a:pt x="1422" y="10208"/>
                  <a:pt x="2469" y="10982"/>
                  <a:pt x="3219" y="10113"/>
                </a:cubicBezTo>
                <a:cubicBezTo>
                  <a:pt x="4049" y="9149"/>
                  <a:pt x="6494" y="8518"/>
                  <a:pt x="6992" y="11134"/>
                </a:cubicBezTo>
                <a:cubicBezTo>
                  <a:pt x="7491" y="13750"/>
                  <a:pt x="5522" y="14362"/>
                  <a:pt x="4296" y="14027"/>
                </a:cubicBezTo>
                <a:cubicBezTo>
                  <a:pt x="3187" y="13725"/>
                  <a:pt x="2357" y="14641"/>
                  <a:pt x="2357" y="14641"/>
                </a:cubicBezTo>
                <a:lnTo>
                  <a:pt x="3823" y="21600"/>
                </a:lnTo>
                <a:lnTo>
                  <a:pt x="9313" y="20212"/>
                </a:lnTo>
                <a:cubicBezTo>
                  <a:pt x="9313" y="20212"/>
                  <a:pt x="9635" y="19276"/>
                  <a:pt x="8958" y="18523"/>
                </a:cubicBezTo>
                <a:cubicBezTo>
                  <a:pt x="8134" y="17611"/>
                  <a:pt x="7558" y="15210"/>
                  <a:pt x="10150" y="14555"/>
                </a:cubicBezTo>
                <a:cubicBezTo>
                  <a:pt x="12743" y="13899"/>
                  <a:pt x="13216" y="16255"/>
                  <a:pt x="12736" y="17679"/>
                </a:cubicBezTo>
                <a:cubicBezTo>
                  <a:pt x="12378" y="18747"/>
                  <a:pt x="13070" y="19262"/>
                  <a:pt x="13070" y="19262"/>
                </a:cubicBezTo>
                <a:lnTo>
                  <a:pt x="17693" y="18092"/>
                </a:lnTo>
                <a:cubicBezTo>
                  <a:pt x="17693" y="18092"/>
                  <a:pt x="16501" y="13146"/>
                  <a:pt x="16426" y="11786"/>
                </a:cubicBezTo>
                <a:cubicBezTo>
                  <a:pt x="16346" y="10328"/>
                  <a:pt x="18026" y="10919"/>
                  <a:pt x="18332" y="11000"/>
                </a:cubicBezTo>
                <a:cubicBezTo>
                  <a:pt x="20097" y="11473"/>
                  <a:pt x="21600" y="10153"/>
                  <a:pt x="21079" y="7680"/>
                </a:cubicBezTo>
                <a:cubicBezTo>
                  <a:pt x="20558" y="5208"/>
                  <a:pt x="18027" y="5192"/>
                  <a:pt x="17063" y="6452"/>
                </a:cubicBezTo>
                <a:cubicBezTo>
                  <a:pt x="16347" y="7388"/>
                  <a:pt x="15661" y="7684"/>
                  <a:pt x="15383" y="7029"/>
                </a:cubicBezTo>
                <a:cubicBezTo>
                  <a:pt x="14735" y="5498"/>
                  <a:pt x="13677" y="0"/>
                  <a:pt x="13677" y="0"/>
                </a:cubicBezTo>
                <a:lnTo>
                  <a:pt x="9343" y="1096"/>
                </a:lnTo>
                <a:cubicBezTo>
                  <a:pt x="9343" y="1096"/>
                  <a:pt x="8732" y="2392"/>
                  <a:pt x="9572" y="3149"/>
                </a:cubicBezTo>
                <a:cubicBezTo>
                  <a:pt x="10838" y="4289"/>
                  <a:pt x="10727" y="6525"/>
                  <a:pt x="8669" y="7045"/>
                </a:cubicBezTo>
                <a:cubicBezTo>
                  <a:pt x="6612" y="7566"/>
                  <a:pt x="5599" y="5828"/>
                  <a:pt x="6228" y="4123"/>
                </a:cubicBezTo>
                <a:cubicBezTo>
                  <a:pt x="6581" y="3168"/>
                  <a:pt x="5664" y="2036"/>
                  <a:pt x="5664" y="2036"/>
                </a:cubicBezTo>
                <a:cubicBezTo>
                  <a:pt x="5664" y="2036"/>
                  <a:pt x="0" y="3459"/>
                  <a:pt x="0" y="34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grpSp>
        <p:nvGrpSpPr>
          <p:cNvPr id="19" name="íṥļiďé"/>
          <p:cNvGrpSpPr/>
          <p:nvPr/>
        </p:nvGrpSpPr>
        <p:grpSpPr>
          <a:xfrm rot="0">
            <a:off x="6996430" y="1852930"/>
            <a:ext cx="4051935" cy="523240"/>
            <a:chOff x="6993803" y="2655784"/>
            <a:chExt cx="4052198" cy="523227"/>
          </a:xfrm>
        </p:grpSpPr>
        <p:grpSp>
          <p:nvGrpSpPr>
            <p:cNvPr id="37" name="ïṣļïḋe"/>
            <p:cNvGrpSpPr/>
            <p:nvPr/>
          </p:nvGrpSpPr>
          <p:grpSpPr>
            <a:xfrm>
              <a:off x="6993803" y="2747011"/>
              <a:ext cx="432000" cy="432000"/>
              <a:chOff x="0" y="0"/>
              <a:chExt cx="767929" cy="767929"/>
            </a:xfrm>
          </p:grpSpPr>
          <p:sp>
            <p:nvSpPr>
              <p:cNvPr id="41" name="íśḻíd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slíḑé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9" name="iṥlîďé"/>
            <p:cNvSpPr/>
            <p:nvPr/>
          </p:nvSpPr>
          <p:spPr>
            <a:xfrm>
              <a:off x="7442345" y="2655784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系统设计和数据库设计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íSļiḑê"/>
          <p:cNvGrpSpPr/>
          <p:nvPr/>
        </p:nvGrpSpPr>
        <p:grpSpPr>
          <a:xfrm rot="0">
            <a:off x="6995795" y="3279775"/>
            <a:ext cx="4041140" cy="581660"/>
            <a:chOff x="6993803" y="3935683"/>
            <a:chExt cx="4041170" cy="581646"/>
          </a:xfrm>
        </p:grpSpPr>
        <p:grpSp>
          <p:nvGrpSpPr>
            <p:cNvPr id="31" name="íšľïḓê"/>
            <p:cNvGrpSpPr/>
            <p:nvPr/>
          </p:nvGrpSpPr>
          <p:grpSpPr>
            <a:xfrm>
              <a:off x="6993803" y="4085329"/>
              <a:ext cx="432000" cy="432000"/>
              <a:chOff x="0" y="0"/>
              <a:chExt cx="767929" cy="767929"/>
            </a:xfrm>
          </p:grpSpPr>
          <p:sp>
            <p:nvSpPr>
              <p:cNvPr id="35" name="ïS1îḓ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şļîḍ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s1íďe"/>
            <p:cNvSpPr/>
            <p:nvPr/>
          </p:nvSpPr>
          <p:spPr>
            <a:xfrm>
              <a:off x="7431317" y="3935683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团队项目安排及贡献比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íśļïḑe"/>
          <p:cNvSpPr/>
          <p:nvPr/>
        </p:nvSpPr>
        <p:spPr>
          <a:xfrm>
            <a:off x="7127875" y="5351145"/>
            <a:ext cx="168275" cy="176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cxnSp>
        <p:nvCxnSpPr>
          <p:cNvPr id="23" name="直接连接符 22"/>
          <p:cNvCxnSpPr/>
          <p:nvPr/>
        </p:nvCxnSpPr>
        <p:spPr>
          <a:xfrm>
            <a:off x="7547610" y="2731770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547610" y="4327525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996430" y="4757420"/>
            <a:ext cx="4051300" cy="694055"/>
            <a:chOff x="11017" y="6180"/>
            <a:chExt cx="6380" cy="1093"/>
          </a:xfrm>
        </p:grpSpPr>
        <p:grpSp>
          <p:nvGrpSpPr>
            <p:cNvPr id="3" name="íṥļiďé"/>
            <p:cNvGrpSpPr/>
            <p:nvPr/>
          </p:nvGrpSpPr>
          <p:grpSpPr>
            <a:xfrm rot="0">
              <a:off x="11017" y="6180"/>
              <a:ext cx="6381" cy="916"/>
              <a:chOff x="6993803" y="2597365"/>
              <a:chExt cx="4052198" cy="581646"/>
            </a:xfrm>
          </p:grpSpPr>
          <p:grpSp>
            <p:nvGrpSpPr>
              <p:cNvPr id="5" name="ïṣļïḋe"/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11" name="íśḻídé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13" name="ïslíḑé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</p:grpSp>
          <p:sp>
            <p:nvSpPr>
              <p:cNvPr id="15" name="iṥlîďé"/>
              <p:cNvSpPr/>
              <p:nvPr/>
            </p:nvSpPr>
            <p:spPr>
              <a:xfrm>
                <a:off x="7442345" y="2597365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p>
                <a:pPr algn="l"/>
                <a:r>
                  <a:rPr lang="zh-CN" altLang="en-US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答辩</a:t>
                </a:r>
                <a:endPara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1886" y="7273"/>
              <a:ext cx="531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368425"/>
            <a:ext cx="12192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本次任务：</a:t>
            </a:r>
            <a:endParaRPr lang="zh-CN" altLang="en-US"/>
          </a:p>
          <a:p>
            <a:r>
              <a:rPr lang="zh-CN" altLang="en-US"/>
              <a:t>成员	分工安排</a:t>
            </a:r>
            <a:endParaRPr lang="zh-CN" altLang="en-US"/>
          </a:p>
          <a:p>
            <a:r>
              <a:rPr lang="zh-CN" altLang="en-US"/>
              <a:t>林涛	分配任务，对各个部分进行审核、修改、敲定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马骏    </a:t>
            </a:r>
            <a:r>
              <a:rPr lang="en-US" altLang="zh-CN"/>
              <a:t>	</a:t>
            </a:r>
            <a:r>
              <a:rPr lang="zh-CN" altLang="en-US"/>
              <a:t>负责两份说明书的大纲、内容完善以及审核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王力杰	文档内容补充和格式规范化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陈德渠	补充文档内容、博客编写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蔡泽华	图片绘制（据流图、类图、ER图、体系结构图、用例图）、编写《数据库设计说明》、内容审核、汇报演讲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张体杰    文档内容补充、PPT和演讲稿的编写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陈家炜	文档内容补充和格式规范化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朱紫阳	文档内容补充和格式规范化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8440" y="1998345"/>
            <a:ext cx="78746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开发分工</a:t>
            </a:r>
            <a:endParaRPr lang="zh-CN" altLang="en-US"/>
          </a:p>
          <a:p>
            <a:r>
              <a:rPr lang="zh-CN" altLang="en-US"/>
              <a:t>成员	分工安排</a:t>
            </a:r>
            <a:endParaRPr lang="zh-CN" altLang="en-US"/>
          </a:p>
          <a:p>
            <a:r>
              <a:rPr lang="zh-CN" altLang="en-US"/>
              <a:t>林涛	数据获取模块、课表模块</a:t>
            </a:r>
            <a:endParaRPr lang="zh-CN" altLang="en-US"/>
          </a:p>
          <a:p>
            <a:r>
              <a:rPr lang="zh-CN" altLang="en-US"/>
              <a:t>马骏	软件测试、数据解析模块</a:t>
            </a:r>
            <a:endParaRPr lang="zh-CN" altLang="en-US"/>
          </a:p>
          <a:p>
            <a:r>
              <a:rPr lang="zh-CN" altLang="en-US"/>
              <a:t>王力杰	UI设计、界面美化、界面测试</a:t>
            </a:r>
            <a:endParaRPr lang="zh-CN" altLang="en-US"/>
          </a:p>
          <a:p>
            <a:r>
              <a:rPr lang="zh-CN" altLang="en-US"/>
              <a:t>陈德渠	UI设计、界面设计、博客编写</a:t>
            </a:r>
            <a:endParaRPr lang="zh-CN" altLang="en-US"/>
          </a:p>
          <a:p>
            <a:r>
              <a:rPr lang="zh-CN" altLang="en-US"/>
              <a:t>蔡泽华	UI设计、数据解析模块</a:t>
            </a:r>
            <a:endParaRPr lang="zh-CN" altLang="en-US"/>
          </a:p>
          <a:p>
            <a:r>
              <a:rPr lang="zh-CN" altLang="en-US"/>
              <a:t>张体杰  用户登录模块</a:t>
            </a:r>
            <a:endParaRPr lang="zh-CN" altLang="en-US"/>
          </a:p>
          <a:p>
            <a:r>
              <a:rPr lang="zh-CN" altLang="en-US"/>
              <a:t>陈家炜  签到查询模块、软件测试</a:t>
            </a:r>
            <a:endParaRPr lang="zh-CN" altLang="en-US"/>
          </a:p>
          <a:p>
            <a:r>
              <a:rPr lang="zh-CN" altLang="en-US"/>
              <a:t>朱紫阳  签到信息模块、软件测试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539" y="222251"/>
            <a:ext cx="10850563" cy="1015999"/>
          </a:xfrm>
        </p:spPr>
        <p:txBody>
          <a:bodyPr/>
          <a:p>
            <a:r>
              <a:rPr lang="zh-CN" altLang="en-US" dirty="0"/>
              <a:t>成员贡献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3655" y="5881370"/>
            <a:ext cx="984885" cy="119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2570" y="1906270"/>
            <a:ext cx="6001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211706190	林涛	</a:t>
            </a:r>
            <a:r>
              <a:rPr lang="en-US" altLang="zh-CN" sz="2400"/>
              <a:t>	</a:t>
            </a:r>
            <a:r>
              <a:rPr lang="zh-CN" altLang="en-US" sz="2400"/>
              <a:t>12.6%</a:t>
            </a:r>
            <a:endParaRPr lang="zh-CN" altLang="en-US" sz="2400"/>
          </a:p>
          <a:p>
            <a:r>
              <a:rPr lang="zh-CN" altLang="en-US" sz="2400"/>
              <a:t>211706121	马骏	</a:t>
            </a:r>
            <a:r>
              <a:rPr lang="en-US" altLang="zh-CN" sz="2400"/>
              <a:t>	</a:t>
            </a:r>
            <a:r>
              <a:rPr lang="zh-CN" altLang="en-US" sz="2400"/>
              <a:t>13%</a:t>
            </a:r>
            <a:endParaRPr lang="zh-CN" altLang="en-US" sz="2400"/>
          </a:p>
          <a:p>
            <a:r>
              <a:rPr lang="zh-CN" altLang="en-US" sz="2400"/>
              <a:t>211706164	陈德渠	12.4%</a:t>
            </a:r>
            <a:endParaRPr lang="zh-CN" altLang="en-US" sz="2400"/>
          </a:p>
          <a:p>
            <a:r>
              <a:rPr lang="zh-CN" altLang="en-US" sz="2400"/>
              <a:t>211706162	蔡泽华	14.5%</a:t>
            </a:r>
            <a:endParaRPr lang="zh-CN" altLang="en-US" sz="2400"/>
          </a:p>
          <a:p>
            <a:r>
              <a:rPr lang="zh-CN" altLang="en-US" sz="2400"/>
              <a:t>211706216	张体杰	12%</a:t>
            </a:r>
            <a:endParaRPr lang="zh-CN" altLang="en-US" sz="2400"/>
          </a:p>
          <a:p>
            <a:r>
              <a:rPr lang="zh-CN" altLang="en-US" sz="2400"/>
              <a:t>211706199	王力杰	11.6%</a:t>
            </a:r>
            <a:endParaRPr lang="zh-CN" altLang="en-US" sz="2400"/>
          </a:p>
          <a:p>
            <a:r>
              <a:rPr lang="zh-CN" altLang="en-US" sz="2400"/>
              <a:t>211706103	陈家炜	11.7%</a:t>
            </a:r>
            <a:endParaRPr lang="zh-CN" altLang="en-US" sz="2400"/>
          </a:p>
          <a:p>
            <a:r>
              <a:rPr lang="zh-CN" altLang="en-US" sz="2400"/>
              <a:t>211706160	朱紫阳	12.2%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/>
              <a:t>答辩环节</a:t>
            </a:r>
            <a:endParaRPr lang="zh-CN" altLang="en-US" sz="2800" b="1" dirty="0"/>
          </a:p>
        </p:txBody>
      </p:sp>
      <p:pic>
        <p:nvPicPr>
          <p:cNvPr id="34" name="图片 33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dirty="0">
                <a:sym typeface="+mn-ea"/>
              </a:rPr>
              <a:t>答辩环节</a:t>
            </a:r>
            <a:endParaRPr lang="zh-CN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0560" y="3043555"/>
            <a:ext cx="10850880" cy="120523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Thanks.</a:t>
            </a:r>
            <a:br>
              <a:rPr lang="en-US" altLang="zh-CN" sz="4800" dirty="0"/>
            </a:br>
            <a:r>
              <a:rPr lang="zh-CN" altLang="en-US" dirty="0"/>
              <a:t>感谢观看</a:t>
            </a:r>
            <a:endParaRPr lang="zh-CN" altLang="en-US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305925" y="6959600"/>
            <a:ext cx="2886075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系统设计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总体设计</a:t>
                </a:r>
                <a:endParaRPr lang="zh-CN" altLang="en-US" sz="240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11074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活动必须图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3226435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系统功能设计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08525" y="4236085"/>
            <a:ext cx="6750050" cy="662940"/>
            <a:chOff x="7513" y="2635"/>
            <a:chExt cx="10630" cy="1044"/>
          </a:xfrm>
        </p:grpSpPr>
        <p:grpSp>
          <p:nvGrpSpPr>
            <p:cNvPr id="3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系统出错处理设计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4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9990" y="1902460"/>
            <a:ext cx="9133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</a:t>
            </a:r>
            <a:r>
              <a:rPr lang="en-US" altLang="zh-CN" sz="2400"/>
              <a:t>.</a:t>
            </a:r>
            <a:r>
              <a:rPr lang="zh-CN" altLang="en-US" sz="2400"/>
              <a:t>概述</a:t>
            </a:r>
            <a:endParaRPr lang="zh-CN" altLang="en-US" sz="2400"/>
          </a:p>
          <a:p>
            <a:r>
              <a:rPr lang="zh-CN" altLang="en-US" sz="2400"/>
              <a:t>    1.1 功能描述</a:t>
            </a:r>
            <a:endParaRPr lang="zh-CN" altLang="en-US" sz="2400"/>
          </a:p>
          <a:p>
            <a:r>
              <a:rPr lang="zh-CN" altLang="en-US" sz="2400"/>
              <a:t>    	课表查询：登录之后，打开app首页即能看到课表</a:t>
            </a:r>
            <a:endParaRPr lang="zh-CN" altLang="en-US" sz="2400"/>
          </a:p>
          <a:p>
            <a:r>
              <a:rPr lang="zh-CN" altLang="en-US" sz="2400"/>
              <a:t>    	指纹签到：签到时间会进行通知提醒，签到完成前后都可对签到状态进行查询</a:t>
            </a:r>
            <a:endParaRPr lang="zh-CN" altLang="en-US" sz="2400"/>
          </a:p>
          <a:p>
            <a:r>
              <a:rPr lang="zh-CN" altLang="en-US" sz="2400"/>
              <a:t>    1.2 运行环境</a:t>
            </a:r>
            <a:endParaRPr lang="zh-CN" altLang="en-US" sz="2400"/>
          </a:p>
          <a:p>
            <a:r>
              <a:rPr lang="zh-CN" altLang="en-US" sz="2400"/>
              <a:t>         运行要求：Android5.0及以上</a:t>
            </a:r>
            <a:endParaRPr lang="zh-CN" altLang="en-US" sz="2400"/>
          </a:p>
          <a:p>
            <a:r>
              <a:rPr lang="zh-CN" altLang="en-US" sz="2400"/>
              <a:t>    1.3 开发环境</a:t>
            </a:r>
            <a:endParaRPr lang="zh-CN" altLang="en-US" sz="2400"/>
          </a:p>
          <a:p>
            <a:r>
              <a:rPr lang="zh-CN" altLang="en-US" sz="2400"/>
              <a:t>        Android Studio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4" y="1016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910" y="5669280"/>
            <a:ext cx="984885" cy="1198880"/>
          </a:xfrm>
          <a:prstGeom prst="rect">
            <a:avLst/>
          </a:prstGeom>
        </p:spPr>
      </p:pic>
      <p:pic>
        <p:nvPicPr>
          <p:cNvPr id="3" name="图片 2" descr="1587289743874-63b4dd35dc4843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0" y="1026160"/>
            <a:ext cx="7248525" cy="5219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42790" y="624586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系统构思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781050"/>
            <a:ext cx="5865495" cy="569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6955" y="6489700"/>
            <a:ext cx="2469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泳道图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5" name="图片 4" descr="1587288700618-bae95358d055cc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35" y="918845"/>
            <a:ext cx="6169025" cy="5573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6090" y="6492240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UML</a:t>
            </a:r>
            <a:r>
              <a:rPr lang="zh-CN" altLang="en-US"/>
              <a:t>用例图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3" name="图片 2" descr="1587280454049-f8285c14e6dd5a9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15" y="1137285"/>
            <a:ext cx="5992495" cy="530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活动必须图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1375410"/>
            <a:ext cx="9508490" cy="4819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0735" y="6369685"/>
            <a:ext cx="296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0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1068</Words>
  <Application>WPS 演示</Application>
  <PresentationFormat>宽屏</PresentationFormat>
  <Paragraphs>177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等线</vt:lpstr>
      <vt:lpstr>主题2</vt:lpstr>
      <vt:lpstr>橙汁</vt:lpstr>
      <vt:lpstr>系统设计和数据库设计</vt:lpstr>
      <vt:lpstr>PowerPoint 演示文稿</vt:lpstr>
      <vt:lpstr>总体设计</vt:lpstr>
      <vt:lpstr>总体设计</vt:lpstr>
      <vt:lpstr>活动必须图</vt:lpstr>
      <vt:lpstr>活动必须图</vt:lpstr>
      <vt:lpstr>活动必须图</vt:lpstr>
      <vt:lpstr>活动必须图</vt:lpstr>
      <vt:lpstr>活动必须图</vt:lpstr>
      <vt:lpstr>活动必须图</vt:lpstr>
      <vt:lpstr>系统功能设计</vt:lpstr>
      <vt:lpstr>PowerPoint 演示文稿</vt:lpstr>
      <vt:lpstr>数据库设计——外部设计</vt:lpstr>
      <vt:lpstr>数据库设计——结构设计</vt:lpstr>
      <vt:lpstr>数据库设计——结构设计</vt:lpstr>
      <vt:lpstr>数据库设计——结构设计</vt:lpstr>
      <vt:lpstr>数据库设计——结构设计</vt:lpstr>
      <vt:lpstr>PowerPoint 演示文稿</vt:lpstr>
      <vt:lpstr>项目安排</vt:lpstr>
      <vt:lpstr>项目安排</vt:lpstr>
      <vt:lpstr>成员贡献</vt:lpstr>
      <vt:lpstr>PowerPoint 演示文稿</vt:lpstr>
      <vt:lpstr>答辩环节</vt:lpstr>
      <vt:lpstr>Thanks. 感谢观看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鐵將</cp:lastModifiedBy>
  <cp:revision>71</cp:revision>
  <cp:lastPrinted>2018-02-05T16:00:00Z</cp:lastPrinted>
  <dcterms:created xsi:type="dcterms:W3CDTF">2018-02-05T16:00:00Z</dcterms:created>
  <dcterms:modified xsi:type="dcterms:W3CDTF">2020-04-21T05:18:05Z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aee85e60-9cb2-4a74-89f2-28203deb99e0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2018-08-30T08:10:43.5734758Z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