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71" r:id="rId8"/>
    <p:sldId id="270" r:id="rId9"/>
    <p:sldId id="258" r:id="rId10"/>
    <p:sldId id="283" r:id="rId11"/>
    <p:sldId id="282" r:id="rId12"/>
    <p:sldId id="284" r:id="rId13"/>
    <p:sldId id="285" r:id="rId14"/>
    <p:sldId id="272" r:id="rId15"/>
    <p:sldId id="273" r:id="rId16"/>
    <p:sldId id="275" r:id="rId17"/>
    <p:sldId id="276" r:id="rId18"/>
    <p:sldId id="278" r:id="rId19"/>
    <p:sldId id="279" r:id="rId20"/>
    <p:sldId id="280" r:id="rId21"/>
    <p:sldId id="281"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FF"/>
    <a:srgbClr val="C6D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78" d="100"/>
          <a:sy n="78" d="100"/>
        </p:scale>
        <p:origin x="8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1939F-D644-421D-BECC-C8C5A91FBC1A}" type="datetimeFigureOut">
              <a:rPr lang="id-ID" smtClean="0"/>
              <a:t>27/09/2020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E046D0D-52E3-4AF3-81A2-6EE923E94540}" type="slidenum">
              <a:rPr lang="id-ID" smtClean="0"/>
              <a:t>‹#›</a:t>
            </a:fld>
            <a:endParaRPr lang="id-ID"/>
          </a:p>
        </p:txBody>
      </p:sp>
    </p:spTree>
    <p:extLst>
      <p:ext uri="{BB962C8B-B14F-4D97-AF65-F5344CB8AC3E}">
        <p14:creationId xmlns:p14="http://schemas.microsoft.com/office/powerpoint/2010/main" val="421147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1939F-D644-421D-BECC-C8C5A91FBC1A}" type="datetimeFigureOut">
              <a:rPr lang="id-ID" smtClean="0"/>
              <a:t>27/09/2020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417117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1939F-D644-421D-BECC-C8C5A91FBC1A}" type="datetimeFigureOut">
              <a:rPr lang="id-ID" smtClean="0"/>
              <a:t>27/09/2020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218867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1939F-D644-421D-BECC-C8C5A91FBC1A}" type="datetimeFigureOut">
              <a:rPr lang="id-ID" smtClean="0"/>
              <a:t>27/09/2020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409988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E61939F-D644-421D-BECC-C8C5A91FBC1A}" type="datetimeFigureOut">
              <a:rPr lang="id-ID" smtClean="0"/>
              <a:t>27/09/2020</a:t>
            </a:fld>
            <a:endParaRPr lang="id-ID"/>
          </a:p>
        </p:txBody>
      </p:sp>
      <p:sp>
        <p:nvSpPr>
          <p:cNvPr id="5" name="Footer Placeholder 4"/>
          <p:cNvSpPr>
            <a:spLocks noGrp="1"/>
          </p:cNvSpPr>
          <p:nvPr>
            <p:ph type="ftr" sz="quarter" idx="11"/>
          </p:nvPr>
        </p:nvSpPr>
        <p:spPr>
          <a:xfrm>
            <a:off x="2182708" y="6272784"/>
            <a:ext cx="6327648" cy="365125"/>
          </a:xfrm>
        </p:spPr>
        <p:txBody>
          <a:bodyPr/>
          <a:lstStyle/>
          <a:p>
            <a:endParaRPr lang="id-ID"/>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E046D0D-52E3-4AF3-81A2-6EE923E94540}" type="slidenum">
              <a:rPr lang="id-ID" smtClean="0"/>
              <a:t>‹#›</a:t>
            </a:fld>
            <a:endParaRPr lang="id-ID"/>
          </a:p>
        </p:txBody>
      </p:sp>
    </p:spTree>
    <p:extLst>
      <p:ext uri="{BB962C8B-B14F-4D97-AF65-F5344CB8AC3E}">
        <p14:creationId xmlns:p14="http://schemas.microsoft.com/office/powerpoint/2010/main" val="8020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1939F-D644-421D-BECC-C8C5A91FBC1A}" type="datetimeFigureOut">
              <a:rPr lang="id-ID" smtClean="0"/>
              <a:t>27/09/2020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263927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1939F-D644-421D-BECC-C8C5A91FBC1A}" type="datetimeFigureOut">
              <a:rPr lang="id-ID" smtClean="0"/>
              <a:t>27/09/2020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388300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1939F-D644-421D-BECC-C8C5A91FBC1A}" type="datetimeFigureOut">
              <a:rPr lang="id-ID" smtClean="0"/>
              <a:t>27/09/2020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117121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939F-D644-421D-BECC-C8C5A91FBC1A}" type="datetimeFigureOut">
              <a:rPr lang="id-ID" smtClean="0"/>
              <a:t>27/09/2020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237110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1939F-D644-421D-BECC-C8C5A91FBC1A}" type="datetimeFigureOut">
              <a:rPr lang="id-ID" smtClean="0"/>
              <a:t>27/09/2020</a:t>
            </a:fld>
            <a:endParaRPr lang="id-ID"/>
          </a:p>
        </p:txBody>
      </p:sp>
      <p:sp>
        <p:nvSpPr>
          <p:cNvPr id="6" name="Footer Placeholder 5"/>
          <p:cNvSpPr>
            <a:spLocks noGrp="1"/>
          </p:cNvSpPr>
          <p:nvPr>
            <p:ph type="ftr" sz="quarter" idx="11"/>
          </p:nvPr>
        </p:nvSpPr>
        <p:spPr/>
        <p:txBody>
          <a:bodyPr/>
          <a:lstStyle/>
          <a:p>
            <a:endParaRPr lang="id-ID"/>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368816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1939F-D644-421D-BECC-C8C5A91FBC1A}" type="datetimeFigureOut">
              <a:rPr lang="id-ID" smtClean="0"/>
              <a:t>27/09/2020</a:t>
            </a:fld>
            <a:endParaRPr lang="id-ID"/>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E046D0D-52E3-4AF3-81A2-6EE923E94540}" type="slidenum">
              <a:rPr lang="id-ID" smtClean="0"/>
              <a:t>‹#›</a:t>
            </a:fld>
            <a:endParaRPr lang="id-ID"/>
          </a:p>
        </p:txBody>
      </p:sp>
    </p:spTree>
    <p:extLst>
      <p:ext uri="{BB962C8B-B14F-4D97-AF65-F5344CB8AC3E}">
        <p14:creationId xmlns:p14="http://schemas.microsoft.com/office/powerpoint/2010/main" val="151618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2000"/>
            <a:lum/>
          </a:blip>
          <a:srcRect/>
          <a:stretch>
            <a:fillRect l="-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E61939F-D644-421D-BECC-C8C5A91FBC1A}" type="datetimeFigureOut">
              <a:rPr lang="id-ID" smtClean="0"/>
              <a:t>27/09/2020</a:t>
            </a:fld>
            <a:endParaRPr lang="id-ID"/>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id-ID"/>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E046D0D-52E3-4AF3-81A2-6EE923E94540}" type="slidenum">
              <a:rPr lang="id-ID" smtClean="0"/>
              <a:t>‹#›</a:t>
            </a:fld>
            <a:endParaRPr lang="id-ID"/>
          </a:p>
        </p:txBody>
      </p:sp>
    </p:spTree>
    <p:extLst>
      <p:ext uri="{BB962C8B-B14F-4D97-AF65-F5344CB8AC3E}">
        <p14:creationId xmlns:p14="http://schemas.microsoft.com/office/powerpoint/2010/main" val="3473132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id.wikipedia.org/wiki/6_(angka)" TargetMode="External"/><Relationship Id="rId13" Type="http://schemas.openxmlformats.org/officeDocument/2006/relationships/hyperlink" Target="https://id.wikipedia.org/wiki/11_(angka)" TargetMode="External"/><Relationship Id="rId18" Type="http://schemas.openxmlformats.org/officeDocument/2006/relationships/hyperlink" Target="https://id.wikipedia.org/wiki/16_(angka)" TargetMode="External"/><Relationship Id="rId26" Type="http://schemas.openxmlformats.org/officeDocument/2006/relationships/hyperlink" Target="https://id.wikipedia.org/wiki/24_(angka)" TargetMode="External"/><Relationship Id="rId3" Type="http://schemas.openxmlformats.org/officeDocument/2006/relationships/hyperlink" Target="https://id.wikipedia.org/wiki/1_(angka)" TargetMode="External"/><Relationship Id="rId21" Type="http://schemas.openxmlformats.org/officeDocument/2006/relationships/hyperlink" Target="https://id.wikipedia.org/wiki/19_(angka)" TargetMode="External"/><Relationship Id="rId7" Type="http://schemas.openxmlformats.org/officeDocument/2006/relationships/hyperlink" Target="https://id.wikipedia.org/wiki/5_(angka)" TargetMode="External"/><Relationship Id="rId12" Type="http://schemas.openxmlformats.org/officeDocument/2006/relationships/hyperlink" Target="https://id.wikipedia.org/wiki/10_(angka)" TargetMode="External"/><Relationship Id="rId17" Type="http://schemas.openxmlformats.org/officeDocument/2006/relationships/hyperlink" Target="https://id.wikipedia.org/wiki/15_(angka)" TargetMode="External"/><Relationship Id="rId25" Type="http://schemas.openxmlformats.org/officeDocument/2006/relationships/hyperlink" Target="https://id.wikipedia.org/wiki/23_(angka)" TargetMode="External"/><Relationship Id="rId2" Type="http://schemas.openxmlformats.org/officeDocument/2006/relationships/hyperlink" Target="https://id.wikipedia.org/wiki/0_(angka)" TargetMode="External"/><Relationship Id="rId16" Type="http://schemas.openxmlformats.org/officeDocument/2006/relationships/hyperlink" Target="https://id.wikipedia.org/wiki/14_(angka)" TargetMode="External"/><Relationship Id="rId20" Type="http://schemas.openxmlformats.org/officeDocument/2006/relationships/hyperlink" Target="https://id.wikipedia.org/wiki/18_(angka)" TargetMode="External"/><Relationship Id="rId1" Type="http://schemas.openxmlformats.org/officeDocument/2006/relationships/slideLayout" Target="../slideLayouts/slideLayout2.xml"/><Relationship Id="rId6" Type="http://schemas.openxmlformats.org/officeDocument/2006/relationships/hyperlink" Target="https://id.wikipedia.org/wiki/4_(angka)" TargetMode="External"/><Relationship Id="rId11" Type="http://schemas.openxmlformats.org/officeDocument/2006/relationships/hyperlink" Target="https://id.wikipedia.org/wiki/9_(angka)" TargetMode="External"/><Relationship Id="rId24" Type="http://schemas.openxmlformats.org/officeDocument/2006/relationships/hyperlink" Target="https://id.wikipedia.org/wiki/22_(angka)" TargetMode="External"/><Relationship Id="rId5" Type="http://schemas.openxmlformats.org/officeDocument/2006/relationships/hyperlink" Target="https://id.wikipedia.org/wiki/3_(angka)" TargetMode="External"/><Relationship Id="rId15" Type="http://schemas.openxmlformats.org/officeDocument/2006/relationships/hyperlink" Target="https://id.wikipedia.org/wiki/13_(angka)" TargetMode="External"/><Relationship Id="rId23" Type="http://schemas.openxmlformats.org/officeDocument/2006/relationships/hyperlink" Target="https://id.wikipedia.org/wiki/21_(angka)" TargetMode="External"/><Relationship Id="rId10" Type="http://schemas.openxmlformats.org/officeDocument/2006/relationships/hyperlink" Target="https://id.wikipedia.org/wiki/8_(angka)" TargetMode="External"/><Relationship Id="rId19" Type="http://schemas.openxmlformats.org/officeDocument/2006/relationships/hyperlink" Target="https://id.wikipedia.org/wiki/17_(angka)" TargetMode="External"/><Relationship Id="rId4" Type="http://schemas.openxmlformats.org/officeDocument/2006/relationships/hyperlink" Target="https://id.wikipedia.org/wiki/2_(angka)" TargetMode="External"/><Relationship Id="rId9" Type="http://schemas.openxmlformats.org/officeDocument/2006/relationships/hyperlink" Target="https://id.wikipedia.org/wiki/7_(angka)" TargetMode="External"/><Relationship Id="rId14" Type="http://schemas.openxmlformats.org/officeDocument/2006/relationships/hyperlink" Target="https://id.wikipedia.org/wiki/12_(angka)" TargetMode="External"/><Relationship Id="rId22" Type="http://schemas.openxmlformats.org/officeDocument/2006/relationships/hyperlink" Target="https://id.wikipedia.org/wiki/20_(angka)"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id.wikipedia.org/wiki/31_(angka)" TargetMode="External"/><Relationship Id="rId13" Type="http://schemas.openxmlformats.org/officeDocument/2006/relationships/hyperlink" Target="https://id.wikipedia.org/wiki/36_(angka)" TargetMode="External"/><Relationship Id="rId18" Type="http://schemas.openxmlformats.org/officeDocument/2006/relationships/hyperlink" Target="https://id.wikipedia.org/wiki/41_(angka)" TargetMode="External"/><Relationship Id="rId26" Type="http://schemas.openxmlformats.org/officeDocument/2006/relationships/hyperlink" Target="https://id.wikipedia.org/wiki/49_(angka)" TargetMode="External"/><Relationship Id="rId3" Type="http://schemas.openxmlformats.org/officeDocument/2006/relationships/hyperlink" Target="https://id.wikipedia.org/wiki/26_(angka)" TargetMode="External"/><Relationship Id="rId21" Type="http://schemas.openxmlformats.org/officeDocument/2006/relationships/hyperlink" Target="https://id.wikipedia.org/wiki/44_(angka)" TargetMode="External"/><Relationship Id="rId7" Type="http://schemas.openxmlformats.org/officeDocument/2006/relationships/hyperlink" Target="https://id.wikipedia.org/wiki/30_(angka)" TargetMode="External"/><Relationship Id="rId12" Type="http://schemas.openxmlformats.org/officeDocument/2006/relationships/hyperlink" Target="https://id.wikipedia.org/wiki/35_(angka)" TargetMode="External"/><Relationship Id="rId17" Type="http://schemas.openxmlformats.org/officeDocument/2006/relationships/hyperlink" Target="https://id.wikipedia.org/wiki/40_(angka)" TargetMode="External"/><Relationship Id="rId25" Type="http://schemas.openxmlformats.org/officeDocument/2006/relationships/hyperlink" Target="https://id.wikipedia.org/wiki/48_(angka)" TargetMode="External"/><Relationship Id="rId2" Type="http://schemas.openxmlformats.org/officeDocument/2006/relationships/hyperlink" Target="https://id.wikipedia.org/wiki/25_(angka)" TargetMode="External"/><Relationship Id="rId16" Type="http://schemas.openxmlformats.org/officeDocument/2006/relationships/hyperlink" Target="https://id.wikipedia.org/wiki/39_(angka)" TargetMode="External"/><Relationship Id="rId20" Type="http://schemas.openxmlformats.org/officeDocument/2006/relationships/hyperlink" Target="https://id.wikipedia.org/wiki/43_(angka)" TargetMode="External"/><Relationship Id="rId1" Type="http://schemas.openxmlformats.org/officeDocument/2006/relationships/slideLayout" Target="../slideLayouts/slideLayout2.xml"/><Relationship Id="rId6" Type="http://schemas.openxmlformats.org/officeDocument/2006/relationships/hyperlink" Target="https://id.wikipedia.org/wiki/29_(angka)" TargetMode="External"/><Relationship Id="rId11" Type="http://schemas.openxmlformats.org/officeDocument/2006/relationships/hyperlink" Target="https://id.wikipedia.org/wiki/34_(angka)" TargetMode="External"/><Relationship Id="rId24" Type="http://schemas.openxmlformats.org/officeDocument/2006/relationships/hyperlink" Target="https://id.wikipedia.org/wiki/47_(angka)" TargetMode="External"/><Relationship Id="rId5" Type="http://schemas.openxmlformats.org/officeDocument/2006/relationships/hyperlink" Target="https://id.wikipedia.org/wiki/28_(angka)" TargetMode="External"/><Relationship Id="rId15" Type="http://schemas.openxmlformats.org/officeDocument/2006/relationships/hyperlink" Target="https://id.wikipedia.org/wiki/38_(angka)" TargetMode="External"/><Relationship Id="rId23" Type="http://schemas.openxmlformats.org/officeDocument/2006/relationships/hyperlink" Target="https://id.wikipedia.org/wiki/46_(angka)" TargetMode="External"/><Relationship Id="rId10" Type="http://schemas.openxmlformats.org/officeDocument/2006/relationships/hyperlink" Target="https://id.wikipedia.org/wiki/33_(angka)" TargetMode="External"/><Relationship Id="rId19" Type="http://schemas.openxmlformats.org/officeDocument/2006/relationships/hyperlink" Target="https://id.wikipedia.org/wiki/42_(angka)" TargetMode="External"/><Relationship Id="rId4" Type="http://schemas.openxmlformats.org/officeDocument/2006/relationships/hyperlink" Target="https://id.wikipedia.org/wiki/27_(angka)" TargetMode="External"/><Relationship Id="rId9" Type="http://schemas.openxmlformats.org/officeDocument/2006/relationships/hyperlink" Target="https://id.wikipedia.org/wiki/32_(angka)" TargetMode="External"/><Relationship Id="rId14" Type="http://schemas.openxmlformats.org/officeDocument/2006/relationships/hyperlink" Target="https://id.wikipedia.org/wiki/37_(angka)" TargetMode="External"/><Relationship Id="rId22" Type="http://schemas.openxmlformats.org/officeDocument/2006/relationships/hyperlink" Target="https://id.wikipedia.org/wiki/45_(angka)"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id.wikipedia.org/wiki/56_(angka)" TargetMode="External"/><Relationship Id="rId13" Type="http://schemas.openxmlformats.org/officeDocument/2006/relationships/hyperlink" Target="https://id.wikipedia.org/wiki/61_(angka)" TargetMode="External"/><Relationship Id="rId18" Type="http://schemas.openxmlformats.org/officeDocument/2006/relationships/hyperlink" Target="https://id.wikipedia.org/wiki/66_(angka)" TargetMode="External"/><Relationship Id="rId3" Type="http://schemas.openxmlformats.org/officeDocument/2006/relationships/hyperlink" Target="https://id.wikipedia.org/wiki/51_(angka)" TargetMode="External"/><Relationship Id="rId21" Type="http://schemas.openxmlformats.org/officeDocument/2006/relationships/hyperlink" Target="https://id.wikipedia.org/wiki/69_(angka)" TargetMode="External"/><Relationship Id="rId7" Type="http://schemas.openxmlformats.org/officeDocument/2006/relationships/hyperlink" Target="https://id.wikipedia.org/wiki/55_(angka)" TargetMode="External"/><Relationship Id="rId12" Type="http://schemas.openxmlformats.org/officeDocument/2006/relationships/hyperlink" Target="https://id.wikipedia.org/wiki/60_(angka)" TargetMode="External"/><Relationship Id="rId17" Type="http://schemas.openxmlformats.org/officeDocument/2006/relationships/hyperlink" Target="https://id.wikipedia.org/wiki/65_(angka)" TargetMode="External"/><Relationship Id="rId2" Type="http://schemas.openxmlformats.org/officeDocument/2006/relationships/hyperlink" Target="https://id.wikipedia.org/wiki/50_(angka)" TargetMode="External"/><Relationship Id="rId16" Type="http://schemas.openxmlformats.org/officeDocument/2006/relationships/hyperlink" Target="https://id.wikipedia.org/wiki/64_(angka)" TargetMode="External"/><Relationship Id="rId20" Type="http://schemas.openxmlformats.org/officeDocument/2006/relationships/hyperlink" Target="https://id.wikipedia.org/wiki/68_(angka)" TargetMode="External"/><Relationship Id="rId1" Type="http://schemas.openxmlformats.org/officeDocument/2006/relationships/slideLayout" Target="../slideLayouts/slideLayout2.xml"/><Relationship Id="rId6" Type="http://schemas.openxmlformats.org/officeDocument/2006/relationships/hyperlink" Target="https://id.wikipedia.org/wiki/54_(angka)" TargetMode="External"/><Relationship Id="rId11" Type="http://schemas.openxmlformats.org/officeDocument/2006/relationships/hyperlink" Target="https://id.wikipedia.org/wiki/59_(angka)" TargetMode="External"/><Relationship Id="rId5" Type="http://schemas.openxmlformats.org/officeDocument/2006/relationships/hyperlink" Target="https://id.wikipedia.org/wiki/53_(angka)" TargetMode="External"/><Relationship Id="rId15" Type="http://schemas.openxmlformats.org/officeDocument/2006/relationships/hyperlink" Target="https://id.wikipedia.org/wiki/63_(angka)" TargetMode="External"/><Relationship Id="rId23" Type="http://schemas.openxmlformats.org/officeDocument/2006/relationships/hyperlink" Target="https://id.wikipedia.org/wiki/72_(angka)" TargetMode="External"/><Relationship Id="rId10" Type="http://schemas.openxmlformats.org/officeDocument/2006/relationships/hyperlink" Target="https://id.wikipedia.org/wiki/58_(angka)" TargetMode="External"/><Relationship Id="rId19" Type="http://schemas.openxmlformats.org/officeDocument/2006/relationships/hyperlink" Target="https://id.wikipedia.org/wiki/67_(angka)" TargetMode="External"/><Relationship Id="rId4" Type="http://schemas.openxmlformats.org/officeDocument/2006/relationships/hyperlink" Target="https://id.wikipedia.org/wiki/52_(angka)" TargetMode="External"/><Relationship Id="rId9" Type="http://schemas.openxmlformats.org/officeDocument/2006/relationships/hyperlink" Target="https://id.wikipedia.org/wiki/57_(angka)" TargetMode="External"/><Relationship Id="rId14" Type="http://schemas.openxmlformats.org/officeDocument/2006/relationships/hyperlink" Target="https://id.wikipedia.org/wiki/62_(angka)" TargetMode="External"/><Relationship Id="rId22" Type="http://schemas.openxmlformats.org/officeDocument/2006/relationships/hyperlink" Target="https://id.wikipedia.org/wiki/70_(angka)"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id.wikipedia.org/wiki/90_(angka)" TargetMode="External"/><Relationship Id="rId13" Type="http://schemas.openxmlformats.org/officeDocument/2006/relationships/hyperlink" Target="https://id.wikipedia.org/wiki/99_(angka)" TargetMode="External"/><Relationship Id="rId3" Type="http://schemas.openxmlformats.org/officeDocument/2006/relationships/hyperlink" Target="https://id.wikipedia.org/wiki/79_(angka)" TargetMode="External"/><Relationship Id="rId7" Type="http://schemas.openxmlformats.org/officeDocument/2006/relationships/hyperlink" Target="https://id.wikipedia.org/wiki/88_(angka)" TargetMode="External"/><Relationship Id="rId12" Type="http://schemas.openxmlformats.org/officeDocument/2006/relationships/hyperlink" Target="https://id.wikipedia.org/wiki/98_(angka)" TargetMode="External"/><Relationship Id="rId2" Type="http://schemas.openxmlformats.org/officeDocument/2006/relationships/hyperlink" Target="https://id.wikipedia.org/wiki/78_(angka)" TargetMode="External"/><Relationship Id="rId1" Type="http://schemas.openxmlformats.org/officeDocument/2006/relationships/slideLayout" Target="../slideLayouts/slideLayout2.xml"/><Relationship Id="rId6" Type="http://schemas.openxmlformats.org/officeDocument/2006/relationships/hyperlink" Target="https://id.wikipedia.org/wiki/85_(angka)" TargetMode="External"/><Relationship Id="rId11" Type="http://schemas.openxmlformats.org/officeDocument/2006/relationships/hyperlink" Target="https://id.wikipedia.org/wiki/95_(angka)" TargetMode="External"/><Relationship Id="rId5" Type="http://schemas.openxmlformats.org/officeDocument/2006/relationships/hyperlink" Target="https://id.wikipedia.org/wiki/81_(angka)" TargetMode="External"/><Relationship Id="rId10" Type="http://schemas.openxmlformats.org/officeDocument/2006/relationships/hyperlink" Target="https://id.wikipedia.org/wiki/92_(angka)" TargetMode="External"/><Relationship Id="rId4" Type="http://schemas.openxmlformats.org/officeDocument/2006/relationships/hyperlink" Target="https://id.wikipedia.org/wiki/80_(angka)" TargetMode="External"/><Relationship Id="rId9" Type="http://schemas.openxmlformats.org/officeDocument/2006/relationships/hyperlink" Target="https://id.wikipedia.org/wiki/91_(angka)" TargetMode="External"/><Relationship Id="rId14" Type="http://schemas.openxmlformats.org/officeDocument/2006/relationships/hyperlink" Target="https://id.wikipedia.org/wiki/100_(angk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1447-9E4D-44AA-AD53-3A0E0234FDA0}"/>
              </a:ext>
            </a:extLst>
          </p:cNvPr>
          <p:cNvSpPr>
            <a:spLocks noGrp="1"/>
          </p:cNvSpPr>
          <p:nvPr>
            <p:ph type="ctrTitle"/>
          </p:nvPr>
        </p:nvSpPr>
        <p:spPr/>
        <p:txBody>
          <a:bodyPr/>
          <a:lstStyle/>
          <a:p>
            <a:r>
              <a:rPr lang="id-ID" sz="8000" dirty="0"/>
              <a:t>Konversi bilangan biner</a:t>
            </a:r>
            <a:br>
              <a:rPr lang="id-ID" sz="8000" dirty="0"/>
            </a:br>
            <a:r>
              <a:rPr lang="id-ID" sz="3600" dirty="0"/>
              <a:t>hexadecimal, octa decimal, dan decimal</a:t>
            </a:r>
          </a:p>
        </p:txBody>
      </p:sp>
      <p:sp>
        <p:nvSpPr>
          <p:cNvPr id="3" name="Subtitle 2">
            <a:extLst>
              <a:ext uri="{FF2B5EF4-FFF2-40B4-BE49-F238E27FC236}">
                <a16:creationId xmlns:a16="http://schemas.microsoft.com/office/drawing/2014/main" id="{517554D3-B608-429B-9F9C-1BD06A4A5FF1}"/>
              </a:ext>
            </a:extLst>
          </p:cNvPr>
          <p:cNvSpPr>
            <a:spLocks noGrp="1"/>
          </p:cNvSpPr>
          <p:nvPr>
            <p:ph type="subTitle" idx="1"/>
          </p:nvPr>
        </p:nvSpPr>
        <p:spPr/>
        <p:txBody>
          <a:bodyPr/>
          <a:lstStyle/>
          <a:p>
            <a:r>
              <a:rPr lang="id-ID" dirty="0"/>
              <a:t>Tugas Mata Kuliah Bahasa dan Algorima</a:t>
            </a:r>
          </a:p>
        </p:txBody>
      </p:sp>
    </p:spTree>
    <p:extLst>
      <p:ext uri="{BB962C8B-B14F-4D97-AF65-F5344CB8AC3E}">
        <p14:creationId xmlns:p14="http://schemas.microsoft.com/office/powerpoint/2010/main" val="31006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92A586-E628-4790-A784-4FB83F74BC6C}"/>
              </a:ext>
            </a:extLst>
          </p:cNvPr>
          <p:cNvSpPr/>
          <p:nvPr/>
        </p:nvSpPr>
        <p:spPr>
          <a:xfrm>
            <a:off x="152400" y="152400"/>
            <a:ext cx="10490200" cy="608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9" name="Table 8">
            <a:extLst>
              <a:ext uri="{FF2B5EF4-FFF2-40B4-BE49-F238E27FC236}">
                <a16:creationId xmlns:a16="http://schemas.microsoft.com/office/drawing/2014/main" id="{CDA8810B-5784-4E25-B136-D4FF0229B047}"/>
              </a:ext>
            </a:extLst>
          </p:cNvPr>
          <p:cNvGraphicFramePr/>
          <p:nvPr/>
        </p:nvGraphicFramePr>
        <p:xfrm>
          <a:off x="458053" y="514510"/>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2272753092"/>
                    </a:ext>
                  </a:extLst>
                </a:gridCol>
                <a:gridCol w="770255">
                  <a:extLst>
                    <a:ext uri="{9D8B030D-6E8A-4147-A177-3AD203B41FA5}">
                      <a16:colId xmlns:a16="http://schemas.microsoft.com/office/drawing/2014/main" val="2839909999"/>
                    </a:ext>
                  </a:extLst>
                </a:gridCol>
                <a:gridCol w="770255">
                  <a:extLst>
                    <a:ext uri="{9D8B030D-6E8A-4147-A177-3AD203B41FA5}">
                      <a16:colId xmlns:a16="http://schemas.microsoft.com/office/drawing/2014/main" val="2809219696"/>
                    </a:ext>
                  </a:extLst>
                </a:gridCol>
                <a:gridCol w="770255">
                  <a:extLst>
                    <a:ext uri="{9D8B030D-6E8A-4147-A177-3AD203B41FA5}">
                      <a16:colId xmlns:a16="http://schemas.microsoft.com/office/drawing/2014/main" val="610611577"/>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1140729607"/>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3C</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060</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0011 1100</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8042077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3D</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0011 1101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417928790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3E</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0011 1110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46532755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3F</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0011 1111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84081887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0100 0000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51613262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0100 0001</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328795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0100 0010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55112821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0100 0011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9524070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0100 0100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40473263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0100 0101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7477262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0100 0110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00971872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0100 0111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471268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0100 1000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92248301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0100 1001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6194865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4A</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0100 1010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421108426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4B</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0100 1011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16277442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4C</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0100 1100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82027062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4D</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0100 1101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404336974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4E</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0100 1110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82413165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4F</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0100 1111</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677966660"/>
                  </a:ext>
                </a:extLst>
              </a:tr>
            </a:tbl>
          </a:graphicData>
        </a:graphic>
      </p:graphicFrame>
      <p:graphicFrame>
        <p:nvGraphicFramePr>
          <p:cNvPr id="11" name="Table 10">
            <a:extLst>
              <a:ext uri="{FF2B5EF4-FFF2-40B4-BE49-F238E27FC236}">
                <a16:creationId xmlns:a16="http://schemas.microsoft.com/office/drawing/2014/main" id="{50E1049B-5A0F-4766-9B5D-C0C5DC8C299C}"/>
              </a:ext>
            </a:extLst>
          </p:cNvPr>
          <p:cNvGraphicFramePr/>
          <p:nvPr/>
        </p:nvGraphicFramePr>
        <p:xfrm>
          <a:off x="3854396" y="514509"/>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1731074214"/>
                    </a:ext>
                  </a:extLst>
                </a:gridCol>
                <a:gridCol w="770255">
                  <a:extLst>
                    <a:ext uri="{9D8B030D-6E8A-4147-A177-3AD203B41FA5}">
                      <a16:colId xmlns:a16="http://schemas.microsoft.com/office/drawing/2014/main" val="3334338147"/>
                    </a:ext>
                  </a:extLst>
                </a:gridCol>
                <a:gridCol w="770255">
                  <a:extLst>
                    <a:ext uri="{9D8B030D-6E8A-4147-A177-3AD203B41FA5}">
                      <a16:colId xmlns:a16="http://schemas.microsoft.com/office/drawing/2014/main" val="739987427"/>
                    </a:ext>
                  </a:extLst>
                </a:gridCol>
                <a:gridCol w="770255">
                  <a:extLst>
                    <a:ext uri="{9D8B030D-6E8A-4147-A177-3AD203B41FA5}">
                      <a16:colId xmlns:a16="http://schemas.microsoft.com/office/drawing/2014/main" val="2859137975"/>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673809193"/>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50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082256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3249861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21581966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4289982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25464429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50930148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42918197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0101 0111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5662454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6902847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089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33575945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80204923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8631920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08861427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1165434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69851596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5F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0101 1111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0793694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79367939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04294747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72371734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0110 0011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595880159"/>
                  </a:ext>
                </a:extLst>
              </a:tr>
            </a:tbl>
          </a:graphicData>
        </a:graphic>
      </p:graphicFrame>
      <p:graphicFrame>
        <p:nvGraphicFramePr>
          <p:cNvPr id="13" name="Table 12">
            <a:extLst>
              <a:ext uri="{FF2B5EF4-FFF2-40B4-BE49-F238E27FC236}">
                <a16:creationId xmlns:a16="http://schemas.microsoft.com/office/drawing/2014/main" id="{DA5D8E19-B608-4363-A337-4A6DF980D6CA}"/>
              </a:ext>
            </a:extLst>
          </p:cNvPr>
          <p:cNvGraphicFramePr/>
          <p:nvPr/>
        </p:nvGraphicFramePr>
        <p:xfrm>
          <a:off x="7250739" y="514508"/>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1514689182"/>
                    </a:ext>
                  </a:extLst>
                </a:gridCol>
                <a:gridCol w="770255">
                  <a:extLst>
                    <a:ext uri="{9D8B030D-6E8A-4147-A177-3AD203B41FA5}">
                      <a16:colId xmlns:a16="http://schemas.microsoft.com/office/drawing/2014/main" val="3862687388"/>
                    </a:ext>
                  </a:extLst>
                </a:gridCol>
                <a:gridCol w="770255">
                  <a:extLst>
                    <a:ext uri="{9D8B030D-6E8A-4147-A177-3AD203B41FA5}">
                      <a16:colId xmlns:a16="http://schemas.microsoft.com/office/drawing/2014/main" val="808284820"/>
                    </a:ext>
                  </a:extLst>
                </a:gridCol>
                <a:gridCol w="770255">
                  <a:extLst>
                    <a:ext uri="{9D8B030D-6E8A-4147-A177-3AD203B41FA5}">
                      <a16:colId xmlns:a16="http://schemas.microsoft.com/office/drawing/2014/main" val="4012896908"/>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061125248"/>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64</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144</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0408639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145</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81883286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93765183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0110 0111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12527140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6847940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84103565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3824472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61902427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79036022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26334238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5597745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6F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0110 1111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29649216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35817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64502107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97905311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0111 0011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35925380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8805777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8212876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92617758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0111 0111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954281003"/>
                  </a:ext>
                </a:extLst>
              </a:tr>
            </a:tbl>
          </a:graphicData>
        </a:graphic>
      </p:graphicFrame>
      <p:sp>
        <p:nvSpPr>
          <p:cNvPr id="15" name="TextBox 14">
            <a:extLst>
              <a:ext uri="{FF2B5EF4-FFF2-40B4-BE49-F238E27FC236}">
                <a16:creationId xmlns:a16="http://schemas.microsoft.com/office/drawing/2014/main" id="{9A22B27B-F27B-4252-ACE8-6C8EFB2F7555}"/>
              </a:ext>
            </a:extLst>
          </p:cNvPr>
          <p:cNvSpPr txBox="1"/>
          <p:nvPr/>
        </p:nvSpPr>
        <p:spPr>
          <a:xfrm>
            <a:off x="10331759" y="514508"/>
            <a:ext cx="1860241" cy="923330"/>
          </a:xfrm>
          <a:prstGeom prst="rect">
            <a:avLst/>
          </a:prstGeom>
          <a:noFill/>
        </p:spPr>
        <p:txBody>
          <a:bodyPr wrap="square" rtlCol="0">
            <a:spAutoFit/>
          </a:bodyPr>
          <a:lstStyle/>
          <a:p>
            <a:r>
              <a:rPr lang="id-ID" dirty="0"/>
              <a:t>Konversi Bilangan Biner (8 Bit)</a:t>
            </a:r>
          </a:p>
        </p:txBody>
      </p:sp>
    </p:spTree>
    <p:extLst>
      <p:ext uri="{BB962C8B-B14F-4D97-AF65-F5344CB8AC3E}">
        <p14:creationId xmlns:p14="http://schemas.microsoft.com/office/powerpoint/2010/main" val="224440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92A586-E628-4790-A784-4FB83F74BC6C}"/>
              </a:ext>
            </a:extLst>
          </p:cNvPr>
          <p:cNvSpPr/>
          <p:nvPr/>
        </p:nvSpPr>
        <p:spPr>
          <a:xfrm>
            <a:off x="152400" y="152400"/>
            <a:ext cx="10490200" cy="608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2" name="Table 1">
            <a:extLst>
              <a:ext uri="{FF2B5EF4-FFF2-40B4-BE49-F238E27FC236}">
                <a16:creationId xmlns:a16="http://schemas.microsoft.com/office/drawing/2014/main" id="{E5C1B19F-232E-45BE-8EB4-7649EC59AB6E}"/>
              </a:ext>
            </a:extLst>
          </p:cNvPr>
          <p:cNvGraphicFramePr/>
          <p:nvPr>
            <p:extLst>
              <p:ext uri="{D42A27DB-BD31-4B8C-83A1-F6EECF244321}">
                <p14:modId xmlns:p14="http://schemas.microsoft.com/office/powerpoint/2010/main" val="2382939454"/>
              </p:ext>
            </p:extLst>
          </p:nvPr>
        </p:nvGraphicFramePr>
        <p:xfrm>
          <a:off x="458053" y="514510"/>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2272753092"/>
                    </a:ext>
                  </a:extLst>
                </a:gridCol>
                <a:gridCol w="770255">
                  <a:extLst>
                    <a:ext uri="{9D8B030D-6E8A-4147-A177-3AD203B41FA5}">
                      <a16:colId xmlns:a16="http://schemas.microsoft.com/office/drawing/2014/main" val="2839909999"/>
                    </a:ext>
                  </a:extLst>
                </a:gridCol>
                <a:gridCol w="770255">
                  <a:extLst>
                    <a:ext uri="{9D8B030D-6E8A-4147-A177-3AD203B41FA5}">
                      <a16:colId xmlns:a16="http://schemas.microsoft.com/office/drawing/2014/main" val="2809219696"/>
                    </a:ext>
                  </a:extLst>
                </a:gridCol>
                <a:gridCol w="770255">
                  <a:extLst>
                    <a:ext uri="{9D8B030D-6E8A-4147-A177-3AD203B41FA5}">
                      <a16:colId xmlns:a16="http://schemas.microsoft.com/office/drawing/2014/main" val="610611577"/>
                    </a:ext>
                  </a:extLst>
                </a:gridCol>
              </a:tblGrid>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Hexa</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Desimal</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Oktal</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Biner</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extLst>
                  <a:ext uri="{0D108BD9-81ED-4DB2-BD59-A6C34878D82A}">
                    <a16:rowId xmlns:a16="http://schemas.microsoft.com/office/drawing/2014/main" val="114072960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78</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0111 1000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8042077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79</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0111 1001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4179287908"/>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7A</a:t>
                      </a:r>
                      <a:endParaRPr lang="id-ID" sz="1050" b="0" i="0" u="none" strike="noStrike" dirty="0">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122</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172</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0111 1010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246532755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7B</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123</a:t>
                      </a:r>
                      <a:endParaRPr lang="id-ID" sz="1050" b="0" i="0" u="none" strike="noStrike" dirty="0">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173</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0111 1011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384081887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7C</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124</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174</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0111 1100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151613262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7D</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125</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175</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0111 1101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1328795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7E</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126</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176</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0111 1110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3551128218"/>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7F</a:t>
                      </a:r>
                      <a:endParaRPr lang="id-ID" sz="1050" b="0" i="0" u="none" strike="noStrike" dirty="0">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127</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177</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0111 1111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9524070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128</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1000 0000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40473263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129</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1000 0001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27477262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82</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202</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1000 0010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300971872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83</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203</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1000 0011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2471268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84</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132</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204</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1000 0100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392248301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85</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133</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205</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1000 0101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26194865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86</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134</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206</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1000 0110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421108426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87</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135</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207</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1000 0111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316277442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88</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136</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1000 1000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182027062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89</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137</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1000 1001</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404336974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8A</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138</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212</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1000 1010</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382413165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8B</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139</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213</a:t>
                      </a:r>
                      <a:endParaRPr lang="id-ID" sz="1050" b="0" i="0" u="none" strike="noStrike">
                        <a:effectLst/>
                        <a:latin typeface="Arial" panose="020B0604020202020204" pitchFamily="34" charset="0"/>
                        <a:cs typeface="Arial" panose="020B0604020202020204" pitchFamily="34" charset="0"/>
                      </a:endParaRPr>
                    </a:p>
                  </a:txBody>
                  <a:tcPr marL="22114" marR="22114" marT="11057" marB="11057"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1000 1011</a:t>
                      </a:r>
                      <a:endParaRPr lang="id-ID" sz="1050" b="0" i="0" u="none" strike="noStrike" dirty="0">
                        <a:effectLst/>
                        <a:latin typeface="Arial" panose="020B0604020202020204" pitchFamily="34" charset="0"/>
                        <a:cs typeface="Arial" panose="020B0604020202020204" pitchFamily="34" charset="0"/>
                      </a:endParaRPr>
                    </a:p>
                  </a:txBody>
                  <a:tcPr marL="22114" marR="22114" marT="11057" marB="11057" anchor="ctr"/>
                </a:tc>
                <a:extLst>
                  <a:ext uri="{0D108BD9-81ED-4DB2-BD59-A6C34878D82A}">
                    <a16:rowId xmlns:a16="http://schemas.microsoft.com/office/drawing/2014/main" val="1677966660"/>
                  </a:ext>
                </a:extLst>
              </a:tr>
            </a:tbl>
          </a:graphicData>
        </a:graphic>
      </p:graphicFrame>
      <p:graphicFrame>
        <p:nvGraphicFramePr>
          <p:cNvPr id="3" name="Table 2">
            <a:extLst>
              <a:ext uri="{FF2B5EF4-FFF2-40B4-BE49-F238E27FC236}">
                <a16:creationId xmlns:a16="http://schemas.microsoft.com/office/drawing/2014/main" id="{39C93BA5-63EE-4089-A1CE-2B8594C5CDFC}"/>
              </a:ext>
            </a:extLst>
          </p:cNvPr>
          <p:cNvGraphicFramePr/>
          <p:nvPr>
            <p:extLst>
              <p:ext uri="{D42A27DB-BD31-4B8C-83A1-F6EECF244321}">
                <p14:modId xmlns:p14="http://schemas.microsoft.com/office/powerpoint/2010/main" val="73583715"/>
              </p:ext>
            </p:extLst>
          </p:nvPr>
        </p:nvGraphicFramePr>
        <p:xfrm>
          <a:off x="3854396" y="514509"/>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1731074214"/>
                    </a:ext>
                  </a:extLst>
                </a:gridCol>
                <a:gridCol w="770255">
                  <a:extLst>
                    <a:ext uri="{9D8B030D-6E8A-4147-A177-3AD203B41FA5}">
                      <a16:colId xmlns:a16="http://schemas.microsoft.com/office/drawing/2014/main" val="3334338147"/>
                    </a:ext>
                  </a:extLst>
                </a:gridCol>
                <a:gridCol w="770255">
                  <a:extLst>
                    <a:ext uri="{9D8B030D-6E8A-4147-A177-3AD203B41FA5}">
                      <a16:colId xmlns:a16="http://schemas.microsoft.com/office/drawing/2014/main" val="739987427"/>
                    </a:ext>
                  </a:extLst>
                </a:gridCol>
                <a:gridCol w="770255">
                  <a:extLst>
                    <a:ext uri="{9D8B030D-6E8A-4147-A177-3AD203B41FA5}">
                      <a16:colId xmlns:a16="http://schemas.microsoft.com/office/drawing/2014/main" val="2859137975"/>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673809193"/>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8C</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082256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141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3249861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1000 1110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21581966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8F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1000 1111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4289982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220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25464429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50930148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222</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42918197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1001 0011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5662454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6902847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1001 0101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33575945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1001 0110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80204923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1001 0111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8631920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08861427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1001 1001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1165434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1001 1010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69851596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1001 1011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0793694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1001 1100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79367939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1001 1101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04294747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1001 1110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72371734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9F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1001 1111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595880159"/>
                  </a:ext>
                </a:extLst>
              </a:tr>
            </a:tbl>
          </a:graphicData>
        </a:graphic>
      </p:graphicFrame>
      <p:graphicFrame>
        <p:nvGraphicFramePr>
          <p:cNvPr id="4" name="Table 3">
            <a:extLst>
              <a:ext uri="{FF2B5EF4-FFF2-40B4-BE49-F238E27FC236}">
                <a16:creationId xmlns:a16="http://schemas.microsoft.com/office/drawing/2014/main" id="{23F7A121-C99C-4FE3-96E5-B4EDAEE8667E}"/>
              </a:ext>
            </a:extLst>
          </p:cNvPr>
          <p:cNvGraphicFramePr/>
          <p:nvPr>
            <p:extLst>
              <p:ext uri="{D42A27DB-BD31-4B8C-83A1-F6EECF244321}">
                <p14:modId xmlns:p14="http://schemas.microsoft.com/office/powerpoint/2010/main" val="3622350589"/>
              </p:ext>
            </p:extLst>
          </p:nvPr>
        </p:nvGraphicFramePr>
        <p:xfrm>
          <a:off x="7250739" y="514508"/>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1514689182"/>
                    </a:ext>
                  </a:extLst>
                </a:gridCol>
                <a:gridCol w="770255">
                  <a:extLst>
                    <a:ext uri="{9D8B030D-6E8A-4147-A177-3AD203B41FA5}">
                      <a16:colId xmlns:a16="http://schemas.microsoft.com/office/drawing/2014/main" val="3862687388"/>
                    </a:ext>
                  </a:extLst>
                </a:gridCol>
                <a:gridCol w="770255">
                  <a:extLst>
                    <a:ext uri="{9D8B030D-6E8A-4147-A177-3AD203B41FA5}">
                      <a16:colId xmlns:a16="http://schemas.microsoft.com/office/drawing/2014/main" val="808284820"/>
                    </a:ext>
                  </a:extLst>
                </a:gridCol>
                <a:gridCol w="770255">
                  <a:extLst>
                    <a:ext uri="{9D8B030D-6E8A-4147-A177-3AD203B41FA5}">
                      <a16:colId xmlns:a16="http://schemas.microsoft.com/office/drawing/2014/main" val="4012896908"/>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06112524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0408639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81883286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93765183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12527140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6847940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84103565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3824472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1010 0111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61902427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79036022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251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26334238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5597745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29649216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35817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64502107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97905311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AF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1010 1111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35925380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176</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8805777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8212876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92617758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1011 0011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954281003"/>
                  </a:ext>
                </a:extLst>
              </a:tr>
            </a:tbl>
          </a:graphicData>
        </a:graphic>
      </p:graphicFrame>
      <p:sp>
        <p:nvSpPr>
          <p:cNvPr id="5" name="TextBox 4">
            <a:extLst>
              <a:ext uri="{FF2B5EF4-FFF2-40B4-BE49-F238E27FC236}">
                <a16:creationId xmlns:a16="http://schemas.microsoft.com/office/drawing/2014/main" id="{32D17548-BB8B-48AD-B7AC-3AC5ED95C1F8}"/>
              </a:ext>
            </a:extLst>
          </p:cNvPr>
          <p:cNvSpPr txBox="1"/>
          <p:nvPr/>
        </p:nvSpPr>
        <p:spPr>
          <a:xfrm>
            <a:off x="10331759" y="514508"/>
            <a:ext cx="1860241" cy="923330"/>
          </a:xfrm>
          <a:prstGeom prst="rect">
            <a:avLst/>
          </a:prstGeom>
          <a:noFill/>
        </p:spPr>
        <p:txBody>
          <a:bodyPr wrap="square" rtlCol="0">
            <a:spAutoFit/>
          </a:bodyPr>
          <a:lstStyle/>
          <a:p>
            <a:r>
              <a:rPr lang="id-ID" dirty="0"/>
              <a:t>Konversi Bilangan Biner (8 Bit)</a:t>
            </a:r>
          </a:p>
        </p:txBody>
      </p:sp>
    </p:spTree>
    <p:extLst>
      <p:ext uri="{BB962C8B-B14F-4D97-AF65-F5344CB8AC3E}">
        <p14:creationId xmlns:p14="http://schemas.microsoft.com/office/powerpoint/2010/main" val="351476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92A586-E628-4790-A784-4FB83F74BC6C}"/>
              </a:ext>
            </a:extLst>
          </p:cNvPr>
          <p:cNvSpPr/>
          <p:nvPr/>
        </p:nvSpPr>
        <p:spPr>
          <a:xfrm>
            <a:off x="152400" y="152400"/>
            <a:ext cx="10490200" cy="608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2" name="Table 1">
            <a:extLst>
              <a:ext uri="{FF2B5EF4-FFF2-40B4-BE49-F238E27FC236}">
                <a16:creationId xmlns:a16="http://schemas.microsoft.com/office/drawing/2014/main" id="{8D52FCDD-4E0F-413D-A8D8-A363FCEE8293}"/>
              </a:ext>
            </a:extLst>
          </p:cNvPr>
          <p:cNvGraphicFramePr/>
          <p:nvPr>
            <p:extLst>
              <p:ext uri="{D42A27DB-BD31-4B8C-83A1-F6EECF244321}">
                <p14:modId xmlns:p14="http://schemas.microsoft.com/office/powerpoint/2010/main" val="3952893304"/>
              </p:ext>
            </p:extLst>
          </p:nvPr>
        </p:nvGraphicFramePr>
        <p:xfrm>
          <a:off x="458053" y="514510"/>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2272753092"/>
                    </a:ext>
                  </a:extLst>
                </a:gridCol>
                <a:gridCol w="770255">
                  <a:extLst>
                    <a:ext uri="{9D8B030D-6E8A-4147-A177-3AD203B41FA5}">
                      <a16:colId xmlns:a16="http://schemas.microsoft.com/office/drawing/2014/main" val="2839909999"/>
                    </a:ext>
                  </a:extLst>
                </a:gridCol>
                <a:gridCol w="770255">
                  <a:extLst>
                    <a:ext uri="{9D8B030D-6E8A-4147-A177-3AD203B41FA5}">
                      <a16:colId xmlns:a16="http://schemas.microsoft.com/office/drawing/2014/main" val="2809219696"/>
                    </a:ext>
                  </a:extLst>
                </a:gridCol>
                <a:gridCol w="770255">
                  <a:extLst>
                    <a:ext uri="{9D8B030D-6E8A-4147-A177-3AD203B41FA5}">
                      <a16:colId xmlns:a16="http://schemas.microsoft.com/office/drawing/2014/main" val="610611577"/>
                    </a:ext>
                  </a:extLst>
                </a:gridCol>
              </a:tblGrid>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Hexa</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Desimal</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Oktal</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Biner</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extLst>
                  <a:ext uri="{0D108BD9-81ED-4DB2-BD59-A6C34878D82A}">
                    <a16:rowId xmlns:a16="http://schemas.microsoft.com/office/drawing/2014/main" val="114072960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180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8042077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17928790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6532755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1011 0111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84081887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51613262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1011 1001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328795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1011 1010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55112821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1011 1011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9524070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0473263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477262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1011 1110</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00971872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1011 1111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71268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92248301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6194865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21108426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303</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1100 0011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16277442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82027062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04336974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82413165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1100 0111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677966660"/>
                  </a:ext>
                </a:extLst>
              </a:tr>
            </a:tbl>
          </a:graphicData>
        </a:graphic>
      </p:graphicFrame>
      <p:graphicFrame>
        <p:nvGraphicFramePr>
          <p:cNvPr id="3" name="Table 2">
            <a:extLst>
              <a:ext uri="{FF2B5EF4-FFF2-40B4-BE49-F238E27FC236}">
                <a16:creationId xmlns:a16="http://schemas.microsoft.com/office/drawing/2014/main" id="{83885AFB-45B1-4211-B372-BFB92CFDABE2}"/>
              </a:ext>
            </a:extLst>
          </p:cNvPr>
          <p:cNvGraphicFramePr/>
          <p:nvPr>
            <p:extLst>
              <p:ext uri="{D42A27DB-BD31-4B8C-83A1-F6EECF244321}">
                <p14:modId xmlns:p14="http://schemas.microsoft.com/office/powerpoint/2010/main" val="1068502374"/>
              </p:ext>
            </p:extLst>
          </p:nvPr>
        </p:nvGraphicFramePr>
        <p:xfrm>
          <a:off x="3854396" y="514509"/>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1731074214"/>
                    </a:ext>
                  </a:extLst>
                </a:gridCol>
                <a:gridCol w="770255">
                  <a:extLst>
                    <a:ext uri="{9D8B030D-6E8A-4147-A177-3AD203B41FA5}">
                      <a16:colId xmlns:a16="http://schemas.microsoft.com/office/drawing/2014/main" val="3334338147"/>
                    </a:ext>
                  </a:extLst>
                </a:gridCol>
                <a:gridCol w="770255">
                  <a:extLst>
                    <a:ext uri="{9D8B030D-6E8A-4147-A177-3AD203B41FA5}">
                      <a16:colId xmlns:a16="http://schemas.microsoft.com/office/drawing/2014/main" val="739987427"/>
                    </a:ext>
                  </a:extLst>
                </a:gridCol>
                <a:gridCol w="770255">
                  <a:extLst>
                    <a:ext uri="{9D8B030D-6E8A-4147-A177-3AD203B41FA5}">
                      <a16:colId xmlns:a16="http://schemas.microsoft.com/office/drawing/2014/main" val="2859137975"/>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67380919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082256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3249861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21581966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4289982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25464429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50930148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42918197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CF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1100 1111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5662454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6902847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33575945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80204923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8631920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08861427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41165434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69851596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1101 0111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07936941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216</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79367939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1101 1001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04294747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1101 1010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72371734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1101 1011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595880159"/>
                  </a:ext>
                </a:extLst>
              </a:tr>
            </a:tbl>
          </a:graphicData>
        </a:graphic>
      </p:graphicFrame>
      <p:graphicFrame>
        <p:nvGraphicFramePr>
          <p:cNvPr id="4" name="Table 3">
            <a:extLst>
              <a:ext uri="{FF2B5EF4-FFF2-40B4-BE49-F238E27FC236}">
                <a16:creationId xmlns:a16="http://schemas.microsoft.com/office/drawing/2014/main" id="{D02283BD-4281-4270-98D6-4B0A6349F942}"/>
              </a:ext>
            </a:extLst>
          </p:cNvPr>
          <p:cNvGraphicFramePr/>
          <p:nvPr>
            <p:extLst>
              <p:ext uri="{D42A27DB-BD31-4B8C-83A1-F6EECF244321}">
                <p14:modId xmlns:p14="http://schemas.microsoft.com/office/powerpoint/2010/main" val="586247670"/>
              </p:ext>
            </p:extLst>
          </p:nvPr>
        </p:nvGraphicFramePr>
        <p:xfrm>
          <a:off x="7250739" y="514508"/>
          <a:ext cx="3081020" cy="5305461"/>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1514689182"/>
                    </a:ext>
                  </a:extLst>
                </a:gridCol>
                <a:gridCol w="770255">
                  <a:extLst>
                    <a:ext uri="{9D8B030D-6E8A-4147-A177-3AD203B41FA5}">
                      <a16:colId xmlns:a16="http://schemas.microsoft.com/office/drawing/2014/main" val="3862687388"/>
                    </a:ext>
                  </a:extLst>
                </a:gridCol>
                <a:gridCol w="770255">
                  <a:extLst>
                    <a:ext uri="{9D8B030D-6E8A-4147-A177-3AD203B41FA5}">
                      <a16:colId xmlns:a16="http://schemas.microsoft.com/office/drawing/2014/main" val="808284820"/>
                    </a:ext>
                  </a:extLst>
                </a:gridCol>
                <a:gridCol w="770255">
                  <a:extLst>
                    <a:ext uri="{9D8B030D-6E8A-4147-A177-3AD203B41FA5}">
                      <a16:colId xmlns:a16="http://schemas.microsoft.com/office/drawing/2014/main" val="4012896908"/>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06112524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0408639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81883286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1101 1110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93765183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1101 1111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12527140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6847940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84103565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3824472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61902427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79036022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426334238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5597745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1110 0111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29649216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E8</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1110 1000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35817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1110 1001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64502107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EA</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352</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1110 1010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97905311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EB</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353</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1110 1011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135925380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EC</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354</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1110 1100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78805777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ED</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355</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1110 1101</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38212876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EE</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238</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356</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1110 1110</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292617758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EF</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239</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357</a:t>
                      </a:r>
                      <a:endParaRPr lang="id-ID" sz="1050" b="0" i="0" u="none" strike="noStrike">
                        <a:effectLst/>
                        <a:latin typeface="Arial" panose="020B0604020202020204" pitchFamily="34" charset="0"/>
                        <a:cs typeface="Arial" panose="020B0604020202020204" pitchFamily="34" charset="0"/>
                      </a:endParaRPr>
                    </a:p>
                  </a:txBody>
                  <a:tcPr marL="28938" marR="28938" marT="14469" marB="14469"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1110 1111</a:t>
                      </a:r>
                      <a:endParaRPr lang="id-ID" sz="1050" b="0" i="0" u="none" strike="noStrike" dirty="0">
                        <a:effectLst/>
                        <a:latin typeface="Arial" panose="020B0604020202020204" pitchFamily="34" charset="0"/>
                        <a:cs typeface="Arial" panose="020B0604020202020204" pitchFamily="34" charset="0"/>
                      </a:endParaRPr>
                    </a:p>
                  </a:txBody>
                  <a:tcPr marL="28938" marR="28938" marT="14469" marB="14469" anchor="ctr"/>
                </a:tc>
                <a:extLst>
                  <a:ext uri="{0D108BD9-81ED-4DB2-BD59-A6C34878D82A}">
                    <a16:rowId xmlns:a16="http://schemas.microsoft.com/office/drawing/2014/main" val="954281003"/>
                  </a:ext>
                </a:extLst>
              </a:tr>
            </a:tbl>
          </a:graphicData>
        </a:graphic>
      </p:graphicFrame>
      <p:sp>
        <p:nvSpPr>
          <p:cNvPr id="5" name="TextBox 4">
            <a:extLst>
              <a:ext uri="{FF2B5EF4-FFF2-40B4-BE49-F238E27FC236}">
                <a16:creationId xmlns:a16="http://schemas.microsoft.com/office/drawing/2014/main" id="{DEA5BE90-AFD3-46A4-B59D-024450CEC2C8}"/>
              </a:ext>
            </a:extLst>
          </p:cNvPr>
          <p:cNvSpPr txBox="1"/>
          <p:nvPr/>
        </p:nvSpPr>
        <p:spPr>
          <a:xfrm>
            <a:off x="10331759" y="514508"/>
            <a:ext cx="1860241" cy="923330"/>
          </a:xfrm>
          <a:prstGeom prst="rect">
            <a:avLst/>
          </a:prstGeom>
          <a:noFill/>
        </p:spPr>
        <p:txBody>
          <a:bodyPr wrap="square" rtlCol="0">
            <a:spAutoFit/>
          </a:bodyPr>
          <a:lstStyle/>
          <a:p>
            <a:r>
              <a:rPr lang="id-ID" dirty="0"/>
              <a:t>Konversi Bilangan Biner (8 Bit)</a:t>
            </a:r>
          </a:p>
        </p:txBody>
      </p:sp>
    </p:spTree>
    <p:extLst>
      <p:ext uri="{BB962C8B-B14F-4D97-AF65-F5344CB8AC3E}">
        <p14:creationId xmlns:p14="http://schemas.microsoft.com/office/powerpoint/2010/main" val="132656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92A586-E628-4790-A784-4FB83F74BC6C}"/>
              </a:ext>
            </a:extLst>
          </p:cNvPr>
          <p:cNvSpPr/>
          <p:nvPr/>
        </p:nvSpPr>
        <p:spPr>
          <a:xfrm>
            <a:off x="152400" y="152400"/>
            <a:ext cx="10490200" cy="608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2" name="Table 1">
            <a:extLst>
              <a:ext uri="{FF2B5EF4-FFF2-40B4-BE49-F238E27FC236}">
                <a16:creationId xmlns:a16="http://schemas.microsoft.com/office/drawing/2014/main" id="{8A5F601A-FE2E-4250-907C-DA9105015799}"/>
              </a:ext>
            </a:extLst>
          </p:cNvPr>
          <p:cNvGraphicFramePr/>
          <p:nvPr>
            <p:extLst>
              <p:ext uri="{D42A27DB-BD31-4B8C-83A1-F6EECF244321}">
                <p14:modId xmlns:p14="http://schemas.microsoft.com/office/powerpoint/2010/main" val="3697240163"/>
              </p:ext>
            </p:extLst>
          </p:nvPr>
        </p:nvGraphicFramePr>
        <p:xfrm>
          <a:off x="458053" y="514510"/>
          <a:ext cx="3081020" cy="4294897"/>
        </p:xfrm>
        <a:graphic>
          <a:graphicData uri="http://schemas.openxmlformats.org/drawingml/2006/table">
            <a:tbl>
              <a:tblPr>
                <a:tableStyleId>{616DA210-FB5B-4158-B5E0-FEB733F419BA}</a:tableStyleId>
              </a:tblPr>
              <a:tblGrid>
                <a:gridCol w="770255">
                  <a:extLst>
                    <a:ext uri="{9D8B030D-6E8A-4147-A177-3AD203B41FA5}">
                      <a16:colId xmlns:a16="http://schemas.microsoft.com/office/drawing/2014/main" val="2272753092"/>
                    </a:ext>
                  </a:extLst>
                </a:gridCol>
                <a:gridCol w="770255">
                  <a:extLst>
                    <a:ext uri="{9D8B030D-6E8A-4147-A177-3AD203B41FA5}">
                      <a16:colId xmlns:a16="http://schemas.microsoft.com/office/drawing/2014/main" val="2839909999"/>
                    </a:ext>
                  </a:extLst>
                </a:gridCol>
                <a:gridCol w="770255">
                  <a:extLst>
                    <a:ext uri="{9D8B030D-6E8A-4147-A177-3AD203B41FA5}">
                      <a16:colId xmlns:a16="http://schemas.microsoft.com/office/drawing/2014/main" val="2809219696"/>
                    </a:ext>
                  </a:extLst>
                </a:gridCol>
                <a:gridCol w="770255">
                  <a:extLst>
                    <a:ext uri="{9D8B030D-6E8A-4147-A177-3AD203B41FA5}">
                      <a16:colId xmlns:a16="http://schemas.microsoft.com/office/drawing/2014/main" val="610611577"/>
                    </a:ext>
                  </a:extLst>
                </a:gridCol>
              </a:tblGrid>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Hexa</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Desimal</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Oktal</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Biner</a:t>
                      </a:r>
                      <a:endParaRPr lang="id-ID" sz="1050" b="0" i="0" u="none" strike="noStrike">
                        <a:effectLst/>
                        <a:latin typeface="Arial" panose="020B0604020202020204" pitchFamily="34" charset="0"/>
                        <a:cs typeface="Arial" panose="020B0604020202020204" pitchFamily="34" charset="0"/>
                      </a:endParaRPr>
                    </a:p>
                  </a:txBody>
                  <a:tcPr marL="22599" marR="22599" marT="11348" marB="11348" anchor="ctr"/>
                </a:tc>
                <a:extLst>
                  <a:ext uri="{0D108BD9-81ED-4DB2-BD59-A6C34878D82A}">
                    <a16:rowId xmlns:a16="http://schemas.microsoft.com/office/drawing/2014/main" val="114072960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1111 0000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8042077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1111 0001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417928790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F2</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242</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362</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1111 0010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246532755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F3</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243</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363</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1111 0011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384081887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F4</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244</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364</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1111 0100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151613262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F5</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245</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365</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1111 0101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13287957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F6</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246</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366</a:t>
                      </a:r>
                      <a:endParaRPr lang="id-ID" sz="1050" b="0" i="0" u="none" strike="noStrike" dirty="0">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1111 0110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355112821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F7</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247</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367</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1111 0111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9524070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F8</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248</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1111 1000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40473263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F9</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249</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1111 1001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274772621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FA</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372</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1111 1010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300971872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FB</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373</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1111 1011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2471268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FC</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252</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374</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1111 1100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392248301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FD</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253</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375</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1111 1101</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26194865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FE</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254</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376</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1111 1110</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421108426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FF</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255</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377</a:t>
                      </a:r>
                      <a:endParaRPr lang="id-ID" sz="1050" b="0" i="0" u="none" strike="noStrike">
                        <a:effectLst/>
                        <a:latin typeface="Arial" panose="020B0604020202020204" pitchFamily="34" charset="0"/>
                        <a:cs typeface="Arial" panose="020B0604020202020204" pitchFamily="34" charset="0"/>
                      </a:endParaRPr>
                    </a:p>
                  </a:txBody>
                  <a:tcPr marL="36172" marR="36172" marT="18086" marB="18086"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1111 1111</a:t>
                      </a:r>
                      <a:endParaRPr lang="id-ID" sz="1050" b="0" i="0" u="none" strike="noStrike" dirty="0">
                        <a:effectLst/>
                        <a:latin typeface="Arial" panose="020B0604020202020204" pitchFamily="34" charset="0"/>
                        <a:cs typeface="Arial" panose="020B0604020202020204" pitchFamily="34" charset="0"/>
                      </a:endParaRPr>
                    </a:p>
                  </a:txBody>
                  <a:tcPr marL="36172" marR="36172" marT="18086" marB="18086" anchor="ctr"/>
                </a:tc>
                <a:extLst>
                  <a:ext uri="{0D108BD9-81ED-4DB2-BD59-A6C34878D82A}">
                    <a16:rowId xmlns:a16="http://schemas.microsoft.com/office/drawing/2014/main" val="3162774422"/>
                  </a:ext>
                </a:extLst>
              </a:tr>
            </a:tbl>
          </a:graphicData>
        </a:graphic>
      </p:graphicFrame>
      <p:sp>
        <p:nvSpPr>
          <p:cNvPr id="3" name="TextBox 2">
            <a:extLst>
              <a:ext uri="{FF2B5EF4-FFF2-40B4-BE49-F238E27FC236}">
                <a16:creationId xmlns:a16="http://schemas.microsoft.com/office/drawing/2014/main" id="{F924F6C0-C930-4FCD-B7D8-7B88EB4B5797}"/>
              </a:ext>
            </a:extLst>
          </p:cNvPr>
          <p:cNvSpPr txBox="1"/>
          <p:nvPr/>
        </p:nvSpPr>
        <p:spPr>
          <a:xfrm>
            <a:off x="10331759" y="514508"/>
            <a:ext cx="1860241" cy="923330"/>
          </a:xfrm>
          <a:prstGeom prst="rect">
            <a:avLst/>
          </a:prstGeom>
          <a:noFill/>
        </p:spPr>
        <p:txBody>
          <a:bodyPr wrap="square" rtlCol="0">
            <a:spAutoFit/>
          </a:bodyPr>
          <a:lstStyle/>
          <a:p>
            <a:r>
              <a:rPr lang="id-ID" dirty="0"/>
              <a:t>Konversi Bilangan Biner (8 Bit)</a:t>
            </a:r>
          </a:p>
        </p:txBody>
      </p:sp>
    </p:spTree>
    <p:extLst>
      <p:ext uri="{BB962C8B-B14F-4D97-AF65-F5344CB8AC3E}">
        <p14:creationId xmlns:p14="http://schemas.microsoft.com/office/powerpoint/2010/main" val="22907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1094576760"/>
              </p:ext>
            </p:extLst>
          </p:nvPr>
        </p:nvGraphicFramePr>
        <p:xfrm>
          <a:off x="254568" y="132970"/>
          <a:ext cx="7086032" cy="6272019"/>
        </p:xfrm>
        <a:graphic>
          <a:graphicData uri="http://schemas.openxmlformats.org/drawingml/2006/table">
            <a:tbl>
              <a:tblPr firstRow="1" bandRow="1">
                <a:tableStyleId>{5C22544A-7EE6-4342-B048-85BDC9FD1C3A}</a:tableStyleId>
              </a:tblPr>
              <a:tblGrid>
                <a:gridCol w="1129732">
                  <a:extLst>
                    <a:ext uri="{9D8B030D-6E8A-4147-A177-3AD203B41FA5}">
                      <a16:colId xmlns:a16="http://schemas.microsoft.com/office/drawing/2014/main" val="3013836776"/>
                    </a:ext>
                  </a:extLst>
                </a:gridCol>
                <a:gridCol w="1562100">
                  <a:extLst>
                    <a:ext uri="{9D8B030D-6E8A-4147-A177-3AD203B41FA5}">
                      <a16:colId xmlns:a16="http://schemas.microsoft.com/office/drawing/2014/main" val="3647721090"/>
                    </a:ext>
                  </a:extLst>
                </a:gridCol>
                <a:gridCol w="1600200">
                  <a:extLst>
                    <a:ext uri="{9D8B030D-6E8A-4147-A177-3AD203B41FA5}">
                      <a16:colId xmlns:a16="http://schemas.microsoft.com/office/drawing/2014/main" val="3989390290"/>
                    </a:ext>
                  </a:extLst>
                </a:gridCol>
                <a:gridCol w="2794000">
                  <a:extLst>
                    <a:ext uri="{9D8B030D-6E8A-4147-A177-3AD203B41FA5}">
                      <a16:colId xmlns:a16="http://schemas.microsoft.com/office/drawing/2014/main" val="3756027602"/>
                    </a:ext>
                  </a:extLst>
                </a:gridCol>
              </a:tblGrid>
              <a:tr h="22724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27241">
                <a:tc>
                  <a:txBody>
                    <a:bodyPr/>
                    <a:lstStyle/>
                    <a:p>
                      <a:pPr algn="l" fontAlgn="ctr">
                        <a:spcBef>
                          <a:spcPts val="0"/>
                        </a:spcBef>
                        <a:spcAft>
                          <a:spcPts val="0"/>
                        </a:spcAft>
                      </a:pPr>
                      <a:r>
                        <a:rPr lang="id-ID" sz="1050" u="none" strike="noStrike">
                          <a:solidFill>
                            <a:schemeClr val="tx1"/>
                          </a:solidFill>
                          <a:effectLst/>
                        </a:rPr>
                        <a:t>NUL</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0000</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solidFill>
                            <a:schemeClr val="tx1"/>
                          </a:solidFill>
                          <a:effectLst/>
                          <a:hlinkClick r:id="rId2">
                            <a:extLst>
                              <a:ext uri="{A12FA001-AC4F-418D-AE19-62706E023703}">
                                <ahyp:hlinkClr xmlns:ahyp="http://schemas.microsoft.com/office/drawing/2018/hyperlinkcolor" val="tx"/>
                              </a:ext>
                            </a:extLst>
                          </a:hlinkClick>
                        </a:rPr>
                        <a:t>0</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dirty="0">
                          <a:solidFill>
                            <a:schemeClr val="tx1"/>
                          </a:solidFill>
                          <a:effectLst/>
                        </a:rPr>
                        <a:t>Null (tidak tampak)</a:t>
                      </a:r>
                      <a:endParaRPr lang="id-ID"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458297214"/>
                  </a:ext>
                </a:extLst>
              </a:tr>
              <a:tr h="227241">
                <a:tc>
                  <a:txBody>
                    <a:bodyPr/>
                    <a:lstStyle/>
                    <a:p>
                      <a:pPr algn="l" fontAlgn="ctr">
                        <a:spcBef>
                          <a:spcPts val="0"/>
                        </a:spcBef>
                        <a:spcAft>
                          <a:spcPts val="0"/>
                        </a:spcAft>
                      </a:pPr>
                      <a:r>
                        <a:rPr lang="id-ID" sz="1050" u="none" strike="noStrike">
                          <a:solidFill>
                            <a:schemeClr val="tx1"/>
                          </a:solidFill>
                          <a:effectLst/>
                        </a:rPr>
                        <a:t>SOH</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0001</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3">
                            <a:extLst>
                              <a:ext uri="{A12FA001-AC4F-418D-AE19-62706E023703}">
                                <ahyp:hlinkClr xmlns:ahyp="http://schemas.microsoft.com/office/drawing/2018/hyperlinkcolor" val="tx"/>
                              </a:ext>
                            </a:extLst>
                          </a:hlinkClick>
                        </a:rPr>
                        <a:t>1</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en-US" sz="1050" u="none" strike="noStrike" dirty="0">
                          <a:solidFill>
                            <a:schemeClr val="tx1"/>
                          </a:solidFill>
                          <a:effectLst/>
                        </a:rPr>
                        <a:t>Start of heading (</a:t>
                      </a:r>
                      <a:r>
                        <a:rPr lang="en-US" sz="1050" u="none" strike="noStrike" dirty="0" err="1">
                          <a:solidFill>
                            <a:schemeClr val="tx1"/>
                          </a:solidFill>
                          <a:effectLst/>
                        </a:rPr>
                        <a:t>tidak</a:t>
                      </a:r>
                      <a:r>
                        <a:rPr lang="en-US" sz="1050" u="none" strike="noStrike" dirty="0">
                          <a:solidFill>
                            <a:schemeClr val="tx1"/>
                          </a:solidFill>
                          <a:effectLst/>
                        </a:rPr>
                        <a:t> </a:t>
                      </a:r>
                      <a:r>
                        <a:rPr lang="en-US" sz="1050" u="none" strike="noStrike" dirty="0" err="1">
                          <a:solidFill>
                            <a:schemeClr val="tx1"/>
                          </a:solidFill>
                          <a:effectLst/>
                        </a:rPr>
                        <a:t>tampak</a:t>
                      </a:r>
                      <a:r>
                        <a:rPr lang="en-US" sz="1050" u="none" strike="noStrike" dirty="0">
                          <a:solidFill>
                            <a:schemeClr val="tx1"/>
                          </a:solidFill>
                          <a:effectLst/>
                        </a:rPr>
                        <a:t>)</a:t>
                      </a:r>
                      <a:endParaRPr lang="en-US"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3666886858"/>
                  </a:ext>
                </a:extLst>
              </a:tr>
              <a:tr h="227241">
                <a:tc>
                  <a:txBody>
                    <a:bodyPr/>
                    <a:lstStyle/>
                    <a:p>
                      <a:pPr algn="l" fontAlgn="ctr">
                        <a:spcBef>
                          <a:spcPts val="0"/>
                        </a:spcBef>
                        <a:spcAft>
                          <a:spcPts val="0"/>
                        </a:spcAft>
                      </a:pPr>
                      <a:r>
                        <a:rPr lang="id-ID" sz="1050" u="none" strike="noStrike">
                          <a:solidFill>
                            <a:schemeClr val="tx1"/>
                          </a:solidFill>
                          <a:effectLst/>
                        </a:rPr>
                        <a:t>STX</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0002</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4">
                            <a:extLst>
                              <a:ext uri="{A12FA001-AC4F-418D-AE19-62706E023703}">
                                <ahyp:hlinkClr xmlns:ahyp="http://schemas.microsoft.com/office/drawing/2018/hyperlinkcolor" val="tx"/>
                              </a:ext>
                            </a:extLst>
                          </a:hlinkClick>
                        </a:rPr>
                        <a:t>2</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en-US" sz="1050" u="none" strike="noStrike" dirty="0">
                          <a:solidFill>
                            <a:schemeClr val="tx1"/>
                          </a:solidFill>
                          <a:effectLst/>
                        </a:rPr>
                        <a:t>Start of text (</a:t>
                      </a:r>
                      <a:r>
                        <a:rPr lang="en-US" sz="1050" u="none" strike="noStrike" dirty="0" err="1">
                          <a:solidFill>
                            <a:schemeClr val="tx1"/>
                          </a:solidFill>
                          <a:effectLst/>
                        </a:rPr>
                        <a:t>tidak</a:t>
                      </a:r>
                      <a:r>
                        <a:rPr lang="en-US" sz="1050" u="none" strike="noStrike" dirty="0">
                          <a:solidFill>
                            <a:schemeClr val="tx1"/>
                          </a:solidFill>
                          <a:effectLst/>
                        </a:rPr>
                        <a:t> </a:t>
                      </a:r>
                      <a:r>
                        <a:rPr lang="en-US" sz="1050" u="none" strike="noStrike" dirty="0" err="1">
                          <a:solidFill>
                            <a:schemeClr val="tx1"/>
                          </a:solidFill>
                          <a:effectLst/>
                        </a:rPr>
                        <a:t>tampak</a:t>
                      </a:r>
                      <a:r>
                        <a:rPr lang="en-US" sz="1050" u="none" strike="noStrike" dirty="0">
                          <a:solidFill>
                            <a:schemeClr val="tx1"/>
                          </a:solidFill>
                          <a:effectLst/>
                        </a:rPr>
                        <a:t>)</a:t>
                      </a:r>
                      <a:endParaRPr lang="en-US"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425131836"/>
                  </a:ext>
                </a:extLst>
              </a:tr>
              <a:tr h="227241">
                <a:tc>
                  <a:txBody>
                    <a:bodyPr/>
                    <a:lstStyle/>
                    <a:p>
                      <a:pPr algn="l" fontAlgn="ctr">
                        <a:spcBef>
                          <a:spcPts val="0"/>
                        </a:spcBef>
                        <a:spcAft>
                          <a:spcPts val="0"/>
                        </a:spcAft>
                      </a:pPr>
                      <a:r>
                        <a:rPr lang="id-ID" sz="1050" u="none" strike="noStrike">
                          <a:solidFill>
                            <a:schemeClr val="tx1"/>
                          </a:solidFill>
                          <a:effectLst/>
                        </a:rPr>
                        <a:t>ETX</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0003</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5">
                            <a:extLst>
                              <a:ext uri="{A12FA001-AC4F-418D-AE19-62706E023703}">
                                <ahyp:hlinkClr xmlns:ahyp="http://schemas.microsoft.com/office/drawing/2018/hyperlinkcolor" val="tx"/>
                              </a:ext>
                            </a:extLst>
                          </a:hlinkClick>
                        </a:rPr>
                        <a:t>3</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en-US" sz="1050" u="none" strike="noStrike" dirty="0">
                          <a:solidFill>
                            <a:schemeClr val="tx1"/>
                          </a:solidFill>
                          <a:effectLst/>
                        </a:rPr>
                        <a:t>End of text (</a:t>
                      </a:r>
                      <a:r>
                        <a:rPr lang="en-US" sz="1050" u="none" strike="noStrike" dirty="0" err="1">
                          <a:solidFill>
                            <a:schemeClr val="tx1"/>
                          </a:solidFill>
                          <a:effectLst/>
                        </a:rPr>
                        <a:t>tidak</a:t>
                      </a:r>
                      <a:r>
                        <a:rPr lang="en-US" sz="1050" u="none" strike="noStrike" dirty="0">
                          <a:solidFill>
                            <a:schemeClr val="tx1"/>
                          </a:solidFill>
                          <a:effectLst/>
                        </a:rPr>
                        <a:t> </a:t>
                      </a:r>
                      <a:r>
                        <a:rPr lang="en-US" sz="1050" u="none" strike="noStrike" dirty="0" err="1">
                          <a:solidFill>
                            <a:schemeClr val="tx1"/>
                          </a:solidFill>
                          <a:effectLst/>
                        </a:rPr>
                        <a:t>tampak</a:t>
                      </a:r>
                      <a:r>
                        <a:rPr lang="en-US" sz="1050" u="none" strike="noStrike" dirty="0">
                          <a:solidFill>
                            <a:schemeClr val="tx1"/>
                          </a:solidFill>
                          <a:effectLst/>
                        </a:rPr>
                        <a:t>)</a:t>
                      </a:r>
                      <a:endParaRPr lang="en-US"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3244774102"/>
                  </a:ext>
                </a:extLst>
              </a:tr>
              <a:tr h="227241">
                <a:tc>
                  <a:txBody>
                    <a:bodyPr/>
                    <a:lstStyle/>
                    <a:p>
                      <a:pPr algn="l" fontAlgn="ctr">
                        <a:spcBef>
                          <a:spcPts val="0"/>
                        </a:spcBef>
                        <a:spcAft>
                          <a:spcPts val="0"/>
                        </a:spcAft>
                      </a:pPr>
                      <a:r>
                        <a:rPr lang="id-ID" sz="1050" u="none" strike="noStrike">
                          <a:solidFill>
                            <a:schemeClr val="tx1"/>
                          </a:solidFill>
                          <a:effectLst/>
                        </a:rPr>
                        <a:t>EOT</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0004</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6">
                            <a:extLst>
                              <a:ext uri="{A12FA001-AC4F-418D-AE19-62706E023703}">
                                <ahyp:hlinkClr xmlns:ahyp="http://schemas.microsoft.com/office/drawing/2018/hyperlinkcolor" val="tx"/>
                              </a:ext>
                            </a:extLst>
                          </a:hlinkClick>
                        </a:rPr>
                        <a:t>4</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en-US" sz="1050" u="none" strike="noStrike">
                          <a:solidFill>
                            <a:schemeClr val="tx1"/>
                          </a:solidFill>
                          <a:effectLst/>
                        </a:rPr>
                        <a:t>End of transmission (tidak tampak)</a:t>
                      </a:r>
                      <a:endParaRPr lang="en-US"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1641192203"/>
                  </a:ext>
                </a:extLst>
              </a:tr>
              <a:tr h="227241">
                <a:tc>
                  <a:txBody>
                    <a:bodyPr/>
                    <a:lstStyle/>
                    <a:p>
                      <a:pPr algn="l" fontAlgn="ctr">
                        <a:spcBef>
                          <a:spcPts val="0"/>
                        </a:spcBef>
                        <a:spcAft>
                          <a:spcPts val="0"/>
                        </a:spcAft>
                      </a:pPr>
                      <a:r>
                        <a:rPr lang="id-ID" sz="1050" u="none" strike="noStrike">
                          <a:solidFill>
                            <a:schemeClr val="tx1"/>
                          </a:solidFill>
                          <a:effectLst/>
                        </a:rPr>
                        <a:t>ENQ</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0005</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7">
                            <a:extLst>
                              <a:ext uri="{A12FA001-AC4F-418D-AE19-62706E023703}">
                                <ahyp:hlinkClr xmlns:ahyp="http://schemas.microsoft.com/office/drawing/2018/hyperlinkcolor" val="tx"/>
                              </a:ext>
                            </a:extLst>
                          </a:hlinkClick>
                        </a:rPr>
                        <a:t>5</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a:solidFill>
                            <a:schemeClr val="tx1"/>
                          </a:solidFill>
                          <a:effectLst/>
                        </a:rPr>
                        <a:t>Enquiry (tidak tampak)</a:t>
                      </a:r>
                      <a:endParaRPr lang="id-ID"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3951284809"/>
                  </a:ext>
                </a:extLst>
              </a:tr>
              <a:tr h="227241">
                <a:tc>
                  <a:txBody>
                    <a:bodyPr/>
                    <a:lstStyle/>
                    <a:p>
                      <a:pPr algn="l" fontAlgn="ctr">
                        <a:spcBef>
                          <a:spcPts val="0"/>
                        </a:spcBef>
                        <a:spcAft>
                          <a:spcPts val="0"/>
                        </a:spcAft>
                      </a:pPr>
                      <a:r>
                        <a:rPr lang="id-ID" sz="1050" u="none" strike="noStrike">
                          <a:solidFill>
                            <a:schemeClr val="tx1"/>
                          </a:solidFill>
                          <a:effectLst/>
                        </a:rPr>
                        <a:t>ACK</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0006</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8">
                            <a:extLst>
                              <a:ext uri="{A12FA001-AC4F-418D-AE19-62706E023703}">
                                <ahyp:hlinkClr xmlns:ahyp="http://schemas.microsoft.com/office/drawing/2018/hyperlinkcolor" val="tx"/>
                              </a:ext>
                            </a:extLst>
                          </a:hlinkClick>
                        </a:rPr>
                        <a:t>6</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dirty="0">
                          <a:solidFill>
                            <a:schemeClr val="tx1"/>
                          </a:solidFill>
                          <a:effectLst/>
                        </a:rPr>
                        <a:t>Acknowledge (tidak tampak)</a:t>
                      </a:r>
                      <a:endParaRPr lang="id-ID"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3992673006"/>
                  </a:ext>
                </a:extLst>
              </a:tr>
              <a:tr h="227241">
                <a:tc>
                  <a:txBody>
                    <a:bodyPr/>
                    <a:lstStyle/>
                    <a:p>
                      <a:pPr algn="l" fontAlgn="ctr">
                        <a:spcBef>
                          <a:spcPts val="0"/>
                        </a:spcBef>
                        <a:spcAft>
                          <a:spcPts val="0"/>
                        </a:spcAft>
                      </a:pPr>
                      <a:r>
                        <a:rPr lang="id-ID" sz="1050" u="none" strike="noStrike">
                          <a:solidFill>
                            <a:schemeClr val="tx1"/>
                          </a:solidFill>
                          <a:effectLst/>
                        </a:rPr>
                        <a:t>BEL</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0007</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9">
                            <a:extLst>
                              <a:ext uri="{A12FA001-AC4F-418D-AE19-62706E023703}">
                                <ahyp:hlinkClr xmlns:ahyp="http://schemas.microsoft.com/office/drawing/2018/hyperlinkcolor" val="tx"/>
                              </a:ext>
                            </a:extLst>
                          </a:hlinkClick>
                        </a:rPr>
                        <a:t>7</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dirty="0">
                          <a:solidFill>
                            <a:schemeClr val="tx1"/>
                          </a:solidFill>
                          <a:effectLst/>
                        </a:rPr>
                        <a:t>Bell (tidak tampak)</a:t>
                      </a:r>
                      <a:endParaRPr lang="id-ID"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28150359"/>
                  </a:ext>
                </a:extLst>
              </a:tr>
              <a:tr h="227241">
                <a:tc>
                  <a:txBody>
                    <a:bodyPr/>
                    <a:lstStyle/>
                    <a:p>
                      <a:pPr algn="l" fontAlgn="ctr">
                        <a:spcBef>
                          <a:spcPts val="0"/>
                        </a:spcBef>
                        <a:spcAft>
                          <a:spcPts val="0"/>
                        </a:spcAft>
                      </a:pPr>
                      <a:r>
                        <a:rPr lang="id-ID" sz="1050" u="none" strike="noStrike">
                          <a:solidFill>
                            <a:schemeClr val="tx1"/>
                          </a:solidFill>
                          <a:effectLst/>
                        </a:rPr>
                        <a:t>BS</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0008</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0">
                            <a:extLst>
                              <a:ext uri="{A12FA001-AC4F-418D-AE19-62706E023703}">
                                <ahyp:hlinkClr xmlns:ahyp="http://schemas.microsoft.com/office/drawing/2018/hyperlinkcolor" val="tx"/>
                              </a:ext>
                            </a:extLst>
                          </a:hlinkClick>
                        </a:rPr>
                        <a:t>8</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sv-SE" sz="1050" u="none" strike="noStrike">
                          <a:solidFill>
                            <a:schemeClr val="tx1"/>
                          </a:solidFill>
                          <a:effectLst/>
                        </a:rPr>
                        <a:t>Menghapus satu karakter di belakang kursor (Backspace)</a:t>
                      </a:r>
                      <a:endParaRPr lang="sv-SE"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174684737"/>
                  </a:ext>
                </a:extLst>
              </a:tr>
              <a:tr h="227241">
                <a:tc>
                  <a:txBody>
                    <a:bodyPr/>
                    <a:lstStyle/>
                    <a:p>
                      <a:pPr algn="l" fontAlgn="ctr">
                        <a:spcBef>
                          <a:spcPts val="0"/>
                        </a:spcBef>
                        <a:spcAft>
                          <a:spcPts val="0"/>
                        </a:spcAft>
                      </a:pPr>
                      <a:r>
                        <a:rPr lang="id-ID" sz="1050" u="none" strike="noStrike">
                          <a:solidFill>
                            <a:schemeClr val="tx1"/>
                          </a:solidFill>
                          <a:effectLst/>
                        </a:rPr>
                        <a:t>HT</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solidFill>
                            <a:schemeClr val="tx1"/>
                          </a:solidFill>
                          <a:effectLst/>
                        </a:rPr>
                        <a:t>0009</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1">
                            <a:extLst>
                              <a:ext uri="{A12FA001-AC4F-418D-AE19-62706E023703}">
                                <ahyp:hlinkClr xmlns:ahyp="http://schemas.microsoft.com/office/drawing/2018/hyperlinkcolor" val="tx"/>
                              </a:ext>
                            </a:extLst>
                          </a:hlinkClick>
                        </a:rPr>
                        <a:t>9</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a:solidFill>
                            <a:schemeClr val="tx1"/>
                          </a:solidFill>
                          <a:effectLst/>
                        </a:rPr>
                        <a:t>Horizontal tabulation</a:t>
                      </a:r>
                      <a:endParaRPr lang="id-ID"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1696672267"/>
                  </a:ext>
                </a:extLst>
              </a:tr>
              <a:tr h="227241">
                <a:tc>
                  <a:txBody>
                    <a:bodyPr/>
                    <a:lstStyle/>
                    <a:p>
                      <a:pPr algn="l" fontAlgn="ctr">
                        <a:spcBef>
                          <a:spcPts val="0"/>
                        </a:spcBef>
                        <a:spcAft>
                          <a:spcPts val="0"/>
                        </a:spcAft>
                      </a:pPr>
                      <a:r>
                        <a:rPr lang="id-ID" sz="1050" u="none" strike="noStrike">
                          <a:solidFill>
                            <a:schemeClr val="tx1"/>
                          </a:solidFill>
                          <a:effectLst/>
                        </a:rPr>
                        <a:t>LF</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000A</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2">
                            <a:extLst>
                              <a:ext uri="{A12FA001-AC4F-418D-AE19-62706E023703}">
                                <ahyp:hlinkClr xmlns:ahyp="http://schemas.microsoft.com/office/drawing/2018/hyperlinkcolor" val="tx"/>
                              </a:ext>
                            </a:extLst>
                          </a:hlinkClick>
                        </a:rPr>
                        <a:t>10</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a:solidFill>
                            <a:schemeClr val="tx1"/>
                          </a:solidFill>
                          <a:effectLst/>
                        </a:rPr>
                        <a:t>Pergantian baris (Line feed)</a:t>
                      </a:r>
                      <a:endParaRPr lang="id-ID"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400405902"/>
                  </a:ext>
                </a:extLst>
              </a:tr>
              <a:tr h="227241">
                <a:tc>
                  <a:txBody>
                    <a:bodyPr/>
                    <a:lstStyle/>
                    <a:p>
                      <a:pPr algn="l" fontAlgn="ctr">
                        <a:spcBef>
                          <a:spcPts val="0"/>
                        </a:spcBef>
                        <a:spcAft>
                          <a:spcPts val="0"/>
                        </a:spcAft>
                      </a:pPr>
                      <a:r>
                        <a:rPr lang="id-ID" sz="1050" u="none" strike="noStrike">
                          <a:solidFill>
                            <a:schemeClr val="tx1"/>
                          </a:solidFill>
                          <a:effectLst/>
                        </a:rPr>
                        <a:t>VT</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000B</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3">
                            <a:extLst>
                              <a:ext uri="{A12FA001-AC4F-418D-AE19-62706E023703}">
                                <ahyp:hlinkClr xmlns:ahyp="http://schemas.microsoft.com/office/drawing/2018/hyperlinkcolor" val="tx"/>
                              </a:ext>
                            </a:extLst>
                          </a:hlinkClick>
                        </a:rPr>
                        <a:t>11</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a:solidFill>
                            <a:schemeClr val="tx1"/>
                          </a:solidFill>
                          <a:effectLst/>
                        </a:rPr>
                        <a:t>Tabulasi vertikal</a:t>
                      </a:r>
                      <a:endParaRPr lang="id-ID"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4120538117"/>
                  </a:ext>
                </a:extLst>
              </a:tr>
              <a:tr h="227241">
                <a:tc>
                  <a:txBody>
                    <a:bodyPr/>
                    <a:lstStyle/>
                    <a:p>
                      <a:pPr algn="l" fontAlgn="ctr">
                        <a:spcBef>
                          <a:spcPts val="0"/>
                        </a:spcBef>
                        <a:spcAft>
                          <a:spcPts val="0"/>
                        </a:spcAft>
                      </a:pPr>
                      <a:r>
                        <a:rPr lang="id-ID" sz="1050" u="none" strike="noStrike">
                          <a:solidFill>
                            <a:schemeClr val="tx1"/>
                          </a:solidFill>
                          <a:effectLst/>
                        </a:rPr>
                        <a:t>FF</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000C</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4">
                            <a:extLst>
                              <a:ext uri="{A12FA001-AC4F-418D-AE19-62706E023703}">
                                <ahyp:hlinkClr xmlns:ahyp="http://schemas.microsoft.com/office/drawing/2018/hyperlinkcolor" val="tx"/>
                              </a:ext>
                            </a:extLst>
                          </a:hlinkClick>
                        </a:rPr>
                        <a:t>12</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dirty="0">
                          <a:solidFill>
                            <a:schemeClr val="tx1"/>
                          </a:solidFill>
                          <a:effectLst/>
                        </a:rPr>
                        <a:t>Pergantian baris (Form feed)</a:t>
                      </a:r>
                      <a:endParaRPr lang="id-ID"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513686046"/>
                  </a:ext>
                </a:extLst>
              </a:tr>
              <a:tr h="227241">
                <a:tc>
                  <a:txBody>
                    <a:bodyPr/>
                    <a:lstStyle/>
                    <a:p>
                      <a:pPr algn="l" fontAlgn="ctr">
                        <a:spcBef>
                          <a:spcPts val="0"/>
                        </a:spcBef>
                        <a:spcAft>
                          <a:spcPts val="0"/>
                        </a:spcAft>
                      </a:pPr>
                      <a:r>
                        <a:rPr lang="id-ID" sz="1050" u="none" strike="noStrike">
                          <a:solidFill>
                            <a:schemeClr val="tx1"/>
                          </a:solidFill>
                          <a:effectLst/>
                        </a:rPr>
                        <a:t>CR</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000D</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5">
                            <a:extLst>
                              <a:ext uri="{A12FA001-AC4F-418D-AE19-62706E023703}">
                                <ahyp:hlinkClr xmlns:ahyp="http://schemas.microsoft.com/office/drawing/2018/hyperlinkcolor" val="tx"/>
                              </a:ext>
                            </a:extLst>
                          </a:hlinkClick>
                        </a:rPr>
                        <a:t>13</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a:solidFill>
                            <a:schemeClr val="tx1"/>
                          </a:solidFill>
                          <a:effectLst/>
                        </a:rPr>
                        <a:t>Pergantian baris (carriage return)</a:t>
                      </a:r>
                      <a:endParaRPr lang="id-ID"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3164080"/>
                  </a:ext>
                </a:extLst>
              </a:tr>
              <a:tr h="227241">
                <a:tc>
                  <a:txBody>
                    <a:bodyPr/>
                    <a:lstStyle/>
                    <a:p>
                      <a:pPr algn="l" fontAlgn="ctr">
                        <a:spcBef>
                          <a:spcPts val="0"/>
                        </a:spcBef>
                        <a:spcAft>
                          <a:spcPts val="0"/>
                        </a:spcAft>
                      </a:pPr>
                      <a:r>
                        <a:rPr lang="id-ID" sz="1050" u="none" strike="noStrike" dirty="0">
                          <a:solidFill>
                            <a:schemeClr val="tx1"/>
                          </a:solidFill>
                          <a:effectLst/>
                        </a:rPr>
                        <a:t>SO</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000E</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6">
                            <a:extLst>
                              <a:ext uri="{A12FA001-AC4F-418D-AE19-62706E023703}">
                                <ahyp:hlinkClr xmlns:ahyp="http://schemas.microsoft.com/office/drawing/2018/hyperlinkcolor" val="tx"/>
                              </a:ext>
                            </a:extLst>
                          </a:hlinkClick>
                        </a:rPr>
                        <a:t>14</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a:solidFill>
                            <a:schemeClr val="tx1"/>
                          </a:solidFill>
                          <a:effectLst/>
                        </a:rPr>
                        <a:t>Shift out (tidak tampak)</a:t>
                      </a:r>
                      <a:endParaRPr lang="id-ID"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3496385623"/>
                  </a:ext>
                </a:extLst>
              </a:tr>
              <a:tr h="227241">
                <a:tc>
                  <a:txBody>
                    <a:bodyPr/>
                    <a:lstStyle/>
                    <a:p>
                      <a:pPr algn="l" fontAlgn="ctr">
                        <a:spcBef>
                          <a:spcPts val="0"/>
                        </a:spcBef>
                        <a:spcAft>
                          <a:spcPts val="0"/>
                        </a:spcAft>
                      </a:pPr>
                      <a:r>
                        <a:rPr lang="id-ID" sz="1050" u="none" strike="noStrike" dirty="0">
                          <a:solidFill>
                            <a:schemeClr val="tx1"/>
                          </a:solidFill>
                          <a:effectLst/>
                        </a:rPr>
                        <a:t>SI</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000F</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7">
                            <a:extLst>
                              <a:ext uri="{A12FA001-AC4F-418D-AE19-62706E023703}">
                                <ahyp:hlinkClr xmlns:ahyp="http://schemas.microsoft.com/office/drawing/2018/hyperlinkcolor" val="tx"/>
                              </a:ext>
                            </a:extLst>
                          </a:hlinkClick>
                        </a:rPr>
                        <a:t>15</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a:solidFill>
                            <a:schemeClr val="tx1"/>
                          </a:solidFill>
                          <a:effectLst/>
                        </a:rPr>
                        <a:t>Shift in (tidak tampak)</a:t>
                      </a:r>
                      <a:endParaRPr lang="id-ID" sz="1050" b="0" i="0" u="none" strike="noStrike">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3159489028"/>
                  </a:ext>
                </a:extLst>
              </a:tr>
              <a:tr h="227241">
                <a:tc>
                  <a:txBody>
                    <a:bodyPr/>
                    <a:lstStyle/>
                    <a:p>
                      <a:pPr algn="l" fontAlgn="ctr">
                        <a:spcBef>
                          <a:spcPts val="0"/>
                        </a:spcBef>
                        <a:spcAft>
                          <a:spcPts val="0"/>
                        </a:spcAft>
                      </a:pPr>
                      <a:r>
                        <a:rPr lang="id-ID" sz="1050" u="none" strike="noStrike" dirty="0">
                          <a:solidFill>
                            <a:schemeClr val="tx1"/>
                          </a:solidFill>
                          <a:effectLst/>
                        </a:rPr>
                        <a:t>DLE</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rPr>
                        <a:t>0010</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8">
                            <a:extLst>
                              <a:ext uri="{A12FA001-AC4F-418D-AE19-62706E023703}">
                                <ahyp:hlinkClr xmlns:ahyp="http://schemas.microsoft.com/office/drawing/2018/hyperlinkcolor" val="tx"/>
                              </a:ext>
                            </a:extLst>
                          </a:hlinkClick>
                        </a:rPr>
                        <a:t>16</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pt-BR" sz="1050" u="none" strike="noStrike" dirty="0">
                          <a:solidFill>
                            <a:schemeClr val="tx1"/>
                          </a:solidFill>
                          <a:effectLst/>
                        </a:rPr>
                        <a:t>Data link escape (tidak tampak)</a:t>
                      </a:r>
                      <a:endParaRPr lang="pt-BR"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747291498"/>
                  </a:ext>
                </a:extLst>
              </a:tr>
              <a:tr h="227241">
                <a:tc>
                  <a:txBody>
                    <a:bodyPr/>
                    <a:lstStyle/>
                    <a:p>
                      <a:pPr algn="l" fontAlgn="ctr">
                        <a:spcBef>
                          <a:spcPts val="0"/>
                        </a:spcBef>
                        <a:spcAft>
                          <a:spcPts val="0"/>
                        </a:spcAft>
                      </a:pPr>
                      <a:r>
                        <a:rPr lang="id-ID" sz="1050" u="none" strike="noStrike">
                          <a:solidFill>
                            <a:schemeClr val="tx1"/>
                          </a:solidFill>
                          <a:effectLst/>
                        </a:rPr>
                        <a:t>DC1</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solidFill>
                            <a:schemeClr val="tx1"/>
                          </a:solidFill>
                          <a:effectLst/>
                        </a:rPr>
                        <a:t>0011</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19">
                            <a:extLst>
                              <a:ext uri="{A12FA001-AC4F-418D-AE19-62706E023703}">
                                <ahyp:hlinkClr xmlns:ahyp="http://schemas.microsoft.com/office/drawing/2018/hyperlinkcolor" val="tx"/>
                              </a:ext>
                            </a:extLst>
                          </a:hlinkClick>
                        </a:rPr>
                        <a:t>17</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dirty="0">
                          <a:solidFill>
                            <a:schemeClr val="tx1"/>
                          </a:solidFill>
                          <a:effectLst/>
                        </a:rPr>
                        <a:t>Device control 1 (tidak tampak)</a:t>
                      </a:r>
                      <a:endParaRPr lang="id-ID"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597364553"/>
                  </a:ext>
                </a:extLst>
              </a:tr>
              <a:tr h="227241">
                <a:tc>
                  <a:txBody>
                    <a:bodyPr/>
                    <a:lstStyle/>
                    <a:p>
                      <a:pPr algn="l" fontAlgn="ctr">
                        <a:spcBef>
                          <a:spcPts val="0"/>
                        </a:spcBef>
                        <a:spcAft>
                          <a:spcPts val="0"/>
                        </a:spcAft>
                      </a:pPr>
                      <a:r>
                        <a:rPr lang="id-ID" sz="1050" u="none" strike="noStrike" dirty="0">
                          <a:solidFill>
                            <a:schemeClr val="tx1"/>
                          </a:solidFill>
                          <a:effectLst/>
                        </a:rPr>
                        <a:t>DC2</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solidFill>
                            <a:schemeClr val="tx1"/>
                          </a:solidFill>
                          <a:effectLst/>
                        </a:rPr>
                        <a:t>0012</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solidFill>
                            <a:schemeClr val="tx1"/>
                          </a:solidFill>
                          <a:effectLst/>
                          <a:hlinkClick r:id="rId20">
                            <a:extLst>
                              <a:ext uri="{A12FA001-AC4F-418D-AE19-62706E023703}">
                                <ahyp:hlinkClr xmlns:ahyp="http://schemas.microsoft.com/office/drawing/2018/hyperlinkcolor" val="tx"/>
                              </a:ext>
                            </a:extLst>
                          </a:hlinkClick>
                        </a:rPr>
                        <a:t>18</a:t>
                      </a:r>
                      <a:endParaRPr lang="id-ID" sz="1050" b="0" i="0" u="none" strike="noStrike">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dirty="0">
                          <a:solidFill>
                            <a:schemeClr val="tx1"/>
                          </a:solidFill>
                          <a:effectLst/>
                        </a:rPr>
                        <a:t>Device control 2 (tidak tampak)</a:t>
                      </a:r>
                      <a:endParaRPr lang="id-ID"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204833962"/>
                  </a:ext>
                </a:extLst>
              </a:tr>
              <a:tr h="227241">
                <a:tc>
                  <a:txBody>
                    <a:bodyPr/>
                    <a:lstStyle/>
                    <a:p>
                      <a:pPr algn="l" fontAlgn="ctr">
                        <a:spcBef>
                          <a:spcPts val="0"/>
                        </a:spcBef>
                        <a:spcAft>
                          <a:spcPts val="0"/>
                        </a:spcAft>
                      </a:pPr>
                      <a:r>
                        <a:rPr lang="id-ID" sz="1050" u="none" strike="noStrike" dirty="0">
                          <a:solidFill>
                            <a:schemeClr val="tx1"/>
                          </a:solidFill>
                          <a:effectLst/>
                        </a:rPr>
                        <a:t>DC3</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solidFill>
                            <a:schemeClr val="tx1"/>
                          </a:solidFill>
                          <a:effectLst/>
                        </a:rPr>
                        <a:t>0013</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solidFill>
                            <a:schemeClr val="tx1"/>
                          </a:solidFill>
                          <a:effectLst/>
                          <a:hlinkClick r:id="rId21">
                            <a:extLst>
                              <a:ext uri="{A12FA001-AC4F-418D-AE19-62706E023703}">
                                <ahyp:hlinkClr xmlns:ahyp="http://schemas.microsoft.com/office/drawing/2018/hyperlinkcolor" val="tx"/>
                              </a:ext>
                            </a:extLst>
                          </a:hlinkClick>
                        </a:rPr>
                        <a:t>19</a:t>
                      </a:r>
                      <a:endParaRPr lang="id-ID" sz="1050" b="0" i="0" u="none" strike="noStrike" dirty="0">
                        <a:solidFill>
                          <a:schemeClr val="tx1"/>
                        </a:solidFill>
                        <a:effectLst/>
                        <a:latin typeface="Arial" panose="020B0604020202020204" pitchFamily="34" charset="0"/>
                      </a:endParaRPr>
                    </a:p>
                  </a:txBody>
                  <a:tcPr marL="28530" marR="28530" marT="14265" marB="14265" anchor="ctr"/>
                </a:tc>
                <a:tc>
                  <a:txBody>
                    <a:bodyPr/>
                    <a:lstStyle/>
                    <a:p>
                      <a:pPr algn="l" fontAlgn="ctr">
                        <a:spcBef>
                          <a:spcPts val="0"/>
                        </a:spcBef>
                        <a:spcAft>
                          <a:spcPts val="0"/>
                        </a:spcAft>
                      </a:pPr>
                      <a:r>
                        <a:rPr lang="id-ID" sz="1050" u="none" strike="noStrike" dirty="0">
                          <a:solidFill>
                            <a:schemeClr val="tx1"/>
                          </a:solidFill>
                          <a:effectLst/>
                        </a:rPr>
                        <a:t>Device control 3 (tidak tampak)</a:t>
                      </a:r>
                      <a:endParaRPr lang="id-ID" sz="1050" b="0" i="0" u="none" strike="noStrike" dirty="0">
                        <a:solidFill>
                          <a:schemeClr val="tx1"/>
                        </a:solidFill>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791071081"/>
                  </a:ext>
                </a:extLst>
              </a:tr>
              <a:tr h="227241">
                <a:tc>
                  <a:txBody>
                    <a:bodyPr/>
                    <a:lstStyle/>
                    <a:p>
                      <a:pPr algn="l" fontAlgn="ctr">
                        <a:spcBef>
                          <a:spcPts val="0"/>
                        </a:spcBef>
                        <a:spcAft>
                          <a:spcPts val="0"/>
                        </a:spcAft>
                      </a:pPr>
                      <a:r>
                        <a:rPr lang="id-ID" sz="1050" u="none" strike="noStrike">
                          <a:solidFill>
                            <a:schemeClr val="tx1"/>
                          </a:solidFill>
                          <a:effectLst/>
                        </a:rPr>
                        <a:t>DC4</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rPr>
                        <a:t>0014</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hlinkClick r:id="rId22">
                            <a:extLst>
                              <a:ext uri="{A12FA001-AC4F-418D-AE19-62706E023703}">
                                <ahyp:hlinkClr xmlns:ahyp="http://schemas.microsoft.com/office/drawing/2018/hyperlinkcolor" val="tx"/>
                              </a:ext>
                            </a:extLst>
                          </a:hlinkClick>
                        </a:rPr>
                        <a:t>20</a:t>
                      </a:r>
                      <a:endParaRPr lang="id-ID" sz="1050" b="0" i="0" u="none" strike="noStrike">
                        <a:solidFill>
                          <a:schemeClr val="tx1"/>
                        </a:solidFill>
                        <a:effectLst/>
                        <a:latin typeface="Arial" panose="020B0604020202020204" pitchFamily="34" charset="0"/>
                      </a:endParaRPr>
                    </a:p>
                  </a:txBody>
                  <a:tcPr anchor="ctr"/>
                </a:tc>
                <a:tc>
                  <a:txBody>
                    <a:bodyPr/>
                    <a:lstStyle/>
                    <a:p>
                      <a:pPr algn="l" fontAlgn="ctr">
                        <a:spcBef>
                          <a:spcPts val="0"/>
                        </a:spcBef>
                        <a:spcAft>
                          <a:spcPts val="0"/>
                        </a:spcAft>
                      </a:pPr>
                      <a:r>
                        <a:rPr lang="id-ID" sz="1050" u="none" strike="noStrike">
                          <a:solidFill>
                            <a:schemeClr val="tx1"/>
                          </a:solidFill>
                          <a:effectLst/>
                        </a:rPr>
                        <a:t>Device control 4 (tidak tampak)</a:t>
                      </a:r>
                      <a:endParaRPr lang="id-ID" sz="1050" b="0" i="0" u="none" strike="noStrike">
                        <a:solidFill>
                          <a:schemeClr val="tx1"/>
                        </a:solidFill>
                        <a:effectLst/>
                        <a:latin typeface="Arial" panose="020B0604020202020204" pitchFamily="34" charset="0"/>
                      </a:endParaRPr>
                    </a:p>
                  </a:txBody>
                  <a:tcPr anchor="ctr"/>
                </a:tc>
                <a:extLst>
                  <a:ext uri="{0D108BD9-81ED-4DB2-BD59-A6C34878D82A}">
                    <a16:rowId xmlns:a16="http://schemas.microsoft.com/office/drawing/2014/main" val="4077916670"/>
                  </a:ext>
                </a:extLst>
              </a:tr>
              <a:tr h="227241">
                <a:tc>
                  <a:txBody>
                    <a:bodyPr/>
                    <a:lstStyle/>
                    <a:p>
                      <a:pPr algn="l" fontAlgn="ctr">
                        <a:spcBef>
                          <a:spcPts val="0"/>
                        </a:spcBef>
                        <a:spcAft>
                          <a:spcPts val="0"/>
                        </a:spcAft>
                      </a:pPr>
                      <a:r>
                        <a:rPr lang="id-ID" sz="1050" u="none" strike="noStrike">
                          <a:solidFill>
                            <a:schemeClr val="tx1"/>
                          </a:solidFill>
                          <a:effectLst/>
                        </a:rPr>
                        <a:t>NAK</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rPr>
                        <a:t>0015</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hlinkClick r:id="rId23">
                            <a:extLst>
                              <a:ext uri="{A12FA001-AC4F-418D-AE19-62706E023703}">
                                <ahyp:hlinkClr xmlns:ahyp="http://schemas.microsoft.com/office/drawing/2018/hyperlinkcolor" val="tx"/>
                              </a:ext>
                            </a:extLst>
                          </a:hlinkClick>
                        </a:rPr>
                        <a:t>21</a:t>
                      </a:r>
                      <a:endParaRPr lang="id-ID" sz="1050" b="0" i="0" u="none" strike="noStrike">
                        <a:solidFill>
                          <a:schemeClr val="tx1"/>
                        </a:solidFill>
                        <a:effectLst/>
                        <a:latin typeface="Arial" panose="020B0604020202020204" pitchFamily="34" charset="0"/>
                      </a:endParaRPr>
                    </a:p>
                  </a:txBody>
                  <a:tcPr anchor="ctr"/>
                </a:tc>
                <a:tc>
                  <a:txBody>
                    <a:bodyPr/>
                    <a:lstStyle/>
                    <a:p>
                      <a:pPr algn="l" fontAlgn="ctr">
                        <a:spcBef>
                          <a:spcPts val="0"/>
                        </a:spcBef>
                        <a:spcAft>
                          <a:spcPts val="0"/>
                        </a:spcAft>
                      </a:pPr>
                      <a:r>
                        <a:rPr lang="id-ID" sz="1050" u="none" strike="noStrike">
                          <a:solidFill>
                            <a:schemeClr val="tx1"/>
                          </a:solidFill>
                          <a:effectLst/>
                        </a:rPr>
                        <a:t>Negative acknowledge (tidak tampak)</a:t>
                      </a:r>
                      <a:endParaRPr lang="id-ID" sz="1050" b="0" i="0" u="none" strike="noStrike">
                        <a:solidFill>
                          <a:schemeClr val="tx1"/>
                        </a:solidFill>
                        <a:effectLst/>
                        <a:latin typeface="Arial" panose="020B0604020202020204" pitchFamily="34" charset="0"/>
                      </a:endParaRPr>
                    </a:p>
                  </a:txBody>
                  <a:tcPr anchor="ctr"/>
                </a:tc>
                <a:extLst>
                  <a:ext uri="{0D108BD9-81ED-4DB2-BD59-A6C34878D82A}">
                    <a16:rowId xmlns:a16="http://schemas.microsoft.com/office/drawing/2014/main" val="356240241"/>
                  </a:ext>
                </a:extLst>
              </a:tr>
              <a:tr h="227241">
                <a:tc>
                  <a:txBody>
                    <a:bodyPr/>
                    <a:lstStyle/>
                    <a:p>
                      <a:pPr algn="l" fontAlgn="ctr">
                        <a:spcBef>
                          <a:spcPts val="0"/>
                        </a:spcBef>
                        <a:spcAft>
                          <a:spcPts val="0"/>
                        </a:spcAft>
                      </a:pPr>
                      <a:r>
                        <a:rPr lang="id-ID" sz="1050" u="none" strike="noStrike">
                          <a:solidFill>
                            <a:schemeClr val="tx1"/>
                          </a:solidFill>
                          <a:effectLst/>
                        </a:rPr>
                        <a:t>SYN</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rPr>
                        <a:t>0016</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hlinkClick r:id="rId24">
                            <a:extLst>
                              <a:ext uri="{A12FA001-AC4F-418D-AE19-62706E023703}">
                                <ahyp:hlinkClr xmlns:ahyp="http://schemas.microsoft.com/office/drawing/2018/hyperlinkcolor" val="tx"/>
                              </a:ext>
                            </a:extLst>
                          </a:hlinkClick>
                        </a:rPr>
                        <a:t>22</a:t>
                      </a:r>
                      <a:endParaRPr lang="id-ID" sz="1050" b="0" i="0" u="none" strike="noStrike">
                        <a:solidFill>
                          <a:schemeClr val="tx1"/>
                        </a:solidFill>
                        <a:effectLst/>
                        <a:latin typeface="Arial" panose="020B0604020202020204" pitchFamily="34" charset="0"/>
                      </a:endParaRPr>
                    </a:p>
                  </a:txBody>
                  <a:tcPr anchor="ctr"/>
                </a:tc>
                <a:tc>
                  <a:txBody>
                    <a:bodyPr/>
                    <a:lstStyle/>
                    <a:p>
                      <a:pPr algn="l" fontAlgn="ctr">
                        <a:spcBef>
                          <a:spcPts val="0"/>
                        </a:spcBef>
                        <a:spcAft>
                          <a:spcPts val="0"/>
                        </a:spcAft>
                      </a:pPr>
                      <a:r>
                        <a:rPr lang="id-ID" sz="1050" u="none" strike="noStrike">
                          <a:solidFill>
                            <a:schemeClr val="tx1"/>
                          </a:solidFill>
                          <a:effectLst/>
                        </a:rPr>
                        <a:t>Synchronous idle (tidak tampak)</a:t>
                      </a:r>
                      <a:endParaRPr lang="id-ID" sz="1050" b="0" i="0" u="none" strike="noStrike">
                        <a:solidFill>
                          <a:schemeClr val="tx1"/>
                        </a:solidFill>
                        <a:effectLst/>
                        <a:latin typeface="Arial" panose="020B0604020202020204" pitchFamily="34" charset="0"/>
                      </a:endParaRPr>
                    </a:p>
                  </a:txBody>
                  <a:tcPr anchor="ctr"/>
                </a:tc>
                <a:extLst>
                  <a:ext uri="{0D108BD9-81ED-4DB2-BD59-A6C34878D82A}">
                    <a16:rowId xmlns:a16="http://schemas.microsoft.com/office/drawing/2014/main" val="227556405"/>
                  </a:ext>
                </a:extLst>
              </a:tr>
              <a:tr h="0">
                <a:tc>
                  <a:txBody>
                    <a:bodyPr/>
                    <a:lstStyle/>
                    <a:p>
                      <a:pPr algn="l" fontAlgn="ctr">
                        <a:spcBef>
                          <a:spcPts val="0"/>
                        </a:spcBef>
                        <a:spcAft>
                          <a:spcPts val="0"/>
                        </a:spcAft>
                      </a:pPr>
                      <a:r>
                        <a:rPr lang="id-ID" sz="1050" u="none" strike="noStrike">
                          <a:solidFill>
                            <a:schemeClr val="tx1"/>
                          </a:solidFill>
                          <a:effectLst/>
                        </a:rPr>
                        <a:t>ETB</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rPr>
                        <a:t>0017</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hlinkClick r:id="rId25">
                            <a:extLst>
                              <a:ext uri="{A12FA001-AC4F-418D-AE19-62706E023703}">
                                <ahyp:hlinkClr xmlns:ahyp="http://schemas.microsoft.com/office/drawing/2018/hyperlinkcolor" val="tx"/>
                              </a:ext>
                            </a:extLst>
                          </a:hlinkClick>
                        </a:rPr>
                        <a:t>23</a:t>
                      </a:r>
                      <a:endParaRPr lang="id-ID" sz="1050" b="0" i="0" u="none" strike="noStrike">
                        <a:solidFill>
                          <a:schemeClr val="tx1"/>
                        </a:solidFill>
                        <a:effectLst/>
                        <a:latin typeface="Arial" panose="020B0604020202020204" pitchFamily="34" charset="0"/>
                      </a:endParaRPr>
                    </a:p>
                  </a:txBody>
                  <a:tcPr anchor="ctr"/>
                </a:tc>
                <a:tc>
                  <a:txBody>
                    <a:bodyPr/>
                    <a:lstStyle/>
                    <a:p>
                      <a:pPr algn="l" fontAlgn="ctr">
                        <a:spcBef>
                          <a:spcPts val="0"/>
                        </a:spcBef>
                        <a:spcAft>
                          <a:spcPts val="0"/>
                        </a:spcAft>
                      </a:pPr>
                      <a:r>
                        <a:rPr lang="en-US" sz="1050" u="none" strike="noStrike">
                          <a:solidFill>
                            <a:schemeClr val="tx1"/>
                          </a:solidFill>
                          <a:effectLst/>
                        </a:rPr>
                        <a:t>End of transmission block (tidak tampak)</a:t>
                      </a:r>
                      <a:endParaRPr lang="en-US" sz="1050" b="0" i="0" u="none" strike="noStrike">
                        <a:solidFill>
                          <a:schemeClr val="tx1"/>
                        </a:solidFill>
                        <a:effectLst/>
                        <a:latin typeface="Arial" panose="020B0604020202020204" pitchFamily="34" charset="0"/>
                      </a:endParaRPr>
                    </a:p>
                  </a:txBody>
                  <a:tcPr anchor="ctr"/>
                </a:tc>
                <a:extLst>
                  <a:ext uri="{0D108BD9-81ED-4DB2-BD59-A6C34878D82A}">
                    <a16:rowId xmlns:a16="http://schemas.microsoft.com/office/drawing/2014/main" val="827526127"/>
                  </a:ext>
                </a:extLst>
              </a:tr>
              <a:tr h="227241">
                <a:tc>
                  <a:txBody>
                    <a:bodyPr/>
                    <a:lstStyle/>
                    <a:p>
                      <a:pPr algn="l" fontAlgn="ctr">
                        <a:spcBef>
                          <a:spcPts val="0"/>
                        </a:spcBef>
                        <a:spcAft>
                          <a:spcPts val="0"/>
                        </a:spcAft>
                      </a:pPr>
                      <a:r>
                        <a:rPr lang="id-ID" sz="1050" u="none" strike="noStrike">
                          <a:solidFill>
                            <a:schemeClr val="tx1"/>
                          </a:solidFill>
                          <a:effectLst/>
                        </a:rPr>
                        <a:t>CAN</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a:solidFill>
                            <a:schemeClr val="tx1"/>
                          </a:solidFill>
                          <a:effectLst/>
                        </a:rPr>
                        <a:t>0018</a:t>
                      </a:r>
                      <a:endParaRPr lang="id-ID" sz="1050" b="0" i="0" u="none" strike="noStrike">
                        <a:solidFill>
                          <a:schemeClr val="tx1"/>
                        </a:solidFill>
                        <a:effectLst/>
                        <a:latin typeface="Arial" panose="020B0604020202020204" pitchFamily="34" charset="0"/>
                      </a:endParaRPr>
                    </a:p>
                  </a:txBody>
                  <a:tcPr anchor="ctr"/>
                </a:tc>
                <a:tc>
                  <a:txBody>
                    <a:bodyPr/>
                    <a:lstStyle/>
                    <a:p>
                      <a:pPr algn="ctr" fontAlgn="ctr">
                        <a:spcBef>
                          <a:spcPts val="0"/>
                        </a:spcBef>
                        <a:spcAft>
                          <a:spcPts val="0"/>
                        </a:spcAft>
                      </a:pPr>
                      <a:r>
                        <a:rPr lang="id-ID" sz="1050" u="none" strike="noStrike" dirty="0">
                          <a:solidFill>
                            <a:schemeClr val="tx1"/>
                          </a:solidFill>
                          <a:effectLst/>
                          <a:hlinkClick r:id="rId26">
                            <a:extLst>
                              <a:ext uri="{A12FA001-AC4F-418D-AE19-62706E023703}">
                                <ahyp:hlinkClr xmlns:ahyp="http://schemas.microsoft.com/office/drawing/2018/hyperlinkcolor" val="tx"/>
                              </a:ext>
                            </a:extLst>
                          </a:hlinkClick>
                        </a:rPr>
                        <a:t>24</a:t>
                      </a:r>
                      <a:endParaRPr lang="id-ID" sz="1050" b="0" i="0" u="none" strike="noStrike" dirty="0">
                        <a:solidFill>
                          <a:schemeClr val="tx1"/>
                        </a:solidFill>
                        <a:effectLst/>
                        <a:latin typeface="Arial" panose="020B0604020202020204" pitchFamily="34" charset="0"/>
                      </a:endParaRPr>
                    </a:p>
                  </a:txBody>
                  <a:tcPr anchor="ctr"/>
                </a:tc>
                <a:tc>
                  <a:txBody>
                    <a:bodyPr/>
                    <a:lstStyle/>
                    <a:p>
                      <a:pPr algn="l" fontAlgn="ctr">
                        <a:spcBef>
                          <a:spcPts val="0"/>
                        </a:spcBef>
                        <a:spcAft>
                          <a:spcPts val="0"/>
                        </a:spcAft>
                      </a:pPr>
                      <a:r>
                        <a:rPr lang="id-ID" sz="1050" u="none" strike="noStrike" dirty="0">
                          <a:solidFill>
                            <a:schemeClr val="tx1"/>
                          </a:solidFill>
                          <a:effectLst/>
                        </a:rPr>
                        <a:t>Cancel (tidak tampak)</a:t>
                      </a:r>
                      <a:endParaRPr lang="id-ID" sz="1050" b="0" i="0" u="none" strike="noStrike" dirty="0">
                        <a:solidFill>
                          <a:schemeClr val="tx1"/>
                        </a:solidFill>
                        <a:effectLst/>
                        <a:latin typeface="Arial" panose="020B0604020202020204" pitchFamily="34" charset="0"/>
                      </a:endParaRPr>
                    </a:p>
                  </a:txBody>
                  <a:tcPr anchor="ctr"/>
                </a:tc>
                <a:extLst>
                  <a:ext uri="{0D108BD9-81ED-4DB2-BD59-A6C34878D82A}">
                    <a16:rowId xmlns:a16="http://schemas.microsoft.com/office/drawing/2014/main" val="69235464"/>
                  </a:ext>
                </a:extLst>
              </a:tr>
            </a:tbl>
          </a:graphicData>
        </a:graphic>
      </p:graphicFrame>
    </p:spTree>
    <p:extLst>
      <p:ext uri="{BB962C8B-B14F-4D97-AF65-F5344CB8AC3E}">
        <p14:creationId xmlns:p14="http://schemas.microsoft.com/office/powerpoint/2010/main" val="121351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561227416"/>
              </p:ext>
            </p:extLst>
          </p:nvPr>
        </p:nvGraphicFramePr>
        <p:xfrm>
          <a:off x="254568" y="132970"/>
          <a:ext cx="7098733" cy="6635070"/>
        </p:xfrm>
        <a:graphic>
          <a:graphicData uri="http://schemas.openxmlformats.org/drawingml/2006/table">
            <a:tbl>
              <a:tblPr firstRow="1" bandRow="1">
                <a:tableStyleId>{5C22544A-7EE6-4342-B048-85BDC9FD1C3A}</a:tableStyleId>
              </a:tblPr>
              <a:tblGrid>
                <a:gridCol w="1131757">
                  <a:extLst>
                    <a:ext uri="{9D8B030D-6E8A-4147-A177-3AD203B41FA5}">
                      <a16:colId xmlns:a16="http://schemas.microsoft.com/office/drawing/2014/main" val="3013836776"/>
                    </a:ext>
                  </a:extLst>
                </a:gridCol>
                <a:gridCol w="1564900">
                  <a:extLst>
                    <a:ext uri="{9D8B030D-6E8A-4147-A177-3AD203B41FA5}">
                      <a16:colId xmlns:a16="http://schemas.microsoft.com/office/drawing/2014/main" val="3647721090"/>
                    </a:ext>
                  </a:extLst>
                </a:gridCol>
                <a:gridCol w="1603068">
                  <a:extLst>
                    <a:ext uri="{9D8B030D-6E8A-4147-A177-3AD203B41FA5}">
                      <a16:colId xmlns:a16="http://schemas.microsoft.com/office/drawing/2014/main" val="3989390290"/>
                    </a:ext>
                  </a:extLst>
                </a:gridCol>
                <a:gridCol w="2799008">
                  <a:extLst>
                    <a:ext uri="{9D8B030D-6E8A-4147-A177-3AD203B41FA5}">
                      <a16:colId xmlns:a16="http://schemas.microsoft.com/office/drawing/2014/main" val="3756027602"/>
                    </a:ext>
                  </a:extLst>
                </a:gridCol>
              </a:tblGrid>
              <a:tr h="33795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43799">
                <a:tc>
                  <a:txBody>
                    <a:bodyPr/>
                    <a:lstStyle/>
                    <a:p>
                      <a:r>
                        <a:rPr lang="id-ID" sz="1050">
                          <a:solidFill>
                            <a:schemeClr val="tx1"/>
                          </a:solidFill>
                          <a:effectLst/>
                        </a:rPr>
                        <a:t>EM</a:t>
                      </a:r>
                    </a:p>
                  </a:txBody>
                  <a:tcPr anchor="ctr"/>
                </a:tc>
                <a:tc>
                  <a:txBody>
                    <a:bodyPr/>
                    <a:lstStyle/>
                    <a:p>
                      <a:pPr algn="ctr"/>
                      <a:r>
                        <a:rPr lang="id-ID" sz="1050">
                          <a:solidFill>
                            <a:schemeClr val="tx1"/>
                          </a:solidFill>
                          <a:effectLst/>
                        </a:rPr>
                        <a:t>0019</a:t>
                      </a:r>
                    </a:p>
                  </a:txBody>
                  <a:tcPr anchor="ctr"/>
                </a:tc>
                <a:tc>
                  <a:txBody>
                    <a:bodyPr/>
                    <a:lstStyle/>
                    <a:p>
                      <a:pPr algn="ctr"/>
                      <a:r>
                        <a:rPr lang="id-ID" sz="1050" u="none" strike="noStrike">
                          <a:solidFill>
                            <a:schemeClr val="tx1"/>
                          </a:solidFill>
                          <a:effectLst/>
                          <a:hlinkClick r:id="rId2" tooltip="25 (angka)">
                            <a:extLst>
                              <a:ext uri="{A12FA001-AC4F-418D-AE19-62706E023703}">
                                <ahyp:hlinkClr xmlns:ahyp="http://schemas.microsoft.com/office/drawing/2018/hyperlinkcolor" val="tx"/>
                              </a:ext>
                            </a:extLst>
                          </a:hlinkClick>
                        </a:rPr>
                        <a:t>25</a:t>
                      </a:r>
                      <a:endParaRPr lang="id-ID" sz="1050">
                        <a:solidFill>
                          <a:schemeClr val="tx1"/>
                        </a:solidFill>
                        <a:effectLst/>
                      </a:endParaRPr>
                    </a:p>
                  </a:txBody>
                  <a:tcPr anchor="ctr"/>
                </a:tc>
                <a:tc>
                  <a:txBody>
                    <a:bodyPr/>
                    <a:lstStyle/>
                    <a:p>
                      <a:r>
                        <a:rPr lang="id-ID" sz="1050">
                          <a:solidFill>
                            <a:schemeClr val="tx1"/>
                          </a:solidFill>
                          <a:effectLst/>
                        </a:rPr>
                        <a:t>End of medium (tidak tampak)</a:t>
                      </a:r>
                    </a:p>
                  </a:txBody>
                  <a:tcPr anchor="ctr"/>
                </a:tc>
                <a:extLst>
                  <a:ext uri="{0D108BD9-81ED-4DB2-BD59-A6C34878D82A}">
                    <a16:rowId xmlns:a16="http://schemas.microsoft.com/office/drawing/2014/main" val="2458297214"/>
                  </a:ext>
                </a:extLst>
              </a:tr>
              <a:tr h="243799">
                <a:tc>
                  <a:txBody>
                    <a:bodyPr/>
                    <a:lstStyle/>
                    <a:p>
                      <a:r>
                        <a:rPr lang="id-ID" sz="1050">
                          <a:solidFill>
                            <a:schemeClr val="tx1"/>
                          </a:solidFill>
                          <a:effectLst/>
                        </a:rPr>
                        <a:t>SUB</a:t>
                      </a:r>
                    </a:p>
                  </a:txBody>
                  <a:tcPr anchor="ctr"/>
                </a:tc>
                <a:tc>
                  <a:txBody>
                    <a:bodyPr/>
                    <a:lstStyle/>
                    <a:p>
                      <a:pPr algn="ctr"/>
                      <a:r>
                        <a:rPr lang="id-ID" sz="1050">
                          <a:solidFill>
                            <a:schemeClr val="tx1"/>
                          </a:solidFill>
                          <a:effectLst/>
                        </a:rPr>
                        <a:t>001A</a:t>
                      </a:r>
                    </a:p>
                  </a:txBody>
                  <a:tcPr anchor="ctr"/>
                </a:tc>
                <a:tc>
                  <a:txBody>
                    <a:bodyPr/>
                    <a:lstStyle/>
                    <a:p>
                      <a:pPr algn="ctr"/>
                      <a:r>
                        <a:rPr lang="id-ID" sz="1050" u="none" strike="noStrike">
                          <a:solidFill>
                            <a:schemeClr val="tx1"/>
                          </a:solidFill>
                          <a:effectLst/>
                          <a:hlinkClick r:id="rId3" tooltip="26 (angka)">
                            <a:extLst>
                              <a:ext uri="{A12FA001-AC4F-418D-AE19-62706E023703}">
                                <ahyp:hlinkClr xmlns:ahyp="http://schemas.microsoft.com/office/drawing/2018/hyperlinkcolor" val="tx"/>
                              </a:ext>
                            </a:extLst>
                          </a:hlinkClick>
                        </a:rPr>
                        <a:t>26</a:t>
                      </a:r>
                      <a:endParaRPr lang="id-ID" sz="1050">
                        <a:solidFill>
                          <a:schemeClr val="tx1"/>
                        </a:solidFill>
                        <a:effectLst/>
                      </a:endParaRPr>
                    </a:p>
                  </a:txBody>
                  <a:tcPr anchor="ctr"/>
                </a:tc>
                <a:tc>
                  <a:txBody>
                    <a:bodyPr/>
                    <a:lstStyle/>
                    <a:p>
                      <a:r>
                        <a:rPr lang="id-ID" sz="1050">
                          <a:solidFill>
                            <a:schemeClr val="tx1"/>
                          </a:solidFill>
                          <a:effectLst/>
                        </a:rPr>
                        <a:t>Substitute (tidak tampak)</a:t>
                      </a:r>
                    </a:p>
                  </a:txBody>
                  <a:tcPr anchor="ctr"/>
                </a:tc>
                <a:extLst>
                  <a:ext uri="{0D108BD9-81ED-4DB2-BD59-A6C34878D82A}">
                    <a16:rowId xmlns:a16="http://schemas.microsoft.com/office/drawing/2014/main" val="3666886858"/>
                  </a:ext>
                </a:extLst>
              </a:tr>
              <a:tr h="243799">
                <a:tc>
                  <a:txBody>
                    <a:bodyPr/>
                    <a:lstStyle/>
                    <a:p>
                      <a:r>
                        <a:rPr lang="id-ID" sz="1050">
                          <a:solidFill>
                            <a:schemeClr val="tx1"/>
                          </a:solidFill>
                          <a:effectLst/>
                        </a:rPr>
                        <a:t>ESC</a:t>
                      </a:r>
                    </a:p>
                  </a:txBody>
                  <a:tcPr anchor="ctr"/>
                </a:tc>
                <a:tc>
                  <a:txBody>
                    <a:bodyPr/>
                    <a:lstStyle/>
                    <a:p>
                      <a:pPr algn="ctr"/>
                      <a:r>
                        <a:rPr lang="id-ID" sz="1050">
                          <a:solidFill>
                            <a:schemeClr val="tx1"/>
                          </a:solidFill>
                          <a:effectLst/>
                        </a:rPr>
                        <a:t>001B</a:t>
                      </a:r>
                    </a:p>
                  </a:txBody>
                  <a:tcPr anchor="ctr"/>
                </a:tc>
                <a:tc>
                  <a:txBody>
                    <a:bodyPr/>
                    <a:lstStyle/>
                    <a:p>
                      <a:pPr algn="ctr"/>
                      <a:r>
                        <a:rPr lang="id-ID" sz="1050" u="none" strike="noStrike">
                          <a:solidFill>
                            <a:schemeClr val="tx1"/>
                          </a:solidFill>
                          <a:effectLst/>
                          <a:hlinkClick r:id="rId4" tooltip="27 (angka)">
                            <a:extLst>
                              <a:ext uri="{A12FA001-AC4F-418D-AE19-62706E023703}">
                                <ahyp:hlinkClr xmlns:ahyp="http://schemas.microsoft.com/office/drawing/2018/hyperlinkcolor" val="tx"/>
                              </a:ext>
                            </a:extLst>
                          </a:hlinkClick>
                        </a:rPr>
                        <a:t>27</a:t>
                      </a:r>
                      <a:endParaRPr lang="id-ID" sz="1050">
                        <a:solidFill>
                          <a:schemeClr val="tx1"/>
                        </a:solidFill>
                        <a:effectLst/>
                      </a:endParaRPr>
                    </a:p>
                  </a:txBody>
                  <a:tcPr anchor="ctr"/>
                </a:tc>
                <a:tc>
                  <a:txBody>
                    <a:bodyPr/>
                    <a:lstStyle/>
                    <a:p>
                      <a:r>
                        <a:rPr lang="id-ID" sz="1050">
                          <a:solidFill>
                            <a:schemeClr val="tx1"/>
                          </a:solidFill>
                          <a:effectLst/>
                        </a:rPr>
                        <a:t>Escape (tidak tampak)</a:t>
                      </a:r>
                    </a:p>
                  </a:txBody>
                  <a:tcPr anchor="ctr"/>
                </a:tc>
                <a:extLst>
                  <a:ext uri="{0D108BD9-81ED-4DB2-BD59-A6C34878D82A}">
                    <a16:rowId xmlns:a16="http://schemas.microsoft.com/office/drawing/2014/main" val="425131836"/>
                  </a:ext>
                </a:extLst>
              </a:tr>
              <a:tr h="243799">
                <a:tc>
                  <a:txBody>
                    <a:bodyPr/>
                    <a:lstStyle/>
                    <a:p>
                      <a:r>
                        <a:rPr lang="id-ID" sz="1050">
                          <a:solidFill>
                            <a:schemeClr val="tx1"/>
                          </a:solidFill>
                          <a:effectLst/>
                        </a:rPr>
                        <a:t>FS</a:t>
                      </a:r>
                    </a:p>
                  </a:txBody>
                  <a:tcPr anchor="ctr"/>
                </a:tc>
                <a:tc>
                  <a:txBody>
                    <a:bodyPr/>
                    <a:lstStyle/>
                    <a:p>
                      <a:pPr algn="ctr"/>
                      <a:r>
                        <a:rPr lang="id-ID" sz="1050">
                          <a:solidFill>
                            <a:schemeClr val="tx1"/>
                          </a:solidFill>
                          <a:effectLst/>
                        </a:rPr>
                        <a:t>001C</a:t>
                      </a:r>
                    </a:p>
                  </a:txBody>
                  <a:tcPr anchor="ctr"/>
                </a:tc>
                <a:tc>
                  <a:txBody>
                    <a:bodyPr/>
                    <a:lstStyle/>
                    <a:p>
                      <a:pPr algn="ctr"/>
                      <a:r>
                        <a:rPr lang="id-ID" sz="1050" u="none" strike="noStrike">
                          <a:solidFill>
                            <a:schemeClr val="tx1"/>
                          </a:solidFill>
                          <a:effectLst/>
                          <a:hlinkClick r:id="rId5" tooltip="28 (angka)">
                            <a:extLst>
                              <a:ext uri="{A12FA001-AC4F-418D-AE19-62706E023703}">
                                <ahyp:hlinkClr xmlns:ahyp="http://schemas.microsoft.com/office/drawing/2018/hyperlinkcolor" val="tx"/>
                              </a:ext>
                            </a:extLst>
                          </a:hlinkClick>
                        </a:rPr>
                        <a:t>28</a:t>
                      </a:r>
                      <a:endParaRPr lang="id-ID" sz="1050">
                        <a:solidFill>
                          <a:schemeClr val="tx1"/>
                        </a:solidFill>
                        <a:effectLst/>
                      </a:endParaRPr>
                    </a:p>
                  </a:txBody>
                  <a:tcPr anchor="ctr"/>
                </a:tc>
                <a:tc>
                  <a:txBody>
                    <a:bodyPr/>
                    <a:lstStyle/>
                    <a:p>
                      <a:r>
                        <a:rPr lang="id-ID" sz="1050">
                          <a:solidFill>
                            <a:schemeClr val="tx1"/>
                          </a:solidFill>
                          <a:effectLst/>
                        </a:rPr>
                        <a:t>File separator</a:t>
                      </a:r>
                    </a:p>
                  </a:txBody>
                  <a:tcPr anchor="ctr"/>
                </a:tc>
                <a:extLst>
                  <a:ext uri="{0D108BD9-81ED-4DB2-BD59-A6C34878D82A}">
                    <a16:rowId xmlns:a16="http://schemas.microsoft.com/office/drawing/2014/main" val="3244774102"/>
                  </a:ext>
                </a:extLst>
              </a:tr>
              <a:tr h="243799">
                <a:tc>
                  <a:txBody>
                    <a:bodyPr/>
                    <a:lstStyle/>
                    <a:p>
                      <a:r>
                        <a:rPr lang="id-ID" sz="1050">
                          <a:solidFill>
                            <a:schemeClr val="tx1"/>
                          </a:solidFill>
                          <a:effectLst/>
                        </a:rPr>
                        <a:t>GS</a:t>
                      </a:r>
                    </a:p>
                  </a:txBody>
                  <a:tcPr anchor="ctr"/>
                </a:tc>
                <a:tc>
                  <a:txBody>
                    <a:bodyPr/>
                    <a:lstStyle/>
                    <a:p>
                      <a:pPr algn="ctr"/>
                      <a:r>
                        <a:rPr lang="id-ID" sz="1050">
                          <a:solidFill>
                            <a:schemeClr val="tx1"/>
                          </a:solidFill>
                          <a:effectLst/>
                        </a:rPr>
                        <a:t>001D</a:t>
                      </a:r>
                    </a:p>
                  </a:txBody>
                  <a:tcPr anchor="ctr"/>
                </a:tc>
                <a:tc>
                  <a:txBody>
                    <a:bodyPr/>
                    <a:lstStyle/>
                    <a:p>
                      <a:pPr algn="ctr"/>
                      <a:r>
                        <a:rPr lang="id-ID" sz="1050" u="none" strike="noStrike">
                          <a:solidFill>
                            <a:schemeClr val="tx1"/>
                          </a:solidFill>
                          <a:effectLst/>
                          <a:hlinkClick r:id="rId6" tooltip="29 (angka)">
                            <a:extLst>
                              <a:ext uri="{A12FA001-AC4F-418D-AE19-62706E023703}">
                                <ahyp:hlinkClr xmlns:ahyp="http://schemas.microsoft.com/office/drawing/2018/hyperlinkcolor" val="tx"/>
                              </a:ext>
                            </a:extLst>
                          </a:hlinkClick>
                        </a:rPr>
                        <a:t>29</a:t>
                      </a:r>
                      <a:endParaRPr lang="id-ID" sz="1050">
                        <a:solidFill>
                          <a:schemeClr val="tx1"/>
                        </a:solidFill>
                        <a:effectLst/>
                      </a:endParaRPr>
                    </a:p>
                  </a:txBody>
                  <a:tcPr anchor="ctr"/>
                </a:tc>
                <a:tc>
                  <a:txBody>
                    <a:bodyPr/>
                    <a:lstStyle/>
                    <a:p>
                      <a:r>
                        <a:rPr lang="id-ID" sz="1050">
                          <a:solidFill>
                            <a:schemeClr val="tx1"/>
                          </a:solidFill>
                          <a:effectLst/>
                        </a:rPr>
                        <a:t>Group separator</a:t>
                      </a:r>
                    </a:p>
                  </a:txBody>
                  <a:tcPr anchor="ctr"/>
                </a:tc>
                <a:extLst>
                  <a:ext uri="{0D108BD9-81ED-4DB2-BD59-A6C34878D82A}">
                    <a16:rowId xmlns:a16="http://schemas.microsoft.com/office/drawing/2014/main" val="1641192203"/>
                  </a:ext>
                </a:extLst>
              </a:tr>
              <a:tr h="243799">
                <a:tc>
                  <a:txBody>
                    <a:bodyPr/>
                    <a:lstStyle/>
                    <a:p>
                      <a:r>
                        <a:rPr lang="id-ID" sz="1050">
                          <a:solidFill>
                            <a:schemeClr val="tx1"/>
                          </a:solidFill>
                          <a:effectLst/>
                        </a:rPr>
                        <a:t>RS</a:t>
                      </a:r>
                    </a:p>
                  </a:txBody>
                  <a:tcPr anchor="ctr"/>
                </a:tc>
                <a:tc>
                  <a:txBody>
                    <a:bodyPr/>
                    <a:lstStyle/>
                    <a:p>
                      <a:pPr algn="ctr"/>
                      <a:r>
                        <a:rPr lang="id-ID" sz="1050">
                          <a:solidFill>
                            <a:schemeClr val="tx1"/>
                          </a:solidFill>
                          <a:effectLst/>
                        </a:rPr>
                        <a:t>001E</a:t>
                      </a:r>
                    </a:p>
                  </a:txBody>
                  <a:tcPr anchor="ctr"/>
                </a:tc>
                <a:tc>
                  <a:txBody>
                    <a:bodyPr/>
                    <a:lstStyle/>
                    <a:p>
                      <a:pPr algn="ctr"/>
                      <a:r>
                        <a:rPr lang="id-ID" sz="1050" u="none" strike="noStrike">
                          <a:solidFill>
                            <a:schemeClr val="tx1"/>
                          </a:solidFill>
                          <a:effectLst/>
                          <a:hlinkClick r:id="rId7" tooltip="30 (angka)">
                            <a:extLst>
                              <a:ext uri="{A12FA001-AC4F-418D-AE19-62706E023703}">
                                <ahyp:hlinkClr xmlns:ahyp="http://schemas.microsoft.com/office/drawing/2018/hyperlinkcolor" val="tx"/>
                              </a:ext>
                            </a:extLst>
                          </a:hlinkClick>
                        </a:rPr>
                        <a:t>30</a:t>
                      </a:r>
                      <a:endParaRPr lang="id-ID" sz="1050">
                        <a:solidFill>
                          <a:schemeClr val="tx1"/>
                        </a:solidFill>
                        <a:effectLst/>
                      </a:endParaRPr>
                    </a:p>
                  </a:txBody>
                  <a:tcPr anchor="ctr"/>
                </a:tc>
                <a:tc>
                  <a:txBody>
                    <a:bodyPr/>
                    <a:lstStyle/>
                    <a:p>
                      <a:r>
                        <a:rPr lang="id-ID" sz="1050">
                          <a:solidFill>
                            <a:schemeClr val="tx1"/>
                          </a:solidFill>
                          <a:effectLst/>
                        </a:rPr>
                        <a:t>Record separator</a:t>
                      </a:r>
                    </a:p>
                  </a:txBody>
                  <a:tcPr anchor="ctr"/>
                </a:tc>
                <a:extLst>
                  <a:ext uri="{0D108BD9-81ED-4DB2-BD59-A6C34878D82A}">
                    <a16:rowId xmlns:a16="http://schemas.microsoft.com/office/drawing/2014/main" val="3951284809"/>
                  </a:ext>
                </a:extLst>
              </a:tr>
              <a:tr h="243799">
                <a:tc>
                  <a:txBody>
                    <a:bodyPr/>
                    <a:lstStyle/>
                    <a:p>
                      <a:r>
                        <a:rPr lang="id-ID" sz="1050">
                          <a:solidFill>
                            <a:schemeClr val="tx1"/>
                          </a:solidFill>
                          <a:effectLst/>
                        </a:rPr>
                        <a:t>US</a:t>
                      </a:r>
                    </a:p>
                  </a:txBody>
                  <a:tcPr anchor="ctr"/>
                </a:tc>
                <a:tc>
                  <a:txBody>
                    <a:bodyPr/>
                    <a:lstStyle/>
                    <a:p>
                      <a:pPr algn="ctr"/>
                      <a:r>
                        <a:rPr lang="id-ID" sz="1050">
                          <a:solidFill>
                            <a:schemeClr val="tx1"/>
                          </a:solidFill>
                          <a:effectLst/>
                        </a:rPr>
                        <a:t>001F</a:t>
                      </a:r>
                    </a:p>
                  </a:txBody>
                  <a:tcPr anchor="ctr"/>
                </a:tc>
                <a:tc>
                  <a:txBody>
                    <a:bodyPr/>
                    <a:lstStyle/>
                    <a:p>
                      <a:pPr algn="ctr"/>
                      <a:r>
                        <a:rPr lang="id-ID" sz="1050" u="none" strike="noStrike">
                          <a:solidFill>
                            <a:schemeClr val="tx1"/>
                          </a:solidFill>
                          <a:effectLst/>
                          <a:hlinkClick r:id="rId8" tooltip="31 (angka)">
                            <a:extLst>
                              <a:ext uri="{A12FA001-AC4F-418D-AE19-62706E023703}">
                                <ahyp:hlinkClr xmlns:ahyp="http://schemas.microsoft.com/office/drawing/2018/hyperlinkcolor" val="tx"/>
                              </a:ext>
                            </a:extLst>
                          </a:hlinkClick>
                        </a:rPr>
                        <a:t>31</a:t>
                      </a:r>
                      <a:endParaRPr lang="id-ID" sz="1050">
                        <a:solidFill>
                          <a:schemeClr val="tx1"/>
                        </a:solidFill>
                        <a:effectLst/>
                      </a:endParaRPr>
                    </a:p>
                  </a:txBody>
                  <a:tcPr anchor="ctr"/>
                </a:tc>
                <a:tc>
                  <a:txBody>
                    <a:bodyPr/>
                    <a:lstStyle/>
                    <a:p>
                      <a:r>
                        <a:rPr lang="id-ID" sz="1050">
                          <a:solidFill>
                            <a:schemeClr val="tx1"/>
                          </a:solidFill>
                          <a:effectLst/>
                        </a:rPr>
                        <a:t>Unit separator</a:t>
                      </a:r>
                    </a:p>
                  </a:txBody>
                  <a:tcPr anchor="ctr"/>
                </a:tc>
                <a:extLst>
                  <a:ext uri="{0D108BD9-81ED-4DB2-BD59-A6C34878D82A}">
                    <a16:rowId xmlns:a16="http://schemas.microsoft.com/office/drawing/2014/main" val="3992673006"/>
                  </a:ext>
                </a:extLst>
              </a:tr>
              <a:tr h="243799">
                <a:tc>
                  <a:txBody>
                    <a:bodyPr/>
                    <a:lstStyle/>
                    <a:p>
                      <a:r>
                        <a:rPr lang="id-ID" sz="1050">
                          <a:solidFill>
                            <a:schemeClr val="tx1"/>
                          </a:solidFill>
                          <a:effectLst/>
                        </a:rPr>
                        <a:t>SP</a:t>
                      </a:r>
                    </a:p>
                  </a:txBody>
                  <a:tcPr anchor="ctr"/>
                </a:tc>
                <a:tc>
                  <a:txBody>
                    <a:bodyPr/>
                    <a:lstStyle/>
                    <a:p>
                      <a:pPr algn="ctr"/>
                      <a:r>
                        <a:rPr lang="id-ID" sz="1050">
                          <a:solidFill>
                            <a:schemeClr val="tx1"/>
                          </a:solidFill>
                          <a:effectLst/>
                        </a:rPr>
                        <a:t>0020</a:t>
                      </a:r>
                    </a:p>
                  </a:txBody>
                  <a:tcPr anchor="ctr"/>
                </a:tc>
                <a:tc>
                  <a:txBody>
                    <a:bodyPr/>
                    <a:lstStyle/>
                    <a:p>
                      <a:pPr algn="ctr"/>
                      <a:r>
                        <a:rPr lang="id-ID" sz="1050" u="none" strike="noStrike">
                          <a:solidFill>
                            <a:schemeClr val="tx1"/>
                          </a:solidFill>
                          <a:effectLst/>
                          <a:hlinkClick r:id="rId9" tooltip="32 (angka)">
                            <a:extLst>
                              <a:ext uri="{A12FA001-AC4F-418D-AE19-62706E023703}">
                                <ahyp:hlinkClr xmlns:ahyp="http://schemas.microsoft.com/office/drawing/2018/hyperlinkcolor" val="tx"/>
                              </a:ext>
                            </a:extLst>
                          </a:hlinkClick>
                        </a:rPr>
                        <a:t>32</a:t>
                      </a:r>
                      <a:endParaRPr lang="id-ID" sz="1050">
                        <a:solidFill>
                          <a:schemeClr val="tx1"/>
                        </a:solidFill>
                        <a:effectLst/>
                      </a:endParaRPr>
                    </a:p>
                  </a:txBody>
                  <a:tcPr anchor="ctr"/>
                </a:tc>
                <a:tc>
                  <a:txBody>
                    <a:bodyPr/>
                    <a:lstStyle/>
                    <a:p>
                      <a:r>
                        <a:rPr lang="id-ID" sz="1050">
                          <a:solidFill>
                            <a:schemeClr val="tx1"/>
                          </a:solidFill>
                          <a:effectLst/>
                        </a:rPr>
                        <a:t>Spasi</a:t>
                      </a:r>
                    </a:p>
                  </a:txBody>
                  <a:tcPr anchor="ctr"/>
                </a:tc>
                <a:extLst>
                  <a:ext uri="{0D108BD9-81ED-4DB2-BD59-A6C34878D82A}">
                    <a16:rowId xmlns:a16="http://schemas.microsoft.com/office/drawing/2014/main" val="2628150359"/>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0021</a:t>
                      </a:r>
                    </a:p>
                  </a:txBody>
                  <a:tcPr anchor="ctr"/>
                </a:tc>
                <a:tc>
                  <a:txBody>
                    <a:bodyPr/>
                    <a:lstStyle/>
                    <a:p>
                      <a:pPr algn="ctr"/>
                      <a:r>
                        <a:rPr lang="id-ID" sz="1050" u="none" strike="noStrike">
                          <a:solidFill>
                            <a:schemeClr val="tx1"/>
                          </a:solidFill>
                          <a:effectLst/>
                          <a:hlinkClick r:id="rId10" tooltip="33 (angka)">
                            <a:extLst>
                              <a:ext uri="{A12FA001-AC4F-418D-AE19-62706E023703}">
                                <ahyp:hlinkClr xmlns:ahyp="http://schemas.microsoft.com/office/drawing/2018/hyperlinkcolor" val="tx"/>
                              </a:ext>
                            </a:extLst>
                          </a:hlinkClick>
                        </a:rPr>
                        <a:t>33</a:t>
                      </a:r>
                      <a:endParaRPr lang="id-ID" sz="1050">
                        <a:solidFill>
                          <a:schemeClr val="tx1"/>
                        </a:solidFill>
                        <a:effectLst/>
                      </a:endParaRPr>
                    </a:p>
                  </a:txBody>
                  <a:tcPr anchor="ctr"/>
                </a:tc>
                <a:tc>
                  <a:txBody>
                    <a:bodyPr/>
                    <a:lstStyle/>
                    <a:p>
                      <a:r>
                        <a:rPr lang="id-ID" sz="1050">
                          <a:solidFill>
                            <a:schemeClr val="tx1"/>
                          </a:solidFill>
                          <a:effectLst/>
                        </a:rPr>
                        <a:t>Tanda seru (exclamation)</a:t>
                      </a:r>
                    </a:p>
                  </a:txBody>
                  <a:tcPr anchor="ctr"/>
                </a:tc>
                <a:extLst>
                  <a:ext uri="{0D108BD9-81ED-4DB2-BD59-A6C34878D82A}">
                    <a16:rowId xmlns:a16="http://schemas.microsoft.com/office/drawing/2014/main" val="2174684737"/>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0022</a:t>
                      </a:r>
                    </a:p>
                  </a:txBody>
                  <a:tcPr anchor="ctr"/>
                </a:tc>
                <a:tc>
                  <a:txBody>
                    <a:bodyPr/>
                    <a:lstStyle/>
                    <a:p>
                      <a:pPr algn="ctr"/>
                      <a:r>
                        <a:rPr lang="id-ID" sz="1050" u="none" strike="noStrike">
                          <a:solidFill>
                            <a:schemeClr val="tx1"/>
                          </a:solidFill>
                          <a:effectLst/>
                          <a:hlinkClick r:id="rId11" tooltip="34 (angka)">
                            <a:extLst>
                              <a:ext uri="{A12FA001-AC4F-418D-AE19-62706E023703}">
                                <ahyp:hlinkClr xmlns:ahyp="http://schemas.microsoft.com/office/drawing/2018/hyperlinkcolor" val="tx"/>
                              </a:ext>
                            </a:extLst>
                          </a:hlinkClick>
                        </a:rPr>
                        <a:t>34</a:t>
                      </a:r>
                      <a:endParaRPr lang="id-ID" sz="1050">
                        <a:solidFill>
                          <a:schemeClr val="tx1"/>
                        </a:solidFill>
                        <a:effectLst/>
                      </a:endParaRPr>
                    </a:p>
                  </a:txBody>
                  <a:tcPr anchor="ctr"/>
                </a:tc>
                <a:tc>
                  <a:txBody>
                    <a:bodyPr/>
                    <a:lstStyle/>
                    <a:p>
                      <a:r>
                        <a:rPr lang="id-ID" sz="1050">
                          <a:solidFill>
                            <a:schemeClr val="tx1"/>
                          </a:solidFill>
                          <a:effectLst/>
                        </a:rPr>
                        <a:t>Tanda kutip dua</a:t>
                      </a:r>
                    </a:p>
                  </a:txBody>
                  <a:tcPr anchor="ctr"/>
                </a:tc>
                <a:extLst>
                  <a:ext uri="{0D108BD9-81ED-4DB2-BD59-A6C34878D82A}">
                    <a16:rowId xmlns:a16="http://schemas.microsoft.com/office/drawing/2014/main" val="1696672267"/>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0023</a:t>
                      </a:r>
                    </a:p>
                  </a:txBody>
                  <a:tcPr anchor="ctr"/>
                </a:tc>
                <a:tc>
                  <a:txBody>
                    <a:bodyPr/>
                    <a:lstStyle/>
                    <a:p>
                      <a:pPr algn="ctr"/>
                      <a:r>
                        <a:rPr lang="id-ID" sz="1050" u="none" strike="noStrike">
                          <a:solidFill>
                            <a:schemeClr val="tx1"/>
                          </a:solidFill>
                          <a:effectLst/>
                          <a:hlinkClick r:id="rId12" tooltip="35 (angka)">
                            <a:extLst>
                              <a:ext uri="{A12FA001-AC4F-418D-AE19-62706E023703}">
                                <ahyp:hlinkClr xmlns:ahyp="http://schemas.microsoft.com/office/drawing/2018/hyperlinkcolor" val="tx"/>
                              </a:ext>
                            </a:extLst>
                          </a:hlinkClick>
                        </a:rPr>
                        <a:t>35</a:t>
                      </a:r>
                      <a:endParaRPr lang="id-ID" sz="1050">
                        <a:solidFill>
                          <a:schemeClr val="tx1"/>
                        </a:solidFill>
                        <a:effectLst/>
                      </a:endParaRPr>
                    </a:p>
                  </a:txBody>
                  <a:tcPr anchor="ctr"/>
                </a:tc>
                <a:tc>
                  <a:txBody>
                    <a:bodyPr/>
                    <a:lstStyle/>
                    <a:p>
                      <a:r>
                        <a:rPr lang="id-ID" sz="1050">
                          <a:solidFill>
                            <a:schemeClr val="tx1"/>
                          </a:solidFill>
                          <a:effectLst/>
                        </a:rPr>
                        <a:t>Tanda pagar (kres)</a:t>
                      </a:r>
                    </a:p>
                  </a:txBody>
                  <a:tcPr anchor="ctr"/>
                </a:tc>
                <a:extLst>
                  <a:ext uri="{0D108BD9-81ED-4DB2-BD59-A6C34878D82A}">
                    <a16:rowId xmlns:a16="http://schemas.microsoft.com/office/drawing/2014/main" val="2400405902"/>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0024</a:t>
                      </a:r>
                    </a:p>
                  </a:txBody>
                  <a:tcPr anchor="ctr"/>
                </a:tc>
                <a:tc>
                  <a:txBody>
                    <a:bodyPr/>
                    <a:lstStyle/>
                    <a:p>
                      <a:pPr algn="ctr"/>
                      <a:r>
                        <a:rPr lang="id-ID" sz="1050" u="none" strike="noStrike">
                          <a:solidFill>
                            <a:schemeClr val="tx1"/>
                          </a:solidFill>
                          <a:effectLst/>
                          <a:hlinkClick r:id="rId13" tooltip="36 (angka)">
                            <a:extLst>
                              <a:ext uri="{A12FA001-AC4F-418D-AE19-62706E023703}">
                                <ahyp:hlinkClr xmlns:ahyp="http://schemas.microsoft.com/office/drawing/2018/hyperlinkcolor" val="tx"/>
                              </a:ext>
                            </a:extLst>
                          </a:hlinkClick>
                        </a:rPr>
                        <a:t>36</a:t>
                      </a:r>
                      <a:endParaRPr lang="id-ID" sz="1050">
                        <a:solidFill>
                          <a:schemeClr val="tx1"/>
                        </a:solidFill>
                        <a:effectLst/>
                      </a:endParaRPr>
                    </a:p>
                  </a:txBody>
                  <a:tcPr anchor="ctr"/>
                </a:tc>
                <a:tc>
                  <a:txBody>
                    <a:bodyPr/>
                    <a:lstStyle/>
                    <a:p>
                      <a:r>
                        <a:rPr lang="id-ID" sz="1050">
                          <a:solidFill>
                            <a:schemeClr val="tx1"/>
                          </a:solidFill>
                          <a:effectLst/>
                        </a:rPr>
                        <a:t>Tanda mata uang dolar</a:t>
                      </a:r>
                    </a:p>
                  </a:txBody>
                  <a:tcPr anchor="ctr"/>
                </a:tc>
                <a:extLst>
                  <a:ext uri="{0D108BD9-81ED-4DB2-BD59-A6C34878D82A}">
                    <a16:rowId xmlns:a16="http://schemas.microsoft.com/office/drawing/2014/main" val="4120538117"/>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0025</a:t>
                      </a:r>
                    </a:p>
                  </a:txBody>
                  <a:tcPr anchor="ctr"/>
                </a:tc>
                <a:tc>
                  <a:txBody>
                    <a:bodyPr/>
                    <a:lstStyle/>
                    <a:p>
                      <a:pPr algn="ctr"/>
                      <a:r>
                        <a:rPr lang="id-ID" sz="1050" u="none" strike="noStrike">
                          <a:solidFill>
                            <a:schemeClr val="tx1"/>
                          </a:solidFill>
                          <a:effectLst/>
                          <a:hlinkClick r:id="rId14" tooltip="37 (angka)">
                            <a:extLst>
                              <a:ext uri="{A12FA001-AC4F-418D-AE19-62706E023703}">
                                <ahyp:hlinkClr xmlns:ahyp="http://schemas.microsoft.com/office/drawing/2018/hyperlinkcolor" val="tx"/>
                              </a:ext>
                            </a:extLst>
                          </a:hlinkClick>
                        </a:rPr>
                        <a:t>37</a:t>
                      </a:r>
                      <a:endParaRPr lang="id-ID" sz="1050">
                        <a:solidFill>
                          <a:schemeClr val="tx1"/>
                        </a:solidFill>
                        <a:effectLst/>
                      </a:endParaRPr>
                    </a:p>
                  </a:txBody>
                  <a:tcPr anchor="ctr"/>
                </a:tc>
                <a:tc>
                  <a:txBody>
                    <a:bodyPr/>
                    <a:lstStyle/>
                    <a:p>
                      <a:r>
                        <a:rPr lang="id-ID" sz="1050">
                          <a:solidFill>
                            <a:schemeClr val="tx1"/>
                          </a:solidFill>
                          <a:effectLst/>
                        </a:rPr>
                        <a:t>Tanda persen</a:t>
                      </a:r>
                    </a:p>
                  </a:txBody>
                  <a:tcPr anchor="ctr"/>
                </a:tc>
                <a:extLst>
                  <a:ext uri="{0D108BD9-81ED-4DB2-BD59-A6C34878D82A}">
                    <a16:rowId xmlns:a16="http://schemas.microsoft.com/office/drawing/2014/main" val="2513686046"/>
                  </a:ext>
                </a:extLst>
              </a:tr>
              <a:tr h="243799">
                <a:tc>
                  <a:txBody>
                    <a:bodyPr/>
                    <a:lstStyle/>
                    <a:p>
                      <a:r>
                        <a:rPr lang="id-ID" sz="1050">
                          <a:solidFill>
                            <a:schemeClr val="tx1"/>
                          </a:solidFill>
                          <a:effectLst/>
                        </a:rPr>
                        <a:t>&amp;</a:t>
                      </a:r>
                    </a:p>
                  </a:txBody>
                  <a:tcPr anchor="ctr"/>
                </a:tc>
                <a:tc>
                  <a:txBody>
                    <a:bodyPr/>
                    <a:lstStyle/>
                    <a:p>
                      <a:pPr algn="ctr"/>
                      <a:r>
                        <a:rPr lang="id-ID" sz="1050">
                          <a:solidFill>
                            <a:schemeClr val="tx1"/>
                          </a:solidFill>
                          <a:effectLst/>
                        </a:rPr>
                        <a:t>0026</a:t>
                      </a:r>
                    </a:p>
                  </a:txBody>
                  <a:tcPr anchor="ctr"/>
                </a:tc>
                <a:tc>
                  <a:txBody>
                    <a:bodyPr/>
                    <a:lstStyle/>
                    <a:p>
                      <a:pPr algn="ctr"/>
                      <a:r>
                        <a:rPr lang="id-ID" sz="1050" u="none" strike="noStrike">
                          <a:solidFill>
                            <a:schemeClr val="tx1"/>
                          </a:solidFill>
                          <a:effectLst/>
                          <a:hlinkClick r:id="rId15" tooltip="38 (angka)">
                            <a:extLst>
                              <a:ext uri="{A12FA001-AC4F-418D-AE19-62706E023703}">
                                <ahyp:hlinkClr xmlns:ahyp="http://schemas.microsoft.com/office/drawing/2018/hyperlinkcolor" val="tx"/>
                              </a:ext>
                            </a:extLst>
                          </a:hlinkClick>
                        </a:rPr>
                        <a:t>38</a:t>
                      </a:r>
                      <a:endParaRPr lang="id-ID" sz="1050">
                        <a:solidFill>
                          <a:schemeClr val="tx1"/>
                        </a:solidFill>
                        <a:effectLst/>
                      </a:endParaRPr>
                    </a:p>
                  </a:txBody>
                  <a:tcPr anchor="ctr"/>
                </a:tc>
                <a:tc>
                  <a:txBody>
                    <a:bodyPr/>
                    <a:lstStyle/>
                    <a:p>
                      <a:r>
                        <a:rPr lang="id-ID" sz="1050">
                          <a:solidFill>
                            <a:schemeClr val="tx1"/>
                          </a:solidFill>
                          <a:effectLst/>
                        </a:rPr>
                        <a:t>Karakter ampersan (&amp;)</a:t>
                      </a:r>
                    </a:p>
                  </a:txBody>
                  <a:tcPr anchor="ctr"/>
                </a:tc>
                <a:extLst>
                  <a:ext uri="{0D108BD9-81ED-4DB2-BD59-A6C34878D82A}">
                    <a16:rowId xmlns:a16="http://schemas.microsoft.com/office/drawing/2014/main" val="3164080"/>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0027</a:t>
                      </a:r>
                    </a:p>
                  </a:txBody>
                  <a:tcPr anchor="ctr"/>
                </a:tc>
                <a:tc>
                  <a:txBody>
                    <a:bodyPr/>
                    <a:lstStyle/>
                    <a:p>
                      <a:pPr algn="ctr"/>
                      <a:r>
                        <a:rPr lang="id-ID" sz="1050" u="none" strike="noStrike">
                          <a:solidFill>
                            <a:schemeClr val="tx1"/>
                          </a:solidFill>
                          <a:effectLst/>
                          <a:hlinkClick r:id="rId16" tooltip="39 (angka)">
                            <a:extLst>
                              <a:ext uri="{A12FA001-AC4F-418D-AE19-62706E023703}">
                                <ahyp:hlinkClr xmlns:ahyp="http://schemas.microsoft.com/office/drawing/2018/hyperlinkcolor" val="tx"/>
                              </a:ext>
                            </a:extLst>
                          </a:hlinkClick>
                        </a:rPr>
                        <a:t>39</a:t>
                      </a:r>
                      <a:endParaRPr lang="id-ID" sz="1050">
                        <a:solidFill>
                          <a:schemeClr val="tx1"/>
                        </a:solidFill>
                        <a:effectLst/>
                      </a:endParaRPr>
                    </a:p>
                  </a:txBody>
                  <a:tcPr anchor="ctr"/>
                </a:tc>
                <a:tc>
                  <a:txBody>
                    <a:bodyPr/>
                    <a:lstStyle/>
                    <a:p>
                      <a:r>
                        <a:rPr lang="id-ID" sz="1050">
                          <a:solidFill>
                            <a:schemeClr val="tx1"/>
                          </a:solidFill>
                          <a:effectLst/>
                        </a:rPr>
                        <a:t>Karakter Apostrof</a:t>
                      </a:r>
                    </a:p>
                  </a:txBody>
                  <a:tcPr anchor="ctr"/>
                </a:tc>
                <a:extLst>
                  <a:ext uri="{0D108BD9-81ED-4DB2-BD59-A6C34878D82A}">
                    <a16:rowId xmlns:a16="http://schemas.microsoft.com/office/drawing/2014/main" val="3496385623"/>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0028</a:t>
                      </a:r>
                    </a:p>
                  </a:txBody>
                  <a:tcPr anchor="ctr"/>
                </a:tc>
                <a:tc>
                  <a:txBody>
                    <a:bodyPr/>
                    <a:lstStyle/>
                    <a:p>
                      <a:pPr algn="ctr"/>
                      <a:r>
                        <a:rPr lang="id-ID" sz="1050" u="none" strike="noStrike">
                          <a:solidFill>
                            <a:schemeClr val="tx1"/>
                          </a:solidFill>
                          <a:effectLst/>
                          <a:hlinkClick r:id="rId17" tooltip="40 (angka)">
                            <a:extLst>
                              <a:ext uri="{A12FA001-AC4F-418D-AE19-62706E023703}">
                                <ahyp:hlinkClr xmlns:ahyp="http://schemas.microsoft.com/office/drawing/2018/hyperlinkcolor" val="tx"/>
                              </a:ext>
                            </a:extLst>
                          </a:hlinkClick>
                        </a:rPr>
                        <a:t>40</a:t>
                      </a:r>
                      <a:endParaRPr lang="id-ID" sz="1050">
                        <a:solidFill>
                          <a:schemeClr val="tx1"/>
                        </a:solidFill>
                        <a:effectLst/>
                      </a:endParaRPr>
                    </a:p>
                  </a:txBody>
                  <a:tcPr anchor="ctr"/>
                </a:tc>
                <a:tc>
                  <a:txBody>
                    <a:bodyPr/>
                    <a:lstStyle/>
                    <a:p>
                      <a:r>
                        <a:rPr lang="id-ID" sz="1050">
                          <a:solidFill>
                            <a:schemeClr val="tx1"/>
                          </a:solidFill>
                          <a:effectLst/>
                        </a:rPr>
                        <a:t>Tanda kurung buka</a:t>
                      </a:r>
                    </a:p>
                  </a:txBody>
                  <a:tcPr anchor="ctr"/>
                </a:tc>
                <a:extLst>
                  <a:ext uri="{0D108BD9-81ED-4DB2-BD59-A6C34878D82A}">
                    <a16:rowId xmlns:a16="http://schemas.microsoft.com/office/drawing/2014/main" val="3159489028"/>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0029</a:t>
                      </a:r>
                    </a:p>
                  </a:txBody>
                  <a:tcPr anchor="ctr"/>
                </a:tc>
                <a:tc>
                  <a:txBody>
                    <a:bodyPr/>
                    <a:lstStyle/>
                    <a:p>
                      <a:pPr algn="ctr"/>
                      <a:r>
                        <a:rPr lang="id-ID" sz="1050" u="none" strike="noStrike">
                          <a:solidFill>
                            <a:schemeClr val="tx1"/>
                          </a:solidFill>
                          <a:effectLst/>
                          <a:hlinkClick r:id="rId18" tooltip="41 (angka)">
                            <a:extLst>
                              <a:ext uri="{A12FA001-AC4F-418D-AE19-62706E023703}">
                                <ahyp:hlinkClr xmlns:ahyp="http://schemas.microsoft.com/office/drawing/2018/hyperlinkcolor" val="tx"/>
                              </a:ext>
                            </a:extLst>
                          </a:hlinkClick>
                        </a:rPr>
                        <a:t>41</a:t>
                      </a:r>
                      <a:endParaRPr lang="id-ID" sz="1050">
                        <a:solidFill>
                          <a:schemeClr val="tx1"/>
                        </a:solidFill>
                        <a:effectLst/>
                      </a:endParaRPr>
                    </a:p>
                  </a:txBody>
                  <a:tcPr anchor="ctr"/>
                </a:tc>
                <a:tc>
                  <a:txBody>
                    <a:bodyPr/>
                    <a:lstStyle/>
                    <a:p>
                      <a:r>
                        <a:rPr lang="id-ID" sz="1050">
                          <a:solidFill>
                            <a:schemeClr val="tx1"/>
                          </a:solidFill>
                          <a:effectLst/>
                        </a:rPr>
                        <a:t>Tanda kurung tutup</a:t>
                      </a:r>
                    </a:p>
                  </a:txBody>
                  <a:tcPr anchor="ctr"/>
                </a:tc>
                <a:extLst>
                  <a:ext uri="{0D108BD9-81ED-4DB2-BD59-A6C34878D82A}">
                    <a16:rowId xmlns:a16="http://schemas.microsoft.com/office/drawing/2014/main" val="747291498"/>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002A</a:t>
                      </a:r>
                    </a:p>
                  </a:txBody>
                  <a:tcPr anchor="ctr"/>
                </a:tc>
                <a:tc>
                  <a:txBody>
                    <a:bodyPr/>
                    <a:lstStyle/>
                    <a:p>
                      <a:pPr algn="ctr"/>
                      <a:r>
                        <a:rPr lang="id-ID" sz="1050" u="none" strike="noStrike">
                          <a:solidFill>
                            <a:schemeClr val="tx1"/>
                          </a:solidFill>
                          <a:effectLst/>
                          <a:hlinkClick r:id="rId19" tooltip="42 (angka)">
                            <a:extLst>
                              <a:ext uri="{A12FA001-AC4F-418D-AE19-62706E023703}">
                                <ahyp:hlinkClr xmlns:ahyp="http://schemas.microsoft.com/office/drawing/2018/hyperlinkcolor" val="tx"/>
                              </a:ext>
                            </a:extLst>
                          </a:hlinkClick>
                        </a:rPr>
                        <a:t>42</a:t>
                      </a:r>
                      <a:endParaRPr lang="id-ID" sz="1050">
                        <a:solidFill>
                          <a:schemeClr val="tx1"/>
                        </a:solidFill>
                        <a:effectLst/>
                      </a:endParaRPr>
                    </a:p>
                  </a:txBody>
                  <a:tcPr anchor="ctr"/>
                </a:tc>
                <a:tc>
                  <a:txBody>
                    <a:bodyPr/>
                    <a:lstStyle/>
                    <a:p>
                      <a:r>
                        <a:rPr lang="id-ID" sz="1050">
                          <a:solidFill>
                            <a:schemeClr val="tx1"/>
                          </a:solidFill>
                          <a:effectLst/>
                        </a:rPr>
                        <a:t>Karakter asterisk (bintang)</a:t>
                      </a:r>
                    </a:p>
                  </a:txBody>
                  <a:tcPr anchor="ctr"/>
                </a:tc>
                <a:extLst>
                  <a:ext uri="{0D108BD9-81ED-4DB2-BD59-A6C34878D82A}">
                    <a16:rowId xmlns:a16="http://schemas.microsoft.com/office/drawing/2014/main" val="597364553"/>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002B</a:t>
                      </a:r>
                    </a:p>
                  </a:txBody>
                  <a:tcPr anchor="ctr"/>
                </a:tc>
                <a:tc>
                  <a:txBody>
                    <a:bodyPr/>
                    <a:lstStyle/>
                    <a:p>
                      <a:pPr algn="ctr"/>
                      <a:r>
                        <a:rPr lang="id-ID" sz="1050" u="none" strike="noStrike">
                          <a:solidFill>
                            <a:schemeClr val="tx1"/>
                          </a:solidFill>
                          <a:effectLst/>
                          <a:hlinkClick r:id="rId20" tooltip="43 (angka)">
                            <a:extLst>
                              <a:ext uri="{A12FA001-AC4F-418D-AE19-62706E023703}">
                                <ahyp:hlinkClr xmlns:ahyp="http://schemas.microsoft.com/office/drawing/2018/hyperlinkcolor" val="tx"/>
                              </a:ext>
                            </a:extLst>
                          </a:hlinkClick>
                        </a:rPr>
                        <a:t>43</a:t>
                      </a:r>
                      <a:endParaRPr lang="id-ID" sz="1050">
                        <a:solidFill>
                          <a:schemeClr val="tx1"/>
                        </a:solidFill>
                        <a:effectLst/>
                      </a:endParaRPr>
                    </a:p>
                  </a:txBody>
                  <a:tcPr anchor="ctr"/>
                </a:tc>
                <a:tc>
                  <a:txBody>
                    <a:bodyPr/>
                    <a:lstStyle/>
                    <a:p>
                      <a:r>
                        <a:rPr lang="id-ID" sz="1050">
                          <a:solidFill>
                            <a:schemeClr val="tx1"/>
                          </a:solidFill>
                          <a:effectLst/>
                        </a:rPr>
                        <a:t>Tanda tambah (plus)</a:t>
                      </a:r>
                    </a:p>
                  </a:txBody>
                  <a:tcPr anchor="ctr"/>
                </a:tc>
                <a:extLst>
                  <a:ext uri="{0D108BD9-81ED-4DB2-BD59-A6C34878D82A}">
                    <a16:rowId xmlns:a16="http://schemas.microsoft.com/office/drawing/2014/main" val="2204833962"/>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002C</a:t>
                      </a:r>
                    </a:p>
                  </a:txBody>
                  <a:tcPr anchor="ctr"/>
                </a:tc>
                <a:tc>
                  <a:txBody>
                    <a:bodyPr/>
                    <a:lstStyle/>
                    <a:p>
                      <a:pPr algn="ctr"/>
                      <a:r>
                        <a:rPr lang="id-ID" sz="1050" u="none" strike="noStrike">
                          <a:solidFill>
                            <a:schemeClr val="tx1"/>
                          </a:solidFill>
                          <a:effectLst/>
                          <a:hlinkClick r:id="rId21" tooltip="44 (angka)">
                            <a:extLst>
                              <a:ext uri="{A12FA001-AC4F-418D-AE19-62706E023703}">
                                <ahyp:hlinkClr xmlns:ahyp="http://schemas.microsoft.com/office/drawing/2018/hyperlinkcolor" val="tx"/>
                              </a:ext>
                            </a:extLst>
                          </a:hlinkClick>
                        </a:rPr>
                        <a:t>44</a:t>
                      </a:r>
                      <a:endParaRPr lang="id-ID" sz="1050">
                        <a:solidFill>
                          <a:schemeClr val="tx1"/>
                        </a:solidFill>
                        <a:effectLst/>
                      </a:endParaRPr>
                    </a:p>
                  </a:txBody>
                  <a:tcPr anchor="ctr"/>
                </a:tc>
                <a:tc>
                  <a:txBody>
                    <a:bodyPr/>
                    <a:lstStyle/>
                    <a:p>
                      <a:r>
                        <a:rPr lang="id-ID" sz="1050">
                          <a:solidFill>
                            <a:schemeClr val="tx1"/>
                          </a:solidFill>
                          <a:effectLst/>
                        </a:rPr>
                        <a:t>Karakter koma</a:t>
                      </a:r>
                    </a:p>
                  </a:txBody>
                  <a:tcPr anchor="ctr"/>
                </a:tc>
                <a:extLst>
                  <a:ext uri="{0D108BD9-81ED-4DB2-BD59-A6C34878D82A}">
                    <a16:rowId xmlns:a16="http://schemas.microsoft.com/office/drawing/2014/main" val="791071081"/>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002D</a:t>
                      </a:r>
                    </a:p>
                  </a:txBody>
                  <a:tcPr anchor="ctr"/>
                </a:tc>
                <a:tc>
                  <a:txBody>
                    <a:bodyPr/>
                    <a:lstStyle/>
                    <a:p>
                      <a:pPr algn="ctr"/>
                      <a:r>
                        <a:rPr lang="id-ID" sz="1050" u="none" strike="noStrike">
                          <a:solidFill>
                            <a:schemeClr val="tx1"/>
                          </a:solidFill>
                          <a:effectLst/>
                          <a:hlinkClick r:id="rId22" tooltip="45 (angka)">
                            <a:extLst>
                              <a:ext uri="{A12FA001-AC4F-418D-AE19-62706E023703}">
                                <ahyp:hlinkClr xmlns:ahyp="http://schemas.microsoft.com/office/drawing/2018/hyperlinkcolor" val="tx"/>
                              </a:ext>
                            </a:extLst>
                          </a:hlinkClick>
                        </a:rPr>
                        <a:t>45</a:t>
                      </a:r>
                      <a:endParaRPr lang="id-ID" sz="1050">
                        <a:solidFill>
                          <a:schemeClr val="tx1"/>
                        </a:solidFill>
                        <a:effectLst/>
                      </a:endParaRPr>
                    </a:p>
                  </a:txBody>
                  <a:tcPr anchor="ctr"/>
                </a:tc>
                <a:tc>
                  <a:txBody>
                    <a:bodyPr/>
                    <a:lstStyle/>
                    <a:p>
                      <a:r>
                        <a:rPr lang="id-ID" sz="1050">
                          <a:solidFill>
                            <a:schemeClr val="tx1"/>
                          </a:solidFill>
                          <a:effectLst/>
                        </a:rPr>
                        <a:t>Karakter hyphen (strip)</a:t>
                      </a:r>
                    </a:p>
                  </a:txBody>
                  <a:tcPr anchor="ctr"/>
                </a:tc>
                <a:extLst>
                  <a:ext uri="{0D108BD9-81ED-4DB2-BD59-A6C34878D82A}">
                    <a16:rowId xmlns:a16="http://schemas.microsoft.com/office/drawing/2014/main" val="4077916670"/>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002E</a:t>
                      </a:r>
                    </a:p>
                  </a:txBody>
                  <a:tcPr anchor="ctr"/>
                </a:tc>
                <a:tc>
                  <a:txBody>
                    <a:bodyPr/>
                    <a:lstStyle/>
                    <a:p>
                      <a:pPr algn="ctr"/>
                      <a:r>
                        <a:rPr lang="id-ID" sz="1050" u="none" strike="noStrike">
                          <a:solidFill>
                            <a:schemeClr val="tx1"/>
                          </a:solidFill>
                          <a:effectLst/>
                          <a:hlinkClick r:id="rId23" tooltip="46 (angka)">
                            <a:extLst>
                              <a:ext uri="{A12FA001-AC4F-418D-AE19-62706E023703}">
                                <ahyp:hlinkClr xmlns:ahyp="http://schemas.microsoft.com/office/drawing/2018/hyperlinkcolor" val="tx"/>
                              </a:ext>
                            </a:extLst>
                          </a:hlinkClick>
                        </a:rPr>
                        <a:t>46</a:t>
                      </a:r>
                      <a:endParaRPr lang="id-ID" sz="1050">
                        <a:solidFill>
                          <a:schemeClr val="tx1"/>
                        </a:solidFill>
                        <a:effectLst/>
                      </a:endParaRPr>
                    </a:p>
                  </a:txBody>
                  <a:tcPr anchor="ctr"/>
                </a:tc>
                <a:tc>
                  <a:txBody>
                    <a:bodyPr/>
                    <a:lstStyle/>
                    <a:p>
                      <a:r>
                        <a:rPr lang="id-ID" sz="1050">
                          <a:solidFill>
                            <a:schemeClr val="tx1"/>
                          </a:solidFill>
                          <a:effectLst/>
                        </a:rPr>
                        <a:t>Tanda titik</a:t>
                      </a:r>
                    </a:p>
                  </a:txBody>
                  <a:tcPr anchor="ctr"/>
                </a:tc>
                <a:extLst>
                  <a:ext uri="{0D108BD9-81ED-4DB2-BD59-A6C34878D82A}">
                    <a16:rowId xmlns:a16="http://schemas.microsoft.com/office/drawing/2014/main" val="356240241"/>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002F</a:t>
                      </a:r>
                    </a:p>
                  </a:txBody>
                  <a:tcPr anchor="ctr"/>
                </a:tc>
                <a:tc>
                  <a:txBody>
                    <a:bodyPr/>
                    <a:lstStyle/>
                    <a:p>
                      <a:pPr algn="ctr"/>
                      <a:r>
                        <a:rPr lang="id-ID" sz="1050" u="none" strike="noStrike">
                          <a:solidFill>
                            <a:schemeClr val="tx1"/>
                          </a:solidFill>
                          <a:effectLst/>
                          <a:hlinkClick r:id="rId24" tooltip="47 (angka)">
                            <a:extLst>
                              <a:ext uri="{A12FA001-AC4F-418D-AE19-62706E023703}">
                                <ahyp:hlinkClr xmlns:ahyp="http://schemas.microsoft.com/office/drawing/2018/hyperlinkcolor" val="tx"/>
                              </a:ext>
                            </a:extLst>
                          </a:hlinkClick>
                        </a:rPr>
                        <a:t>47</a:t>
                      </a:r>
                      <a:endParaRPr lang="id-ID" sz="1050">
                        <a:solidFill>
                          <a:schemeClr val="tx1"/>
                        </a:solidFill>
                        <a:effectLst/>
                      </a:endParaRPr>
                    </a:p>
                  </a:txBody>
                  <a:tcPr anchor="ctr"/>
                </a:tc>
                <a:tc>
                  <a:txBody>
                    <a:bodyPr/>
                    <a:lstStyle/>
                    <a:p>
                      <a:r>
                        <a:rPr lang="id-ID" sz="1050">
                          <a:solidFill>
                            <a:schemeClr val="tx1"/>
                          </a:solidFill>
                          <a:effectLst/>
                        </a:rPr>
                        <a:t>Garis miring (</a:t>
                      </a:r>
                      <a:r>
                        <a:rPr lang="id-ID" sz="1050" i="1">
                          <a:solidFill>
                            <a:schemeClr val="tx1"/>
                          </a:solidFill>
                          <a:effectLst/>
                        </a:rPr>
                        <a:t>slash</a:t>
                      </a:r>
                      <a:r>
                        <a:rPr lang="id-ID" sz="1050">
                          <a:solidFill>
                            <a:schemeClr val="tx1"/>
                          </a:solidFill>
                          <a:effectLst/>
                        </a:rPr>
                        <a:t>)</a:t>
                      </a:r>
                    </a:p>
                  </a:txBody>
                  <a:tcPr anchor="ctr"/>
                </a:tc>
                <a:extLst>
                  <a:ext uri="{0D108BD9-81ED-4DB2-BD59-A6C34878D82A}">
                    <a16:rowId xmlns:a16="http://schemas.microsoft.com/office/drawing/2014/main" val="227556405"/>
                  </a:ext>
                </a:extLst>
              </a:tr>
              <a:tr h="243799">
                <a:tc>
                  <a:txBody>
                    <a:bodyPr/>
                    <a:lstStyle/>
                    <a:p>
                      <a:r>
                        <a:rPr lang="id-ID" sz="1050">
                          <a:solidFill>
                            <a:schemeClr val="tx1"/>
                          </a:solidFill>
                          <a:effectLst/>
                        </a:rPr>
                        <a:t>0</a:t>
                      </a:r>
                    </a:p>
                  </a:txBody>
                  <a:tcPr anchor="ctr"/>
                </a:tc>
                <a:tc>
                  <a:txBody>
                    <a:bodyPr/>
                    <a:lstStyle/>
                    <a:p>
                      <a:pPr algn="ctr"/>
                      <a:r>
                        <a:rPr lang="id-ID" sz="1050">
                          <a:solidFill>
                            <a:schemeClr val="tx1"/>
                          </a:solidFill>
                          <a:effectLst/>
                        </a:rPr>
                        <a:t>0030</a:t>
                      </a:r>
                    </a:p>
                  </a:txBody>
                  <a:tcPr anchor="ctr"/>
                </a:tc>
                <a:tc>
                  <a:txBody>
                    <a:bodyPr/>
                    <a:lstStyle/>
                    <a:p>
                      <a:pPr algn="ctr"/>
                      <a:r>
                        <a:rPr lang="id-ID" sz="1050" u="none" strike="noStrike">
                          <a:solidFill>
                            <a:schemeClr val="tx1"/>
                          </a:solidFill>
                          <a:effectLst/>
                          <a:hlinkClick r:id="rId25" tooltip="48 (angka)">
                            <a:extLst>
                              <a:ext uri="{A12FA001-AC4F-418D-AE19-62706E023703}">
                                <ahyp:hlinkClr xmlns:ahyp="http://schemas.microsoft.com/office/drawing/2018/hyperlinkcolor" val="tx"/>
                              </a:ext>
                            </a:extLst>
                          </a:hlinkClick>
                        </a:rPr>
                        <a:t>48</a:t>
                      </a:r>
                      <a:endParaRPr lang="id-ID" sz="1050">
                        <a:solidFill>
                          <a:schemeClr val="tx1"/>
                        </a:solidFill>
                        <a:effectLst/>
                      </a:endParaRPr>
                    </a:p>
                  </a:txBody>
                  <a:tcPr anchor="ctr"/>
                </a:tc>
                <a:tc>
                  <a:txBody>
                    <a:bodyPr/>
                    <a:lstStyle/>
                    <a:p>
                      <a:r>
                        <a:rPr lang="id-ID" sz="1050">
                          <a:solidFill>
                            <a:schemeClr val="tx1"/>
                          </a:solidFill>
                          <a:effectLst/>
                        </a:rPr>
                        <a:t>Angka nol</a:t>
                      </a:r>
                    </a:p>
                  </a:txBody>
                  <a:tcPr anchor="ctr"/>
                </a:tc>
                <a:extLst>
                  <a:ext uri="{0D108BD9-81ED-4DB2-BD59-A6C34878D82A}">
                    <a16:rowId xmlns:a16="http://schemas.microsoft.com/office/drawing/2014/main" val="827526127"/>
                  </a:ext>
                </a:extLst>
              </a:tr>
              <a:tr h="243799">
                <a:tc>
                  <a:txBody>
                    <a:bodyPr/>
                    <a:lstStyle/>
                    <a:p>
                      <a:r>
                        <a:rPr lang="id-ID" sz="1050">
                          <a:solidFill>
                            <a:schemeClr val="tx1"/>
                          </a:solidFill>
                          <a:effectLst/>
                        </a:rPr>
                        <a:t>1</a:t>
                      </a:r>
                    </a:p>
                  </a:txBody>
                  <a:tcPr anchor="ctr"/>
                </a:tc>
                <a:tc>
                  <a:txBody>
                    <a:bodyPr/>
                    <a:lstStyle/>
                    <a:p>
                      <a:pPr algn="ctr"/>
                      <a:r>
                        <a:rPr lang="id-ID" sz="1050">
                          <a:solidFill>
                            <a:schemeClr val="tx1"/>
                          </a:solidFill>
                          <a:effectLst/>
                        </a:rPr>
                        <a:t>0031</a:t>
                      </a:r>
                    </a:p>
                  </a:txBody>
                  <a:tcPr anchor="ctr"/>
                </a:tc>
                <a:tc>
                  <a:txBody>
                    <a:bodyPr/>
                    <a:lstStyle/>
                    <a:p>
                      <a:pPr algn="ctr"/>
                      <a:r>
                        <a:rPr lang="id-ID" sz="1050" u="none" strike="noStrike">
                          <a:solidFill>
                            <a:schemeClr val="tx1"/>
                          </a:solidFill>
                          <a:effectLst/>
                          <a:hlinkClick r:id="rId26" tooltip="49 (angka)">
                            <a:extLst>
                              <a:ext uri="{A12FA001-AC4F-418D-AE19-62706E023703}">
                                <ahyp:hlinkClr xmlns:ahyp="http://schemas.microsoft.com/office/drawing/2018/hyperlinkcolor" val="tx"/>
                              </a:ext>
                            </a:extLst>
                          </a:hlinkClick>
                        </a:rPr>
                        <a:t>49</a:t>
                      </a:r>
                      <a:endParaRPr lang="id-ID" sz="1050">
                        <a:solidFill>
                          <a:schemeClr val="tx1"/>
                        </a:solidFill>
                        <a:effectLst/>
                      </a:endParaRPr>
                    </a:p>
                  </a:txBody>
                  <a:tcPr anchor="ctr"/>
                </a:tc>
                <a:tc>
                  <a:txBody>
                    <a:bodyPr/>
                    <a:lstStyle/>
                    <a:p>
                      <a:r>
                        <a:rPr lang="id-ID" sz="1050" dirty="0">
                          <a:solidFill>
                            <a:schemeClr val="tx1"/>
                          </a:solidFill>
                          <a:effectLst/>
                        </a:rPr>
                        <a:t>Angka satu</a:t>
                      </a:r>
                    </a:p>
                  </a:txBody>
                  <a:tcPr anchor="ctr"/>
                </a:tc>
                <a:extLst>
                  <a:ext uri="{0D108BD9-81ED-4DB2-BD59-A6C34878D82A}">
                    <a16:rowId xmlns:a16="http://schemas.microsoft.com/office/drawing/2014/main" val="69235464"/>
                  </a:ext>
                </a:extLst>
              </a:tr>
            </a:tbl>
          </a:graphicData>
        </a:graphic>
      </p:graphicFrame>
    </p:spTree>
    <p:extLst>
      <p:ext uri="{BB962C8B-B14F-4D97-AF65-F5344CB8AC3E}">
        <p14:creationId xmlns:p14="http://schemas.microsoft.com/office/powerpoint/2010/main" val="398741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3698295947"/>
              </p:ext>
            </p:extLst>
          </p:nvPr>
        </p:nvGraphicFramePr>
        <p:xfrm>
          <a:off x="254568" y="132970"/>
          <a:ext cx="7098733" cy="6635070"/>
        </p:xfrm>
        <a:graphic>
          <a:graphicData uri="http://schemas.openxmlformats.org/drawingml/2006/table">
            <a:tbl>
              <a:tblPr firstRow="1" bandRow="1">
                <a:tableStyleId>{5C22544A-7EE6-4342-B048-85BDC9FD1C3A}</a:tableStyleId>
              </a:tblPr>
              <a:tblGrid>
                <a:gridCol w="1131757">
                  <a:extLst>
                    <a:ext uri="{9D8B030D-6E8A-4147-A177-3AD203B41FA5}">
                      <a16:colId xmlns:a16="http://schemas.microsoft.com/office/drawing/2014/main" val="3013836776"/>
                    </a:ext>
                  </a:extLst>
                </a:gridCol>
                <a:gridCol w="1564900">
                  <a:extLst>
                    <a:ext uri="{9D8B030D-6E8A-4147-A177-3AD203B41FA5}">
                      <a16:colId xmlns:a16="http://schemas.microsoft.com/office/drawing/2014/main" val="3647721090"/>
                    </a:ext>
                  </a:extLst>
                </a:gridCol>
                <a:gridCol w="1603068">
                  <a:extLst>
                    <a:ext uri="{9D8B030D-6E8A-4147-A177-3AD203B41FA5}">
                      <a16:colId xmlns:a16="http://schemas.microsoft.com/office/drawing/2014/main" val="3989390290"/>
                    </a:ext>
                  </a:extLst>
                </a:gridCol>
                <a:gridCol w="2799008">
                  <a:extLst>
                    <a:ext uri="{9D8B030D-6E8A-4147-A177-3AD203B41FA5}">
                      <a16:colId xmlns:a16="http://schemas.microsoft.com/office/drawing/2014/main" val="3756027602"/>
                    </a:ext>
                  </a:extLst>
                </a:gridCol>
              </a:tblGrid>
              <a:tr h="33795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43799">
                <a:tc>
                  <a:txBody>
                    <a:bodyPr/>
                    <a:lstStyle/>
                    <a:p>
                      <a:r>
                        <a:rPr lang="id-ID" sz="1050">
                          <a:solidFill>
                            <a:schemeClr val="tx1"/>
                          </a:solidFill>
                          <a:effectLst/>
                        </a:rPr>
                        <a:t>2</a:t>
                      </a:r>
                    </a:p>
                  </a:txBody>
                  <a:tcPr anchor="ctr"/>
                </a:tc>
                <a:tc>
                  <a:txBody>
                    <a:bodyPr/>
                    <a:lstStyle/>
                    <a:p>
                      <a:pPr algn="ctr"/>
                      <a:r>
                        <a:rPr lang="id-ID" sz="1050">
                          <a:solidFill>
                            <a:schemeClr val="tx1"/>
                          </a:solidFill>
                          <a:effectLst/>
                        </a:rPr>
                        <a:t>0032</a:t>
                      </a:r>
                    </a:p>
                  </a:txBody>
                  <a:tcPr anchor="ctr"/>
                </a:tc>
                <a:tc>
                  <a:txBody>
                    <a:bodyPr/>
                    <a:lstStyle/>
                    <a:p>
                      <a:pPr algn="ctr"/>
                      <a:r>
                        <a:rPr lang="id-ID" sz="1050" u="none" strike="noStrike">
                          <a:solidFill>
                            <a:schemeClr val="tx1"/>
                          </a:solidFill>
                          <a:effectLst/>
                          <a:hlinkClick r:id="rId2" tooltip="50 (angka)">
                            <a:extLst>
                              <a:ext uri="{A12FA001-AC4F-418D-AE19-62706E023703}">
                                <ahyp:hlinkClr xmlns:ahyp="http://schemas.microsoft.com/office/drawing/2018/hyperlinkcolor" val="tx"/>
                              </a:ext>
                            </a:extLst>
                          </a:hlinkClick>
                        </a:rPr>
                        <a:t>50</a:t>
                      </a:r>
                      <a:endParaRPr lang="id-ID" sz="1050">
                        <a:solidFill>
                          <a:schemeClr val="tx1"/>
                        </a:solidFill>
                        <a:effectLst/>
                      </a:endParaRPr>
                    </a:p>
                  </a:txBody>
                  <a:tcPr anchor="ctr"/>
                </a:tc>
                <a:tc>
                  <a:txBody>
                    <a:bodyPr/>
                    <a:lstStyle/>
                    <a:p>
                      <a:r>
                        <a:rPr lang="id-ID" sz="1050">
                          <a:solidFill>
                            <a:schemeClr val="tx1"/>
                          </a:solidFill>
                          <a:effectLst/>
                        </a:rPr>
                        <a:t>Angka dua</a:t>
                      </a:r>
                    </a:p>
                  </a:txBody>
                  <a:tcPr anchor="ctr"/>
                </a:tc>
                <a:extLst>
                  <a:ext uri="{0D108BD9-81ED-4DB2-BD59-A6C34878D82A}">
                    <a16:rowId xmlns:a16="http://schemas.microsoft.com/office/drawing/2014/main" val="2458297214"/>
                  </a:ext>
                </a:extLst>
              </a:tr>
              <a:tr h="243799">
                <a:tc>
                  <a:txBody>
                    <a:bodyPr/>
                    <a:lstStyle/>
                    <a:p>
                      <a:r>
                        <a:rPr lang="id-ID" sz="1050">
                          <a:solidFill>
                            <a:schemeClr val="tx1"/>
                          </a:solidFill>
                          <a:effectLst/>
                        </a:rPr>
                        <a:t>3</a:t>
                      </a:r>
                    </a:p>
                  </a:txBody>
                  <a:tcPr anchor="ctr"/>
                </a:tc>
                <a:tc>
                  <a:txBody>
                    <a:bodyPr/>
                    <a:lstStyle/>
                    <a:p>
                      <a:pPr algn="ctr"/>
                      <a:r>
                        <a:rPr lang="id-ID" sz="1050">
                          <a:solidFill>
                            <a:schemeClr val="tx1"/>
                          </a:solidFill>
                          <a:effectLst/>
                        </a:rPr>
                        <a:t>0033</a:t>
                      </a:r>
                    </a:p>
                  </a:txBody>
                  <a:tcPr anchor="ctr"/>
                </a:tc>
                <a:tc>
                  <a:txBody>
                    <a:bodyPr/>
                    <a:lstStyle/>
                    <a:p>
                      <a:pPr algn="ctr"/>
                      <a:r>
                        <a:rPr lang="id-ID" sz="1050" u="none" strike="noStrike">
                          <a:solidFill>
                            <a:schemeClr val="tx1"/>
                          </a:solidFill>
                          <a:effectLst/>
                          <a:hlinkClick r:id="rId3" tooltip="51 (angka)">
                            <a:extLst>
                              <a:ext uri="{A12FA001-AC4F-418D-AE19-62706E023703}">
                                <ahyp:hlinkClr xmlns:ahyp="http://schemas.microsoft.com/office/drawing/2018/hyperlinkcolor" val="tx"/>
                              </a:ext>
                            </a:extLst>
                          </a:hlinkClick>
                        </a:rPr>
                        <a:t>51</a:t>
                      </a:r>
                      <a:endParaRPr lang="id-ID" sz="1050">
                        <a:solidFill>
                          <a:schemeClr val="tx1"/>
                        </a:solidFill>
                        <a:effectLst/>
                      </a:endParaRPr>
                    </a:p>
                  </a:txBody>
                  <a:tcPr anchor="ctr"/>
                </a:tc>
                <a:tc>
                  <a:txBody>
                    <a:bodyPr/>
                    <a:lstStyle/>
                    <a:p>
                      <a:r>
                        <a:rPr lang="id-ID" sz="1050">
                          <a:solidFill>
                            <a:schemeClr val="tx1"/>
                          </a:solidFill>
                          <a:effectLst/>
                        </a:rPr>
                        <a:t>Angka tiga</a:t>
                      </a:r>
                    </a:p>
                  </a:txBody>
                  <a:tcPr anchor="ctr"/>
                </a:tc>
                <a:extLst>
                  <a:ext uri="{0D108BD9-81ED-4DB2-BD59-A6C34878D82A}">
                    <a16:rowId xmlns:a16="http://schemas.microsoft.com/office/drawing/2014/main" val="3666886858"/>
                  </a:ext>
                </a:extLst>
              </a:tr>
              <a:tr h="243799">
                <a:tc>
                  <a:txBody>
                    <a:bodyPr/>
                    <a:lstStyle/>
                    <a:p>
                      <a:r>
                        <a:rPr lang="id-ID" sz="1050">
                          <a:solidFill>
                            <a:schemeClr val="tx1"/>
                          </a:solidFill>
                          <a:effectLst/>
                        </a:rPr>
                        <a:t>4</a:t>
                      </a:r>
                    </a:p>
                  </a:txBody>
                  <a:tcPr anchor="ctr"/>
                </a:tc>
                <a:tc>
                  <a:txBody>
                    <a:bodyPr/>
                    <a:lstStyle/>
                    <a:p>
                      <a:pPr algn="ctr"/>
                      <a:r>
                        <a:rPr lang="id-ID" sz="1050">
                          <a:solidFill>
                            <a:schemeClr val="tx1"/>
                          </a:solidFill>
                          <a:effectLst/>
                        </a:rPr>
                        <a:t>0034</a:t>
                      </a:r>
                    </a:p>
                  </a:txBody>
                  <a:tcPr anchor="ctr"/>
                </a:tc>
                <a:tc>
                  <a:txBody>
                    <a:bodyPr/>
                    <a:lstStyle/>
                    <a:p>
                      <a:pPr algn="ctr"/>
                      <a:r>
                        <a:rPr lang="id-ID" sz="1050" u="none" strike="noStrike">
                          <a:solidFill>
                            <a:schemeClr val="tx1"/>
                          </a:solidFill>
                          <a:effectLst/>
                          <a:hlinkClick r:id="rId4" tooltip="52 (angka)">
                            <a:extLst>
                              <a:ext uri="{A12FA001-AC4F-418D-AE19-62706E023703}">
                                <ahyp:hlinkClr xmlns:ahyp="http://schemas.microsoft.com/office/drawing/2018/hyperlinkcolor" val="tx"/>
                              </a:ext>
                            </a:extLst>
                          </a:hlinkClick>
                        </a:rPr>
                        <a:t>52</a:t>
                      </a:r>
                      <a:endParaRPr lang="id-ID" sz="1050">
                        <a:solidFill>
                          <a:schemeClr val="tx1"/>
                        </a:solidFill>
                        <a:effectLst/>
                      </a:endParaRPr>
                    </a:p>
                  </a:txBody>
                  <a:tcPr anchor="ctr"/>
                </a:tc>
                <a:tc>
                  <a:txBody>
                    <a:bodyPr/>
                    <a:lstStyle/>
                    <a:p>
                      <a:r>
                        <a:rPr lang="id-ID" sz="1050">
                          <a:solidFill>
                            <a:schemeClr val="tx1"/>
                          </a:solidFill>
                          <a:effectLst/>
                        </a:rPr>
                        <a:t>Angka empat</a:t>
                      </a:r>
                    </a:p>
                  </a:txBody>
                  <a:tcPr anchor="ctr"/>
                </a:tc>
                <a:extLst>
                  <a:ext uri="{0D108BD9-81ED-4DB2-BD59-A6C34878D82A}">
                    <a16:rowId xmlns:a16="http://schemas.microsoft.com/office/drawing/2014/main" val="425131836"/>
                  </a:ext>
                </a:extLst>
              </a:tr>
              <a:tr h="243799">
                <a:tc>
                  <a:txBody>
                    <a:bodyPr/>
                    <a:lstStyle/>
                    <a:p>
                      <a:r>
                        <a:rPr lang="id-ID" sz="1050">
                          <a:solidFill>
                            <a:schemeClr val="tx1"/>
                          </a:solidFill>
                          <a:effectLst/>
                        </a:rPr>
                        <a:t>5</a:t>
                      </a:r>
                    </a:p>
                  </a:txBody>
                  <a:tcPr anchor="ctr"/>
                </a:tc>
                <a:tc>
                  <a:txBody>
                    <a:bodyPr/>
                    <a:lstStyle/>
                    <a:p>
                      <a:pPr algn="ctr"/>
                      <a:r>
                        <a:rPr lang="id-ID" sz="1050">
                          <a:solidFill>
                            <a:schemeClr val="tx1"/>
                          </a:solidFill>
                          <a:effectLst/>
                        </a:rPr>
                        <a:t>0035</a:t>
                      </a:r>
                    </a:p>
                  </a:txBody>
                  <a:tcPr anchor="ctr"/>
                </a:tc>
                <a:tc>
                  <a:txBody>
                    <a:bodyPr/>
                    <a:lstStyle/>
                    <a:p>
                      <a:pPr algn="ctr"/>
                      <a:r>
                        <a:rPr lang="id-ID" sz="1050" u="none" strike="noStrike">
                          <a:solidFill>
                            <a:schemeClr val="tx1"/>
                          </a:solidFill>
                          <a:effectLst/>
                          <a:hlinkClick r:id="rId5" tooltip="53 (angka)">
                            <a:extLst>
                              <a:ext uri="{A12FA001-AC4F-418D-AE19-62706E023703}">
                                <ahyp:hlinkClr xmlns:ahyp="http://schemas.microsoft.com/office/drawing/2018/hyperlinkcolor" val="tx"/>
                              </a:ext>
                            </a:extLst>
                          </a:hlinkClick>
                        </a:rPr>
                        <a:t>53</a:t>
                      </a:r>
                      <a:endParaRPr lang="id-ID" sz="1050">
                        <a:solidFill>
                          <a:schemeClr val="tx1"/>
                        </a:solidFill>
                        <a:effectLst/>
                      </a:endParaRPr>
                    </a:p>
                  </a:txBody>
                  <a:tcPr anchor="ctr"/>
                </a:tc>
                <a:tc>
                  <a:txBody>
                    <a:bodyPr/>
                    <a:lstStyle/>
                    <a:p>
                      <a:r>
                        <a:rPr lang="id-ID" sz="1050">
                          <a:solidFill>
                            <a:schemeClr val="tx1"/>
                          </a:solidFill>
                          <a:effectLst/>
                        </a:rPr>
                        <a:t>Angka lima</a:t>
                      </a:r>
                    </a:p>
                  </a:txBody>
                  <a:tcPr anchor="ctr"/>
                </a:tc>
                <a:extLst>
                  <a:ext uri="{0D108BD9-81ED-4DB2-BD59-A6C34878D82A}">
                    <a16:rowId xmlns:a16="http://schemas.microsoft.com/office/drawing/2014/main" val="3244774102"/>
                  </a:ext>
                </a:extLst>
              </a:tr>
              <a:tr h="243799">
                <a:tc>
                  <a:txBody>
                    <a:bodyPr/>
                    <a:lstStyle/>
                    <a:p>
                      <a:r>
                        <a:rPr lang="id-ID" sz="1050">
                          <a:solidFill>
                            <a:schemeClr val="tx1"/>
                          </a:solidFill>
                          <a:effectLst/>
                        </a:rPr>
                        <a:t>6</a:t>
                      </a:r>
                    </a:p>
                  </a:txBody>
                  <a:tcPr anchor="ctr"/>
                </a:tc>
                <a:tc>
                  <a:txBody>
                    <a:bodyPr/>
                    <a:lstStyle/>
                    <a:p>
                      <a:pPr algn="ctr"/>
                      <a:r>
                        <a:rPr lang="id-ID" sz="1050">
                          <a:solidFill>
                            <a:schemeClr val="tx1"/>
                          </a:solidFill>
                          <a:effectLst/>
                        </a:rPr>
                        <a:t>0036</a:t>
                      </a:r>
                    </a:p>
                  </a:txBody>
                  <a:tcPr anchor="ctr"/>
                </a:tc>
                <a:tc>
                  <a:txBody>
                    <a:bodyPr/>
                    <a:lstStyle/>
                    <a:p>
                      <a:pPr algn="ctr"/>
                      <a:r>
                        <a:rPr lang="id-ID" sz="1050" u="none" strike="noStrike">
                          <a:solidFill>
                            <a:schemeClr val="tx1"/>
                          </a:solidFill>
                          <a:effectLst/>
                          <a:hlinkClick r:id="rId6" tooltip="54 (angka)">
                            <a:extLst>
                              <a:ext uri="{A12FA001-AC4F-418D-AE19-62706E023703}">
                                <ahyp:hlinkClr xmlns:ahyp="http://schemas.microsoft.com/office/drawing/2018/hyperlinkcolor" val="tx"/>
                              </a:ext>
                            </a:extLst>
                          </a:hlinkClick>
                        </a:rPr>
                        <a:t>54</a:t>
                      </a:r>
                      <a:endParaRPr lang="id-ID" sz="1050">
                        <a:solidFill>
                          <a:schemeClr val="tx1"/>
                        </a:solidFill>
                        <a:effectLst/>
                      </a:endParaRPr>
                    </a:p>
                  </a:txBody>
                  <a:tcPr anchor="ctr"/>
                </a:tc>
                <a:tc>
                  <a:txBody>
                    <a:bodyPr/>
                    <a:lstStyle/>
                    <a:p>
                      <a:r>
                        <a:rPr lang="id-ID" sz="1050">
                          <a:solidFill>
                            <a:schemeClr val="tx1"/>
                          </a:solidFill>
                          <a:effectLst/>
                        </a:rPr>
                        <a:t>Angka enam</a:t>
                      </a:r>
                    </a:p>
                  </a:txBody>
                  <a:tcPr anchor="ctr"/>
                </a:tc>
                <a:extLst>
                  <a:ext uri="{0D108BD9-81ED-4DB2-BD59-A6C34878D82A}">
                    <a16:rowId xmlns:a16="http://schemas.microsoft.com/office/drawing/2014/main" val="1641192203"/>
                  </a:ext>
                </a:extLst>
              </a:tr>
              <a:tr h="243799">
                <a:tc>
                  <a:txBody>
                    <a:bodyPr/>
                    <a:lstStyle/>
                    <a:p>
                      <a:r>
                        <a:rPr lang="id-ID" sz="1050">
                          <a:solidFill>
                            <a:schemeClr val="tx1"/>
                          </a:solidFill>
                          <a:effectLst/>
                        </a:rPr>
                        <a:t>7</a:t>
                      </a:r>
                    </a:p>
                  </a:txBody>
                  <a:tcPr anchor="ctr"/>
                </a:tc>
                <a:tc>
                  <a:txBody>
                    <a:bodyPr/>
                    <a:lstStyle/>
                    <a:p>
                      <a:pPr algn="ctr"/>
                      <a:r>
                        <a:rPr lang="id-ID" sz="1050">
                          <a:solidFill>
                            <a:schemeClr val="tx1"/>
                          </a:solidFill>
                          <a:effectLst/>
                        </a:rPr>
                        <a:t>0037</a:t>
                      </a:r>
                    </a:p>
                  </a:txBody>
                  <a:tcPr anchor="ctr"/>
                </a:tc>
                <a:tc>
                  <a:txBody>
                    <a:bodyPr/>
                    <a:lstStyle/>
                    <a:p>
                      <a:pPr algn="ctr"/>
                      <a:r>
                        <a:rPr lang="id-ID" sz="1050" u="none" strike="noStrike">
                          <a:solidFill>
                            <a:schemeClr val="tx1"/>
                          </a:solidFill>
                          <a:effectLst/>
                          <a:hlinkClick r:id="rId7" tooltip="55 (angka)">
                            <a:extLst>
                              <a:ext uri="{A12FA001-AC4F-418D-AE19-62706E023703}">
                                <ahyp:hlinkClr xmlns:ahyp="http://schemas.microsoft.com/office/drawing/2018/hyperlinkcolor" val="tx"/>
                              </a:ext>
                            </a:extLst>
                          </a:hlinkClick>
                        </a:rPr>
                        <a:t>55</a:t>
                      </a:r>
                      <a:endParaRPr lang="id-ID" sz="1050">
                        <a:solidFill>
                          <a:schemeClr val="tx1"/>
                        </a:solidFill>
                        <a:effectLst/>
                      </a:endParaRPr>
                    </a:p>
                  </a:txBody>
                  <a:tcPr anchor="ctr"/>
                </a:tc>
                <a:tc>
                  <a:txBody>
                    <a:bodyPr/>
                    <a:lstStyle/>
                    <a:p>
                      <a:r>
                        <a:rPr lang="id-ID" sz="1050">
                          <a:solidFill>
                            <a:schemeClr val="tx1"/>
                          </a:solidFill>
                          <a:effectLst/>
                        </a:rPr>
                        <a:t>Angka tujuh</a:t>
                      </a:r>
                    </a:p>
                  </a:txBody>
                  <a:tcPr anchor="ctr"/>
                </a:tc>
                <a:extLst>
                  <a:ext uri="{0D108BD9-81ED-4DB2-BD59-A6C34878D82A}">
                    <a16:rowId xmlns:a16="http://schemas.microsoft.com/office/drawing/2014/main" val="3951284809"/>
                  </a:ext>
                </a:extLst>
              </a:tr>
              <a:tr h="243799">
                <a:tc>
                  <a:txBody>
                    <a:bodyPr/>
                    <a:lstStyle/>
                    <a:p>
                      <a:r>
                        <a:rPr lang="id-ID" sz="1050">
                          <a:solidFill>
                            <a:schemeClr val="tx1"/>
                          </a:solidFill>
                          <a:effectLst/>
                        </a:rPr>
                        <a:t>8</a:t>
                      </a:r>
                    </a:p>
                  </a:txBody>
                  <a:tcPr anchor="ctr"/>
                </a:tc>
                <a:tc>
                  <a:txBody>
                    <a:bodyPr/>
                    <a:lstStyle/>
                    <a:p>
                      <a:pPr algn="ctr"/>
                      <a:r>
                        <a:rPr lang="id-ID" sz="1050">
                          <a:solidFill>
                            <a:schemeClr val="tx1"/>
                          </a:solidFill>
                          <a:effectLst/>
                        </a:rPr>
                        <a:t>0038</a:t>
                      </a:r>
                    </a:p>
                  </a:txBody>
                  <a:tcPr anchor="ctr"/>
                </a:tc>
                <a:tc>
                  <a:txBody>
                    <a:bodyPr/>
                    <a:lstStyle/>
                    <a:p>
                      <a:pPr algn="ctr"/>
                      <a:r>
                        <a:rPr lang="id-ID" sz="1050" u="none" strike="noStrike">
                          <a:solidFill>
                            <a:schemeClr val="tx1"/>
                          </a:solidFill>
                          <a:effectLst/>
                          <a:hlinkClick r:id="rId8" tooltip="56 (angka)">
                            <a:extLst>
                              <a:ext uri="{A12FA001-AC4F-418D-AE19-62706E023703}">
                                <ahyp:hlinkClr xmlns:ahyp="http://schemas.microsoft.com/office/drawing/2018/hyperlinkcolor" val="tx"/>
                              </a:ext>
                            </a:extLst>
                          </a:hlinkClick>
                        </a:rPr>
                        <a:t>56</a:t>
                      </a:r>
                      <a:endParaRPr lang="id-ID" sz="1050">
                        <a:solidFill>
                          <a:schemeClr val="tx1"/>
                        </a:solidFill>
                        <a:effectLst/>
                      </a:endParaRPr>
                    </a:p>
                  </a:txBody>
                  <a:tcPr anchor="ctr"/>
                </a:tc>
                <a:tc>
                  <a:txBody>
                    <a:bodyPr/>
                    <a:lstStyle/>
                    <a:p>
                      <a:r>
                        <a:rPr lang="id-ID" sz="1050">
                          <a:solidFill>
                            <a:schemeClr val="tx1"/>
                          </a:solidFill>
                          <a:effectLst/>
                        </a:rPr>
                        <a:t>Angka delapan</a:t>
                      </a:r>
                    </a:p>
                  </a:txBody>
                  <a:tcPr anchor="ctr"/>
                </a:tc>
                <a:extLst>
                  <a:ext uri="{0D108BD9-81ED-4DB2-BD59-A6C34878D82A}">
                    <a16:rowId xmlns:a16="http://schemas.microsoft.com/office/drawing/2014/main" val="3992673006"/>
                  </a:ext>
                </a:extLst>
              </a:tr>
              <a:tr h="243799">
                <a:tc>
                  <a:txBody>
                    <a:bodyPr/>
                    <a:lstStyle/>
                    <a:p>
                      <a:r>
                        <a:rPr lang="id-ID" sz="1050">
                          <a:solidFill>
                            <a:schemeClr val="tx1"/>
                          </a:solidFill>
                          <a:effectLst/>
                        </a:rPr>
                        <a:t>9</a:t>
                      </a:r>
                    </a:p>
                  </a:txBody>
                  <a:tcPr anchor="ctr"/>
                </a:tc>
                <a:tc>
                  <a:txBody>
                    <a:bodyPr/>
                    <a:lstStyle/>
                    <a:p>
                      <a:pPr algn="ctr"/>
                      <a:r>
                        <a:rPr lang="id-ID" sz="1050">
                          <a:solidFill>
                            <a:schemeClr val="tx1"/>
                          </a:solidFill>
                          <a:effectLst/>
                        </a:rPr>
                        <a:t>0039</a:t>
                      </a:r>
                    </a:p>
                  </a:txBody>
                  <a:tcPr anchor="ctr"/>
                </a:tc>
                <a:tc>
                  <a:txBody>
                    <a:bodyPr/>
                    <a:lstStyle/>
                    <a:p>
                      <a:pPr algn="ctr"/>
                      <a:r>
                        <a:rPr lang="id-ID" sz="1050" u="none" strike="noStrike">
                          <a:solidFill>
                            <a:schemeClr val="tx1"/>
                          </a:solidFill>
                          <a:effectLst/>
                          <a:hlinkClick r:id="rId9" tooltip="57 (angka)">
                            <a:extLst>
                              <a:ext uri="{A12FA001-AC4F-418D-AE19-62706E023703}">
                                <ahyp:hlinkClr xmlns:ahyp="http://schemas.microsoft.com/office/drawing/2018/hyperlinkcolor" val="tx"/>
                              </a:ext>
                            </a:extLst>
                          </a:hlinkClick>
                        </a:rPr>
                        <a:t>57</a:t>
                      </a:r>
                      <a:endParaRPr lang="id-ID" sz="1050">
                        <a:solidFill>
                          <a:schemeClr val="tx1"/>
                        </a:solidFill>
                        <a:effectLst/>
                      </a:endParaRPr>
                    </a:p>
                  </a:txBody>
                  <a:tcPr anchor="ctr"/>
                </a:tc>
                <a:tc>
                  <a:txBody>
                    <a:bodyPr/>
                    <a:lstStyle/>
                    <a:p>
                      <a:r>
                        <a:rPr lang="id-ID" sz="1050">
                          <a:solidFill>
                            <a:schemeClr val="tx1"/>
                          </a:solidFill>
                          <a:effectLst/>
                        </a:rPr>
                        <a:t>Angka sembilan</a:t>
                      </a:r>
                    </a:p>
                  </a:txBody>
                  <a:tcPr anchor="ctr"/>
                </a:tc>
                <a:extLst>
                  <a:ext uri="{0D108BD9-81ED-4DB2-BD59-A6C34878D82A}">
                    <a16:rowId xmlns:a16="http://schemas.microsoft.com/office/drawing/2014/main" val="2628150359"/>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003A</a:t>
                      </a:r>
                    </a:p>
                  </a:txBody>
                  <a:tcPr anchor="ctr"/>
                </a:tc>
                <a:tc>
                  <a:txBody>
                    <a:bodyPr/>
                    <a:lstStyle/>
                    <a:p>
                      <a:pPr algn="ctr"/>
                      <a:r>
                        <a:rPr lang="id-ID" sz="1050" u="none" strike="noStrike">
                          <a:solidFill>
                            <a:schemeClr val="tx1"/>
                          </a:solidFill>
                          <a:effectLst/>
                          <a:hlinkClick r:id="rId10" tooltip="58 (angka)">
                            <a:extLst>
                              <a:ext uri="{A12FA001-AC4F-418D-AE19-62706E023703}">
                                <ahyp:hlinkClr xmlns:ahyp="http://schemas.microsoft.com/office/drawing/2018/hyperlinkcolor" val="tx"/>
                              </a:ext>
                            </a:extLst>
                          </a:hlinkClick>
                        </a:rPr>
                        <a:t>58</a:t>
                      </a:r>
                      <a:endParaRPr lang="id-ID" sz="1050">
                        <a:solidFill>
                          <a:schemeClr val="tx1"/>
                        </a:solidFill>
                        <a:effectLst/>
                      </a:endParaRPr>
                    </a:p>
                  </a:txBody>
                  <a:tcPr anchor="ctr"/>
                </a:tc>
                <a:tc>
                  <a:txBody>
                    <a:bodyPr/>
                    <a:lstStyle/>
                    <a:p>
                      <a:r>
                        <a:rPr lang="id-ID" sz="1050">
                          <a:solidFill>
                            <a:schemeClr val="tx1"/>
                          </a:solidFill>
                          <a:effectLst/>
                        </a:rPr>
                        <a:t>Tanda titik dua</a:t>
                      </a:r>
                    </a:p>
                  </a:txBody>
                  <a:tcPr anchor="ctr"/>
                </a:tc>
                <a:extLst>
                  <a:ext uri="{0D108BD9-81ED-4DB2-BD59-A6C34878D82A}">
                    <a16:rowId xmlns:a16="http://schemas.microsoft.com/office/drawing/2014/main" val="2174684737"/>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003B</a:t>
                      </a:r>
                    </a:p>
                  </a:txBody>
                  <a:tcPr anchor="ctr"/>
                </a:tc>
                <a:tc>
                  <a:txBody>
                    <a:bodyPr/>
                    <a:lstStyle/>
                    <a:p>
                      <a:pPr algn="ctr"/>
                      <a:r>
                        <a:rPr lang="id-ID" sz="1050" u="none" strike="noStrike">
                          <a:solidFill>
                            <a:schemeClr val="tx1"/>
                          </a:solidFill>
                          <a:effectLst/>
                          <a:hlinkClick r:id="rId11" tooltip="59 (angka)">
                            <a:extLst>
                              <a:ext uri="{A12FA001-AC4F-418D-AE19-62706E023703}">
                                <ahyp:hlinkClr xmlns:ahyp="http://schemas.microsoft.com/office/drawing/2018/hyperlinkcolor" val="tx"/>
                              </a:ext>
                            </a:extLst>
                          </a:hlinkClick>
                        </a:rPr>
                        <a:t>59</a:t>
                      </a:r>
                      <a:endParaRPr lang="id-ID" sz="1050">
                        <a:solidFill>
                          <a:schemeClr val="tx1"/>
                        </a:solidFill>
                        <a:effectLst/>
                      </a:endParaRPr>
                    </a:p>
                  </a:txBody>
                  <a:tcPr anchor="ctr"/>
                </a:tc>
                <a:tc>
                  <a:txBody>
                    <a:bodyPr/>
                    <a:lstStyle/>
                    <a:p>
                      <a:r>
                        <a:rPr lang="id-ID" sz="1050">
                          <a:solidFill>
                            <a:schemeClr val="tx1"/>
                          </a:solidFill>
                          <a:effectLst/>
                        </a:rPr>
                        <a:t>Tanda titik koma</a:t>
                      </a:r>
                    </a:p>
                  </a:txBody>
                  <a:tcPr anchor="ctr"/>
                </a:tc>
                <a:extLst>
                  <a:ext uri="{0D108BD9-81ED-4DB2-BD59-A6C34878D82A}">
                    <a16:rowId xmlns:a16="http://schemas.microsoft.com/office/drawing/2014/main" val="1696672267"/>
                  </a:ext>
                </a:extLst>
              </a:tr>
              <a:tr h="243799">
                <a:tc>
                  <a:txBody>
                    <a:bodyPr/>
                    <a:lstStyle/>
                    <a:p>
                      <a:r>
                        <a:rPr lang="id-ID" sz="1050">
                          <a:solidFill>
                            <a:schemeClr val="tx1"/>
                          </a:solidFill>
                          <a:effectLst/>
                        </a:rPr>
                        <a:t>&lt;</a:t>
                      </a:r>
                    </a:p>
                  </a:txBody>
                  <a:tcPr anchor="ctr"/>
                </a:tc>
                <a:tc>
                  <a:txBody>
                    <a:bodyPr/>
                    <a:lstStyle/>
                    <a:p>
                      <a:pPr algn="ctr"/>
                      <a:r>
                        <a:rPr lang="id-ID" sz="1050">
                          <a:solidFill>
                            <a:schemeClr val="tx1"/>
                          </a:solidFill>
                          <a:effectLst/>
                        </a:rPr>
                        <a:t>003C</a:t>
                      </a:r>
                    </a:p>
                  </a:txBody>
                  <a:tcPr anchor="ctr"/>
                </a:tc>
                <a:tc>
                  <a:txBody>
                    <a:bodyPr/>
                    <a:lstStyle/>
                    <a:p>
                      <a:pPr algn="ctr"/>
                      <a:r>
                        <a:rPr lang="id-ID" sz="1050" u="none" strike="noStrike">
                          <a:solidFill>
                            <a:schemeClr val="tx1"/>
                          </a:solidFill>
                          <a:effectLst/>
                          <a:hlinkClick r:id="rId12" tooltip="60 (angka)">
                            <a:extLst>
                              <a:ext uri="{A12FA001-AC4F-418D-AE19-62706E023703}">
                                <ahyp:hlinkClr xmlns:ahyp="http://schemas.microsoft.com/office/drawing/2018/hyperlinkcolor" val="tx"/>
                              </a:ext>
                            </a:extLst>
                          </a:hlinkClick>
                        </a:rPr>
                        <a:t>60</a:t>
                      </a:r>
                      <a:endParaRPr lang="id-ID" sz="1050">
                        <a:solidFill>
                          <a:schemeClr val="tx1"/>
                        </a:solidFill>
                        <a:effectLst/>
                      </a:endParaRPr>
                    </a:p>
                  </a:txBody>
                  <a:tcPr anchor="ctr"/>
                </a:tc>
                <a:tc>
                  <a:txBody>
                    <a:bodyPr/>
                    <a:lstStyle/>
                    <a:p>
                      <a:r>
                        <a:rPr lang="id-ID" sz="1050">
                          <a:solidFill>
                            <a:schemeClr val="tx1"/>
                          </a:solidFill>
                          <a:effectLst/>
                        </a:rPr>
                        <a:t>Tanda lebih kecil</a:t>
                      </a:r>
                    </a:p>
                  </a:txBody>
                  <a:tcPr anchor="ctr"/>
                </a:tc>
                <a:extLst>
                  <a:ext uri="{0D108BD9-81ED-4DB2-BD59-A6C34878D82A}">
                    <a16:rowId xmlns:a16="http://schemas.microsoft.com/office/drawing/2014/main" val="2400405902"/>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003D</a:t>
                      </a:r>
                    </a:p>
                  </a:txBody>
                  <a:tcPr anchor="ctr"/>
                </a:tc>
                <a:tc>
                  <a:txBody>
                    <a:bodyPr/>
                    <a:lstStyle/>
                    <a:p>
                      <a:pPr algn="ctr"/>
                      <a:r>
                        <a:rPr lang="id-ID" sz="1050" u="none" strike="noStrike">
                          <a:solidFill>
                            <a:schemeClr val="tx1"/>
                          </a:solidFill>
                          <a:effectLst/>
                          <a:hlinkClick r:id="rId13" tooltip="61 (angka)">
                            <a:extLst>
                              <a:ext uri="{A12FA001-AC4F-418D-AE19-62706E023703}">
                                <ahyp:hlinkClr xmlns:ahyp="http://schemas.microsoft.com/office/drawing/2018/hyperlinkcolor" val="tx"/>
                              </a:ext>
                            </a:extLst>
                          </a:hlinkClick>
                        </a:rPr>
                        <a:t>61</a:t>
                      </a:r>
                      <a:endParaRPr lang="id-ID" sz="1050">
                        <a:solidFill>
                          <a:schemeClr val="tx1"/>
                        </a:solidFill>
                        <a:effectLst/>
                      </a:endParaRPr>
                    </a:p>
                  </a:txBody>
                  <a:tcPr anchor="ctr"/>
                </a:tc>
                <a:tc>
                  <a:txBody>
                    <a:bodyPr/>
                    <a:lstStyle/>
                    <a:p>
                      <a:r>
                        <a:rPr lang="id-ID" sz="1050">
                          <a:solidFill>
                            <a:schemeClr val="tx1"/>
                          </a:solidFill>
                          <a:effectLst/>
                        </a:rPr>
                        <a:t>Tanda sama dengan</a:t>
                      </a:r>
                    </a:p>
                  </a:txBody>
                  <a:tcPr anchor="ctr"/>
                </a:tc>
                <a:extLst>
                  <a:ext uri="{0D108BD9-81ED-4DB2-BD59-A6C34878D82A}">
                    <a16:rowId xmlns:a16="http://schemas.microsoft.com/office/drawing/2014/main" val="4120538117"/>
                  </a:ext>
                </a:extLst>
              </a:tr>
              <a:tr h="243799">
                <a:tc>
                  <a:txBody>
                    <a:bodyPr/>
                    <a:lstStyle/>
                    <a:p>
                      <a:r>
                        <a:rPr lang="id-ID" sz="1050">
                          <a:solidFill>
                            <a:schemeClr val="tx1"/>
                          </a:solidFill>
                          <a:effectLst/>
                        </a:rPr>
                        <a:t>&gt;</a:t>
                      </a:r>
                    </a:p>
                  </a:txBody>
                  <a:tcPr anchor="ctr"/>
                </a:tc>
                <a:tc>
                  <a:txBody>
                    <a:bodyPr/>
                    <a:lstStyle/>
                    <a:p>
                      <a:pPr algn="ctr"/>
                      <a:r>
                        <a:rPr lang="id-ID" sz="1050">
                          <a:solidFill>
                            <a:schemeClr val="tx1"/>
                          </a:solidFill>
                          <a:effectLst/>
                        </a:rPr>
                        <a:t>003E</a:t>
                      </a:r>
                    </a:p>
                  </a:txBody>
                  <a:tcPr anchor="ctr"/>
                </a:tc>
                <a:tc>
                  <a:txBody>
                    <a:bodyPr/>
                    <a:lstStyle/>
                    <a:p>
                      <a:pPr algn="ctr"/>
                      <a:r>
                        <a:rPr lang="id-ID" sz="1050" u="none" strike="noStrike">
                          <a:solidFill>
                            <a:schemeClr val="tx1"/>
                          </a:solidFill>
                          <a:effectLst/>
                          <a:hlinkClick r:id="rId14" tooltip="62 (angka)">
                            <a:extLst>
                              <a:ext uri="{A12FA001-AC4F-418D-AE19-62706E023703}">
                                <ahyp:hlinkClr xmlns:ahyp="http://schemas.microsoft.com/office/drawing/2018/hyperlinkcolor" val="tx"/>
                              </a:ext>
                            </a:extLst>
                          </a:hlinkClick>
                        </a:rPr>
                        <a:t>62</a:t>
                      </a:r>
                      <a:endParaRPr lang="id-ID" sz="1050">
                        <a:solidFill>
                          <a:schemeClr val="tx1"/>
                        </a:solidFill>
                        <a:effectLst/>
                      </a:endParaRPr>
                    </a:p>
                  </a:txBody>
                  <a:tcPr anchor="ctr"/>
                </a:tc>
                <a:tc>
                  <a:txBody>
                    <a:bodyPr/>
                    <a:lstStyle/>
                    <a:p>
                      <a:r>
                        <a:rPr lang="id-ID" sz="1050">
                          <a:solidFill>
                            <a:schemeClr val="tx1"/>
                          </a:solidFill>
                          <a:effectLst/>
                        </a:rPr>
                        <a:t>Tanda lebih besar</a:t>
                      </a:r>
                    </a:p>
                  </a:txBody>
                  <a:tcPr anchor="ctr"/>
                </a:tc>
                <a:extLst>
                  <a:ext uri="{0D108BD9-81ED-4DB2-BD59-A6C34878D82A}">
                    <a16:rowId xmlns:a16="http://schemas.microsoft.com/office/drawing/2014/main" val="2513686046"/>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003F</a:t>
                      </a:r>
                    </a:p>
                  </a:txBody>
                  <a:tcPr anchor="ctr"/>
                </a:tc>
                <a:tc>
                  <a:txBody>
                    <a:bodyPr/>
                    <a:lstStyle/>
                    <a:p>
                      <a:pPr algn="ctr"/>
                      <a:r>
                        <a:rPr lang="id-ID" sz="1050" u="none" strike="noStrike">
                          <a:solidFill>
                            <a:schemeClr val="tx1"/>
                          </a:solidFill>
                          <a:effectLst/>
                          <a:hlinkClick r:id="rId15" tooltip="63 (angka)">
                            <a:extLst>
                              <a:ext uri="{A12FA001-AC4F-418D-AE19-62706E023703}">
                                <ahyp:hlinkClr xmlns:ahyp="http://schemas.microsoft.com/office/drawing/2018/hyperlinkcolor" val="tx"/>
                              </a:ext>
                            </a:extLst>
                          </a:hlinkClick>
                        </a:rPr>
                        <a:t>63</a:t>
                      </a:r>
                      <a:endParaRPr lang="id-ID" sz="1050">
                        <a:solidFill>
                          <a:schemeClr val="tx1"/>
                        </a:solidFill>
                        <a:effectLst/>
                      </a:endParaRPr>
                    </a:p>
                  </a:txBody>
                  <a:tcPr anchor="ctr"/>
                </a:tc>
                <a:tc>
                  <a:txBody>
                    <a:bodyPr/>
                    <a:lstStyle/>
                    <a:p>
                      <a:r>
                        <a:rPr lang="id-ID" sz="1050">
                          <a:solidFill>
                            <a:schemeClr val="tx1"/>
                          </a:solidFill>
                          <a:effectLst/>
                        </a:rPr>
                        <a:t>Tanda tanya</a:t>
                      </a:r>
                    </a:p>
                  </a:txBody>
                  <a:tcPr anchor="ctr"/>
                </a:tc>
                <a:extLst>
                  <a:ext uri="{0D108BD9-81ED-4DB2-BD59-A6C34878D82A}">
                    <a16:rowId xmlns:a16="http://schemas.microsoft.com/office/drawing/2014/main" val="3164080"/>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0040</a:t>
                      </a:r>
                    </a:p>
                  </a:txBody>
                  <a:tcPr anchor="ctr"/>
                </a:tc>
                <a:tc>
                  <a:txBody>
                    <a:bodyPr/>
                    <a:lstStyle/>
                    <a:p>
                      <a:pPr algn="ctr"/>
                      <a:r>
                        <a:rPr lang="id-ID" sz="1050" u="none" strike="noStrike">
                          <a:solidFill>
                            <a:schemeClr val="tx1"/>
                          </a:solidFill>
                          <a:effectLst/>
                          <a:hlinkClick r:id="rId16" tooltip="64 (angka)">
                            <a:extLst>
                              <a:ext uri="{A12FA001-AC4F-418D-AE19-62706E023703}">
                                <ahyp:hlinkClr xmlns:ahyp="http://schemas.microsoft.com/office/drawing/2018/hyperlinkcolor" val="tx"/>
                              </a:ext>
                            </a:extLst>
                          </a:hlinkClick>
                        </a:rPr>
                        <a:t>64</a:t>
                      </a:r>
                      <a:endParaRPr lang="id-ID" sz="1050">
                        <a:solidFill>
                          <a:schemeClr val="tx1"/>
                        </a:solidFill>
                        <a:effectLst/>
                      </a:endParaRPr>
                    </a:p>
                  </a:txBody>
                  <a:tcPr anchor="ctr"/>
                </a:tc>
                <a:tc>
                  <a:txBody>
                    <a:bodyPr/>
                    <a:lstStyle/>
                    <a:p>
                      <a:r>
                        <a:rPr lang="id-ID" sz="1050">
                          <a:solidFill>
                            <a:schemeClr val="tx1"/>
                          </a:solidFill>
                          <a:effectLst/>
                        </a:rPr>
                        <a:t>A keong (@)</a:t>
                      </a:r>
                    </a:p>
                  </a:txBody>
                  <a:tcPr anchor="ctr"/>
                </a:tc>
                <a:extLst>
                  <a:ext uri="{0D108BD9-81ED-4DB2-BD59-A6C34878D82A}">
                    <a16:rowId xmlns:a16="http://schemas.microsoft.com/office/drawing/2014/main" val="3496385623"/>
                  </a:ext>
                </a:extLst>
              </a:tr>
              <a:tr h="243799">
                <a:tc>
                  <a:txBody>
                    <a:bodyPr/>
                    <a:lstStyle/>
                    <a:p>
                      <a:r>
                        <a:rPr lang="id-ID" sz="1050">
                          <a:solidFill>
                            <a:schemeClr val="tx1"/>
                          </a:solidFill>
                          <a:effectLst/>
                        </a:rPr>
                        <a:t>A</a:t>
                      </a:r>
                    </a:p>
                  </a:txBody>
                  <a:tcPr anchor="ctr"/>
                </a:tc>
                <a:tc>
                  <a:txBody>
                    <a:bodyPr/>
                    <a:lstStyle/>
                    <a:p>
                      <a:pPr algn="ctr"/>
                      <a:r>
                        <a:rPr lang="id-ID" sz="1050">
                          <a:solidFill>
                            <a:schemeClr val="tx1"/>
                          </a:solidFill>
                          <a:effectLst/>
                        </a:rPr>
                        <a:t>0041</a:t>
                      </a:r>
                    </a:p>
                  </a:txBody>
                  <a:tcPr anchor="ctr"/>
                </a:tc>
                <a:tc>
                  <a:txBody>
                    <a:bodyPr/>
                    <a:lstStyle/>
                    <a:p>
                      <a:pPr algn="ctr"/>
                      <a:r>
                        <a:rPr lang="id-ID" sz="1050" u="none" strike="noStrike">
                          <a:solidFill>
                            <a:schemeClr val="tx1"/>
                          </a:solidFill>
                          <a:effectLst/>
                          <a:hlinkClick r:id="rId17" tooltip="65 (angka)">
                            <a:extLst>
                              <a:ext uri="{A12FA001-AC4F-418D-AE19-62706E023703}">
                                <ahyp:hlinkClr xmlns:ahyp="http://schemas.microsoft.com/office/drawing/2018/hyperlinkcolor" val="tx"/>
                              </a:ext>
                            </a:extLst>
                          </a:hlinkClick>
                        </a:rPr>
                        <a:t>65</a:t>
                      </a:r>
                      <a:endParaRPr lang="id-ID" sz="1050">
                        <a:solidFill>
                          <a:schemeClr val="tx1"/>
                        </a:solidFill>
                        <a:effectLst/>
                      </a:endParaRPr>
                    </a:p>
                  </a:txBody>
                  <a:tcPr anchor="ctr"/>
                </a:tc>
                <a:tc>
                  <a:txBody>
                    <a:bodyPr/>
                    <a:lstStyle/>
                    <a:p>
                      <a:r>
                        <a:rPr lang="id-ID" sz="1050">
                          <a:solidFill>
                            <a:schemeClr val="tx1"/>
                          </a:solidFill>
                          <a:effectLst/>
                        </a:rPr>
                        <a:t>Huruf latin A kapital</a:t>
                      </a:r>
                    </a:p>
                  </a:txBody>
                  <a:tcPr anchor="ctr"/>
                </a:tc>
                <a:extLst>
                  <a:ext uri="{0D108BD9-81ED-4DB2-BD59-A6C34878D82A}">
                    <a16:rowId xmlns:a16="http://schemas.microsoft.com/office/drawing/2014/main" val="3159489028"/>
                  </a:ext>
                </a:extLst>
              </a:tr>
              <a:tr h="243799">
                <a:tc>
                  <a:txBody>
                    <a:bodyPr/>
                    <a:lstStyle/>
                    <a:p>
                      <a:r>
                        <a:rPr lang="id-ID" sz="1050">
                          <a:solidFill>
                            <a:schemeClr val="tx1"/>
                          </a:solidFill>
                          <a:effectLst/>
                        </a:rPr>
                        <a:t>B</a:t>
                      </a:r>
                    </a:p>
                  </a:txBody>
                  <a:tcPr anchor="ctr"/>
                </a:tc>
                <a:tc>
                  <a:txBody>
                    <a:bodyPr/>
                    <a:lstStyle/>
                    <a:p>
                      <a:pPr algn="ctr"/>
                      <a:r>
                        <a:rPr lang="id-ID" sz="1050">
                          <a:solidFill>
                            <a:schemeClr val="tx1"/>
                          </a:solidFill>
                          <a:effectLst/>
                        </a:rPr>
                        <a:t>0042</a:t>
                      </a:r>
                    </a:p>
                  </a:txBody>
                  <a:tcPr anchor="ctr"/>
                </a:tc>
                <a:tc>
                  <a:txBody>
                    <a:bodyPr/>
                    <a:lstStyle/>
                    <a:p>
                      <a:pPr algn="ctr"/>
                      <a:r>
                        <a:rPr lang="id-ID" sz="1050" u="none" strike="noStrike">
                          <a:solidFill>
                            <a:schemeClr val="tx1"/>
                          </a:solidFill>
                          <a:effectLst/>
                          <a:hlinkClick r:id="rId18" tooltip="66 (angka)">
                            <a:extLst>
                              <a:ext uri="{A12FA001-AC4F-418D-AE19-62706E023703}">
                                <ahyp:hlinkClr xmlns:ahyp="http://schemas.microsoft.com/office/drawing/2018/hyperlinkcolor" val="tx"/>
                              </a:ext>
                            </a:extLst>
                          </a:hlinkClick>
                        </a:rPr>
                        <a:t>66</a:t>
                      </a:r>
                      <a:endParaRPr lang="id-ID" sz="1050">
                        <a:solidFill>
                          <a:schemeClr val="tx1"/>
                        </a:solidFill>
                        <a:effectLst/>
                      </a:endParaRPr>
                    </a:p>
                  </a:txBody>
                  <a:tcPr anchor="ctr"/>
                </a:tc>
                <a:tc>
                  <a:txBody>
                    <a:bodyPr/>
                    <a:lstStyle/>
                    <a:p>
                      <a:r>
                        <a:rPr lang="id-ID" sz="1050">
                          <a:solidFill>
                            <a:schemeClr val="tx1"/>
                          </a:solidFill>
                          <a:effectLst/>
                        </a:rPr>
                        <a:t>Huruf latin B kapital</a:t>
                      </a:r>
                    </a:p>
                  </a:txBody>
                  <a:tcPr anchor="ctr"/>
                </a:tc>
                <a:extLst>
                  <a:ext uri="{0D108BD9-81ED-4DB2-BD59-A6C34878D82A}">
                    <a16:rowId xmlns:a16="http://schemas.microsoft.com/office/drawing/2014/main" val="747291498"/>
                  </a:ext>
                </a:extLst>
              </a:tr>
              <a:tr h="243799">
                <a:tc>
                  <a:txBody>
                    <a:bodyPr/>
                    <a:lstStyle/>
                    <a:p>
                      <a:r>
                        <a:rPr lang="id-ID" sz="1050">
                          <a:solidFill>
                            <a:schemeClr val="tx1"/>
                          </a:solidFill>
                          <a:effectLst/>
                        </a:rPr>
                        <a:t>C</a:t>
                      </a:r>
                    </a:p>
                  </a:txBody>
                  <a:tcPr anchor="ctr"/>
                </a:tc>
                <a:tc>
                  <a:txBody>
                    <a:bodyPr/>
                    <a:lstStyle/>
                    <a:p>
                      <a:pPr algn="ctr"/>
                      <a:r>
                        <a:rPr lang="id-ID" sz="1050">
                          <a:solidFill>
                            <a:schemeClr val="tx1"/>
                          </a:solidFill>
                          <a:effectLst/>
                        </a:rPr>
                        <a:t>0043</a:t>
                      </a:r>
                    </a:p>
                  </a:txBody>
                  <a:tcPr anchor="ctr"/>
                </a:tc>
                <a:tc>
                  <a:txBody>
                    <a:bodyPr/>
                    <a:lstStyle/>
                    <a:p>
                      <a:pPr algn="ctr"/>
                      <a:r>
                        <a:rPr lang="id-ID" sz="1050" u="none" strike="noStrike">
                          <a:solidFill>
                            <a:schemeClr val="tx1"/>
                          </a:solidFill>
                          <a:effectLst/>
                          <a:hlinkClick r:id="rId19" tooltip="67 (angka)">
                            <a:extLst>
                              <a:ext uri="{A12FA001-AC4F-418D-AE19-62706E023703}">
                                <ahyp:hlinkClr xmlns:ahyp="http://schemas.microsoft.com/office/drawing/2018/hyperlinkcolor" val="tx"/>
                              </a:ext>
                            </a:extLst>
                          </a:hlinkClick>
                        </a:rPr>
                        <a:t>67</a:t>
                      </a:r>
                      <a:endParaRPr lang="id-ID" sz="1050">
                        <a:solidFill>
                          <a:schemeClr val="tx1"/>
                        </a:solidFill>
                        <a:effectLst/>
                      </a:endParaRPr>
                    </a:p>
                  </a:txBody>
                  <a:tcPr anchor="ctr"/>
                </a:tc>
                <a:tc>
                  <a:txBody>
                    <a:bodyPr/>
                    <a:lstStyle/>
                    <a:p>
                      <a:r>
                        <a:rPr lang="id-ID" sz="1050">
                          <a:solidFill>
                            <a:schemeClr val="tx1"/>
                          </a:solidFill>
                          <a:effectLst/>
                        </a:rPr>
                        <a:t>Huruf latin C kapital</a:t>
                      </a:r>
                    </a:p>
                  </a:txBody>
                  <a:tcPr anchor="ctr"/>
                </a:tc>
                <a:extLst>
                  <a:ext uri="{0D108BD9-81ED-4DB2-BD59-A6C34878D82A}">
                    <a16:rowId xmlns:a16="http://schemas.microsoft.com/office/drawing/2014/main" val="597364553"/>
                  </a:ext>
                </a:extLst>
              </a:tr>
              <a:tr h="243799">
                <a:tc>
                  <a:txBody>
                    <a:bodyPr/>
                    <a:lstStyle/>
                    <a:p>
                      <a:r>
                        <a:rPr lang="id-ID" sz="1050">
                          <a:solidFill>
                            <a:schemeClr val="tx1"/>
                          </a:solidFill>
                          <a:effectLst/>
                        </a:rPr>
                        <a:t>D</a:t>
                      </a:r>
                    </a:p>
                  </a:txBody>
                  <a:tcPr anchor="ctr"/>
                </a:tc>
                <a:tc>
                  <a:txBody>
                    <a:bodyPr/>
                    <a:lstStyle/>
                    <a:p>
                      <a:pPr algn="ctr"/>
                      <a:r>
                        <a:rPr lang="id-ID" sz="1050">
                          <a:solidFill>
                            <a:schemeClr val="tx1"/>
                          </a:solidFill>
                          <a:effectLst/>
                        </a:rPr>
                        <a:t>0044</a:t>
                      </a:r>
                    </a:p>
                  </a:txBody>
                  <a:tcPr anchor="ctr"/>
                </a:tc>
                <a:tc>
                  <a:txBody>
                    <a:bodyPr/>
                    <a:lstStyle/>
                    <a:p>
                      <a:pPr algn="ctr"/>
                      <a:r>
                        <a:rPr lang="id-ID" sz="1050" u="none" strike="noStrike">
                          <a:solidFill>
                            <a:schemeClr val="tx1"/>
                          </a:solidFill>
                          <a:effectLst/>
                          <a:hlinkClick r:id="rId20" tooltip="68 (angka)">
                            <a:extLst>
                              <a:ext uri="{A12FA001-AC4F-418D-AE19-62706E023703}">
                                <ahyp:hlinkClr xmlns:ahyp="http://schemas.microsoft.com/office/drawing/2018/hyperlinkcolor" val="tx"/>
                              </a:ext>
                            </a:extLst>
                          </a:hlinkClick>
                        </a:rPr>
                        <a:t>68</a:t>
                      </a:r>
                      <a:endParaRPr lang="id-ID" sz="1050">
                        <a:solidFill>
                          <a:schemeClr val="tx1"/>
                        </a:solidFill>
                        <a:effectLst/>
                      </a:endParaRPr>
                    </a:p>
                  </a:txBody>
                  <a:tcPr anchor="ctr"/>
                </a:tc>
                <a:tc>
                  <a:txBody>
                    <a:bodyPr/>
                    <a:lstStyle/>
                    <a:p>
                      <a:r>
                        <a:rPr lang="id-ID" sz="1050">
                          <a:solidFill>
                            <a:schemeClr val="tx1"/>
                          </a:solidFill>
                          <a:effectLst/>
                        </a:rPr>
                        <a:t>Huruf latin D kapital</a:t>
                      </a:r>
                    </a:p>
                  </a:txBody>
                  <a:tcPr anchor="ctr"/>
                </a:tc>
                <a:extLst>
                  <a:ext uri="{0D108BD9-81ED-4DB2-BD59-A6C34878D82A}">
                    <a16:rowId xmlns:a16="http://schemas.microsoft.com/office/drawing/2014/main" val="2204833962"/>
                  </a:ext>
                </a:extLst>
              </a:tr>
              <a:tr h="243799">
                <a:tc>
                  <a:txBody>
                    <a:bodyPr/>
                    <a:lstStyle/>
                    <a:p>
                      <a:r>
                        <a:rPr lang="id-ID" sz="1050">
                          <a:solidFill>
                            <a:schemeClr val="tx1"/>
                          </a:solidFill>
                          <a:effectLst/>
                        </a:rPr>
                        <a:t>E</a:t>
                      </a:r>
                    </a:p>
                  </a:txBody>
                  <a:tcPr anchor="ctr"/>
                </a:tc>
                <a:tc>
                  <a:txBody>
                    <a:bodyPr/>
                    <a:lstStyle/>
                    <a:p>
                      <a:pPr algn="ctr"/>
                      <a:r>
                        <a:rPr lang="id-ID" sz="1050">
                          <a:solidFill>
                            <a:schemeClr val="tx1"/>
                          </a:solidFill>
                          <a:effectLst/>
                        </a:rPr>
                        <a:t>0045</a:t>
                      </a:r>
                    </a:p>
                  </a:txBody>
                  <a:tcPr anchor="ctr"/>
                </a:tc>
                <a:tc>
                  <a:txBody>
                    <a:bodyPr/>
                    <a:lstStyle/>
                    <a:p>
                      <a:pPr algn="ctr"/>
                      <a:r>
                        <a:rPr lang="id-ID" sz="1050" u="none" strike="noStrike">
                          <a:solidFill>
                            <a:schemeClr val="tx1"/>
                          </a:solidFill>
                          <a:effectLst/>
                          <a:hlinkClick r:id="rId21" tooltip="69 (angka)">
                            <a:extLst>
                              <a:ext uri="{A12FA001-AC4F-418D-AE19-62706E023703}">
                                <ahyp:hlinkClr xmlns:ahyp="http://schemas.microsoft.com/office/drawing/2018/hyperlinkcolor" val="tx"/>
                              </a:ext>
                            </a:extLst>
                          </a:hlinkClick>
                        </a:rPr>
                        <a:t>69</a:t>
                      </a:r>
                      <a:endParaRPr lang="id-ID" sz="1050">
                        <a:solidFill>
                          <a:schemeClr val="tx1"/>
                        </a:solidFill>
                        <a:effectLst/>
                      </a:endParaRPr>
                    </a:p>
                  </a:txBody>
                  <a:tcPr anchor="ctr"/>
                </a:tc>
                <a:tc>
                  <a:txBody>
                    <a:bodyPr/>
                    <a:lstStyle/>
                    <a:p>
                      <a:r>
                        <a:rPr lang="id-ID" sz="1050">
                          <a:solidFill>
                            <a:schemeClr val="tx1"/>
                          </a:solidFill>
                          <a:effectLst/>
                        </a:rPr>
                        <a:t>Huruf latin E kapital</a:t>
                      </a:r>
                    </a:p>
                  </a:txBody>
                  <a:tcPr anchor="ctr"/>
                </a:tc>
                <a:extLst>
                  <a:ext uri="{0D108BD9-81ED-4DB2-BD59-A6C34878D82A}">
                    <a16:rowId xmlns:a16="http://schemas.microsoft.com/office/drawing/2014/main" val="791071081"/>
                  </a:ext>
                </a:extLst>
              </a:tr>
              <a:tr h="243799">
                <a:tc>
                  <a:txBody>
                    <a:bodyPr/>
                    <a:lstStyle/>
                    <a:p>
                      <a:r>
                        <a:rPr lang="id-ID" sz="1050">
                          <a:solidFill>
                            <a:schemeClr val="tx1"/>
                          </a:solidFill>
                          <a:effectLst/>
                        </a:rPr>
                        <a:t>F</a:t>
                      </a:r>
                    </a:p>
                  </a:txBody>
                  <a:tcPr anchor="ctr"/>
                </a:tc>
                <a:tc>
                  <a:txBody>
                    <a:bodyPr/>
                    <a:lstStyle/>
                    <a:p>
                      <a:pPr algn="ctr"/>
                      <a:r>
                        <a:rPr lang="id-ID" sz="1050">
                          <a:solidFill>
                            <a:schemeClr val="tx1"/>
                          </a:solidFill>
                          <a:effectLst/>
                        </a:rPr>
                        <a:t>0046</a:t>
                      </a:r>
                    </a:p>
                  </a:txBody>
                  <a:tcPr anchor="ctr"/>
                </a:tc>
                <a:tc>
                  <a:txBody>
                    <a:bodyPr/>
                    <a:lstStyle/>
                    <a:p>
                      <a:pPr algn="ctr"/>
                      <a:r>
                        <a:rPr lang="id-ID" sz="1050" u="none" strike="noStrike">
                          <a:solidFill>
                            <a:schemeClr val="tx1"/>
                          </a:solidFill>
                          <a:effectLst/>
                          <a:hlinkClick r:id="rId22" tooltip="70 (angka)">
                            <a:extLst>
                              <a:ext uri="{A12FA001-AC4F-418D-AE19-62706E023703}">
                                <ahyp:hlinkClr xmlns:ahyp="http://schemas.microsoft.com/office/drawing/2018/hyperlinkcolor" val="tx"/>
                              </a:ext>
                            </a:extLst>
                          </a:hlinkClick>
                        </a:rPr>
                        <a:t>70</a:t>
                      </a:r>
                      <a:endParaRPr lang="id-ID" sz="1050">
                        <a:solidFill>
                          <a:schemeClr val="tx1"/>
                        </a:solidFill>
                        <a:effectLst/>
                      </a:endParaRPr>
                    </a:p>
                  </a:txBody>
                  <a:tcPr anchor="ctr"/>
                </a:tc>
                <a:tc>
                  <a:txBody>
                    <a:bodyPr/>
                    <a:lstStyle/>
                    <a:p>
                      <a:r>
                        <a:rPr lang="id-ID" sz="1050">
                          <a:solidFill>
                            <a:schemeClr val="tx1"/>
                          </a:solidFill>
                          <a:effectLst/>
                        </a:rPr>
                        <a:t>Huruf latin F kapital</a:t>
                      </a:r>
                    </a:p>
                  </a:txBody>
                  <a:tcPr anchor="ctr"/>
                </a:tc>
                <a:extLst>
                  <a:ext uri="{0D108BD9-81ED-4DB2-BD59-A6C34878D82A}">
                    <a16:rowId xmlns:a16="http://schemas.microsoft.com/office/drawing/2014/main" val="4077916670"/>
                  </a:ext>
                </a:extLst>
              </a:tr>
              <a:tr h="243799">
                <a:tc>
                  <a:txBody>
                    <a:bodyPr/>
                    <a:lstStyle/>
                    <a:p>
                      <a:r>
                        <a:rPr lang="id-ID" sz="1050">
                          <a:solidFill>
                            <a:schemeClr val="tx1"/>
                          </a:solidFill>
                          <a:effectLst/>
                        </a:rPr>
                        <a:t>G</a:t>
                      </a:r>
                    </a:p>
                  </a:txBody>
                  <a:tcPr anchor="ctr"/>
                </a:tc>
                <a:tc>
                  <a:txBody>
                    <a:bodyPr/>
                    <a:lstStyle/>
                    <a:p>
                      <a:pPr algn="ctr"/>
                      <a:r>
                        <a:rPr lang="id-ID" sz="1050">
                          <a:solidFill>
                            <a:schemeClr val="tx1"/>
                          </a:solidFill>
                          <a:effectLst/>
                        </a:rPr>
                        <a:t>0047</a:t>
                      </a:r>
                    </a:p>
                  </a:txBody>
                  <a:tcPr anchor="ctr"/>
                </a:tc>
                <a:tc>
                  <a:txBody>
                    <a:bodyPr/>
                    <a:lstStyle/>
                    <a:p>
                      <a:pPr algn="ctr"/>
                      <a:r>
                        <a:rPr lang="id-ID" sz="1050">
                          <a:solidFill>
                            <a:schemeClr val="tx1"/>
                          </a:solidFill>
                          <a:effectLst/>
                        </a:rPr>
                        <a:t>71</a:t>
                      </a:r>
                    </a:p>
                  </a:txBody>
                  <a:tcPr anchor="ctr"/>
                </a:tc>
                <a:tc>
                  <a:txBody>
                    <a:bodyPr/>
                    <a:lstStyle/>
                    <a:p>
                      <a:r>
                        <a:rPr lang="id-ID" sz="1050">
                          <a:solidFill>
                            <a:schemeClr val="tx1"/>
                          </a:solidFill>
                          <a:effectLst/>
                        </a:rPr>
                        <a:t>Huruf latin G kapital</a:t>
                      </a:r>
                    </a:p>
                  </a:txBody>
                  <a:tcPr anchor="ctr"/>
                </a:tc>
                <a:extLst>
                  <a:ext uri="{0D108BD9-81ED-4DB2-BD59-A6C34878D82A}">
                    <a16:rowId xmlns:a16="http://schemas.microsoft.com/office/drawing/2014/main" val="356240241"/>
                  </a:ext>
                </a:extLst>
              </a:tr>
              <a:tr h="243799">
                <a:tc>
                  <a:txBody>
                    <a:bodyPr/>
                    <a:lstStyle/>
                    <a:p>
                      <a:r>
                        <a:rPr lang="id-ID" sz="1050">
                          <a:solidFill>
                            <a:schemeClr val="tx1"/>
                          </a:solidFill>
                          <a:effectLst/>
                        </a:rPr>
                        <a:t>H</a:t>
                      </a:r>
                    </a:p>
                  </a:txBody>
                  <a:tcPr anchor="ctr"/>
                </a:tc>
                <a:tc>
                  <a:txBody>
                    <a:bodyPr/>
                    <a:lstStyle/>
                    <a:p>
                      <a:pPr algn="ctr"/>
                      <a:r>
                        <a:rPr lang="id-ID" sz="1050">
                          <a:solidFill>
                            <a:schemeClr val="tx1"/>
                          </a:solidFill>
                          <a:effectLst/>
                        </a:rPr>
                        <a:t>0048</a:t>
                      </a:r>
                    </a:p>
                  </a:txBody>
                  <a:tcPr anchor="ctr"/>
                </a:tc>
                <a:tc>
                  <a:txBody>
                    <a:bodyPr/>
                    <a:lstStyle/>
                    <a:p>
                      <a:pPr algn="ctr"/>
                      <a:r>
                        <a:rPr lang="id-ID" sz="1050" u="none" strike="noStrike">
                          <a:solidFill>
                            <a:schemeClr val="tx1"/>
                          </a:solidFill>
                          <a:effectLst/>
                          <a:hlinkClick r:id="rId23" tooltip="72 (angka)">
                            <a:extLst>
                              <a:ext uri="{A12FA001-AC4F-418D-AE19-62706E023703}">
                                <ahyp:hlinkClr xmlns:ahyp="http://schemas.microsoft.com/office/drawing/2018/hyperlinkcolor" val="tx"/>
                              </a:ext>
                            </a:extLst>
                          </a:hlinkClick>
                        </a:rPr>
                        <a:t>72</a:t>
                      </a:r>
                      <a:endParaRPr lang="id-ID" sz="1050">
                        <a:solidFill>
                          <a:schemeClr val="tx1"/>
                        </a:solidFill>
                        <a:effectLst/>
                      </a:endParaRPr>
                    </a:p>
                  </a:txBody>
                  <a:tcPr anchor="ctr"/>
                </a:tc>
                <a:tc>
                  <a:txBody>
                    <a:bodyPr/>
                    <a:lstStyle/>
                    <a:p>
                      <a:r>
                        <a:rPr lang="id-ID" sz="1050">
                          <a:solidFill>
                            <a:schemeClr val="tx1"/>
                          </a:solidFill>
                          <a:effectLst/>
                        </a:rPr>
                        <a:t>Huruf latin H kapital</a:t>
                      </a:r>
                    </a:p>
                  </a:txBody>
                  <a:tcPr anchor="ctr"/>
                </a:tc>
                <a:extLst>
                  <a:ext uri="{0D108BD9-81ED-4DB2-BD59-A6C34878D82A}">
                    <a16:rowId xmlns:a16="http://schemas.microsoft.com/office/drawing/2014/main" val="227556405"/>
                  </a:ext>
                </a:extLst>
              </a:tr>
              <a:tr h="243799">
                <a:tc>
                  <a:txBody>
                    <a:bodyPr/>
                    <a:lstStyle/>
                    <a:p>
                      <a:r>
                        <a:rPr lang="id-ID" sz="1050">
                          <a:solidFill>
                            <a:schemeClr val="tx1"/>
                          </a:solidFill>
                          <a:effectLst/>
                        </a:rPr>
                        <a:t>I</a:t>
                      </a:r>
                    </a:p>
                  </a:txBody>
                  <a:tcPr anchor="ctr"/>
                </a:tc>
                <a:tc>
                  <a:txBody>
                    <a:bodyPr/>
                    <a:lstStyle/>
                    <a:p>
                      <a:pPr algn="ctr"/>
                      <a:r>
                        <a:rPr lang="id-ID" sz="1050">
                          <a:solidFill>
                            <a:schemeClr val="tx1"/>
                          </a:solidFill>
                          <a:effectLst/>
                        </a:rPr>
                        <a:t>0049</a:t>
                      </a:r>
                    </a:p>
                  </a:txBody>
                  <a:tcPr anchor="ctr"/>
                </a:tc>
                <a:tc>
                  <a:txBody>
                    <a:bodyPr/>
                    <a:lstStyle/>
                    <a:p>
                      <a:pPr algn="ctr"/>
                      <a:r>
                        <a:rPr lang="id-ID" sz="1050">
                          <a:solidFill>
                            <a:schemeClr val="tx1"/>
                          </a:solidFill>
                          <a:effectLst/>
                        </a:rPr>
                        <a:t>73</a:t>
                      </a:r>
                    </a:p>
                  </a:txBody>
                  <a:tcPr anchor="ctr"/>
                </a:tc>
                <a:tc>
                  <a:txBody>
                    <a:bodyPr/>
                    <a:lstStyle/>
                    <a:p>
                      <a:r>
                        <a:rPr lang="id-ID" sz="1050">
                          <a:solidFill>
                            <a:schemeClr val="tx1"/>
                          </a:solidFill>
                          <a:effectLst/>
                        </a:rPr>
                        <a:t>Huruf latin I kapital</a:t>
                      </a:r>
                    </a:p>
                  </a:txBody>
                  <a:tcPr anchor="ctr"/>
                </a:tc>
                <a:extLst>
                  <a:ext uri="{0D108BD9-81ED-4DB2-BD59-A6C34878D82A}">
                    <a16:rowId xmlns:a16="http://schemas.microsoft.com/office/drawing/2014/main" val="827526127"/>
                  </a:ext>
                </a:extLst>
              </a:tr>
              <a:tr h="243799">
                <a:tc>
                  <a:txBody>
                    <a:bodyPr/>
                    <a:lstStyle/>
                    <a:p>
                      <a:r>
                        <a:rPr lang="id-ID" sz="1050">
                          <a:solidFill>
                            <a:schemeClr val="tx1"/>
                          </a:solidFill>
                          <a:effectLst/>
                        </a:rPr>
                        <a:t>J</a:t>
                      </a:r>
                    </a:p>
                  </a:txBody>
                  <a:tcPr anchor="ctr"/>
                </a:tc>
                <a:tc>
                  <a:txBody>
                    <a:bodyPr/>
                    <a:lstStyle/>
                    <a:p>
                      <a:pPr algn="ctr"/>
                      <a:r>
                        <a:rPr lang="id-ID" sz="1050">
                          <a:solidFill>
                            <a:schemeClr val="tx1"/>
                          </a:solidFill>
                          <a:effectLst/>
                        </a:rPr>
                        <a:t>004A</a:t>
                      </a:r>
                    </a:p>
                  </a:txBody>
                  <a:tcPr anchor="ctr"/>
                </a:tc>
                <a:tc>
                  <a:txBody>
                    <a:bodyPr/>
                    <a:lstStyle/>
                    <a:p>
                      <a:pPr algn="ctr"/>
                      <a:r>
                        <a:rPr lang="id-ID" sz="1050">
                          <a:solidFill>
                            <a:schemeClr val="tx1"/>
                          </a:solidFill>
                          <a:effectLst/>
                        </a:rPr>
                        <a:t>74</a:t>
                      </a:r>
                    </a:p>
                  </a:txBody>
                  <a:tcPr anchor="ctr"/>
                </a:tc>
                <a:tc>
                  <a:txBody>
                    <a:bodyPr/>
                    <a:lstStyle/>
                    <a:p>
                      <a:r>
                        <a:rPr lang="id-ID" sz="1050" dirty="0">
                          <a:solidFill>
                            <a:schemeClr val="tx1"/>
                          </a:solidFill>
                          <a:effectLst/>
                        </a:rPr>
                        <a:t>Huruf latin J kapital</a:t>
                      </a:r>
                    </a:p>
                  </a:txBody>
                  <a:tcPr anchor="ctr"/>
                </a:tc>
                <a:extLst>
                  <a:ext uri="{0D108BD9-81ED-4DB2-BD59-A6C34878D82A}">
                    <a16:rowId xmlns:a16="http://schemas.microsoft.com/office/drawing/2014/main" val="69235464"/>
                  </a:ext>
                </a:extLst>
              </a:tr>
            </a:tbl>
          </a:graphicData>
        </a:graphic>
      </p:graphicFrame>
    </p:spTree>
    <p:extLst>
      <p:ext uri="{BB962C8B-B14F-4D97-AF65-F5344CB8AC3E}">
        <p14:creationId xmlns:p14="http://schemas.microsoft.com/office/powerpoint/2010/main" val="74567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4172573960"/>
              </p:ext>
            </p:extLst>
          </p:nvPr>
        </p:nvGraphicFramePr>
        <p:xfrm>
          <a:off x="254568" y="132970"/>
          <a:ext cx="7098733" cy="6635070"/>
        </p:xfrm>
        <a:graphic>
          <a:graphicData uri="http://schemas.openxmlformats.org/drawingml/2006/table">
            <a:tbl>
              <a:tblPr firstRow="1" bandRow="1">
                <a:tableStyleId>{5C22544A-7EE6-4342-B048-85BDC9FD1C3A}</a:tableStyleId>
              </a:tblPr>
              <a:tblGrid>
                <a:gridCol w="1131757">
                  <a:extLst>
                    <a:ext uri="{9D8B030D-6E8A-4147-A177-3AD203B41FA5}">
                      <a16:colId xmlns:a16="http://schemas.microsoft.com/office/drawing/2014/main" val="3013836776"/>
                    </a:ext>
                  </a:extLst>
                </a:gridCol>
                <a:gridCol w="1564900">
                  <a:extLst>
                    <a:ext uri="{9D8B030D-6E8A-4147-A177-3AD203B41FA5}">
                      <a16:colId xmlns:a16="http://schemas.microsoft.com/office/drawing/2014/main" val="3647721090"/>
                    </a:ext>
                  </a:extLst>
                </a:gridCol>
                <a:gridCol w="1603068">
                  <a:extLst>
                    <a:ext uri="{9D8B030D-6E8A-4147-A177-3AD203B41FA5}">
                      <a16:colId xmlns:a16="http://schemas.microsoft.com/office/drawing/2014/main" val="3989390290"/>
                    </a:ext>
                  </a:extLst>
                </a:gridCol>
                <a:gridCol w="2799008">
                  <a:extLst>
                    <a:ext uri="{9D8B030D-6E8A-4147-A177-3AD203B41FA5}">
                      <a16:colId xmlns:a16="http://schemas.microsoft.com/office/drawing/2014/main" val="3756027602"/>
                    </a:ext>
                  </a:extLst>
                </a:gridCol>
              </a:tblGrid>
              <a:tr h="33795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43799">
                <a:tc>
                  <a:txBody>
                    <a:bodyPr/>
                    <a:lstStyle/>
                    <a:p>
                      <a:r>
                        <a:rPr lang="id-ID" sz="1050">
                          <a:solidFill>
                            <a:schemeClr val="tx1"/>
                          </a:solidFill>
                          <a:effectLst/>
                        </a:rPr>
                        <a:t>M</a:t>
                      </a:r>
                    </a:p>
                  </a:txBody>
                  <a:tcPr anchor="ctr"/>
                </a:tc>
                <a:tc>
                  <a:txBody>
                    <a:bodyPr/>
                    <a:lstStyle/>
                    <a:p>
                      <a:pPr algn="ctr"/>
                      <a:r>
                        <a:rPr lang="id-ID" sz="1050">
                          <a:solidFill>
                            <a:schemeClr val="tx1"/>
                          </a:solidFill>
                          <a:effectLst/>
                        </a:rPr>
                        <a:t>004D</a:t>
                      </a:r>
                    </a:p>
                  </a:txBody>
                  <a:tcPr anchor="ctr"/>
                </a:tc>
                <a:tc>
                  <a:txBody>
                    <a:bodyPr/>
                    <a:lstStyle/>
                    <a:p>
                      <a:pPr algn="ctr"/>
                      <a:r>
                        <a:rPr lang="id-ID" sz="1050">
                          <a:solidFill>
                            <a:schemeClr val="tx1"/>
                          </a:solidFill>
                          <a:effectLst/>
                        </a:rPr>
                        <a:t>77</a:t>
                      </a:r>
                    </a:p>
                  </a:txBody>
                  <a:tcPr anchor="ctr"/>
                </a:tc>
                <a:tc>
                  <a:txBody>
                    <a:bodyPr/>
                    <a:lstStyle/>
                    <a:p>
                      <a:r>
                        <a:rPr lang="id-ID" sz="1050">
                          <a:solidFill>
                            <a:schemeClr val="tx1"/>
                          </a:solidFill>
                          <a:effectLst/>
                        </a:rPr>
                        <a:t>Huruf latin M kapital</a:t>
                      </a:r>
                    </a:p>
                  </a:txBody>
                  <a:tcPr anchor="ctr"/>
                </a:tc>
                <a:extLst>
                  <a:ext uri="{0D108BD9-81ED-4DB2-BD59-A6C34878D82A}">
                    <a16:rowId xmlns:a16="http://schemas.microsoft.com/office/drawing/2014/main" val="2458297214"/>
                  </a:ext>
                </a:extLst>
              </a:tr>
              <a:tr h="243799">
                <a:tc>
                  <a:txBody>
                    <a:bodyPr/>
                    <a:lstStyle/>
                    <a:p>
                      <a:r>
                        <a:rPr lang="id-ID" sz="1050">
                          <a:solidFill>
                            <a:schemeClr val="tx1"/>
                          </a:solidFill>
                          <a:effectLst/>
                        </a:rPr>
                        <a:t>N</a:t>
                      </a:r>
                    </a:p>
                  </a:txBody>
                  <a:tcPr anchor="ctr"/>
                </a:tc>
                <a:tc>
                  <a:txBody>
                    <a:bodyPr/>
                    <a:lstStyle/>
                    <a:p>
                      <a:pPr algn="ctr"/>
                      <a:r>
                        <a:rPr lang="id-ID" sz="1050">
                          <a:solidFill>
                            <a:schemeClr val="tx1"/>
                          </a:solidFill>
                          <a:effectLst/>
                        </a:rPr>
                        <a:t>004E</a:t>
                      </a:r>
                    </a:p>
                  </a:txBody>
                  <a:tcPr anchor="ctr"/>
                </a:tc>
                <a:tc>
                  <a:txBody>
                    <a:bodyPr/>
                    <a:lstStyle/>
                    <a:p>
                      <a:pPr algn="ctr"/>
                      <a:r>
                        <a:rPr lang="id-ID" sz="1050" u="none" strike="noStrike">
                          <a:solidFill>
                            <a:schemeClr val="tx1"/>
                          </a:solidFill>
                          <a:effectLst/>
                          <a:hlinkClick r:id="rId2" tooltip="78 (angka)">
                            <a:extLst>
                              <a:ext uri="{A12FA001-AC4F-418D-AE19-62706E023703}">
                                <ahyp:hlinkClr xmlns:ahyp="http://schemas.microsoft.com/office/drawing/2018/hyperlinkcolor" val="tx"/>
                              </a:ext>
                            </a:extLst>
                          </a:hlinkClick>
                        </a:rPr>
                        <a:t>78</a:t>
                      </a:r>
                      <a:endParaRPr lang="id-ID" sz="1050">
                        <a:solidFill>
                          <a:schemeClr val="tx1"/>
                        </a:solidFill>
                        <a:effectLst/>
                      </a:endParaRPr>
                    </a:p>
                  </a:txBody>
                  <a:tcPr anchor="ctr"/>
                </a:tc>
                <a:tc>
                  <a:txBody>
                    <a:bodyPr/>
                    <a:lstStyle/>
                    <a:p>
                      <a:r>
                        <a:rPr lang="id-ID" sz="1050">
                          <a:solidFill>
                            <a:schemeClr val="tx1"/>
                          </a:solidFill>
                          <a:effectLst/>
                        </a:rPr>
                        <a:t>Huruf latin N kapital</a:t>
                      </a:r>
                    </a:p>
                  </a:txBody>
                  <a:tcPr anchor="ctr"/>
                </a:tc>
                <a:extLst>
                  <a:ext uri="{0D108BD9-81ED-4DB2-BD59-A6C34878D82A}">
                    <a16:rowId xmlns:a16="http://schemas.microsoft.com/office/drawing/2014/main" val="3666886858"/>
                  </a:ext>
                </a:extLst>
              </a:tr>
              <a:tr h="243799">
                <a:tc>
                  <a:txBody>
                    <a:bodyPr/>
                    <a:lstStyle/>
                    <a:p>
                      <a:r>
                        <a:rPr lang="id-ID" sz="1050">
                          <a:solidFill>
                            <a:schemeClr val="tx1"/>
                          </a:solidFill>
                          <a:effectLst/>
                        </a:rPr>
                        <a:t>O</a:t>
                      </a:r>
                    </a:p>
                  </a:txBody>
                  <a:tcPr anchor="ctr"/>
                </a:tc>
                <a:tc>
                  <a:txBody>
                    <a:bodyPr/>
                    <a:lstStyle/>
                    <a:p>
                      <a:pPr algn="ctr"/>
                      <a:r>
                        <a:rPr lang="id-ID" sz="1050">
                          <a:solidFill>
                            <a:schemeClr val="tx1"/>
                          </a:solidFill>
                          <a:effectLst/>
                        </a:rPr>
                        <a:t>004F</a:t>
                      </a:r>
                    </a:p>
                  </a:txBody>
                  <a:tcPr anchor="ctr"/>
                </a:tc>
                <a:tc>
                  <a:txBody>
                    <a:bodyPr/>
                    <a:lstStyle/>
                    <a:p>
                      <a:pPr algn="ctr"/>
                      <a:r>
                        <a:rPr lang="id-ID" sz="1050" u="none" strike="noStrike">
                          <a:solidFill>
                            <a:schemeClr val="tx1"/>
                          </a:solidFill>
                          <a:effectLst/>
                          <a:hlinkClick r:id="rId3" tooltip="79 (angka)">
                            <a:extLst>
                              <a:ext uri="{A12FA001-AC4F-418D-AE19-62706E023703}">
                                <ahyp:hlinkClr xmlns:ahyp="http://schemas.microsoft.com/office/drawing/2018/hyperlinkcolor" val="tx"/>
                              </a:ext>
                            </a:extLst>
                          </a:hlinkClick>
                        </a:rPr>
                        <a:t>79</a:t>
                      </a:r>
                      <a:endParaRPr lang="id-ID" sz="1050">
                        <a:solidFill>
                          <a:schemeClr val="tx1"/>
                        </a:solidFill>
                        <a:effectLst/>
                      </a:endParaRPr>
                    </a:p>
                  </a:txBody>
                  <a:tcPr anchor="ctr"/>
                </a:tc>
                <a:tc>
                  <a:txBody>
                    <a:bodyPr/>
                    <a:lstStyle/>
                    <a:p>
                      <a:r>
                        <a:rPr lang="id-ID" sz="1050">
                          <a:solidFill>
                            <a:schemeClr val="tx1"/>
                          </a:solidFill>
                          <a:effectLst/>
                        </a:rPr>
                        <a:t>Huruf latin O kapital</a:t>
                      </a:r>
                    </a:p>
                  </a:txBody>
                  <a:tcPr anchor="ctr"/>
                </a:tc>
                <a:extLst>
                  <a:ext uri="{0D108BD9-81ED-4DB2-BD59-A6C34878D82A}">
                    <a16:rowId xmlns:a16="http://schemas.microsoft.com/office/drawing/2014/main" val="425131836"/>
                  </a:ext>
                </a:extLst>
              </a:tr>
              <a:tr h="243799">
                <a:tc>
                  <a:txBody>
                    <a:bodyPr/>
                    <a:lstStyle/>
                    <a:p>
                      <a:r>
                        <a:rPr lang="id-ID" sz="1050">
                          <a:solidFill>
                            <a:schemeClr val="tx1"/>
                          </a:solidFill>
                          <a:effectLst/>
                        </a:rPr>
                        <a:t>P</a:t>
                      </a:r>
                    </a:p>
                  </a:txBody>
                  <a:tcPr anchor="ctr"/>
                </a:tc>
                <a:tc>
                  <a:txBody>
                    <a:bodyPr/>
                    <a:lstStyle/>
                    <a:p>
                      <a:pPr algn="ctr"/>
                      <a:r>
                        <a:rPr lang="id-ID" sz="1050">
                          <a:solidFill>
                            <a:schemeClr val="tx1"/>
                          </a:solidFill>
                          <a:effectLst/>
                        </a:rPr>
                        <a:t>0050</a:t>
                      </a:r>
                    </a:p>
                  </a:txBody>
                  <a:tcPr anchor="ctr"/>
                </a:tc>
                <a:tc>
                  <a:txBody>
                    <a:bodyPr/>
                    <a:lstStyle/>
                    <a:p>
                      <a:pPr algn="ctr"/>
                      <a:r>
                        <a:rPr lang="id-ID" sz="1050" u="none" strike="noStrike">
                          <a:solidFill>
                            <a:schemeClr val="tx1"/>
                          </a:solidFill>
                          <a:effectLst/>
                          <a:hlinkClick r:id="rId4" tooltip="80 (angka)">
                            <a:extLst>
                              <a:ext uri="{A12FA001-AC4F-418D-AE19-62706E023703}">
                                <ahyp:hlinkClr xmlns:ahyp="http://schemas.microsoft.com/office/drawing/2018/hyperlinkcolor" val="tx"/>
                              </a:ext>
                            </a:extLst>
                          </a:hlinkClick>
                        </a:rPr>
                        <a:t>80</a:t>
                      </a:r>
                      <a:endParaRPr lang="id-ID" sz="1050">
                        <a:solidFill>
                          <a:schemeClr val="tx1"/>
                        </a:solidFill>
                        <a:effectLst/>
                      </a:endParaRPr>
                    </a:p>
                  </a:txBody>
                  <a:tcPr anchor="ctr"/>
                </a:tc>
                <a:tc>
                  <a:txBody>
                    <a:bodyPr/>
                    <a:lstStyle/>
                    <a:p>
                      <a:r>
                        <a:rPr lang="id-ID" sz="1050">
                          <a:solidFill>
                            <a:schemeClr val="tx1"/>
                          </a:solidFill>
                          <a:effectLst/>
                        </a:rPr>
                        <a:t>Huruf latin P kapital</a:t>
                      </a:r>
                    </a:p>
                  </a:txBody>
                  <a:tcPr anchor="ctr"/>
                </a:tc>
                <a:extLst>
                  <a:ext uri="{0D108BD9-81ED-4DB2-BD59-A6C34878D82A}">
                    <a16:rowId xmlns:a16="http://schemas.microsoft.com/office/drawing/2014/main" val="3244774102"/>
                  </a:ext>
                </a:extLst>
              </a:tr>
              <a:tr h="243799">
                <a:tc>
                  <a:txBody>
                    <a:bodyPr/>
                    <a:lstStyle/>
                    <a:p>
                      <a:r>
                        <a:rPr lang="id-ID" sz="1050">
                          <a:solidFill>
                            <a:schemeClr val="tx1"/>
                          </a:solidFill>
                          <a:effectLst/>
                        </a:rPr>
                        <a:t>Q</a:t>
                      </a:r>
                    </a:p>
                  </a:txBody>
                  <a:tcPr anchor="ctr"/>
                </a:tc>
                <a:tc>
                  <a:txBody>
                    <a:bodyPr/>
                    <a:lstStyle/>
                    <a:p>
                      <a:pPr algn="ctr"/>
                      <a:r>
                        <a:rPr lang="id-ID" sz="1050">
                          <a:solidFill>
                            <a:schemeClr val="tx1"/>
                          </a:solidFill>
                          <a:effectLst/>
                        </a:rPr>
                        <a:t>0051</a:t>
                      </a:r>
                    </a:p>
                  </a:txBody>
                  <a:tcPr anchor="ctr"/>
                </a:tc>
                <a:tc>
                  <a:txBody>
                    <a:bodyPr/>
                    <a:lstStyle/>
                    <a:p>
                      <a:pPr algn="ctr"/>
                      <a:r>
                        <a:rPr lang="id-ID" sz="1050" u="none" strike="noStrike">
                          <a:solidFill>
                            <a:schemeClr val="tx1"/>
                          </a:solidFill>
                          <a:effectLst/>
                          <a:hlinkClick r:id="rId5" tooltip="81 (angka)">
                            <a:extLst>
                              <a:ext uri="{A12FA001-AC4F-418D-AE19-62706E023703}">
                                <ahyp:hlinkClr xmlns:ahyp="http://schemas.microsoft.com/office/drawing/2018/hyperlinkcolor" val="tx"/>
                              </a:ext>
                            </a:extLst>
                          </a:hlinkClick>
                        </a:rPr>
                        <a:t>81</a:t>
                      </a:r>
                      <a:endParaRPr lang="id-ID" sz="1050">
                        <a:solidFill>
                          <a:schemeClr val="tx1"/>
                        </a:solidFill>
                        <a:effectLst/>
                      </a:endParaRPr>
                    </a:p>
                  </a:txBody>
                  <a:tcPr anchor="ctr"/>
                </a:tc>
                <a:tc>
                  <a:txBody>
                    <a:bodyPr/>
                    <a:lstStyle/>
                    <a:p>
                      <a:r>
                        <a:rPr lang="id-ID" sz="1050">
                          <a:solidFill>
                            <a:schemeClr val="tx1"/>
                          </a:solidFill>
                          <a:effectLst/>
                        </a:rPr>
                        <a:t>Huruf latin Q kapital</a:t>
                      </a:r>
                    </a:p>
                  </a:txBody>
                  <a:tcPr anchor="ctr"/>
                </a:tc>
                <a:extLst>
                  <a:ext uri="{0D108BD9-81ED-4DB2-BD59-A6C34878D82A}">
                    <a16:rowId xmlns:a16="http://schemas.microsoft.com/office/drawing/2014/main" val="1641192203"/>
                  </a:ext>
                </a:extLst>
              </a:tr>
              <a:tr h="243799">
                <a:tc>
                  <a:txBody>
                    <a:bodyPr/>
                    <a:lstStyle/>
                    <a:p>
                      <a:r>
                        <a:rPr lang="id-ID" sz="1050">
                          <a:solidFill>
                            <a:schemeClr val="tx1"/>
                          </a:solidFill>
                          <a:effectLst/>
                        </a:rPr>
                        <a:t>R</a:t>
                      </a:r>
                    </a:p>
                  </a:txBody>
                  <a:tcPr anchor="ctr"/>
                </a:tc>
                <a:tc>
                  <a:txBody>
                    <a:bodyPr/>
                    <a:lstStyle/>
                    <a:p>
                      <a:pPr algn="ctr"/>
                      <a:r>
                        <a:rPr lang="id-ID" sz="1050">
                          <a:solidFill>
                            <a:schemeClr val="tx1"/>
                          </a:solidFill>
                          <a:effectLst/>
                        </a:rPr>
                        <a:t>0052</a:t>
                      </a:r>
                    </a:p>
                  </a:txBody>
                  <a:tcPr anchor="ctr"/>
                </a:tc>
                <a:tc>
                  <a:txBody>
                    <a:bodyPr/>
                    <a:lstStyle/>
                    <a:p>
                      <a:pPr algn="ctr"/>
                      <a:r>
                        <a:rPr lang="id-ID" sz="1050">
                          <a:solidFill>
                            <a:schemeClr val="tx1"/>
                          </a:solidFill>
                          <a:effectLst/>
                        </a:rPr>
                        <a:t>82</a:t>
                      </a:r>
                    </a:p>
                  </a:txBody>
                  <a:tcPr anchor="ctr"/>
                </a:tc>
                <a:tc>
                  <a:txBody>
                    <a:bodyPr/>
                    <a:lstStyle/>
                    <a:p>
                      <a:r>
                        <a:rPr lang="id-ID" sz="1050">
                          <a:solidFill>
                            <a:schemeClr val="tx1"/>
                          </a:solidFill>
                          <a:effectLst/>
                        </a:rPr>
                        <a:t>Huruf latin R kapital</a:t>
                      </a:r>
                    </a:p>
                  </a:txBody>
                  <a:tcPr anchor="ctr"/>
                </a:tc>
                <a:extLst>
                  <a:ext uri="{0D108BD9-81ED-4DB2-BD59-A6C34878D82A}">
                    <a16:rowId xmlns:a16="http://schemas.microsoft.com/office/drawing/2014/main" val="3951284809"/>
                  </a:ext>
                </a:extLst>
              </a:tr>
              <a:tr h="243799">
                <a:tc>
                  <a:txBody>
                    <a:bodyPr/>
                    <a:lstStyle/>
                    <a:p>
                      <a:r>
                        <a:rPr lang="id-ID" sz="1050">
                          <a:solidFill>
                            <a:schemeClr val="tx1"/>
                          </a:solidFill>
                          <a:effectLst/>
                        </a:rPr>
                        <a:t>S</a:t>
                      </a:r>
                    </a:p>
                  </a:txBody>
                  <a:tcPr anchor="ctr"/>
                </a:tc>
                <a:tc>
                  <a:txBody>
                    <a:bodyPr/>
                    <a:lstStyle/>
                    <a:p>
                      <a:pPr algn="ctr"/>
                      <a:r>
                        <a:rPr lang="id-ID" sz="1050">
                          <a:solidFill>
                            <a:schemeClr val="tx1"/>
                          </a:solidFill>
                          <a:effectLst/>
                        </a:rPr>
                        <a:t>0053</a:t>
                      </a:r>
                    </a:p>
                  </a:txBody>
                  <a:tcPr anchor="ctr"/>
                </a:tc>
                <a:tc>
                  <a:txBody>
                    <a:bodyPr/>
                    <a:lstStyle/>
                    <a:p>
                      <a:pPr algn="ctr"/>
                      <a:r>
                        <a:rPr lang="id-ID" sz="1050">
                          <a:solidFill>
                            <a:schemeClr val="tx1"/>
                          </a:solidFill>
                          <a:effectLst/>
                        </a:rPr>
                        <a:t>83</a:t>
                      </a:r>
                    </a:p>
                  </a:txBody>
                  <a:tcPr anchor="ctr"/>
                </a:tc>
                <a:tc>
                  <a:txBody>
                    <a:bodyPr/>
                    <a:lstStyle/>
                    <a:p>
                      <a:r>
                        <a:rPr lang="id-ID" sz="1050">
                          <a:solidFill>
                            <a:schemeClr val="tx1"/>
                          </a:solidFill>
                          <a:effectLst/>
                        </a:rPr>
                        <a:t>Huruf latin S kapital</a:t>
                      </a:r>
                    </a:p>
                  </a:txBody>
                  <a:tcPr anchor="ctr"/>
                </a:tc>
                <a:extLst>
                  <a:ext uri="{0D108BD9-81ED-4DB2-BD59-A6C34878D82A}">
                    <a16:rowId xmlns:a16="http://schemas.microsoft.com/office/drawing/2014/main" val="3992673006"/>
                  </a:ext>
                </a:extLst>
              </a:tr>
              <a:tr h="243799">
                <a:tc>
                  <a:txBody>
                    <a:bodyPr/>
                    <a:lstStyle/>
                    <a:p>
                      <a:r>
                        <a:rPr lang="id-ID" sz="1050">
                          <a:solidFill>
                            <a:schemeClr val="tx1"/>
                          </a:solidFill>
                          <a:effectLst/>
                        </a:rPr>
                        <a:t>T</a:t>
                      </a:r>
                    </a:p>
                  </a:txBody>
                  <a:tcPr anchor="ctr"/>
                </a:tc>
                <a:tc>
                  <a:txBody>
                    <a:bodyPr/>
                    <a:lstStyle/>
                    <a:p>
                      <a:pPr algn="ctr"/>
                      <a:r>
                        <a:rPr lang="id-ID" sz="1050">
                          <a:solidFill>
                            <a:schemeClr val="tx1"/>
                          </a:solidFill>
                          <a:effectLst/>
                        </a:rPr>
                        <a:t>0054</a:t>
                      </a:r>
                    </a:p>
                  </a:txBody>
                  <a:tcPr anchor="ctr"/>
                </a:tc>
                <a:tc>
                  <a:txBody>
                    <a:bodyPr/>
                    <a:lstStyle/>
                    <a:p>
                      <a:pPr algn="ctr"/>
                      <a:r>
                        <a:rPr lang="id-ID" sz="1050">
                          <a:solidFill>
                            <a:schemeClr val="tx1"/>
                          </a:solidFill>
                          <a:effectLst/>
                        </a:rPr>
                        <a:t>84</a:t>
                      </a:r>
                    </a:p>
                  </a:txBody>
                  <a:tcPr anchor="ctr"/>
                </a:tc>
                <a:tc>
                  <a:txBody>
                    <a:bodyPr/>
                    <a:lstStyle/>
                    <a:p>
                      <a:r>
                        <a:rPr lang="id-ID" sz="1050">
                          <a:solidFill>
                            <a:schemeClr val="tx1"/>
                          </a:solidFill>
                          <a:effectLst/>
                        </a:rPr>
                        <a:t>Huruf latin T kapital</a:t>
                      </a:r>
                    </a:p>
                  </a:txBody>
                  <a:tcPr anchor="ctr"/>
                </a:tc>
                <a:extLst>
                  <a:ext uri="{0D108BD9-81ED-4DB2-BD59-A6C34878D82A}">
                    <a16:rowId xmlns:a16="http://schemas.microsoft.com/office/drawing/2014/main" val="2628150359"/>
                  </a:ext>
                </a:extLst>
              </a:tr>
              <a:tr h="243799">
                <a:tc>
                  <a:txBody>
                    <a:bodyPr/>
                    <a:lstStyle/>
                    <a:p>
                      <a:r>
                        <a:rPr lang="id-ID" sz="1050">
                          <a:solidFill>
                            <a:schemeClr val="tx1"/>
                          </a:solidFill>
                          <a:effectLst/>
                        </a:rPr>
                        <a:t>U</a:t>
                      </a:r>
                    </a:p>
                  </a:txBody>
                  <a:tcPr anchor="ctr"/>
                </a:tc>
                <a:tc>
                  <a:txBody>
                    <a:bodyPr/>
                    <a:lstStyle/>
                    <a:p>
                      <a:pPr algn="ctr"/>
                      <a:r>
                        <a:rPr lang="id-ID" sz="1050">
                          <a:solidFill>
                            <a:schemeClr val="tx1"/>
                          </a:solidFill>
                          <a:effectLst/>
                        </a:rPr>
                        <a:t>0055</a:t>
                      </a:r>
                    </a:p>
                  </a:txBody>
                  <a:tcPr anchor="ctr"/>
                </a:tc>
                <a:tc>
                  <a:txBody>
                    <a:bodyPr/>
                    <a:lstStyle/>
                    <a:p>
                      <a:pPr algn="ctr"/>
                      <a:r>
                        <a:rPr lang="id-ID" sz="1050" u="none" strike="noStrike">
                          <a:solidFill>
                            <a:schemeClr val="tx1"/>
                          </a:solidFill>
                          <a:effectLst/>
                          <a:hlinkClick r:id="rId6" tooltip="85 (angka)">
                            <a:extLst>
                              <a:ext uri="{A12FA001-AC4F-418D-AE19-62706E023703}">
                                <ahyp:hlinkClr xmlns:ahyp="http://schemas.microsoft.com/office/drawing/2018/hyperlinkcolor" val="tx"/>
                              </a:ext>
                            </a:extLst>
                          </a:hlinkClick>
                        </a:rPr>
                        <a:t>85</a:t>
                      </a:r>
                      <a:endParaRPr lang="id-ID" sz="1050">
                        <a:solidFill>
                          <a:schemeClr val="tx1"/>
                        </a:solidFill>
                        <a:effectLst/>
                      </a:endParaRPr>
                    </a:p>
                  </a:txBody>
                  <a:tcPr anchor="ctr"/>
                </a:tc>
                <a:tc>
                  <a:txBody>
                    <a:bodyPr/>
                    <a:lstStyle/>
                    <a:p>
                      <a:r>
                        <a:rPr lang="id-ID" sz="1050">
                          <a:solidFill>
                            <a:schemeClr val="tx1"/>
                          </a:solidFill>
                          <a:effectLst/>
                        </a:rPr>
                        <a:t>Huruf latin U kapital</a:t>
                      </a:r>
                    </a:p>
                  </a:txBody>
                  <a:tcPr anchor="ctr"/>
                </a:tc>
                <a:extLst>
                  <a:ext uri="{0D108BD9-81ED-4DB2-BD59-A6C34878D82A}">
                    <a16:rowId xmlns:a16="http://schemas.microsoft.com/office/drawing/2014/main" val="2174684737"/>
                  </a:ext>
                </a:extLst>
              </a:tr>
              <a:tr h="243799">
                <a:tc>
                  <a:txBody>
                    <a:bodyPr/>
                    <a:lstStyle/>
                    <a:p>
                      <a:r>
                        <a:rPr lang="id-ID" sz="1050">
                          <a:solidFill>
                            <a:schemeClr val="tx1"/>
                          </a:solidFill>
                          <a:effectLst/>
                        </a:rPr>
                        <a:t>V</a:t>
                      </a:r>
                    </a:p>
                  </a:txBody>
                  <a:tcPr anchor="ctr"/>
                </a:tc>
                <a:tc>
                  <a:txBody>
                    <a:bodyPr/>
                    <a:lstStyle/>
                    <a:p>
                      <a:pPr algn="ctr"/>
                      <a:r>
                        <a:rPr lang="id-ID" sz="1050">
                          <a:solidFill>
                            <a:schemeClr val="tx1"/>
                          </a:solidFill>
                          <a:effectLst/>
                        </a:rPr>
                        <a:t>0056</a:t>
                      </a:r>
                    </a:p>
                  </a:txBody>
                  <a:tcPr anchor="ctr"/>
                </a:tc>
                <a:tc>
                  <a:txBody>
                    <a:bodyPr/>
                    <a:lstStyle/>
                    <a:p>
                      <a:pPr algn="ctr"/>
                      <a:r>
                        <a:rPr lang="id-ID" sz="1050">
                          <a:solidFill>
                            <a:schemeClr val="tx1"/>
                          </a:solidFill>
                          <a:effectLst/>
                        </a:rPr>
                        <a:t>86</a:t>
                      </a:r>
                    </a:p>
                  </a:txBody>
                  <a:tcPr anchor="ctr"/>
                </a:tc>
                <a:tc>
                  <a:txBody>
                    <a:bodyPr/>
                    <a:lstStyle/>
                    <a:p>
                      <a:r>
                        <a:rPr lang="id-ID" sz="1050">
                          <a:solidFill>
                            <a:schemeClr val="tx1"/>
                          </a:solidFill>
                          <a:effectLst/>
                        </a:rPr>
                        <a:t>Huruf latin V kapital</a:t>
                      </a:r>
                    </a:p>
                  </a:txBody>
                  <a:tcPr anchor="ctr"/>
                </a:tc>
                <a:extLst>
                  <a:ext uri="{0D108BD9-81ED-4DB2-BD59-A6C34878D82A}">
                    <a16:rowId xmlns:a16="http://schemas.microsoft.com/office/drawing/2014/main" val="1696672267"/>
                  </a:ext>
                </a:extLst>
              </a:tr>
              <a:tr h="243799">
                <a:tc>
                  <a:txBody>
                    <a:bodyPr/>
                    <a:lstStyle/>
                    <a:p>
                      <a:r>
                        <a:rPr lang="id-ID" sz="1050">
                          <a:solidFill>
                            <a:schemeClr val="tx1"/>
                          </a:solidFill>
                          <a:effectLst/>
                        </a:rPr>
                        <a:t>W</a:t>
                      </a:r>
                    </a:p>
                  </a:txBody>
                  <a:tcPr anchor="ctr"/>
                </a:tc>
                <a:tc>
                  <a:txBody>
                    <a:bodyPr/>
                    <a:lstStyle/>
                    <a:p>
                      <a:pPr algn="ctr"/>
                      <a:r>
                        <a:rPr lang="id-ID" sz="1050">
                          <a:solidFill>
                            <a:schemeClr val="tx1"/>
                          </a:solidFill>
                          <a:effectLst/>
                        </a:rPr>
                        <a:t>0057</a:t>
                      </a:r>
                    </a:p>
                  </a:txBody>
                  <a:tcPr anchor="ctr"/>
                </a:tc>
                <a:tc>
                  <a:txBody>
                    <a:bodyPr/>
                    <a:lstStyle/>
                    <a:p>
                      <a:pPr algn="ctr"/>
                      <a:r>
                        <a:rPr lang="id-ID" sz="1050">
                          <a:solidFill>
                            <a:schemeClr val="tx1"/>
                          </a:solidFill>
                          <a:effectLst/>
                        </a:rPr>
                        <a:t>87</a:t>
                      </a:r>
                    </a:p>
                  </a:txBody>
                  <a:tcPr anchor="ctr"/>
                </a:tc>
                <a:tc>
                  <a:txBody>
                    <a:bodyPr/>
                    <a:lstStyle/>
                    <a:p>
                      <a:r>
                        <a:rPr lang="id-ID" sz="1050">
                          <a:solidFill>
                            <a:schemeClr val="tx1"/>
                          </a:solidFill>
                          <a:effectLst/>
                        </a:rPr>
                        <a:t>Huruf latin W kapital</a:t>
                      </a:r>
                    </a:p>
                  </a:txBody>
                  <a:tcPr anchor="ctr"/>
                </a:tc>
                <a:extLst>
                  <a:ext uri="{0D108BD9-81ED-4DB2-BD59-A6C34878D82A}">
                    <a16:rowId xmlns:a16="http://schemas.microsoft.com/office/drawing/2014/main" val="2400405902"/>
                  </a:ext>
                </a:extLst>
              </a:tr>
              <a:tr h="243799">
                <a:tc>
                  <a:txBody>
                    <a:bodyPr/>
                    <a:lstStyle/>
                    <a:p>
                      <a:r>
                        <a:rPr lang="id-ID" sz="1050">
                          <a:solidFill>
                            <a:schemeClr val="tx1"/>
                          </a:solidFill>
                          <a:effectLst/>
                        </a:rPr>
                        <a:t>X</a:t>
                      </a:r>
                    </a:p>
                  </a:txBody>
                  <a:tcPr anchor="ctr"/>
                </a:tc>
                <a:tc>
                  <a:txBody>
                    <a:bodyPr/>
                    <a:lstStyle/>
                    <a:p>
                      <a:pPr algn="ctr"/>
                      <a:r>
                        <a:rPr lang="id-ID" sz="1050">
                          <a:solidFill>
                            <a:schemeClr val="tx1"/>
                          </a:solidFill>
                          <a:effectLst/>
                        </a:rPr>
                        <a:t>0058</a:t>
                      </a:r>
                    </a:p>
                  </a:txBody>
                  <a:tcPr anchor="ctr"/>
                </a:tc>
                <a:tc>
                  <a:txBody>
                    <a:bodyPr/>
                    <a:lstStyle/>
                    <a:p>
                      <a:pPr algn="ctr"/>
                      <a:r>
                        <a:rPr lang="id-ID" sz="1050" u="none" strike="noStrike">
                          <a:solidFill>
                            <a:schemeClr val="tx1"/>
                          </a:solidFill>
                          <a:effectLst/>
                          <a:hlinkClick r:id="rId7" tooltip="88 (angka)">
                            <a:extLst>
                              <a:ext uri="{A12FA001-AC4F-418D-AE19-62706E023703}">
                                <ahyp:hlinkClr xmlns:ahyp="http://schemas.microsoft.com/office/drawing/2018/hyperlinkcolor" val="tx"/>
                              </a:ext>
                            </a:extLst>
                          </a:hlinkClick>
                        </a:rPr>
                        <a:t>88</a:t>
                      </a:r>
                      <a:endParaRPr lang="id-ID" sz="1050">
                        <a:solidFill>
                          <a:schemeClr val="tx1"/>
                        </a:solidFill>
                        <a:effectLst/>
                      </a:endParaRPr>
                    </a:p>
                  </a:txBody>
                  <a:tcPr anchor="ctr"/>
                </a:tc>
                <a:tc>
                  <a:txBody>
                    <a:bodyPr/>
                    <a:lstStyle/>
                    <a:p>
                      <a:r>
                        <a:rPr lang="id-ID" sz="1050">
                          <a:solidFill>
                            <a:schemeClr val="tx1"/>
                          </a:solidFill>
                          <a:effectLst/>
                        </a:rPr>
                        <a:t>Huruf latin X kapital</a:t>
                      </a:r>
                    </a:p>
                  </a:txBody>
                  <a:tcPr anchor="ctr"/>
                </a:tc>
                <a:extLst>
                  <a:ext uri="{0D108BD9-81ED-4DB2-BD59-A6C34878D82A}">
                    <a16:rowId xmlns:a16="http://schemas.microsoft.com/office/drawing/2014/main" val="4120538117"/>
                  </a:ext>
                </a:extLst>
              </a:tr>
              <a:tr h="243799">
                <a:tc>
                  <a:txBody>
                    <a:bodyPr/>
                    <a:lstStyle/>
                    <a:p>
                      <a:r>
                        <a:rPr lang="id-ID" sz="1050">
                          <a:solidFill>
                            <a:schemeClr val="tx1"/>
                          </a:solidFill>
                          <a:effectLst/>
                        </a:rPr>
                        <a:t>Y</a:t>
                      </a:r>
                    </a:p>
                  </a:txBody>
                  <a:tcPr anchor="ctr"/>
                </a:tc>
                <a:tc>
                  <a:txBody>
                    <a:bodyPr/>
                    <a:lstStyle/>
                    <a:p>
                      <a:pPr algn="ctr"/>
                      <a:r>
                        <a:rPr lang="id-ID" sz="1050">
                          <a:solidFill>
                            <a:schemeClr val="tx1"/>
                          </a:solidFill>
                          <a:effectLst/>
                        </a:rPr>
                        <a:t>0059</a:t>
                      </a:r>
                    </a:p>
                  </a:txBody>
                  <a:tcPr anchor="ctr"/>
                </a:tc>
                <a:tc>
                  <a:txBody>
                    <a:bodyPr/>
                    <a:lstStyle/>
                    <a:p>
                      <a:pPr algn="ctr"/>
                      <a:r>
                        <a:rPr lang="id-ID" sz="1050">
                          <a:solidFill>
                            <a:schemeClr val="tx1"/>
                          </a:solidFill>
                          <a:effectLst/>
                        </a:rPr>
                        <a:t>89</a:t>
                      </a:r>
                    </a:p>
                  </a:txBody>
                  <a:tcPr anchor="ctr"/>
                </a:tc>
                <a:tc>
                  <a:txBody>
                    <a:bodyPr/>
                    <a:lstStyle/>
                    <a:p>
                      <a:r>
                        <a:rPr lang="id-ID" sz="1050">
                          <a:solidFill>
                            <a:schemeClr val="tx1"/>
                          </a:solidFill>
                          <a:effectLst/>
                        </a:rPr>
                        <a:t>Huruf latin Y kapital</a:t>
                      </a:r>
                    </a:p>
                  </a:txBody>
                  <a:tcPr anchor="ctr"/>
                </a:tc>
                <a:extLst>
                  <a:ext uri="{0D108BD9-81ED-4DB2-BD59-A6C34878D82A}">
                    <a16:rowId xmlns:a16="http://schemas.microsoft.com/office/drawing/2014/main" val="2513686046"/>
                  </a:ext>
                </a:extLst>
              </a:tr>
              <a:tr h="243799">
                <a:tc>
                  <a:txBody>
                    <a:bodyPr/>
                    <a:lstStyle/>
                    <a:p>
                      <a:r>
                        <a:rPr lang="id-ID" sz="1050">
                          <a:solidFill>
                            <a:schemeClr val="tx1"/>
                          </a:solidFill>
                          <a:effectLst/>
                        </a:rPr>
                        <a:t>Z</a:t>
                      </a:r>
                    </a:p>
                  </a:txBody>
                  <a:tcPr anchor="ctr"/>
                </a:tc>
                <a:tc>
                  <a:txBody>
                    <a:bodyPr/>
                    <a:lstStyle/>
                    <a:p>
                      <a:pPr algn="ctr"/>
                      <a:r>
                        <a:rPr lang="id-ID" sz="1050">
                          <a:solidFill>
                            <a:schemeClr val="tx1"/>
                          </a:solidFill>
                          <a:effectLst/>
                        </a:rPr>
                        <a:t>005A</a:t>
                      </a:r>
                    </a:p>
                  </a:txBody>
                  <a:tcPr anchor="ctr"/>
                </a:tc>
                <a:tc>
                  <a:txBody>
                    <a:bodyPr/>
                    <a:lstStyle/>
                    <a:p>
                      <a:pPr algn="ctr"/>
                      <a:r>
                        <a:rPr lang="id-ID" sz="1050" u="none" strike="noStrike">
                          <a:solidFill>
                            <a:schemeClr val="tx1"/>
                          </a:solidFill>
                          <a:effectLst/>
                          <a:hlinkClick r:id="rId8" tooltip="90 (angka)">
                            <a:extLst>
                              <a:ext uri="{A12FA001-AC4F-418D-AE19-62706E023703}">
                                <ahyp:hlinkClr xmlns:ahyp="http://schemas.microsoft.com/office/drawing/2018/hyperlinkcolor" val="tx"/>
                              </a:ext>
                            </a:extLst>
                          </a:hlinkClick>
                        </a:rPr>
                        <a:t>90</a:t>
                      </a:r>
                      <a:endParaRPr lang="id-ID" sz="1050">
                        <a:solidFill>
                          <a:schemeClr val="tx1"/>
                        </a:solidFill>
                        <a:effectLst/>
                      </a:endParaRPr>
                    </a:p>
                  </a:txBody>
                  <a:tcPr anchor="ctr"/>
                </a:tc>
                <a:tc>
                  <a:txBody>
                    <a:bodyPr/>
                    <a:lstStyle/>
                    <a:p>
                      <a:r>
                        <a:rPr lang="id-ID" sz="1050">
                          <a:solidFill>
                            <a:schemeClr val="tx1"/>
                          </a:solidFill>
                          <a:effectLst/>
                        </a:rPr>
                        <a:t>Huruf latin Z kapital</a:t>
                      </a:r>
                    </a:p>
                  </a:txBody>
                  <a:tcPr anchor="ctr"/>
                </a:tc>
                <a:extLst>
                  <a:ext uri="{0D108BD9-81ED-4DB2-BD59-A6C34878D82A}">
                    <a16:rowId xmlns:a16="http://schemas.microsoft.com/office/drawing/2014/main" val="3164080"/>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005B</a:t>
                      </a:r>
                    </a:p>
                  </a:txBody>
                  <a:tcPr anchor="ctr"/>
                </a:tc>
                <a:tc>
                  <a:txBody>
                    <a:bodyPr/>
                    <a:lstStyle/>
                    <a:p>
                      <a:pPr algn="ctr"/>
                      <a:r>
                        <a:rPr lang="id-ID" sz="1050" u="none" strike="noStrike">
                          <a:solidFill>
                            <a:schemeClr val="tx1"/>
                          </a:solidFill>
                          <a:effectLst/>
                          <a:hlinkClick r:id="rId9" tooltip="91 (angka)">
                            <a:extLst>
                              <a:ext uri="{A12FA001-AC4F-418D-AE19-62706E023703}">
                                <ahyp:hlinkClr xmlns:ahyp="http://schemas.microsoft.com/office/drawing/2018/hyperlinkcolor" val="tx"/>
                              </a:ext>
                            </a:extLst>
                          </a:hlinkClick>
                        </a:rPr>
                        <a:t>91</a:t>
                      </a:r>
                      <a:endParaRPr lang="id-ID" sz="1050">
                        <a:solidFill>
                          <a:schemeClr val="tx1"/>
                        </a:solidFill>
                        <a:effectLst/>
                      </a:endParaRPr>
                    </a:p>
                  </a:txBody>
                  <a:tcPr anchor="ctr"/>
                </a:tc>
                <a:tc>
                  <a:txBody>
                    <a:bodyPr/>
                    <a:lstStyle/>
                    <a:p>
                      <a:r>
                        <a:rPr lang="id-ID" sz="1050">
                          <a:solidFill>
                            <a:schemeClr val="tx1"/>
                          </a:solidFill>
                          <a:effectLst/>
                        </a:rPr>
                        <a:t>Kurung siku kiri</a:t>
                      </a:r>
                    </a:p>
                  </a:txBody>
                  <a:tcPr anchor="ctr"/>
                </a:tc>
                <a:extLst>
                  <a:ext uri="{0D108BD9-81ED-4DB2-BD59-A6C34878D82A}">
                    <a16:rowId xmlns:a16="http://schemas.microsoft.com/office/drawing/2014/main" val="3496385623"/>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005C</a:t>
                      </a:r>
                    </a:p>
                  </a:txBody>
                  <a:tcPr anchor="ctr"/>
                </a:tc>
                <a:tc>
                  <a:txBody>
                    <a:bodyPr/>
                    <a:lstStyle/>
                    <a:p>
                      <a:pPr algn="ctr"/>
                      <a:r>
                        <a:rPr lang="id-ID" sz="1050" u="none" strike="noStrike">
                          <a:solidFill>
                            <a:schemeClr val="tx1"/>
                          </a:solidFill>
                          <a:effectLst/>
                          <a:hlinkClick r:id="rId10" tooltip="92 (angka)">
                            <a:extLst>
                              <a:ext uri="{A12FA001-AC4F-418D-AE19-62706E023703}">
                                <ahyp:hlinkClr xmlns:ahyp="http://schemas.microsoft.com/office/drawing/2018/hyperlinkcolor" val="tx"/>
                              </a:ext>
                            </a:extLst>
                          </a:hlinkClick>
                        </a:rPr>
                        <a:t>92</a:t>
                      </a:r>
                      <a:endParaRPr lang="id-ID" sz="1050">
                        <a:solidFill>
                          <a:schemeClr val="tx1"/>
                        </a:solidFill>
                        <a:effectLst/>
                      </a:endParaRPr>
                    </a:p>
                  </a:txBody>
                  <a:tcPr anchor="ctr"/>
                </a:tc>
                <a:tc>
                  <a:txBody>
                    <a:bodyPr/>
                    <a:lstStyle/>
                    <a:p>
                      <a:r>
                        <a:rPr lang="id-ID" sz="1050">
                          <a:solidFill>
                            <a:schemeClr val="tx1"/>
                          </a:solidFill>
                          <a:effectLst/>
                        </a:rPr>
                        <a:t>Garis miring terbalik (</a:t>
                      </a:r>
                      <a:r>
                        <a:rPr lang="id-ID" sz="1050" i="1">
                          <a:solidFill>
                            <a:schemeClr val="tx1"/>
                          </a:solidFill>
                          <a:effectLst/>
                        </a:rPr>
                        <a:t>backslash</a:t>
                      </a:r>
                      <a:r>
                        <a:rPr lang="id-ID" sz="1050">
                          <a:solidFill>
                            <a:schemeClr val="tx1"/>
                          </a:solidFill>
                          <a:effectLst/>
                        </a:rPr>
                        <a:t>)</a:t>
                      </a:r>
                    </a:p>
                  </a:txBody>
                  <a:tcPr anchor="ctr"/>
                </a:tc>
                <a:extLst>
                  <a:ext uri="{0D108BD9-81ED-4DB2-BD59-A6C34878D82A}">
                    <a16:rowId xmlns:a16="http://schemas.microsoft.com/office/drawing/2014/main" val="3159489028"/>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005D</a:t>
                      </a:r>
                    </a:p>
                  </a:txBody>
                  <a:tcPr anchor="ctr"/>
                </a:tc>
                <a:tc>
                  <a:txBody>
                    <a:bodyPr/>
                    <a:lstStyle/>
                    <a:p>
                      <a:pPr algn="ctr"/>
                      <a:r>
                        <a:rPr lang="id-ID" sz="1050">
                          <a:solidFill>
                            <a:schemeClr val="tx1"/>
                          </a:solidFill>
                          <a:effectLst/>
                        </a:rPr>
                        <a:t>93</a:t>
                      </a:r>
                    </a:p>
                  </a:txBody>
                  <a:tcPr anchor="ctr"/>
                </a:tc>
                <a:tc>
                  <a:txBody>
                    <a:bodyPr/>
                    <a:lstStyle/>
                    <a:p>
                      <a:r>
                        <a:rPr lang="id-ID" sz="1050">
                          <a:solidFill>
                            <a:schemeClr val="tx1"/>
                          </a:solidFill>
                          <a:effectLst/>
                        </a:rPr>
                        <a:t>Kurung sikur kanan</a:t>
                      </a:r>
                    </a:p>
                  </a:txBody>
                  <a:tcPr anchor="ctr"/>
                </a:tc>
                <a:extLst>
                  <a:ext uri="{0D108BD9-81ED-4DB2-BD59-A6C34878D82A}">
                    <a16:rowId xmlns:a16="http://schemas.microsoft.com/office/drawing/2014/main" val="747291498"/>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005E</a:t>
                      </a:r>
                    </a:p>
                  </a:txBody>
                  <a:tcPr anchor="ctr"/>
                </a:tc>
                <a:tc>
                  <a:txBody>
                    <a:bodyPr/>
                    <a:lstStyle/>
                    <a:p>
                      <a:pPr algn="ctr"/>
                      <a:r>
                        <a:rPr lang="id-ID" sz="1050">
                          <a:solidFill>
                            <a:schemeClr val="tx1"/>
                          </a:solidFill>
                          <a:effectLst/>
                        </a:rPr>
                        <a:t>94</a:t>
                      </a:r>
                    </a:p>
                  </a:txBody>
                  <a:tcPr anchor="ctr"/>
                </a:tc>
                <a:tc>
                  <a:txBody>
                    <a:bodyPr/>
                    <a:lstStyle/>
                    <a:p>
                      <a:r>
                        <a:rPr lang="id-ID" sz="1050">
                          <a:solidFill>
                            <a:schemeClr val="tx1"/>
                          </a:solidFill>
                          <a:effectLst/>
                        </a:rPr>
                        <a:t>Tanda pangkat</a:t>
                      </a:r>
                    </a:p>
                  </a:txBody>
                  <a:tcPr anchor="ctr"/>
                </a:tc>
                <a:extLst>
                  <a:ext uri="{0D108BD9-81ED-4DB2-BD59-A6C34878D82A}">
                    <a16:rowId xmlns:a16="http://schemas.microsoft.com/office/drawing/2014/main" val="597364553"/>
                  </a:ext>
                </a:extLst>
              </a:tr>
              <a:tr h="243799">
                <a:tc>
                  <a:txBody>
                    <a:bodyPr/>
                    <a:lstStyle/>
                    <a:p>
                      <a:r>
                        <a:rPr lang="id-ID" sz="1050">
                          <a:solidFill>
                            <a:schemeClr val="tx1"/>
                          </a:solidFill>
                          <a:effectLst/>
                        </a:rPr>
                        <a:t>_</a:t>
                      </a:r>
                    </a:p>
                  </a:txBody>
                  <a:tcPr anchor="ctr"/>
                </a:tc>
                <a:tc>
                  <a:txBody>
                    <a:bodyPr/>
                    <a:lstStyle/>
                    <a:p>
                      <a:pPr algn="ctr"/>
                      <a:r>
                        <a:rPr lang="id-ID" sz="1050">
                          <a:solidFill>
                            <a:schemeClr val="tx1"/>
                          </a:solidFill>
                          <a:effectLst/>
                        </a:rPr>
                        <a:t>005F</a:t>
                      </a:r>
                    </a:p>
                  </a:txBody>
                  <a:tcPr anchor="ctr"/>
                </a:tc>
                <a:tc>
                  <a:txBody>
                    <a:bodyPr/>
                    <a:lstStyle/>
                    <a:p>
                      <a:pPr algn="ctr"/>
                      <a:r>
                        <a:rPr lang="id-ID" sz="1050" u="none" strike="noStrike">
                          <a:solidFill>
                            <a:schemeClr val="tx1"/>
                          </a:solidFill>
                          <a:effectLst/>
                          <a:hlinkClick r:id="rId11" tooltip="95 (angka)">
                            <a:extLst>
                              <a:ext uri="{A12FA001-AC4F-418D-AE19-62706E023703}">
                                <ahyp:hlinkClr xmlns:ahyp="http://schemas.microsoft.com/office/drawing/2018/hyperlinkcolor" val="tx"/>
                              </a:ext>
                            </a:extLst>
                          </a:hlinkClick>
                        </a:rPr>
                        <a:t>95</a:t>
                      </a:r>
                      <a:endParaRPr lang="id-ID" sz="1050">
                        <a:solidFill>
                          <a:schemeClr val="tx1"/>
                        </a:solidFill>
                        <a:effectLst/>
                      </a:endParaRPr>
                    </a:p>
                  </a:txBody>
                  <a:tcPr anchor="ctr"/>
                </a:tc>
                <a:tc>
                  <a:txBody>
                    <a:bodyPr/>
                    <a:lstStyle/>
                    <a:p>
                      <a:r>
                        <a:rPr lang="id-ID" sz="1050">
                          <a:solidFill>
                            <a:schemeClr val="tx1"/>
                          </a:solidFill>
                          <a:effectLst/>
                        </a:rPr>
                        <a:t>Garis bawah (underscore)</a:t>
                      </a:r>
                    </a:p>
                  </a:txBody>
                  <a:tcPr anchor="ctr"/>
                </a:tc>
                <a:extLst>
                  <a:ext uri="{0D108BD9-81ED-4DB2-BD59-A6C34878D82A}">
                    <a16:rowId xmlns:a16="http://schemas.microsoft.com/office/drawing/2014/main" val="2204833962"/>
                  </a:ext>
                </a:extLst>
              </a:tr>
              <a:tr h="243799">
                <a:tc>
                  <a:txBody>
                    <a:bodyPr/>
                    <a:lstStyle/>
                    <a:p>
                      <a:r>
                        <a:rPr lang="id-ID" sz="1050">
                          <a:solidFill>
                            <a:schemeClr val="tx1"/>
                          </a:solidFill>
                          <a:effectLst/>
                        </a:rPr>
                        <a:t>`</a:t>
                      </a:r>
                    </a:p>
                  </a:txBody>
                  <a:tcPr anchor="ctr"/>
                </a:tc>
                <a:tc>
                  <a:txBody>
                    <a:bodyPr/>
                    <a:lstStyle/>
                    <a:p>
                      <a:pPr algn="ctr"/>
                      <a:r>
                        <a:rPr lang="id-ID" sz="1050">
                          <a:solidFill>
                            <a:schemeClr val="tx1"/>
                          </a:solidFill>
                          <a:effectLst/>
                        </a:rPr>
                        <a:t>0060</a:t>
                      </a:r>
                    </a:p>
                  </a:txBody>
                  <a:tcPr anchor="ctr"/>
                </a:tc>
                <a:tc>
                  <a:txBody>
                    <a:bodyPr/>
                    <a:lstStyle/>
                    <a:p>
                      <a:pPr algn="ctr"/>
                      <a:r>
                        <a:rPr lang="id-ID" sz="1050">
                          <a:solidFill>
                            <a:schemeClr val="tx1"/>
                          </a:solidFill>
                          <a:effectLst/>
                        </a:rPr>
                        <a:t>96</a:t>
                      </a:r>
                    </a:p>
                  </a:txBody>
                  <a:tcPr anchor="ctr"/>
                </a:tc>
                <a:tc>
                  <a:txBody>
                    <a:bodyPr/>
                    <a:lstStyle/>
                    <a:p>
                      <a:r>
                        <a:rPr lang="id-ID" sz="1050">
                          <a:solidFill>
                            <a:schemeClr val="tx1"/>
                          </a:solidFill>
                          <a:effectLst/>
                        </a:rPr>
                        <a:t>Tanda petik satu</a:t>
                      </a:r>
                    </a:p>
                  </a:txBody>
                  <a:tcPr anchor="ctr"/>
                </a:tc>
                <a:extLst>
                  <a:ext uri="{0D108BD9-81ED-4DB2-BD59-A6C34878D82A}">
                    <a16:rowId xmlns:a16="http://schemas.microsoft.com/office/drawing/2014/main" val="791071081"/>
                  </a:ext>
                </a:extLst>
              </a:tr>
              <a:tr h="243799">
                <a:tc>
                  <a:txBody>
                    <a:bodyPr/>
                    <a:lstStyle/>
                    <a:p>
                      <a:r>
                        <a:rPr lang="id-ID" sz="1050">
                          <a:solidFill>
                            <a:schemeClr val="tx1"/>
                          </a:solidFill>
                          <a:effectLst/>
                        </a:rPr>
                        <a:t>a</a:t>
                      </a:r>
                    </a:p>
                  </a:txBody>
                  <a:tcPr anchor="ctr"/>
                </a:tc>
                <a:tc>
                  <a:txBody>
                    <a:bodyPr/>
                    <a:lstStyle/>
                    <a:p>
                      <a:pPr algn="ctr"/>
                      <a:r>
                        <a:rPr lang="id-ID" sz="1050">
                          <a:solidFill>
                            <a:schemeClr val="tx1"/>
                          </a:solidFill>
                          <a:effectLst/>
                        </a:rPr>
                        <a:t>0061</a:t>
                      </a:r>
                    </a:p>
                  </a:txBody>
                  <a:tcPr anchor="ctr"/>
                </a:tc>
                <a:tc>
                  <a:txBody>
                    <a:bodyPr/>
                    <a:lstStyle/>
                    <a:p>
                      <a:pPr algn="ctr"/>
                      <a:r>
                        <a:rPr lang="id-ID" sz="1050">
                          <a:solidFill>
                            <a:schemeClr val="tx1"/>
                          </a:solidFill>
                          <a:effectLst/>
                        </a:rPr>
                        <a:t>97</a:t>
                      </a:r>
                    </a:p>
                  </a:txBody>
                  <a:tcPr anchor="ctr"/>
                </a:tc>
                <a:tc>
                  <a:txBody>
                    <a:bodyPr/>
                    <a:lstStyle/>
                    <a:p>
                      <a:r>
                        <a:rPr lang="id-ID" sz="1050">
                          <a:solidFill>
                            <a:schemeClr val="tx1"/>
                          </a:solidFill>
                          <a:effectLst/>
                        </a:rPr>
                        <a:t>Huruf latin a kecil</a:t>
                      </a:r>
                    </a:p>
                  </a:txBody>
                  <a:tcPr anchor="ctr"/>
                </a:tc>
                <a:extLst>
                  <a:ext uri="{0D108BD9-81ED-4DB2-BD59-A6C34878D82A}">
                    <a16:rowId xmlns:a16="http://schemas.microsoft.com/office/drawing/2014/main" val="4077916670"/>
                  </a:ext>
                </a:extLst>
              </a:tr>
              <a:tr h="243799">
                <a:tc>
                  <a:txBody>
                    <a:bodyPr/>
                    <a:lstStyle/>
                    <a:p>
                      <a:r>
                        <a:rPr lang="id-ID" sz="1050">
                          <a:solidFill>
                            <a:schemeClr val="tx1"/>
                          </a:solidFill>
                          <a:effectLst/>
                        </a:rPr>
                        <a:t>b</a:t>
                      </a:r>
                    </a:p>
                  </a:txBody>
                  <a:tcPr anchor="ctr"/>
                </a:tc>
                <a:tc>
                  <a:txBody>
                    <a:bodyPr/>
                    <a:lstStyle/>
                    <a:p>
                      <a:pPr algn="ctr"/>
                      <a:r>
                        <a:rPr lang="id-ID" sz="1050">
                          <a:solidFill>
                            <a:schemeClr val="tx1"/>
                          </a:solidFill>
                          <a:effectLst/>
                        </a:rPr>
                        <a:t>0062</a:t>
                      </a:r>
                    </a:p>
                  </a:txBody>
                  <a:tcPr anchor="ctr"/>
                </a:tc>
                <a:tc>
                  <a:txBody>
                    <a:bodyPr/>
                    <a:lstStyle/>
                    <a:p>
                      <a:pPr algn="ctr"/>
                      <a:r>
                        <a:rPr lang="id-ID" sz="1050" u="none" strike="noStrike">
                          <a:solidFill>
                            <a:schemeClr val="tx1"/>
                          </a:solidFill>
                          <a:effectLst/>
                          <a:hlinkClick r:id="rId12" tooltip="98 (angka)">
                            <a:extLst>
                              <a:ext uri="{A12FA001-AC4F-418D-AE19-62706E023703}">
                                <ahyp:hlinkClr xmlns:ahyp="http://schemas.microsoft.com/office/drawing/2018/hyperlinkcolor" val="tx"/>
                              </a:ext>
                            </a:extLst>
                          </a:hlinkClick>
                        </a:rPr>
                        <a:t>98</a:t>
                      </a:r>
                      <a:endParaRPr lang="id-ID" sz="1050">
                        <a:solidFill>
                          <a:schemeClr val="tx1"/>
                        </a:solidFill>
                        <a:effectLst/>
                      </a:endParaRPr>
                    </a:p>
                  </a:txBody>
                  <a:tcPr anchor="ctr"/>
                </a:tc>
                <a:tc>
                  <a:txBody>
                    <a:bodyPr/>
                    <a:lstStyle/>
                    <a:p>
                      <a:r>
                        <a:rPr lang="id-ID" sz="1050">
                          <a:solidFill>
                            <a:schemeClr val="tx1"/>
                          </a:solidFill>
                          <a:effectLst/>
                        </a:rPr>
                        <a:t>Huruf latin b kecil</a:t>
                      </a:r>
                    </a:p>
                  </a:txBody>
                  <a:tcPr anchor="ctr"/>
                </a:tc>
                <a:extLst>
                  <a:ext uri="{0D108BD9-81ED-4DB2-BD59-A6C34878D82A}">
                    <a16:rowId xmlns:a16="http://schemas.microsoft.com/office/drawing/2014/main" val="356240241"/>
                  </a:ext>
                </a:extLst>
              </a:tr>
              <a:tr h="243799">
                <a:tc>
                  <a:txBody>
                    <a:bodyPr/>
                    <a:lstStyle/>
                    <a:p>
                      <a:r>
                        <a:rPr lang="id-ID" sz="1050">
                          <a:solidFill>
                            <a:schemeClr val="tx1"/>
                          </a:solidFill>
                          <a:effectLst/>
                        </a:rPr>
                        <a:t>c</a:t>
                      </a:r>
                    </a:p>
                  </a:txBody>
                  <a:tcPr anchor="ctr"/>
                </a:tc>
                <a:tc>
                  <a:txBody>
                    <a:bodyPr/>
                    <a:lstStyle/>
                    <a:p>
                      <a:pPr algn="ctr"/>
                      <a:r>
                        <a:rPr lang="id-ID" sz="1050">
                          <a:solidFill>
                            <a:schemeClr val="tx1"/>
                          </a:solidFill>
                          <a:effectLst/>
                        </a:rPr>
                        <a:t>0063</a:t>
                      </a:r>
                    </a:p>
                  </a:txBody>
                  <a:tcPr anchor="ctr"/>
                </a:tc>
                <a:tc>
                  <a:txBody>
                    <a:bodyPr/>
                    <a:lstStyle/>
                    <a:p>
                      <a:pPr algn="ctr"/>
                      <a:r>
                        <a:rPr lang="id-ID" sz="1050" u="none" strike="noStrike">
                          <a:solidFill>
                            <a:schemeClr val="tx1"/>
                          </a:solidFill>
                          <a:effectLst/>
                          <a:hlinkClick r:id="rId13" tooltip="99 (angka)">
                            <a:extLst>
                              <a:ext uri="{A12FA001-AC4F-418D-AE19-62706E023703}">
                                <ahyp:hlinkClr xmlns:ahyp="http://schemas.microsoft.com/office/drawing/2018/hyperlinkcolor" val="tx"/>
                              </a:ext>
                            </a:extLst>
                          </a:hlinkClick>
                        </a:rPr>
                        <a:t>99</a:t>
                      </a:r>
                      <a:endParaRPr lang="id-ID" sz="1050">
                        <a:solidFill>
                          <a:schemeClr val="tx1"/>
                        </a:solidFill>
                        <a:effectLst/>
                      </a:endParaRPr>
                    </a:p>
                  </a:txBody>
                  <a:tcPr anchor="ctr"/>
                </a:tc>
                <a:tc>
                  <a:txBody>
                    <a:bodyPr/>
                    <a:lstStyle/>
                    <a:p>
                      <a:r>
                        <a:rPr lang="id-ID" sz="1050">
                          <a:solidFill>
                            <a:schemeClr val="tx1"/>
                          </a:solidFill>
                          <a:effectLst/>
                        </a:rPr>
                        <a:t>Huruf latin c kecil</a:t>
                      </a:r>
                    </a:p>
                  </a:txBody>
                  <a:tcPr anchor="ctr"/>
                </a:tc>
                <a:extLst>
                  <a:ext uri="{0D108BD9-81ED-4DB2-BD59-A6C34878D82A}">
                    <a16:rowId xmlns:a16="http://schemas.microsoft.com/office/drawing/2014/main" val="227556405"/>
                  </a:ext>
                </a:extLst>
              </a:tr>
              <a:tr h="243799">
                <a:tc>
                  <a:txBody>
                    <a:bodyPr/>
                    <a:lstStyle/>
                    <a:p>
                      <a:r>
                        <a:rPr lang="id-ID" sz="1050">
                          <a:solidFill>
                            <a:schemeClr val="tx1"/>
                          </a:solidFill>
                          <a:effectLst/>
                        </a:rPr>
                        <a:t>d</a:t>
                      </a:r>
                    </a:p>
                  </a:txBody>
                  <a:tcPr anchor="ctr"/>
                </a:tc>
                <a:tc>
                  <a:txBody>
                    <a:bodyPr/>
                    <a:lstStyle/>
                    <a:p>
                      <a:pPr algn="ctr"/>
                      <a:r>
                        <a:rPr lang="id-ID" sz="1050">
                          <a:solidFill>
                            <a:schemeClr val="tx1"/>
                          </a:solidFill>
                          <a:effectLst/>
                        </a:rPr>
                        <a:t>0064</a:t>
                      </a:r>
                    </a:p>
                  </a:txBody>
                  <a:tcPr anchor="ctr"/>
                </a:tc>
                <a:tc>
                  <a:txBody>
                    <a:bodyPr/>
                    <a:lstStyle/>
                    <a:p>
                      <a:pPr algn="ctr"/>
                      <a:r>
                        <a:rPr lang="id-ID" sz="1050" u="none" strike="noStrike">
                          <a:solidFill>
                            <a:schemeClr val="tx1"/>
                          </a:solidFill>
                          <a:effectLst/>
                          <a:hlinkClick r:id="rId14" tooltip="100 (angka)">
                            <a:extLst>
                              <a:ext uri="{A12FA001-AC4F-418D-AE19-62706E023703}">
                                <ahyp:hlinkClr xmlns:ahyp="http://schemas.microsoft.com/office/drawing/2018/hyperlinkcolor" val="tx"/>
                              </a:ext>
                            </a:extLst>
                          </a:hlinkClick>
                        </a:rPr>
                        <a:t>100</a:t>
                      </a:r>
                      <a:endParaRPr lang="id-ID" sz="1050">
                        <a:solidFill>
                          <a:schemeClr val="tx1"/>
                        </a:solidFill>
                        <a:effectLst/>
                      </a:endParaRPr>
                    </a:p>
                  </a:txBody>
                  <a:tcPr anchor="ctr"/>
                </a:tc>
                <a:tc>
                  <a:txBody>
                    <a:bodyPr/>
                    <a:lstStyle/>
                    <a:p>
                      <a:r>
                        <a:rPr lang="id-ID" sz="1050" dirty="0">
                          <a:solidFill>
                            <a:schemeClr val="tx1"/>
                          </a:solidFill>
                          <a:effectLst/>
                        </a:rPr>
                        <a:t>Huruf latin d kecil</a:t>
                      </a:r>
                    </a:p>
                  </a:txBody>
                  <a:tcPr anchor="ctr"/>
                </a:tc>
                <a:extLst>
                  <a:ext uri="{0D108BD9-81ED-4DB2-BD59-A6C34878D82A}">
                    <a16:rowId xmlns:a16="http://schemas.microsoft.com/office/drawing/2014/main" val="827526127"/>
                  </a:ext>
                </a:extLst>
              </a:tr>
              <a:tr h="243799">
                <a:tc>
                  <a:txBody>
                    <a:bodyPr/>
                    <a:lstStyle/>
                    <a:p>
                      <a:r>
                        <a:rPr lang="id-ID" sz="1050">
                          <a:effectLst/>
                        </a:rPr>
                        <a:t>e</a:t>
                      </a:r>
                    </a:p>
                  </a:txBody>
                  <a:tcPr anchor="ctr"/>
                </a:tc>
                <a:tc>
                  <a:txBody>
                    <a:bodyPr/>
                    <a:lstStyle/>
                    <a:p>
                      <a:pPr algn="ctr"/>
                      <a:r>
                        <a:rPr lang="id-ID" sz="1050" dirty="0">
                          <a:effectLst/>
                        </a:rPr>
                        <a:t>0065</a:t>
                      </a:r>
                    </a:p>
                  </a:txBody>
                  <a:tcPr anchor="ctr"/>
                </a:tc>
                <a:tc>
                  <a:txBody>
                    <a:bodyPr/>
                    <a:lstStyle/>
                    <a:p>
                      <a:pPr algn="ctr"/>
                      <a:r>
                        <a:rPr lang="id-ID" sz="1050" dirty="0">
                          <a:effectLst/>
                        </a:rPr>
                        <a:t>101</a:t>
                      </a:r>
                    </a:p>
                  </a:txBody>
                  <a:tcPr anchor="ctr"/>
                </a:tc>
                <a:tc>
                  <a:txBody>
                    <a:bodyPr/>
                    <a:lstStyle/>
                    <a:p>
                      <a:r>
                        <a:rPr lang="id-ID" sz="1050" dirty="0">
                          <a:effectLst/>
                        </a:rPr>
                        <a:t>Huruf latin e kecil</a:t>
                      </a:r>
                    </a:p>
                  </a:txBody>
                  <a:tcPr anchor="ctr"/>
                </a:tc>
                <a:extLst>
                  <a:ext uri="{0D108BD9-81ED-4DB2-BD59-A6C34878D82A}">
                    <a16:rowId xmlns:a16="http://schemas.microsoft.com/office/drawing/2014/main" val="69235464"/>
                  </a:ext>
                </a:extLst>
              </a:tr>
            </a:tbl>
          </a:graphicData>
        </a:graphic>
      </p:graphicFrame>
    </p:spTree>
    <p:extLst>
      <p:ext uri="{BB962C8B-B14F-4D97-AF65-F5344CB8AC3E}">
        <p14:creationId xmlns:p14="http://schemas.microsoft.com/office/powerpoint/2010/main" val="371060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1933220235"/>
              </p:ext>
            </p:extLst>
          </p:nvPr>
        </p:nvGraphicFramePr>
        <p:xfrm>
          <a:off x="254568" y="132970"/>
          <a:ext cx="7098733" cy="6635070"/>
        </p:xfrm>
        <a:graphic>
          <a:graphicData uri="http://schemas.openxmlformats.org/drawingml/2006/table">
            <a:tbl>
              <a:tblPr firstRow="1" bandRow="1">
                <a:tableStyleId>{5C22544A-7EE6-4342-B048-85BDC9FD1C3A}</a:tableStyleId>
              </a:tblPr>
              <a:tblGrid>
                <a:gridCol w="1131757">
                  <a:extLst>
                    <a:ext uri="{9D8B030D-6E8A-4147-A177-3AD203B41FA5}">
                      <a16:colId xmlns:a16="http://schemas.microsoft.com/office/drawing/2014/main" val="3013836776"/>
                    </a:ext>
                  </a:extLst>
                </a:gridCol>
                <a:gridCol w="1564900">
                  <a:extLst>
                    <a:ext uri="{9D8B030D-6E8A-4147-A177-3AD203B41FA5}">
                      <a16:colId xmlns:a16="http://schemas.microsoft.com/office/drawing/2014/main" val="3647721090"/>
                    </a:ext>
                  </a:extLst>
                </a:gridCol>
                <a:gridCol w="1603068">
                  <a:extLst>
                    <a:ext uri="{9D8B030D-6E8A-4147-A177-3AD203B41FA5}">
                      <a16:colId xmlns:a16="http://schemas.microsoft.com/office/drawing/2014/main" val="3989390290"/>
                    </a:ext>
                  </a:extLst>
                </a:gridCol>
                <a:gridCol w="2799008">
                  <a:extLst>
                    <a:ext uri="{9D8B030D-6E8A-4147-A177-3AD203B41FA5}">
                      <a16:colId xmlns:a16="http://schemas.microsoft.com/office/drawing/2014/main" val="3756027602"/>
                    </a:ext>
                  </a:extLst>
                </a:gridCol>
              </a:tblGrid>
              <a:tr h="33795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43799">
                <a:tc>
                  <a:txBody>
                    <a:bodyPr/>
                    <a:lstStyle/>
                    <a:p>
                      <a:r>
                        <a:rPr lang="id-ID" sz="1050">
                          <a:effectLst/>
                        </a:rPr>
                        <a:t>f</a:t>
                      </a:r>
                    </a:p>
                  </a:txBody>
                  <a:tcPr anchor="ctr"/>
                </a:tc>
                <a:tc>
                  <a:txBody>
                    <a:bodyPr/>
                    <a:lstStyle/>
                    <a:p>
                      <a:pPr algn="ctr"/>
                      <a:r>
                        <a:rPr lang="id-ID" sz="1050" dirty="0">
                          <a:effectLst/>
                        </a:rPr>
                        <a:t>0066</a:t>
                      </a:r>
                    </a:p>
                  </a:txBody>
                  <a:tcPr anchor="ctr"/>
                </a:tc>
                <a:tc>
                  <a:txBody>
                    <a:bodyPr/>
                    <a:lstStyle/>
                    <a:p>
                      <a:pPr algn="ctr"/>
                      <a:r>
                        <a:rPr lang="id-ID" sz="1050">
                          <a:effectLst/>
                        </a:rPr>
                        <a:t>102</a:t>
                      </a:r>
                    </a:p>
                  </a:txBody>
                  <a:tcPr anchor="ctr"/>
                </a:tc>
                <a:tc>
                  <a:txBody>
                    <a:bodyPr/>
                    <a:lstStyle/>
                    <a:p>
                      <a:r>
                        <a:rPr lang="id-ID" sz="1050">
                          <a:effectLst/>
                        </a:rPr>
                        <a:t>Huruf latin f kecil</a:t>
                      </a:r>
                    </a:p>
                  </a:txBody>
                  <a:tcPr anchor="ctr"/>
                </a:tc>
                <a:extLst>
                  <a:ext uri="{0D108BD9-81ED-4DB2-BD59-A6C34878D82A}">
                    <a16:rowId xmlns:a16="http://schemas.microsoft.com/office/drawing/2014/main" val="2458297214"/>
                  </a:ext>
                </a:extLst>
              </a:tr>
              <a:tr h="243799">
                <a:tc>
                  <a:txBody>
                    <a:bodyPr/>
                    <a:lstStyle/>
                    <a:p>
                      <a:r>
                        <a:rPr lang="id-ID" sz="1050">
                          <a:effectLst/>
                        </a:rPr>
                        <a:t>g</a:t>
                      </a:r>
                    </a:p>
                  </a:txBody>
                  <a:tcPr anchor="ctr"/>
                </a:tc>
                <a:tc>
                  <a:txBody>
                    <a:bodyPr/>
                    <a:lstStyle/>
                    <a:p>
                      <a:pPr algn="ctr"/>
                      <a:r>
                        <a:rPr lang="id-ID" sz="1050">
                          <a:effectLst/>
                        </a:rPr>
                        <a:t>0067</a:t>
                      </a:r>
                    </a:p>
                  </a:txBody>
                  <a:tcPr anchor="ctr"/>
                </a:tc>
                <a:tc>
                  <a:txBody>
                    <a:bodyPr/>
                    <a:lstStyle/>
                    <a:p>
                      <a:pPr algn="ctr"/>
                      <a:r>
                        <a:rPr lang="id-ID" sz="1050">
                          <a:effectLst/>
                        </a:rPr>
                        <a:t>103</a:t>
                      </a:r>
                    </a:p>
                  </a:txBody>
                  <a:tcPr anchor="ctr"/>
                </a:tc>
                <a:tc>
                  <a:txBody>
                    <a:bodyPr/>
                    <a:lstStyle/>
                    <a:p>
                      <a:r>
                        <a:rPr lang="id-ID" sz="1050">
                          <a:effectLst/>
                        </a:rPr>
                        <a:t>Huruf latin g kecil</a:t>
                      </a:r>
                    </a:p>
                  </a:txBody>
                  <a:tcPr anchor="ctr"/>
                </a:tc>
                <a:extLst>
                  <a:ext uri="{0D108BD9-81ED-4DB2-BD59-A6C34878D82A}">
                    <a16:rowId xmlns:a16="http://schemas.microsoft.com/office/drawing/2014/main" val="3666886858"/>
                  </a:ext>
                </a:extLst>
              </a:tr>
              <a:tr h="243799">
                <a:tc>
                  <a:txBody>
                    <a:bodyPr/>
                    <a:lstStyle/>
                    <a:p>
                      <a:r>
                        <a:rPr lang="id-ID" sz="1050">
                          <a:effectLst/>
                        </a:rPr>
                        <a:t>h</a:t>
                      </a:r>
                    </a:p>
                  </a:txBody>
                  <a:tcPr anchor="ctr"/>
                </a:tc>
                <a:tc>
                  <a:txBody>
                    <a:bodyPr/>
                    <a:lstStyle/>
                    <a:p>
                      <a:pPr algn="ctr"/>
                      <a:r>
                        <a:rPr lang="id-ID" sz="1050">
                          <a:effectLst/>
                        </a:rPr>
                        <a:t>0068</a:t>
                      </a:r>
                    </a:p>
                  </a:txBody>
                  <a:tcPr anchor="ctr"/>
                </a:tc>
                <a:tc>
                  <a:txBody>
                    <a:bodyPr/>
                    <a:lstStyle/>
                    <a:p>
                      <a:pPr algn="ctr"/>
                      <a:r>
                        <a:rPr lang="id-ID" sz="1050">
                          <a:effectLst/>
                        </a:rPr>
                        <a:t>104</a:t>
                      </a:r>
                    </a:p>
                  </a:txBody>
                  <a:tcPr anchor="ctr"/>
                </a:tc>
                <a:tc>
                  <a:txBody>
                    <a:bodyPr/>
                    <a:lstStyle/>
                    <a:p>
                      <a:r>
                        <a:rPr lang="id-ID" sz="1050">
                          <a:effectLst/>
                        </a:rPr>
                        <a:t>Huruf latin h kecil</a:t>
                      </a:r>
                    </a:p>
                  </a:txBody>
                  <a:tcPr anchor="ctr"/>
                </a:tc>
                <a:extLst>
                  <a:ext uri="{0D108BD9-81ED-4DB2-BD59-A6C34878D82A}">
                    <a16:rowId xmlns:a16="http://schemas.microsoft.com/office/drawing/2014/main" val="425131836"/>
                  </a:ext>
                </a:extLst>
              </a:tr>
              <a:tr h="243799">
                <a:tc>
                  <a:txBody>
                    <a:bodyPr/>
                    <a:lstStyle/>
                    <a:p>
                      <a:r>
                        <a:rPr lang="id-ID" sz="1050">
                          <a:effectLst/>
                        </a:rPr>
                        <a:t>i</a:t>
                      </a:r>
                    </a:p>
                  </a:txBody>
                  <a:tcPr anchor="ctr"/>
                </a:tc>
                <a:tc>
                  <a:txBody>
                    <a:bodyPr/>
                    <a:lstStyle/>
                    <a:p>
                      <a:pPr algn="ctr"/>
                      <a:r>
                        <a:rPr lang="id-ID" sz="1050">
                          <a:effectLst/>
                        </a:rPr>
                        <a:t>0069</a:t>
                      </a:r>
                    </a:p>
                  </a:txBody>
                  <a:tcPr anchor="ctr"/>
                </a:tc>
                <a:tc>
                  <a:txBody>
                    <a:bodyPr/>
                    <a:lstStyle/>
                    <a:p>
                      <a:pPr algn="ctr"/>
                      <a:r>
                        <a:rPr lang="id-ID" sz="1050">
                          <a:effectLst/>
                        </a:rPr>
                        <a:t>105</a:t>
                      </a:r>
                    </a:p>
                  </a:txBody>
                  <a:tcPr anchor="ctr"/>
                </a:tc>
                <a:tc>
                  <a:txBody>
                    <a:bodyPr/>
                    <a:lstStyle/>
                    <a:p>
                      <a:r>
                        <a:rPr lang="id-ID" sz="1050">
                          <a:effectLst/>
                        </a:rPr>
                        <a:t>Huruf latin i kecil</a:t>
                      </a:r>
                    </a:p>
                  </a:txBody>
                  <a:tcPr anchor="ctr"/>
                </a:tc>
                <a:extLst>
                  <a:ext uri="{0D108BD9-81ED-4DB2-BD59-A6C34878D82A}">
                    <a16:rowId xmlns:a16="http://schemas.microsoft.com/office/drawing/2014/main" val="3244774102"/>
                  </a:ext>
                </a:extLst>
              </a:tr>
              <a:tr h="243799">
                <a:tc>
                  <a:txBody>
                    <a:bodyPr/>
                    <a:lstStyle/>
                    <a:p>
                      <a:r>
                        <a:rPr lang="id-ID" sz="1050">
                          <a:effectLst/>
                        </a:rPr>
                        <a:t>j</a:t>
                      </a:r>
                    </a:p>
                  </a:txBody>
                  <a:tcPr anchor="ctr"/>
                </a:tc>
                <a:tc>
                  <a:txBody>
                    <a:bodyPr/>
                    <a:lstStyle/>
                    <a:p>
                      <a:pPr algn="ctr"/>
                      <a:r>
                        <a:rPr lang="id-ID" sz="1050">
                          <a:effectLst/>
                        </a:rPr>
                        <a:t>006A</a:t>
                      </a:r>
                    </a:p>
                  </a:txBody>
                  <a:tcPr anchor="ctr"/>
                </a:tc>
                <a:tc>
                  <a:txBody>
                    <a:bodyPr/>
                    <a:lstStyle/>
                    <a:p>
                      <a:pPr algn="ctr"/>
                      <a:r>
                        <a:rPr lang="id-ID" sz="1050">
                          <a:effectLst/>
                        </a:rPr>
                        <a:t>106</a:t>
                      </a:r>
                    </a:p>
                  </a:txBody>
                  <a:tcPr anchor="ctr"/>
                </a:tc>
                <a:tc>
                  <a:txBody>
                    <a:bodyPr/>
                    <a:lstStyle/>
                    <a:p>
                      <a:r>
                        <a:rPr lang="id-ID" sz="1050">
                          <a:effectLst/>
                        </a:rPr>
                        <a:t>Huruf latin j kecil</a:t>
                      </a:r>
                    </a:p>
                  </a:txBody>
                  <a:tcPr anchor="ctr"/>
                </a:tc>
                <a:extLst>
                  <a:ext uri="{0D108BD9-81ED-4DB2-BD59-A6C34878D82A}">
                    <a16:rowId xmlns:a16="http://schemas.microsoft.com/office/drawing/2014/main" val="1641192203"/>
                  </a:ext>
                </a:extLst>
              </a:tr>
              <a:tr h="243799">
                <a:tc>
                  <a:txBody>
                    <a:bodyPr/>
                    <a:lstStyle/>
                    <a:p>
                      <a:r>
                        <a:rPr lang="id-ID" sz="1050">
                          <a:effectLst/>
                        </a:rPr>
                        <a:t>k</a:t>
                      </a:r>
                    </a:p>
                  </a:txBody>
                  <a:tcPr anchor="ctr"/>
                </a:tc>
                <a:tc>
                  <a:txBody>
                    <a:bodyPr/>
                    <a:lstStyle/>
                    <a:p>
                      <a:pPr algn="ctr"/>
                      <a:r>
                        <a:rPr lang="id-ID" sz="1050">
                          <a:effectLst/>
                        </a:rPr>
                        <a:t>006B</a:t>
                      </a:r>
                    </a:p>
                  </a:txBody>
                  <a:tcPr anchor="ctr"/>
                </a:tc>
                <a:tc>
                  <a:txBody>
                    <a:bodyPr/>
                    <a:lstStyle/>
                    <a:p>
                      <a:pPr algn="ctr"/>
                      <a:r>
                        <a:rPr lang="id-ID" sz="1050">
                          <a:effectLst/>
                        </a:rPr>
                        <a:t>107</a:t>
                      </a:r>
                    </a:p>
                  </a:txBody>
                  <a:tcPr anchor="ctr"/>
                </a:tc>
                <a:tc>
                  <a:txBody>
                    <a:bodyPr/>
                    <a:lstStyle/>
                    <a:p>
                      <a:r>
                        <a:rPr lang="id-ID" sz="1050">
                          <a:effectLst/>
                        </a:rPr>
                        <a:t>Huruf latin k kecil</a:t>
                      </a:r>
                    </a:p>
                  </a:txBody>
                  <a:tcPr anchor="ctr"/>
                </a:tc>
                <a:extLst>
                  <a:ext uri="{0D108BD9-81ED-4DB2-BD59-A6C34878D82A}">
                    <a16:rowId xmlns:a16="http://schemas.microsoft.com/office/drawing/2014/main" val="3951284809"/>
                  </a:ext>
                </a:extLst>
              </a:tr>
              <a:tr h="243799">
                <a:tc>
                  <a:txBody>
                    <a:bodyPr/>
                    <a:lstStyle/>
                    <a:p>
                      <a:r>
                        <a:rPr lang="id-ID" sz="1050">
                          <a:effectLst/>
                        </a:rPr>
                        <a:t>l</a:t>
                      </a:r>
                    </a:p>
                  </a:txBody>
                  <a:tcPr anchor="ctr"/>
                </a:tc>
                <a:tc>
                  <a:txBody>
                    <a:bodyPr/>
                    <a:lstStyle/>
                    <a:p>
                      <a:pPr algn="ctr"/>
                      <a:r>
                        <a:rPr lang="id-ID" sz="1050">
                          <a:effectLst/>
                        </a:rPr>
                        <a:t>006C</a:t>
                      </a:r>
                    </a:p>
                  </a:txBody>
                  <a:tcPr anchor="ctr"/>
                </a:tc>
                <a:tc>
                  <a:txBody>
                    <a:bodyPr/>
                    <a:lstStyle/>
                    <a:p>
                      <a:pPr algn="ctr"/>
                      <a:r>
                        <a:rPr lang="id-ID" sz="1050">
                          <a:effectLst/>
                        </a:rPr>
                        <a:t>108</a:t>
                      </a:r>
                    </a:p>
                  </a:txBody>
                  <a:tcPr anchor="ctr"/>
                </a:tc>
                <a:tc>
                  <a:txBody>
                    <a:bodyPr/>
                    <a:lstStyle/>
                    <a:p>
                      <a:r>
                        <a:rPr lang="id-ID" sz="1050">
                          <a:effectLst/>
                        </a:rPr>
                        <a:t>Huruf latin l kecil</a:t>
                      </a:r>
                    </a:p>
                  </a:txBody>
                  <a:tcPr anchor="ctr"/>
                </a:tc>
                <a:extLst>
                  <a:ext uri="{0D108BD9-81ED-4DB2-BD59-A6C34878D82A}">
                    <a16:rowId xmlns:a16="http://schemas.microsoft.com/office/drawing/2014/main" val="3992673006"/>
                  </a:ext>
                </a:extLst>
              </a:tr>
              <a:tr h="243799">
                <a:tc>
                  <a:txBody>
                    <a:bodyPr/>
                    <a:lstStyle/>
                    <a:p>
                      <a:r>
                        <a:rPr lang="id-ID" sz="1050">
                          <a:effectLst/>
                        </a:rPr>
                        <a:t>m</a:t>
                      </a:r>
                    </a:p>
                  </a:txBody>
                  <a:tcPr anchor="ctr"/>
                </a:tc>
                <a:tc>
                  <a:txBody>
                    <a:bodyPr/>
                    <a:lstStyle/>
                    <a:p>
                      <a:pPr algn="ctr"/>
                      <a:r>
                        <a:rPr lang="id-ID" sz="1050">
                          <a:effectLst/>
                        </a:rPr>
                        <a:t>006D</a:t>
                      </a:r>
                    </a:p>
                  </a:txBody>
                  <a:tcPr anchor="ctr"/>
                </a:tc>
                <a:tc>
                  <a:txBody>
                    <a:bodyPr/>
                    <a:lstStyle/>
                    <a:p>
                      <a:pPr algn="ctr"/>
                      <a:r>
                        <a:rPr lang="id-ID" sz="1050">
                          <a:effectLst/>
                        </a:rPr>
                        <a:t>109</a:t>
                      </a:r>
                    </a:p>
                  </a:txBody>
                  <a:tcPr anchor="ctr"/>
                </a:tc>
                <a:tc>
                  <a:txBody>
                    <a:bodyPr/>
                    <a:lstStyle/>
                    <a:p>
                      <a:r>
                        <a:rPr lang="id-ID" sz="1050">
                          <a:effectLst/>
                        </a:rPr>
                        <a:t>Huruf latin m kecil</a:t>
                      </a:r>
                    </a:p>
                  </a:txBody>
                  <a:tcPr anchor="ctr"/>
                </a:tc>
                <a:extLst>
                  <a:ext uri="{0D108BD9-81ED-4DB2-BD59-A6C34878D82A}">
                    <a16:rowId xmlns:a16="http://schemas.microsoft.com/office/drawing/2014/main" val="2628150359"/>
                  </a:ext>
                </a:extLst>
              </a:tr>
              <a:tr h="243799">
                <a:tc>
                  <a:txBody>
                    <a:bodyPr/>
                    <a:lstStyle/>
                    <a:p>
                      <a:r>
                        <a:rPr lang="id-ID" sz="1050">
                          <a:effectLst/>
                        </a:rPr>
                        <a:t>n</a:t>
                      </a:r>
                    </a:p>
                  </a:txBody>
                  <a:tcPr anchor="ctr"/>
                </a:tc>
                <a:tc>
                  <a:txBody>
                    <a:bodyPr/>
                    <a:lstStyle/>
                    <a:p>
                      <a:pPr algn="ctr"/>
                      <a:r>
                        <a:rPr lang="id-ID" sz="1050">
                          <a:effectLst/>
                        </a:rPr>
                        <a:t>006E</a:t>
                      </a:r>
                    </a:p>
                  </a:txBody>
                  <a:tcPr anchor="ctr"/>
                </a:tc>
                <a:tc>
                  <a:txBody>
                    <a:bodyPr/>
                    <a:lstStyle/>
                    <a:p>
                      <a:pPr algn="ctr"/>
                      <a:r>
                        <a:rPr lang="id-ID" sz="1050">
                          <a:effectLst/>
                        </a:rPr>
                        <a:t>110</a:t>
                      </a:r>
                    </a:p>
                  </a:txBody>
                  <a:tcPr anchor="ctr"/>
                </a:tc>
                <a:tc>
                  <a:txBody>
                    <a:bodyPr/>
                    <a:lstStyle/>
                    <a:p>
                      <a:r>
                        <a:rPr lang="id-ID" sz="1050">
                          <a:effectLst/>
                        </a:rPr>
                        <a:t>Huruf latin n kecil</a:t>
                      </a:r>
                    </a:p>
                  </a:txBody>
                  <a:tcPr anchor="ctr"/>
                </a:tc>
                <a:extLst>
                  <a:ext uri="{0D108BD9-81ED-4DB2-BD59-A6C34878D82A}">
                    <a16:rowId xmlns:a16="http://schemas.microsoft.com/office/drawing/2014/main" val="2174684737"/>
                  </a:ext>
                </a:extLst>
              </a:tr>
              <a:tr h="243799">
                <a:tc>
                  <a:txBody>
                    <a:bodyPr/>
                    <a:lstStyle/>
                    <a:p>
                      <a:r>
                        <a:rPr lang="id-ID" sz="1050">
                          <a:effectLst/>
                        </a:rPr>
                        <a:t>o</a:t>
                      </a:r>
                    </a:p>
                  </a:txBody>
                  <a:tcPr anchor="ctr"/>
                </a:tc>
                <a:tc>
                  <a:txBody>
                    <a:bodyPr/>
                    <a:lstStyle/>
                    <a:p>
                      <a:pPr algn="ctr"/>
                      <a:r>
                        <a:rPr lang="id-ID" sz="1050">
                          <a:effectLst/>
                        </a:rPr>
                        <a:t>006F</a:t>
                      </a:r>
                    </a:p>
                  </a:txBody>
                  <a:tcPr anchor="ctr"/>
                </a:tc>
                <a:tc>
                  <a:txBody>
                    <a:bodyPr/>
                    <a:lstStyle/>
                    <a:p>
                      <a:pPr algn="ctr"/>
                      <a:r>
                        <a:rPr lang="id-ID" sz="1050">
                          <a:effectLst/>
                        </a:rPr>
                        <a:t>111</a:t>
                      </a:r>
                    </a:p>
                  </a:txBody>
                  <a:tcPr anchor="ctr"/>
                </a:tc>
                <a:tc>
                  <a:txBody>
                    <a:bodyPr/>
                    <a:lstStyle/>
                    <a:p>
                      <a:r>
                        <a:rPr lang="id-ID" sz="1050">
                          <a:effectLst/>
                        </a:rPr>
                        <a:t>Huruf latin o kecil</a:t>
                      </a:r>
                    </a:p>
                  </a:txBody>
                  <a:tcPr anchor="ctr"/>
                </a:tc>
                <a:extLst>
                  <a:ext uri="{0D108BD9-81ED-4DB2-BD59-A6C34878D82A}">
                    <a16:rowId xmlns:a16="http://schemas.microsoft.com/office/drawing/2014/main" val="1696672267"/>
                  </a:ext>
                </a:extLst>
              </a:tr>
              <a:tr h="243799">
                <a:tc>
                  <a:txBody>
                    <a:bodyPr/>
                    <a:lstStyle/>
                    <a:p>
                      <a:r>
                        <a:rPr lang="id-ID" sz="1050">
                          <a:effectLst/>
                        </a:rPr>
                        <a:t>p</a:t>
                      </a:r>
                    </a:p>
                  </a:txBody>
                  <a:tcPr anchor="ctr"/>
                </a:tc>
                <a:tc>
                  <a:txBody>
                    <a:bodyPr/>
                    <a:lstStyle/>
                    <a:p>
                      <a:pPr algn="ctr"/>
                      <a:r>
                        <a:rPr lang="id-ID" sz="1050">
                          <a:effectLst/>
                        </a:rPr>
                        <a:t>0070</a:t>
                      </a:r>
                    </a:p>
                  </a:txBody>
                  <a:tcPr anchor="ctr"/>
                </a:tc>
                <a:tc>
                  <a:txBody>
                    <a:bodyPr/>
                    <a:lstStyle/>
                    <a:p>
                      <a:pPr algn="ctr"/>
                      <a:r>
                        <a:rPr lang="id-ID" sz="1050">
                          <a:effectLst/>
                        </a:rPr>
                        <a:t>112</a:t>
                      </a:r>
                    </a:p>
                  </a:txBody>
                  <a:tcPr anchor="ctr"/>
                </a:tc>
                <a:tc>
                  <a:txBody>
                    <a:bodyPr/>
                    <a:lstStyle/>
                    <a:p>
                      <a:r>
                        <a:rPr lang="id-ID" sz="1050">
                          <a:effectLst/>
                        </a:rPr>
                        <a:t>Huruf latin p kecil</a:t>
                      </a:r>
                    </a:p>
                  </a:txBody>
                  <a:tcPr anchor="ctr"/>
                </a:tc>
                <a:extLst>
                  <a:ext uri="{0D108BD9-81ED-4DB2-BD59-A6C34878D82A}">
                    <a16:rowId xmlns:a16="http://schemas.microsoft.com/office/drawing/2014/main" val="2400405902"/>
                  </a:ext>
                </a:extLst>
              </a:tr>
              <a:tr h="243799">
                <a:tc>
                  <a:txBody>
                    <a:bodyPr/>
                    <a:lstStyle/>
                    <a:p>
                      <a:r>
                        <a:rPr lang="id-ID" sz="1050">
                          <a:effectLst/>
                        </a:rPr>
                        <a:t>q</a:t>
                      </a:r>
                    </a:p>
                  </a:txBody>
                  <a:tcPr anchor="ctr"/>
                </a:tc>
                <a:tc>
                  <a:txBody>
                    <a:bodyPr/>
                    <a:lstStyle/>
                    <a:p>
                      <a:pPr algn="ctr"/>
                      <a:r>
                        <a:rPr lang="id-ID" sz="1050">
                          <a:effectLst/>
                        </a:rPr>
                        <a:t>0071</a:t>
                      </a:r>
                    </a:p>
                  </a:txBody>
                  <a:tcPr anchor="ctr"/>
                </a:tc>
                <a:tc>
                  <a:txBody>
                    <a:bodyPr/>
                    <a:lstStyle/>
                    <a:p>
                      <a:pPr algn="ctr"/>
                      <a:r>
                        <a:rPr lang="id-ID" sz="1050">
                          <a:effectLst/>
                        </a:rPr>
                        <a:t>113</a:t>
                      </a:r>
                    </a:p>
                  </a:txBody>
                  <a:tcPr anchor="ctr"/>
                </a:tc>
                <a:tc>
                  <a:txBody>
                    <a:bodyPr/>
                    <a:lstStyle/>
                    <a:p>
                      <a:r>
                        <a:rPr lang="id-ID" sz="1050">
                          <a:effectLst/>
                        </a:rPr>
                        <a:t>Huruf latin q kecil</a:t>
                      </a:r>
                    </a:p>
                  </a:txBody>
                  <a:tcPr anchor="ctr"/>
                </a:tc>
                <a:extLst>
                  <a:ext uri="{0D108BD9-81ED-4DB2-BD59-A6C34878D82A}">
                    <a16:rowId xmlns:a16="http://schemas.microsoft.com/office/drawing/2014/main" val="4120538117"/>
                  </a:ext>
                </a:extLst>
              </a:tr>
              <a:tr h="243799">
                <a:tc>
                  <a:txBody>
                    <a:bodyPr/>
                    <a:lstStyle/>
                    <a:p>
                      <a:r>
                        <a:rPr lang="id-ID" sz="1050">
                          <a:effectLst/>
                        </a:rPr>
                        <a:t>r</a:t>
                      </a:r>
                    </a:p>
                  </a:txBody>
                  <a:tcPr anchor="ctr"/>
                </a:tc>
                <a:tc>
                  <a:txBody>
                    <a:bodyPr/>
                    <a:lstStyle/>
                    <a:p>
                      <a:pPr algn="ctr"/>
                      <a:r>
                        <a:rPr lang="id-ID" sz="1050">
                          <a:effectLst/>
                        </a:rPr>
                        <a:t>0072</a:t>
                      </a:r>
                    </a:p>
                  </a:txBody>
                  <a:tcPr anchor="ctr"/>
                </a:tc>
                <a:tc>
                  <a:txBody>
                    <a:bodyPr/>
                    <a:lstStyle/>
                    <a:p>
                      <a:pPr algn="ctr"/>
                      <a:r>
                        <a:rPr lang="id-ID" sz="1050">
                          <a:effectLst/>
                        </a:rPr>
                        <a:t>114</a:t>
                      </a:r>
                    </a:p>
                  </a:txBody>
                  <a:tcPr anchor="ctr"/>
                </a:tc>
                <a:tc>
                  <a:txBody>
                    <a:bodyPr/>
                    <a:lstStyle/>
                    <a:p>
                      <a:r>
                        <a:rPr lang="id-ID" sz="1050">
                          <a:effectLst/>
                        </a:rPr>
                        <a:t>Huruf latin r kecil</a:t>
                      </a:r>
                    </a:p>
                  </a:txBody>
                  <a:tcPr anchor="ctr"/>
                </a:tc>
                <a:extLst>
                  <a:ext uri="{0D108BD9-81ED-4DB2-BD59-A6C34878D82A}">
                    <a16:rowId xmlns:a16="http://schemas.microsoft.com/office/drawing/2014/main" val="2513686046"/>
                  </a:ext>
                </a:extLst>
              </a:tr>
              <a:tr h="243799">
                <a:tc>
                  <a:txBody>
                    <a:bodyPr/>
                    <a:lstStyle/>
                    <a:p>
                      <a:r>
                        <a:rPr lang="id-ID" sz="1050">
                          <a:effectLst/>
                        </a:rPr>
                        <a:t>s</a:t>
                      </a:r>
                    </a:p>
                  </a:txBody>
                  <a:tcPr anchor="ctr"/>
                </a:tc>
                <a:tc>
                  <a:txBody>
                    <a:bodyPr/>
                    <a:lstStyle/>
                    <a:p>
                      <a:pPr algn="ctr"/>
                      <a:r>
                        <a:rPr lang="id-ID" sz="1050">
                          <a:effectLst/>
                        </a:rPr>
                        <a:t>0073</a:t>
                      </a:r>
                    </a:p>
                  </a:txBody>
                  <a:tcPr anchor="ctr"/>
                </a:tc>
                <a:tc>
                  <a:txBody>
                    <a:bodyPr/>
                    <a:lstStyle/>
                    <a:p>
                      <a:pPr algn="ctr"/>
                      <a:r>
                        <a:rPr lang="id-ID" sz="1050">
                          <a:effectLst/>
                        </a:rPr>
                        <a:t>115</a:t>
                      </a:r>
                    </a:p>
                  </a:txBody>
                  <a:tcPr anchor="ctr"/>
                </a:tc>
                <a:tc>
                  <a:txBody>
                    <a:bodyPr/>
                    <a:lstStyle/>
                    <a:p>
                      <a:r>
                        <a:rPr lang="id-ID" sz="1050">
                          <a:effectLst/>
                        </a:rPr>
                        <a:t>Huruf latin s kecil</a:t>
                      </a:r>
                    </a:p>
                  </a:txBody>
                  <a:tcPr anchor="ctr"/>
                </a:tc>
                <a:extLst>
                  <a:ext uri="{0D108BD9-81ED-4DB2-BD59-A6C34878D82A}">
                    <a16:rowId xmlns:a16="http://schemas.microsoft.com/office/drawing/2014/main" val="3164080"/>
                  </a:ext>
                </a:extLst>
              </a:tr>
              <a:tr h="243799">
                <a:tc>
                  <a:txBody>
                    <a:bodyPr/>
                    <a:lstStyle/>
                    <a:p>
                      <a:r>
                        <a:rPr lang="id-ID" sz="1050">
                          <a:effectLst/>
                        </a:rPr>
                        <a:t>t</a:t>
                      </a:r>
                    </a:p>
                  </a:txBody>
                  <a:tcPr anchor="ctr"/>
                </a:tc>
                <a:tc>
                  <a:txBody>
                    <a:bodyPr/>
                    <a:lstStyle/>
                    <a:p>
                      <a:pPr algn="ctr"/>
                      <a:r>
                        <a:rPr lang="id-ID" sz="1050">
                          <a:effectLst/>
                        </a:rPr>
                        <a:t>0074</a:t>
                      </a:r>
                    </a:p>
                  </a:txBody>
                  <a:tcPr anchor="ctr"/>
                </a:tc>
                <a:tc>
                  <a:txBody>
                    <a:bodyPr/>
                    <a:lstStyle/>
                    <a:p>
                      <a:pPr algn="ctr"/>
                      <a:r>
                        <a:rPr lang="id-ID" sz="1050">
                          <a:effectLst/>
                        </a:rPr>
                        <a:t>116</a:t>
                      </a:r>
                    </a:p>
                  </a:txBody>
                  <a:tcPr anchor="ctr"/>
                </a:tc>
                <a:tc>
                  <a:txBody>
                    <a:bodyPr/>
                    <a:lstStyle/>
                    <a:p>
                      <a:r>
                        <a:rPr lang="id-ID" sz="1050">
                          <a:effectLst/>
                        </a:rPr>
                        <a:t>Huruf latin t kecil</a:t>
                      </a:r>
                    </a:p>
                  </a:txBody>
                  <a:tcPr anchor="ctr"/>
                </a:tc>
                <a:extLst>
                  <a:ext uri="{0D108BD9-81ED-4DB2-BD59-A6C34878D82A}">
                    <a16:rowId xmlns:a16="http://schemas.microsoft.com/office/drawing/2014/main" val="3496385623"/>
                  </a:ext>
                </a:extLst>
              </a:tr>
              <a:tr h="243799">
                <a:tc>
                  <a:txBody>
                    <a:bodyPr/>
                    <a:lstStyle/>
                    <a:p>
                      <a:r>
                        <a:rPr lang="id-ID" sz="1050">
                          <a:effectLst/>
                        </a:rPr>
                        <a:t>u</a:t>
                      </a:r>
                    </a:p>
                  </a:txBody>
                  <a:tcPr anchor="ctr"/>
                </a:tc>
                <a:tc>
                  <a:txBody>
                    <a:bodyPr/>
                    <a:lstStyle/>
                    <a:p>
                      <a:pPr algn="ctr"/>
                      <a:r>
                        <a:rPr lang="id-ID" sz="1050">
                          <a:effectLst/>
                        </a:rPr>
                        <a:t>0075</a:t>
                      </a:r>
                    </a:p>
                  </a:txBody>
                  <a:tcPr anchor="ctr"/>
                </a:tc>
                <a:tc>
                  <a:txBody>
                    <a:bodyPr/>
                    <a:lstStyle/>
                    <a:p>
                      <a:pPr algn="ctr"/>
                      <a:r>
                        <a:rPr lang="id-ID" sz="1050">
                          <a:effectLst/>
                        </a:rPr>
                        <a:t>117</a:t>
                      </a:r>
                    </a:p>
                  </a:txBody>
                  <a:tcPr anchor="ctr"/>
                </a:tc>
                <a:tc>
                  <a:txBody>
                    <a:bodyPr/>
                    <a:lstStyle/>
                    <a:p>
                      <a:r>
                        <a:rPr lang="id-ID" sz="1050">
                          <a:effectLst/>
                        </a:rPr>
                        <a:t>Huruf latin u kecil</a:t>
                      </a:r>
                    </a:p>
                  </a:txBody>
                  <a:tcPr anchor="ctr"/>
                </a:tc>
                <a:extLst>
                  <a:ext uri="{0D108BD9-81ED-4DB2-BD59-A6C34878D82A}">
                    <a16:rowId xmlns:a16="http://schemas.microsoft.com/office/drawing/2014/main" val="3159489028"/>
                  </a:ext>
                </a:extLst>
              </a:tr>
              <a:tr h="243799">
                <a:tc>
                  <a:txBody>
                    <a:bodyPr/>
                    <a:lstStyle/>
                    <a:p>
                      <a:r>
                        <a:rPr lang="id-ID" sz="1050">
                          <a:effectLst/>
                        </a:rPr>
                        <a:t>v</a:t>
                      </a:r>
                    </a:p>
                  </a:txBody>
                  <a:tcPr anchor="ctr"/>
                </a:tc>
                <a:tc>
                  <a:txBody>
                    <a:bodyPr/>
                    <a:lstStyle/>
                    <a:p>
                      <a:pPr algn="ctr"/>
                      <a:r>
                        <a:rPr lang="id-ID" sz="1050">
                          <a:effectLst/>
                        </a:rPr>
                        <a:t>0076</a:t>
                      </a:r>
                    </a:p>
                  </a:txBody>
                  <a:tcPr anchor="ctr"/>
                </a:tc>
                <a:tc>
                  <a:txBody>
                    <a:bodyPr/>
                    <a:lstStyle/>
                    <a:p>
                      <a:pPr algn="ctr"/>
                      <a:r>
                        <a:rPr lang="id-ID" sz="1050">
                          <a:effectLst/>
                        </a:rPr>
                        <a:t>118</a:t>
                      </a:r>
                    </a:p>
                  </a:txBody>
                  <a:tcPr anchor="ctr"/>
                </a:tc>
                <a:tc>
                  <a:txBody>
                    <a:bodyPr/>
                    <a:lstStyle/>
                    <a:p>
                      <a:r>
                        <a:rPr lang="id-ID" sz="1050">
                          <a:effectLst/>
                        </a:rPr>
                        <a:t>Huruf latin v kecil</a:t>
                      </a:r>
                    </a:p>
                  </a:txBody>
                  <a:tcPr anchor="ctr"/>
                </a:tc>
                <a:extLst>
                  <a:ext uri="{0D108BD9-81ED-4DB2-BD59-A6C34878D82A}">
                    <a16:rowId xmlns:a16="http://schemas.microsoft.com/office/drawing/2014/main" val="747291498"/>
                  </a:ext>
                </a:extLst>
              </a:tr>
              <a:tr h="243799">
                <a:tc>
                  <a:txBody>
                    <a:bodyPr/>
                    <a:lstStyle/>
                    <a:p>
                      <a:r>
                        <a:rPr lang="id-ID" sz="1050">
                          <a:effectLst/>
                        </a:rPr>
                        <a:t>w</a:t>
                      </a:r>
                    </a:p>
                  </a:txBody>
                  <a:tcPr anchor="ctr"/>
                </a:tc>
                <a:tc>
                  <a:txBody>
                    <a:bodyPr/>
                    <a:lstStyle/>
                    <a:p>
                      <a:pPr algn="ctr"/>
                      <a:r>
                        <a:rPr lang="id-ID" sz="1050">
                          <a:effectLst/>
                        </a:rPr>
                        <a:t>0077</a:t>
                      </a:r>
                    </a:p>
                  </a:txBody>
                  <a:tcPr anchor="ctr"/>
                </a:tc>
                <a:tc>
                  <a:txBody>
                    <a:bodyPr/>
                    <a:lstStyle/>
                    <a:p>
                      <a:pPr algn="ctr"/>
                      <a:r>
                        <a:rPr lang="id-ID" sz="1050">
                          <a:effectLst/>
                        </a:rPr>
                        <a:t>119</a:t>
                      </a:r>
                    </a:p>
                  </a:txBody>
                  <a:tcPr anchor="ctr"/>
                </a:tc>
                <a:tc>
                  <a:txBody>
                    <a:bodyPr/>
                    <a:lstStyle/>
                    <a:p>
                      <a:r>
                        <a:rPr lang="id-ID" sz="1050">
                          <a:effectLst/>
                        </a:rPr>
                        <a:t>Huruf latin w kecil</a:t>
                      </a:r>
                    </a:p>
                  </a:txBody>
                  <a:tcPr anchor="ctr"/>
                </a:tc>
                <a:extLst>
                  <a:ext uri="{0D108BD9-81ED-4DB2-BD59-A6C34878D82A}">
                    <a16:rowId xmlns:a16="http://schemas.microsoft.com/office/drawing/2014/main" val="597364553"/>
                  </a:ext>
                </a:extLst>
              </a:tr>
              <a:tr h="243799">
                <a:tc>
                  <a:txBody>
                    <a:bodyPr/>
                    <a:lstStyle/>
                    <a:p>
                      <a:r>
                        <a:rPr lang="id-ID" sz="1050" dirty="0">
                          <a:effectLst/>
                        </a:rPr>
                        <a:t>x</a:t>
                      </a:r>
                    </a:p>
                  </a:txBody>
                  <a:tcPr anchor="ctr"/>
                </a:tc>
                <a:tc>
                  <a:txBody>
                    <a:bodyPr/>
                    <a:lstStyle/>
                    <a:p>
                      <a:pPr algn="ctr"/>
                      <a:r>
                        <a:rPr lang="id-ID" sz="1050">
                          <a:effectLst/>
                        </a:rPr>
                        <a:t>0078</a:t>
                      </a:r>
                    </a:p>
                  </a:txBody>
                  <a:tcPr anchor="ctr"/>
                </a:tc>
                <a:tc>
                  <a:txBody>
                    <a:bodyPr/>
                    <a:lstStyle/>
                    <a:p>
                      <a:pPr algn="ctr"/>
                      <a:r>
                        <a:rPr lang="id-ID" sz="1050">
                          <a:effectLst/>
                        </a:rPr>
                        <a:t>120</a:t>
                      </a:r>
                    </a:p>
                  </a:txBody>
                  <a:tcPr anchor="ctr"/>
                </a:tc>
                <a:tc>
                  <a:txBody>
                    <a:bodyPr/>
                    <a:lstStyle/>
                    <a:p>
                      <a:r>
                        <a:rPr lang="id-ID" sz="1050">
                          <a:effectLst/>
                        </a:rPr>
                        <a:t>Huruf latin x kecil</a:t>
                      </a:r>
                    </a:p>
                  </a:txBody>
                  <a:tcPr anchor="ctr"/>
                </a:tc>
                <a:extLst>
                  <a:ext uri="{0D108BD9-81ED-4DB2-BD59-A6C34878D82A}">
                    <a16:rowId xmlns:a16="http://schemas.microsoft.com/office/drawing/2014/main" val="2204833962"/>
                  </a:ext>
                </a:extLst>
              </a:tr>
              <a:tr h="243799">
                <a:tc>
                  <a:txBody>
                    <a:bodyPr/>
                    <a:lstStyle/>
                    <a:p>
                      <a:r>
                        <a:rPr lang="id-ID" sz="1050" dirty="0">
                          <a:effectLst/>
                        </a:rPr>
                        <a:t>z</a:t>
                      </a:r>
                    </a:p>
                  </a:txBody>
                  <a:tcPr anchor="ctr"/>
                </a:tc>
                <a:tc>
                  <a:txBody>
                    <a:bodyPr/>
                    <a:lstStyle/>
                    <a:p>
                      <a:pPr algn="ctr"/>
                      <a:r>
                        <a:rPr lang="id-ID" sz="1050">
                          <a:effectLst/>
                        </a:rPr>
                        <a:t>007A</a:t>
                      </a:r>
                    </a:p>
                  </a:txBody>
                  <a:tcPr anchor="ctr"/>
                </a:tc>
                <a:tc>
                  <a:txBody>
                    <a:bodyPr/>
                    <a:lstStyle/>
                    <a:p>
                      <a:pPr algn="ctr"/>
                      <a:r>
                        <a:rPr lang="id-ID" sz="1050">
                          <a:effectLst/>
                        </a:rPr>
                        <a:t>122</a:t>
                      </a:r>
                    </a:p>
                  </a:txBody>
                  <a:tcPr anchor="ctr"/>
                </a:tc>
                <a:tc>
                  <a:txBody>
                    <a:bodyPr/>
                    <a:lstStyle/>
                    <a:p>
                      <a:r>
                        <a:rPr lang="id-ID" sz="1050">
                          <a:effectLst/>
                        </a:rPr>
                        <a:t>Huruf latin z kecil</a:t>
                      </a:r>
                    </a:p>
                  </a:txBody>
                  <a:tcPr anchor="ctr"/>
                </a:tc>
                <a:extLst>
                  <a:ext uri="{0D108BD9-81ED-4DB2-BD59-A6C34878D82A}">
                    <a16:rowId xmlns:a16="http://schemas.microsoft.com/office/drawing/2014/main" val="791071081"/>
                  </a:ext>
                </a:extLst>
              </a:tr>
              <a:tr h="243799">
                <a:tc>
                  <a:txBody>
                    <a:bodyPr/>
                    <a:lstStyle/>
                    <a:p>
                      <a:r>
                        <a:rPr lang="id-ID" sz="1050">
                          <a:effectLst/>
                        </a:rPr>
                        <a:t>{</a:t>
                      </a:r>
                    </a:p>
                  </a:txBody>
                  <a:tcPr anchor="ctr"/>
                </a:tc>
                <a:tc>
                  <a:txBody>
                    <a:bodyPr/>
                    <a:lstStyle/>
                    <a:p>
                      <a:pPr algn="ctr"/>
                      <a:r>
                        <a:rPr lang="id-ID" sz="1050">
                          <a:effectLst/>
                        </a:rPr>
                        <a:t>007B</a:t>
                      </a:r>
                    </a:p>
                  </a:txBody>
                  <a:tcPr anchor="ctr"/>
                </a:tc>
                <a:tc>
                  <a:txBody>
                    <a:bodyPr/>
                    <a:lstStyle/>
                    <a:p>
                      <a:pPr algn="ctr"/>
                      <a:r>
                        <a:rPr lang="id-ID" sz="1050">
                          <a:effectLst/>
                        </a:rPr>
                        <a:t>123</a:t>
                      </a:r>
                    </a:p>
                  </a:txBody>
                  <a:tcPr anchor="ctr"/>
                </a:tc>
                <a:tc>
                  <a:txBody>
                    <a:bodyPr/>
                    <a:lstStyle/>
                    <a:p>
                      <a:r>
                        <a:rPr lang="id-ID" sz="1050">
                          <a:effectLst/>
                        </a:rPr>
                        <a:t>Kurung kurawal buka</a:t>
                      </a:r>
                    </a:p>
                  </a:txBody>
                  <a:tcPr anchor="ctr"/>
                </a:tc>
                <a:extLst>
                  <a:ext uri="{0D108BD9-81ED-4DB2-BD59-A6C34878D82A}">
                    <a16:rowId xmlns:a16="http://schemas.microsoft.com/office/drawing/2014/main" val="4077916670"/>
                  </a:ext>
                </a:extLst>
              </a:tr>
              <a:tr h="243799">
                <a:tc>
                  <a:txBody>
                    <a:bodyPr/>
                    <a:lstStyle/>
                    <a:p>
                      <a:r>
                        <a:rPr lang="id-ID" sz="1050">
                          <a:effectLst/>
                        </a:rPr>
                        <a:t>|</a:t>
                      </a:r>
                    </a:p>
                  </a:txBody>
                  <a:tcPr anchor="ctr"/>
                </a:tc>
                <a:tc>
                  <a:txBody>
                    <a:bodyPr/>
                    <a:lstStyle/>
                    <a:p>
                      <a:pPr algn="ctr"/>
                      <a:r>
                        <a:rPr lang="id-ID" sz="1050">
                          <a:effectLst/>
                        </a:rPr>
                        <a:t>007C</a:t>
                      </a:r>
                    </a:p>
                  </a:txBody>
                  <a:tcPr anchor="ctr"/>
                </a:tc>
                <a:tc>
                  <a:txBody>
                    <a:bodyPr/>
                    <a:lstStyle/>
                    <a:p>
                      <a:pPr algn="ctr"/>
                      <a:r>
                        <a:rPr lang="id-ID" sz="1050">
                          <a:effectLst/>
                        </a:rPr>
                        <a:t>124</a:t>
                      </a:r>
                    </a:p>
                  </a:txBody>
                  <a:tcPr anchor="ctr"/>
                </a:tc>
                <a:tc>
                  <a:txBody>
                    <a:bodyPr/>
                    <a:lstStyle/>
                    <a:p>
                      <a:r>
                        <a:rPr lang="id-ID" sz="1050">
                          <a:effectLst/>
                        </a:rPr>
                        <a:t>Garis vertikal (pipa)</a:t>
                      </a:r>
                    </a:p>
                  </a:txBody>
                  <a:tcPr anchor="ctr"/>
                </a:tc>
                <a:extLst>
                  <a:ext uri="{0D108BD9-81ED-4DB2-BD59-A6C34878D82A}">
                    <a16:rowId xmlns:a16="http://schemas.microsoft.com/office/drawing/2014/main" val="356240241"/>
                  </a:ext>
                </a:extLst>
              </a:tr>
              <a:tr h="243799">
                <a:tc>
                  <a:txBody>
                    <a:bodyPr/>
                    <a:lstStyle/>
                    <a:p>
                      <a:r>
                        <a:rPr lang="id-ID" sz="1050">
                          <a:effectLst/>
                        </a:rPr>
                        <a:t>}</a:t>
                      </a:r>
                    </a:p>
                  </a:txBody>
                  <a:tcPr anchor="ctr"/>
                </a:tc>
                <a:tc>
                  <a:txBody>
                    <a:bodyPr/>
                    <a:lstStyle/>
                    <a:p>
                      <a:pPr algn="ctr"/>
                      <a:r>
                        <a:rPr lang="id-ID" sz="1050">
                          <a:effectLst/>
                        </a:rPr>
                        <a:t>007D</a:t>
                      </a:r>
                    </a:p>
                  </a:txBody>
                  <a:tcPr anchor="ctr"/>
                </a:tc>
                <a:tc>
                  <a:txBody>
                    <a:bodyPr/>
                    <a:lstStyle/>
                    <a:p>
                      <a:pPr algn="ctr"/>
                      <a:r>
                        <a:rPr lang="id-ID" sz="1050">
                          <a:effectLst/>
                        </a:rPr>
                        <a:t>125</a:t>
                      </a:r>
                    </a:p>
                  </a:txBody>
                  <a:tcPr anchor="ctr"/>
                </a:tc>
                <a:tc>
                  <a:txBody>
                    <a:bodyPr/>
                    <a:lstStyle/>
                    <a:p>
                      <a:r>
                        <a:rPr lang="id-ID" sz="1050">
                          <a:effectLst/>
                        </a:rPr>
                        <a:t>Kurung kurawal tutup</a:t>
                      </a:r>
                    </a:p>
                  </a:txBody>
                  <a:tcPr anchor="ctr"/>
                </a:tc>
                <a:extLst>
                  <a:ext uri="{0D108BD9-81ED-4DB2-BD59-A6C34878D82A}">
                    <a16:rowId xmlns:a16="http://schemas.microsoft.com/office/drawing/2014/main" val="227556405"/>
                  </a:ext>
                </a:extLst>
              </a:tr>
              <a:tr h="243799">
                <a:tc>
                  <a:txBody>
                    <a:bodyPr/>
                    <a:lstStyle/>
                    <a:p>
                      <a:r>
                        <a:rPr lang="id-ID" sz="1050">
                          <a:effectLst/>
                        </a:rPr>
                        <a:t>~</a:t>
                      </a:r>
                    </a:p>
                  </a:txBody>
                  <a:tcPr anchor="ctr"/>
                </a:tc>
                <a:tc>
                  <a:txBody>
                    <a:bodyPr/>
                    <a:lstStyle/>
                    <a:p>
                      <a:pPr algn="ctr"/>
                      <a:r>
                        <a:rPr lang="id-ID" sz="1050">
                          <a:effectLst/>
                        </a:rPr>
                        <a:t>007E</a:t>
                      </a:r>
                    </a:p>
                  </a:txBody>
                  <a:tcPr anchor="ctr"/>
                </a:tc>
                <a:tc>
                  <a:txBody>
                    <a:bodyPr/>
                    <a:lstStyle/>
                    <a:p>
                      <a:pPr algn="ctr"/>
                      <a:r>
                        <a:rPr lang="id-ID" sz="1050">
                          <a:effectLst/>
                        </a:rPr>
                        <a:t>126</a:t>
                      </a:r>
                    </a:p>
                  </a:txBody>
                  <a:tcPr anchor="ctr"/>
                </a:tc>
                <a:tc>
                  <a:txBody>
                    <a:bodyPr/>
                    <a:lstStyle/>
                    <a:p>
                      <a:r>
                        <a:rPr lang="id-ID" sz="1050">
                          <a:effectLst/>
                        </a:rPr>
                        <a:t>Karakter gelombang (tilde)</a:t>
                      </a:r>
                    </a:p>
                  </a:txBody>
                  <a:tcPr anchor="ctr"/>
                </a:tc>
                <a:extLst>
                  <a:ext uri="{0D108BD9-81ED-4DB2-BD59-A6C34878D82A}">
                    <a16:rowId xmlns:a16="http://schemas.microsoft.com/office/drawing/2014/main" val="827526127"/>
                  </a:ext>
                </a:extLst>
              </a:tr>
              <a:tr h="243799">
                <a:tc>
                  <a:txBody>
                    <a:bodyPr/>
                    <a:lstStyle/>
                    <a:p>
                      <a:r>
                        <a:rPr lang="id-ID" sz="1050">
                          <a:effectLst/>
                        </a:rPr>
                        <a:t>DEL</a:t>
                      </a:r>
                    </a:p>
                  </a:txBody>
                  <a:tcPr anchor="ctr"/>
                </a:tc>
                <a:tc>
                  <a:txBody>
                    <a:bodyPr/>
                    <a:lstStyle/>
                    <a:p>
                      <a:pPr algn="ctr"/>
                      <a:r>
                        <a:rPr lang="id-ID" sz="1050" dirty="0">
                          <a:effectLst/>
                        </a:rPr>
                        <a:t>007F</a:t>
                      </a:r>
                    </a:p>
                  </a:txBody>
                  <a:tcPr anchor="ctr"/>
                </a:tc>
                <a:tc>
                  <a:txBody>
                    <a:bodyPr/>
                    <a:lstStyle/>
                    <a:p>
                      <a:pPr algn="ctr"/>
                      <a:r>
                        <a:rPr lang="id-ID" sz="1050" dirty="0">
                          <a:effectLst/>
                        </a:rPr>
                        <a:t>127</a:t>
                      </a:r>
                    </a:p>
                  </a:txBody>
                  <a:tcPr anchor="ctr"/>
                </a:tc>
                <a:tc>
                  <a:txBody>
                    <a:bodyPr/>
                    <a:lstStyle/>
                    <a:p>
                      <a:r>
                        <a:rPr lang="id-ID" sz="1050" dirty="0">
                          <a:effectLst/>
                        </a:rPr>
                        <a:t>Delete</a:t>
                      </a:r>
                    </a:p>
                  </a:txBody>
                  <a:tcPr anchor="ctr"/>
                </a:tc>
                <a:extLst>
                  <a:ext uri="{0D108BD9-81ED-4DB2-BD59-A6C34878D82A}">
                    <a16:rowId xmlns:a16="http://schemas.microsoft.com/office/drawing/2014/main" val="69235464"/>
                  </a:ext>
                </a:extLst>
              </a:tr>
            </a:tbl>
          </a:graphicData>
        </a:graphic>
      </p:graphicFrame>
    </p:spTree>
    <p:extLst>
      <p:ext uri="{BB962C8B-B14F-4D97-AF65-F5344CB8AC3E}">
        <p14:creationId xmlns:p14="http://schemas.microsoft.com/office/powerpoint/2010/main" val="256440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37008143"/>
              </p:ext>
            </p:extLst>
          </p:nvPr>
        </p:nvGraphicFramePr>
        <p:xfrm>
          <a:off x="254568" y="132970"/>
          <a:ext cx="7098733" cy="6635070"/>
        </p:xfrm>
        <a:graphic>
          <a:graphicData uri="http://schemas.openxmlformats.org/drawingml/2006/table">
            <a:tbl>
              <a:tblPr firstRow="1" bandRow="1">
                <a:tableStyleId>{5C22544A-7EE6-4342-B048-85BDC9FD1C3A}</a:tableStyleId>
              </a:tblPr>
              <a:tblGrid>
                <a:gridCol w="1131757">
                  <a:extLst>
                    <a:ext uri="{9D8B030D-6E8A-4147-A177-3AD203B41FA5}">
                      <a16:colId xmlns:a16="http://schemas.microsoft.com/office/drawing/2014/main" val="3013836776"/>
                    </a:ext>
                  </a:extLst>
                </a:gridCol>
                <a:gridCol w="1564900">
                  <a:extLst>
                    <a:ext uri="{9D8B030D-6E8A-4147-A177-3AD203B41FA5}">
                      <a16:colId xmlns:a16="http://schemas.microsoft.com/office/drawing/2014/main" val="3647721090"/>
                    </a:ext>
                  </a:extLst>
                </a:gridCol>
                <a:gridCol w="1603068">
                  <a:extLst>
                    <a:ext uri="{9D8B030D-6E8A-4147-A177-3AD203B41FA5}">
                      <a16:colId xmlns:a16="http://schemas.microsoft.com/office/drawing/2014/main" val="3989390290"/>
                    </a:ext>
                  </a:extLst>
                </a:gridCol>
                <a:gridCol w="2799008">
                  <a:extLst>
                    <a:ext uri="{9D8B030D-6E8A-4147-A177-3AD203B41FA5}">
                      <a16:colId xmlns:a16="http://schemas.microsoft.com/office/drawing/2014/main" val="3756027602"/>
                    </a:ext>
                  </a:extLst>
                </a:gridCol>
              </a:tblGrid>
              <a:tr h="33795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43799">
                <a:tc>
                  <a:txBody>
                    <a:bodyPr/>
                    <a:lstStyle/>
                    <a:p>
                      <a:r>
                        <a:rPr lang="id-ID" sz="1050" dirty="0">
                          <a:effectLst/>
                        </a:rPr>
                        <a:t>0080</a:t>
                      </a:r>
                    </a:p>
                  </a:txBody>
                  <a:tcPr anchor="ctr"/>
                </a:tc>
                <a:tc>
                  <a:txBody>
                    <a:bodyPr/>
                    <a:lstStyle/>
                    <a:p>
                      <a:pPr algn="ctr"/>
                      <a:r>
                        <a:rPr lang="id-ID" sz="1050">
                          <a:effectLst/>
                        </a:rPr>
                        <a:t>128</a:t>
                      </a:r>
                    </a:p>
                  </a:txBody>
                  <a:tcPr anchor="ctr"/>
                </a:tc>
                <a:tc>
                  <a:txBody>
                    <a:bodyPr/>
                    <a:lstStyle/>
                    <a:p>
                      <a:pPr algn="ctr"/>
                      <a:r>
                        <a:rPr lang="id-ID" sz="1050">
                          <a:effectLst/>
                        </a:rPr>
                        <a:t>Dicadangkan</a:t>
                      </a:r>
                    </a:p>
                  </a:txBody>
                  <a:tcPr anchor="ctr"/>
                </a:tc>
                <a:tc>
                  <a:txBody>
                    <a:bodyPr/>
                    <a:lstStyle/>
                    <a:p>
                      <a:endParaRPr lang="id-ID" sz="1050"/>
                    </a:p>
                  </a:txBody>
                  <a:tcPr/>
                </a:tc>
                <a:extLst>
                  <a:ext uri="{0D108BD9-81ED-4DB2-BD59-A6C34878D82A}">
                    <a16:rowId xmlns:a16="http://schemas.microsoft.com/office/drawing/2014/main" val="2458297214"/>
                  </a:ext>
                </a:extLst>
              </a:tr>
              <a:tr h="243799">
                <a:tc>
                  <a:txBody>
                    <a:bodyPr/>
                    <a:lstStyle/>
                    <a:p>
                      <a:endParaRPr lang="id-ID" sz="1050">
                        <a:effectLst/>
                      </a:endParaRPr>
                    </a:p>
                  </a:txBody>
                  <a:tcPr anchor="ctr"/>
                </a:tc>
                <a:tc>
                  <a:txBody>
                    <a:bodyPr/>
                    <a:lstStyle/>
                    <a:p>
                      <a:pPr algn="ctr"/>
                      <a:r>
                        <a:rPr lang="id-ID" sz="1050">
                          <a:effectLst/>
                        </a:rPr>
                        <a:t>0081</a:t>
                      </a:r>
                    </a:p>
                  </a:txBody>
                  <a:tcPr anchor="ctr"/>
                </a:tc>
                <a:tc>
                  <a:txBody>
                    <a:bodyPr/>
                    <a:lstStyle/>
                    <a:p>
                      <a:pPr algn="ctr"/>
                      <a:r>
                        <a:rPr lang="id-ID" sz="1050">
                          <a:effectLst/>
                        </a:rPr>
                        <a:t>129</a:t>
                      </a:r>
                    </a:p>
                  </a:txBody>
                  <a:tcPr anchor="ctr"/>
                </a:tc>
                <a:tc>
                  <a:txBody>
                    <a:bodyPr/>
                    <a:lstStyle/>
                    <a:p>
                      <a:r>
                        <a:rPr lang="id-ID" sz="1050">
                          <a:effectLst/>
                        </a:rPr>
                        <a:t>Dicadangkan</a:t>
                      </a:r>
                    </a:p>
                  </a:txBody>
                  <a:tcPr anchor="ctr"/>
                </a:tc>
                <a:extLst>
                  <a:ext uri="{0D108BD9-81ED-4DB2-BD59-A6C34878D82A}">
                    <a16:rowId xmlns:a16="http://schemas.microsoft.com/office/drawing/2014/main" val="3666886858"/>
                  </a:ext>
                </a:extLst>
              </a:tr>
              <a:tr h="243799">
                <a:tc>
                  <a:txBody>
                    <a:bodyPr/>
                    <a:lstStyle/>
                    <a:p>
                      <a:endParaRPr lang="id-ID" sz="1050">
                        <a:effectLst/>
                      </a:endParaRPr>
                    </a:p>
                  </a:txBody>
                  <a:tcPr anchor="ctr"/>
                </a:tc>
                <a:tc>
                  <a:txBody>
                    <a:bodyPr/>
                    <a:lstStyle/>
                    <a:p>
                      <a:pPr algn="ctr"/>
                      <a:r>
                        <a:rPr lang="id-ID" sz="1050">
                          <a:effectLst/>
                        </a:rPr>
                        <a:t>0082</a:t>
                      </a:r>
                    </a:p>
                  </a:txBody>
                  <a:tcPr anchor="ctr"/>
                </a:tc>
                <a:tc>
                  <a:txBody>
                    <a:bodyPr/>
                    <a:lstStyle/>
                    <a:p>
                      <a:pPr algn="ctr"/>
                      <a:r>
                        <a:rPr lang="id-ID" sz="1050">
                          <a:effectLst/>
                        </a:rPr>
                        <a:t>130</a:t>
                      </a:r>
                    </a:p>
                  </a:txBody>
                  <a:tcPr anchor="ctr"/>
                </a:tc>
                <a:tc>
                  <a:txBody>
                    <a:bodyPr/>
                    <a:lstStyle/>
                    <a:p>
                      <a:r>
                        <a:rPr lang="id-ID" sz="1050">
                          <a:effectLst/>
                        </a:rPr>
                        <a:t>Dicadangkan</a:t>
                      </a:r>
                    </a:p>
                  </a:txBody>
                  <a:tcPr anchor="ctr"/>
                </a:tc>
                <a:extLst>
                  <a:ext uri="{0D108BD9-81ED-4DB2-BD59-A6C34878D82A}">
                    <a16:rowId xmlns:a16="http://schemas.microsoft.com/office/drawing/2014/main" val="425131836"/>
                  </a:ext>
                </a:extLst>
              </a:tr>
              <a:tr h="243799">
                <a:tc>
                  <a:txBody>
                    <a:bodyPr/>
                    <a:lstStyle/>
                    <a:p>
                      <a:endParaRPr lang="id-ID" sz="1050">
                        <a:effectLst/>
                      </a:endParaRPr>
                    </a:p>
                  </a:txBody>
                  <a:tcPr anchor="ctr"/>
                </a:tc>
                <a:tc>
                  <a:txBody>
                    <a:bodyPr/>
                    <a:lstStyle/>
                    <a:p>
                      <a:pPr algn="ctr"/>
                      <a:r>
                        <a:rPr lang="id-ID" sz="1050">
                          <a:effectLst/>
                        </a:rPr>
                        <a:t>0083</a:t>
                      </a:r>
                    </a:p>
                  </a:txBody>
                  <a:tcPr anchor="ctr"/>
                </a:tc>
                <a:tc>
                  <a:txBody>
                    <a:bodyPr/>
                    <a:lstStyle/>
                    <a:p>
                      <a:pPr algn="ctr"/>
                      <a:r>
                        <a:rPr lang="id-ID" sz="1050">
                          <a:effectLst/>
                        </a:rPr>
                        <a:t>131</a:t>
                      </a:r>
                    </a:p>
                  </a:txBody>
                  <a:tcPr anchor="ctr"/>
                </a:tc>
                <a:tc>
                  <a:txBody>
                    <a:bodyPr/>
                    <a:lstStyle/>
                    <a:p>
                      <a:r>
                        <a:rPr lang="id-ID" sz="1050">
                          <a:effectLst/>
                        </a:rPr>
                        <a:t>Dicadangkan</a:t>
                      </a:r>
                    </a:p>
                  </a:txBody>
                  <a:tcPr anchor="ctr"/>
                </a:tc>
                <a:extLst>
                  <a:ext uri="{0D108BD9-81ED-4DB2-BD59-A6C34878D82A}">
                    <a16:rowId xmlns:a16="http://schemas.microsoft.com/office/drawing/2014/main" val="3244774102"/>
                  </a:ext>
                </a:extLst>
              </a:tr>
              <a:tr h="243799">
                <a:tc>
                  <a:txBody>
                    <a:bodyPr/>
                    <a:lstStyle/>
                    <a:p>
                      <a:r>
                        <a:rPr lang="id-ID" sz="1050">
                          <a:effectLst/>
                        </a:rPr>
                        <a:t>IND</a:t>
                      </a:r>
                    </a:p>
                  </a:txBody>
                  <a:tcPr anchor="ctr"/>
                </a:tc>
                <a:tc>
                  <a:txBody>
                    <a:bodyPr/>
                    <a:lstStyle/>
                    <a:p>
                      <a:pPr algn="ctr"/>
                      <a:r>
                        <a:rPr lang="id-ID" sz="1050">
                          <a:effectLst/>
                        </a:rPr>
                        <a:t>0084</a:t>
                      </a:r>
                    </a:p>
                  </a:txBody>
                  <a:tcPr anchor="ctr"/>
                </a:tc>
                <a:tc>
                  <a:txBody>
                    <a:bodyPr/>
                    <a:lstStyle/>
                    <a:p>
                      <a:pPr algn="ctr"/>
                      <a:r>
                        <a:rPr lang="id-ID" sz="1050">
                          <a:effectLst/>
                        </a:rPr>
                        <a:t>132</a:t>
                      </a:r>
                    </a:p>
                  </a:txBody>
                  <a:tcPr anchor="ctr"/>
                </a:tc>
                <a:tc>
                  <a:txBody>
                    <a:bodyPr/>
                    <a:lstStyle/>
                    <a:p>
                      <a:r>
                        <a:rPr lang="id-ID" sz="1050">
                          <a:effectLst/>
                        </a:rPr>
                        <a:t>Index</a:t>
                      </a:r>
                    </a:p>
                  </a:txBody>
                  <a:tcPr anchor="ctr"/>
                </a:tc>
                <a:extLst>
                  <a:ext uri="{0D108BD9-81ED-4DB2-BD59-A6C34878D82A}">
                    <a16:rowId xmlns:a16="http://schemas.microsoft.com/office/drawing/2014/main" val="1641192203"/>
                  </a:ext>
                </a:extLst>
              </a:tr>
              <a:tr h="243799">
                <a:tc>
                  <a:txBody>
                    <a:bodyPr/>
                    <a:lstStyle/>
                    <a:p>
                      <a:r>
                        <a:rPr lang="id-ID" sz="1050">
                          <a:effectLst/>
                        </a:rPr>
                        <a:t>NEL</a:t>
                      </a:r>
                    </a:p>
                  </a:txBody>
                  <a:tcPr anchor="ctr"/>
                </a:tc>
                <a:tc>
                  <a:txBody>
                    <a:bodyPr/>
                    <a:lstStyle/>
                    <a:p>
                      <a:pPr algn="ctr"/>
                      <a:r>
                        <a:rPr lang="id-ID" sz="1050">
                          <a:effectLst/>
                        </a:rPr>
                        <a:t>0085</a:t>
                      </a:r>
                    </a:p>
                  </a:txBody>
                  <a:tcPr anchor="ctr"/>
                </a:tc>
                <a:tc>
                  <a:txBody>
                    <a:bodyPr/>
                    <a:lstStyle/>
                    <a:p>
                      <a:pPr algn="ctr"/>
                      <a:r>
                        <a:rPr lang="id-ID" sz="1050">
                          <a:effectLst/>
                        </a:rPr>
                        <a:t>133</a:t>
                      </a:r>
                    </a:p>
                  </a:txBody>
                  <a:tcPr anchor="ctr"/>
                </a:tc>
                <a:tc>
                  <a:txBody>
                    <a:bodyPr/>
                    <a:lstStyle/>
                    <a:p>
                      <a:r>
                        <a:rPr lang="id-ID" sz="1050">
                          <a:effectLst/>
                        </a:rPr>
                        <a:t>Next line</a:t>
                      </a:r>
                    </a:p>
                  </a:txBody>
                  <a:tcPr anchor="ctr"/>
                </a:tc>
                <a:extLst>
                  <a:ext uri="{0D108BD9-81ED-4DB2-BD59-A6C34878D82A}">
                    <a16:rowId xmlns:a16="http://schemas.microsoft.com/office/drawing/2014/main" val="3951284809"/>
                  </a:ext>
                </a:extLst>
              </a:tr>
              <a:tr h="243799">
                <a:tc>
                  <a:txBody>
                    <a:bodyPr/>
                    <a:lstStyle/>
                    <a:p>
                      <a:r>
                        <a:rPr lang="id-ID" sz="1050">
                          <a:effectLst/>
                        </a:rPr>
                        <a:t>SSA</a:t>
                      </a:r>
                    </a:p>
                  </a:txBody>
                  <a:tcPr anchor="ctr"/>
                </a:tc>
                <a:tc>
                  <a:txBody>
                    <a:bodyPr/>
                    <a:lstStyle/>
                    <a:p>
                      <a:pPr algn="ctr"/>
                      <a:r>
                        <a:rPr lang="id-ID" sz="1050">
                          <a:effectLst/>
                        </a:rPr>
                        <a:t>0086</a:t>
                      </a:r>
                    </a:p>
                  </a:txBody>
                  <a:tcPr anchor="ctr"/>
                </a:tc>
                <a:tc>
                  <a:txBody>
                    <a:bodyPr/>
                    <a:lstStyle/>
                    <a:p>
                      <a:pPr algn="ctr"/>
                      <a:r>
                        <a:rPr lang="id-ID" sz="1050">
                          <a:effectLst/>
                        </a:rPr>
                        <a:t>134</a:t>
                      </a:r>
                    </a:p>
                  </a:txBody>
                  <a:tcPr anchor="ctr"/>
                </a:tc>
                <a:tc>
                  <a:txBody>
                    <a:bodyPr/>
                    <a:lstStyle/>
                    <a:p>
                      <a:r>
                        <a:rPr lang="id-ID" sz="1050">
                          <a:effectLst/>
                        </a:rPr>
                        <a:t>Start of selected area</a:t>
                      </a:r>
                    </a:p>
                  </a:txBody>
                  <a:tcPr anchor="ctr"/>
                </a:tc>
                <a:extLst>
                  <a:ext uri="{0D108BD9-81ED-4DB2-BD59-A6C34878D82A}">
                    <a16:rowId xmlns:a16="http://schemas.microsoft.com/office/drawing/2014/main" val="3992673006"/>
                  </a:ext>
                </a:extLst>
              </a:tr>
              <a:tr h="243799">
                <a:tc>
                  <a:txBody>
                    <a:bodyPr/>
                    <a:lstStyle/>
                    <a:p>
                      <a:r>
                        <a:rPr lang="id-ID" sz="1050">
                          <a:effectLst/>
                        </a:rPr>
                        <a:t>ESA</a:t>
                      </a:r>
                    </a:p>
                  </a:txBody>
                  <a:tcPr anchor="ctr"/>
                </a:tc>
                <a:tc>
                  <a:txBody>
                    <a:bodyPr/>
                    <a:lstStyle/>
                    <a:p>
                      <a:pPr algn="ctr"/>
                      <a:r>
                        <a:rPr lang="id-ID" sz="1050">
                          <a:effectLst/>
                        </a:rPr>
                        <a:t>0087</a:t>
                      </a:r>
                    </a:p>
                  </a:txBody>
                  <a:tcPr anchor="ctr"/>
                </a:tc>
                <a:tc>
                  <a:txBody>
                    <a:bodyPr/>
                    <a:lstStyle/>
                    <a:p>
                      <a:pPr algn="ctr"/>
                      <a:r>
                        <a:rPr lang="id-ID" sz="1050">
                          <a:effectLst/>
                        </a:rPr>
                        <a:t>135</a:t>
                      </a:r>
                    </a:p>
                  </a:txBody>
                  <a:tcPr anchor="ctr"/>
                </a:tc>
                <a:tc>
                  <a:txBody>
                    <a:bodyPr/>
                    <a:lstStyle/>
                    <a:p>
                      <a:r>
                        <a:rPr lang="id-ID" sz="1050">
                          <a:effectLst/>
                        </a:rPr>
                        <a:t>End of selected area</a:t>
                      </a:r>
                    </a:p>
                  </a:txBody>
                  <a:tcPr anchor="ctr"/>
                </a:tc>
                <a:extLst>
                  <a:ext uri="{0D108BD9-81ED-4DB2-BD59-A6C34878D82A}">
                    <a16:rowId xmlns:a16="http://schemas.microsoft.com/office/drawing/2014/main" val="2628150359"/>
                  </a:ext>
                </a:extLst>
              </a:tr>
              <a:tr h="243799">
                <a:tc>
                  <a:txBody>
                    <a:bodyPr/>
                    <a:lstStyle/>
                    <a:p>
                      <a:endParaRPr lang="id-ID" sz="1050">
                        <a:effectLst/>
                      </a:endParaRPr>
                    </a:p>
                  </a:txBody>
                  <a:tcPr anchor="ctr"/>
                </a:tc>
                <a:tc>
                  <a:txBody>
                    <a:bodyPr/>
                    <a:lstStyle/>
                    <a:p>
                      <a:pPr algn="ctr"/>
                      <a:r>
                        <a:rPr lang="id-ID" sz="1050">
                          <a:effectLst/>
                        </a:rPr>
                        <a:t>0088</a:t>
                      </a:r>
                    </a:p>
                  </a:txBody>
                  <a:tcPr anchor="ctr"/>
                </a:tc>
                <a:tc>
                  <a:txBody>
                    <a:bodyPr/>
                    <a:lstStyle/>
                    <a:p>
                      <a:pPr algn="ctr"/>
                      <a:r>
                        <a:rPr lang="id-ID" sz="1050">
                          <a:effectLst/>
                        </a:rPr>
                        <a:t>136</a:t>
                      </a:r>
                    </a:p>
                  </a:txBody>
                  <a:tcPr anchor="ctr"/>
                </a:tc>
                <a:tc>
                  <a:txBody>
                    <a:bodyPr/>
                    <a:lstStyle/>
                    <a:p>
                      <a:r>
                        <a:rPr lang="id-ID" sz="1050">
                          <a:effectLst/>
                        </a:rPr>
                        <a:t>Character tabulation set</a:t>
                      </a:r>
                    </a:p>
                  </a:txBody>
                  <a:tcPr anchor="ctr"/>
                </a:tc>
                <a:extLst>
                  <a:ext uri="{0D108BD9-81ED-4DB2-BD59-A6C34878D82A}">
                    <a16:rowId xmlns:a16="http://schemas.microsoft.com/office/drawing/2014/main" val="2174684737"/>
                  </a:ext>
                </a:extLst>
              </a:tr>
              <a:tr h="243799">
                <a:tc>
                  <a:txBody>
                    <a:bodyPr/>
                    <a:lstStyle/>
                    <a:p>
                      <a:endParaRPr lang="id-ID" sz="1050">
                        <a:effectLst/>
                      </a:endParaRPr>
                    </a:p>
                  </a:txBody>
                  <a:tcPr anchor="ctr"/>
                </a:tc>
                <a:tc>
                  <a:txBody>
                    <a:bodyPr/>
                    <a:lstStyle/>
                    <a:p>
                      <a:pPr algn="ctr"/>
                      <a:r>
                        <a:rPr lang="id-ID" sz="1050">
                          <a:effectLst/>
                        </a:rPr>
                        <a:t>0089</a:t>
                      </a:r>
                    </a:p>
                  </a:txBody>
                  <a:tcPr anchor="ctr"/>
                </a:tc>
                <a:tc>
                  <a:txBody>
                    <a:bodyPr/>
                    <a:lstStyle/>
                    <a:p>
                      <a:pPr algn="ctr"/>
                      <a:r>
                        <a:rPr lang="id-ID" sz="1050">
                          <a:effectLst/>
                        </a:rPr>
                        <a:t>137</a:t>
                      </a:r>
                    </a:p>
                  </a:txBody>
                  <a:tcPr anchor="ctr"/>
                </a:tc>
                <a:tc>
                  <a:txBody>
                    <a:bodyPr/>
                    <a:lstStyle/>
                    <a:p>
                      <a:r>
                        <a:rPr lang="id-ID" sz="1050">
                          <a:effectLst/>
                        </a:rPr>
                        <a:t>Character tabulation with justification</a:t>
                      </a:r>
                    </a:p>
                  </a:txBody>
                  <a:tcPr anchor="ctr"/>
                </a:tc>
                <a:extLst>
                  <a:ext uri="{0D108BD9-81ED-4DB2-BD59-A6C34878D82A}">
                    <a16:rowId xmlns:a16="http://schemas.microsoft.com/office/drawing/2014/main" val="1696672267"/>
                  </a:ext>
                </a:extLst>
              </a:tr>
              <a:tr h="243799">
                <a:tc>
                  <a:txBody>
                    <a:bodyPr/>
                    <a:lstStyle/>
                    <a:p>
                      <a:endParaRPr lang="id-ID" sz="1050">
                        <a:effectLst/>
                      </a:endParaRPr>
                    </a:p>
                  </a:txBody>
                  <a:tcPr anchor="ctr"/>
                </a:tc>
                <a:tc>
                  <a:txBody>
                    <a:bodyPr/>
                    <a:lstStyle/>
                    <a:p>
                      <a:pPr algn="ctr"/>
                      <a:r>
                        <a:rPr lang="id-ID" sz="1050">
                          <a:effectLst/>
                        </a:rPr>
                        <a:t>008A</a:t>
                      </a:r>
                    </a:p>
                  </a:txBody>
                  <a:tcPr anchor="ctr"/>
                </a:tc>
                <a:tc>
                  <a:txBody>
                    <a:bodyPr/>
                    <a:lstStyle/>
                    <a:p>
                      <a:pPr algn="ctr"/>
                      <a:r>
                        <a:rPr lang="id-ID" sz="1050">
                          <a:effectLst/>
                        </a:rPr>
                        <a:t>138</a:t>
                      </a:r>
                    </a:p>
                  </a:txBody>
                  <a:tcPr anchor="ctr"/>
                </a:tc>
                <a:tc>
                  <a:txBody>
                    <a:bodyPr/>
                    <a:lstStyle/>
                    <a:p>
                      <a:r>
                        <a:rPr lang="id-ID" sz="1050">
                          <a:effectLst/>
                        </a:rPr>
                        <a:t>Line tabulation set</a:t>
                      </a:r>
                    </a:p>
                  </a:txBody>
                  <a:tcPr anchor="ctr"/>
                </a:tc>
                <a:extLst>
                  <a:ext uri="{0D108BD9-81ED-4DB2-BD59-A6C34878D82A}">
                    <a16:rowId xmlns:a16="http://schemas.microsoft.com/office/drawing/2014/main" val="2400405902"/>
                  </a:ext>
                </a:extLst>
              </a:tr>
              <a:tr h="243799">
                <a:tc>
                  <a:txBody>
                    <a:bodyPr/>
                    <a:lstStyle/>
                    <a:p>
                      <a:r>
                        <a:rPr lang="id-ID" sz="1050">
                          <a:effectLst/>
                        </a:rPr>
                        <a:t>PLD</a:t>
                      </a:r>
                    </a:p>
                  </a:txBody>
                  <a:tcPr anchor="ctr"/>
                </a:tc>
                <a:tc>
                  <a:txBody>
                    <a:bodyPr/>
                    <a:lstStyle/>
                    <a:p>
                      <a:pPr algn="ctr"/>
                      <a:r>
                        <a:rPr lang="id-ID" sz="1050">
                          <a:effectLst/>
                        </a:rPr>
                        <a:t>008B</a:t>
                      </a:r>
                    </a:p>
                  </a:txBody>
                  <a:tcPr anchor="ctr"/>
                </a:tc>
                <a:tc>
                  <a:txBody>
                    <a:bodyPr/>
                    <a:lstStyle/>
                    <a:p>
                      <a:pPr algn="ctr"/>
                      <a:r>
                        <a:rPr lang="id-ID" sz="1050">
                          <a:effectLst/>
                        </a:rPr>
                        <a:t>139</a:t>
                      </a:r>
                    </a:p>
                  </a:txBody>
                  <a:tcPr anchor="ctr"/>
                </a:tc>
                <a:tc>
                  <a:txBody>
                    <a:bodyPr/>
                    <a:lstStyle/>
                    <a:p>
                      <a:r>
                        <a:rPr lang="id-ID" sz="1050">
                          <a:effectLst/>
                        </a:rPr>
                        <a:t>Partial line down</a:t>
                      </a:r>
                    </a:p>
                  </a:txBody>
                  <a:tcPr anchor="ctr"/>
                </a:tc>
                <a:extLst>
                  <a:ext uri="{0D108BD9-81ED-4DB2-BD59-A6C34878D82A}">
                    <a16:rowId xmlns:a16="http://schemas.microsoft.com/office/drawing/2014/main" val="4120538117"/>
                  </a:ext>
                </a:extLst>
              </a:tr>
              <a:tr h="243799">
                <a:tc>
                  <a:txBody>
                    <a:bodyPr/>
                    <a:lstStyle/>
                    <a:p>
                      <a:r>
                        <a:rPr lang="id-ID" sz="1050">
                          <a:effectLst/>
                        </a:rPr>
                        <a:t>PLU</a:t>
                      </a:r>
                    </a:p>
                  </a:txBody>
                  <a:tcPr anchor="ctr"/>
                </a:tc>
                <a:tc>
                  <a:txBody>
                    <a:bodyPr/>
                    <a:lstStyle/>
                    <a:p>
                      <a:pPr algn="ctr"/>
                      <a:r>
                        <a:rPr lang="id-ID" sz="1050">
                          <a:effectLst/>
                        </a:rPr>
                        <a:t>008C</a:t>
                      </a:r>
                    </a:p>
                  </a:txBody>
                  <a:tcPr anchor="ctr"/>
                </a:tc>
                <a:tc>
                  <a:txBody>
                    <a:bodyPr/>
                    <a:lstStyle/>
                    <a:p>
                      <a:pPr algn="ctr"/>
                      <a:r>
                        <a:rPr lang="id-ID" sz="1050">
                          <a:effectLst/>
                        </a:rPr>
                        <a:t>140</a:t>
                      </a:r>
                    </a:p>
                  </a:txBody>
                  <a:tcPr anchor="ctr"/>
                </a:tc>
                <a:tc>
                  <a:txBody>
                    <a:bodyPr/>
                    <a:lstStyle/>
                    <a:p>
                      <a:r>
                        <a:rPr lang="id-ID" sz="1050">
                          <a:effectLst/>
                        </a:rPr>
                        <a:t>Partial line up</a:t>
                      </a:r>
                    </a:p>
                  </a:txBody>
                  <a:tcPr anchor="ctr"/>
                </a:tc>
                <a:extLst>
                  <a:ext uri="{0D108BD9-81ED-4DB2-BD59-A6C34878D82A}">
                    <a16:rowId xmlns:a16="http://schemas.microsoft.com/office/drawing/2014/main" val="2513686046"/>
                  </a:ext>
                </a:extLst>
              </a:tr>
              <a:tr h="243799">
                <a:tc>
                  <a:txBody>
                    <a:bodyPr/>
                    <a:lstStyle/>
                    <a:p>
                      <a:endParaRPr lang="id-ID" sz="1050">
                        <a:effectLst/>
                      </a:endParaRPr>
                    </a:p>
                  </a:txBody>
                  <a:tcPr anchor="ctr"/>
                </a:tc>
                <a:tc>
                  <a:txBody>
                    <a:bodyPr/>
                    <a:lstStyle/>
                    <a:p>
                      <a:pPr algn="ctr"/>
                      <a:r>
                        <a:rPr lang="id-ID" sz="1050">
                          <a:effectLst/>
                        </a:rPr>
                        <a:t>008D</a:t>
                      </a:r>
                    </a:p>
                  </a:txBody>
                  <a:tcPr anchor="ctr"/>
                </a:tc>
                <a:tc>
                  <a:txBody>
                    <a:bodyPr/>
                    <a:lstStyle/>
                    <a:p>
                      <a:pPr algn="ctr"/>
                      <a:r>
                        <a:rPr lang="id-ID" sz="1050">
                          <a:effectLst/>
                        </a:rPr>
                        <a:t>141</a:t>
                      </a:r>
                    </a:p>
                  </a:txBody>
                  <a:tcPr anchor="ctr"/>
                </a:tc>
                <a:tc>
                  <a:txBody>
                    <a:bodyPr/>
                    <a:lstStyle/>
                    <a:p>
                      <a:r>
                        <a:rPr lang="id-ID" sz="1050">
                          <a:effectLst/>
                        </a:rPr>
                        <a:t>Reverse line feed</a:t>
                      </a:r>
                    </a:p>
                  </a:txBody>
                  <a:tcPr anchor="ctr"/>
                </a:tc>
                <a:extLst>
                  <a:ext uri="{0D108BD9-81ED-4DB2-BD59-A6C34878D82A}">
                    <a16:rowId xmlns:a16="http://schemas.microsoft.com/office/drawing/2014/main" val="3164080"/>
                  </a:ext>
                </a:extLst>
              </a:tr>
              <a:tr h="243799">
                <a:tc>
                  <a:txBody>
                    <a:bodyPr/>
                    <a:lstStyle/>
                    <a:p>
                      <a:r>
                        <a:rPr lang="id-ID" sz="1050">
                          <a:effectLst/>
                        </a:rPr>
                        <a:t>SS2</a:t>
                      </a:r>
                    </a:p>
                  </a:txBody>
                  <a:tcPr anchor="ctr"/>
                </a:tc>
                <a:tc>
                  <a:txBody>
                    <a:bodyPr/>
                    <a:lstStyle/>
                    <a:p>
                      <a:pPr algn="ctr"/>
                      <a:r>
                        <a:rPr lang="id-ID" sz="1050">
                          <a:effectLst/>
                        </a:rPr>
                        <a:t>008E</a:t>
                      </a:r>
                    </a:p>
                  </a:txBody>
                  <a:tcPr anchor="ctr"/>
                </a:tc>
                <a:tc>
                  <a:txBody>
                    <a:bodyPr/>
                    <a:lstStyle/>
                    <a:p>
                      <a:pPr algn="ctr"/>
                      <a:r>
                        <a:rPr lang="id-ID" sz="1050">
                          <a:effectLst/>
                        </a:rPr>
                        <a:t>142</a:t>
                      </a:r>
                    </a:p>
                  </a:txBody>
                  <a:tcPr anchor="ctr"/>
                </a:tc>
                <a:tc>
                  <a:txBody>
                    <a:bodyPr/>
                    <a:lstStyle/>
                    <a:p>
                      <a:r>
                        <a:rPr lang="id-ID" sz="1050">
                          <a:effectLst/>
                        </a:rPr>
                        <a:t>Single shift two</a:t>
                      </a:r>
                    </a:p>
                  </a:txBody>
                  <a:tcPr anchor="ctr"/>
                </a:tc>
                <a:extLst>
                  <a:ext uri="{0D108BD9-81ED-4DB2-BD59-A6C34878D82A}">
                    <a16:rowId xmlns:a16="http://schemas.microsoft.com/office/drawing/2014/main" val="3496385623"/>
                  </a:ext>
                </a:extLst>
              </a:tr>
              <a:tr h="243799">
                <a:tc>
                  <a:txBody>
                    <a:bodyPr/>
                    <a:lstStyle/>
                    <a:p>
                      <a:r>
                        <a:rPr lang="id-ID" sz="1050">
                          <a:effectLst/>
                        </a:rPr>
                        <a:t>SS3</a:t>
                      </a:r>
                    </a:p>
                  </a:txBody>
                  <a:tcPr anchor="ctr"/>
                </a:tc>
                <a:tc>
                  <a:txBody>
                    <a:bodyPr/>
                    <a:lstStyle/>
                    <a:p>
                      <a:pPr algn="ctr"/>
                      <a:r>
                        <a:rPr lang="id-ID" sz="1050">
                          <a:effectLst/>
                        </a:rPr>
                        <a:t>008F</a:t>
                      </a:r>
                    </a:p>
                  </a:txBody>
                  <a:tcPr anchor="ctr"/>
                </a:tc>
                <a:tc>
                  <a:txBody>
                    <a:bodyPr/>
                    <a:lstStyle/>
                    <a:p>
                      <a:pPr algn="ctr"/>
                      <a:r>
                        <a:rPr lang="id-ID" sz="1050">
                          <a:effectLst/>
                        </a:rPr>
                        <a:t>143</a:t>
                      </a:r>
                    </a:p>
                  </a:txBody>
                  <a:tcPr anchor="ctr"/>
                </a:tc>
                <a:tc>
                  <a:txBody>
                    <a:bodyPr/>
                    <a:lstStyle/>
                    <a:p>
                      <a:r>
                        <a:rPr lang="id-ID" sz="1050">
                          <a:effectLst/>
                        </a:rPr>
                        <a:t>Single shift three</a:t>
                      </a:r>
                    </a:p>
                  </a:txBody>
                  <a:tcPr anchor="ctr"/>
                </a:tc>
                <a:extLst>
                  <a:ext uri="{0D108BD9-81ED-4DB2-BD59-A6C34878D82A}">
                    <a16:rowId xmlns:a16="http://schemas.microsoft.com/office/drawing/2014/main" val="3159489028"/>
                  </a:ext>
                </a:extLst>
              </a:tr>
              <a:tr h="243799">
                <a:tc>
                  <a:txBody>
                    <a:bodyPr/>
                    <a:lstStyle/>
                    <a:p>
                      <a:r>
                        <a:rPr lang="id-ID" sz="1050">
                          <a:effectLst/>
                        </a:rPr>
                        <a:t>DCS</a:t>
                      </a:r>
                    </a:p>
                  </a:txBody>
                  <a:tcPr anchor="ctr"/>
                </a:tc>
                <a:tc>
                  <a:txBody>
                    <a:bodyPr/>
                    <a:lstStyle/>
                    <a:p>
                      <a:pPr algn="ctr"/>
                      <a:r>
                        <a:rPr lang="id-ID" sz="1050">
                          <a:effectLst/>
                        </a:rPr>
                        <a:t>0090</a:t>
                      </a:r>
                    </a:p>
                  </a:txBody>
                  <a:tcPr anchor="ctr"/>
                </a:tc>
                <a:tc>
                  <a:txBody>
                    <a:bodyPr/>
                    <a:lstStyle/>
                    <a:p>
                      <a:pPr algn="ctr"/>
                      <a:r>
                        <a:rPr lang="id-ID" sz="1050">
                          <a:effectLst/>
                        </a:rPr>
                        <a:t>144</a:t>
                      </a:r>
                    </a:p>
                  </a:txBody>
                  <a:tcPr anchor="ctr"/>
                </a:tc>
                <a:tc>
                  <a:txBody>
                    <a:bodyPr/>
                    <a:lstStyle/>
                    <a:p>
                      <a:r>
                        <a:rPr lang="id-ID" sz="1050">
                          <a:effectLst/>
                        </a:rPr>
                        <a:t>Device control string</a:t>
                      </a:r>
                    </a:p>
                  </a:txBody>
                  <a:tcPr anchor="ctr"/>
                </a:tc>
                <a:extLst>
                  <a:ext uri="{0D108BD9-81ED-4DB2-BD59-A6C34878D82A}">
                    <a16:rowId xmlns:a16="http://schemas.microsoft.com/office/drawing/2014/main" val="747291498"/>
                  </a:ext>
                </a:extLst>
              </a:tr>
              <a:tr h="243799">
                <a:tc>
                  <a:txBody>
                    <a:bodyPr/>
                    <a:lstStyle/>
                    <a:p>
                      <a:r>
                        <a:rPr lang="id-ID" sz="1050">
                          <a:effectLst/>
                        </a:rPr>
                        <a:t>PU1</a:t>
                      </a:r>
                    </a:p>
                  </a:txBody>
                  <a:tcPr anchor="ctr"/>
                </a:tc>
                <a:tc>
                  <a:txBody>
                    <a:bodyPr/>
                    <a:lstStyle/>
                    <a:p>
                      <a:pPr algn="ctr"/>
                      <a:r>
                        <a:rPr lang="id-ID" sz="1050">
                          <a:effectLst/>
                        </a:rPr>
                        <a:t>0091</a:t>
                      </a:r>
                    </a:p>
                  </a:txBody>
                  <a:tcPr anchor="ctr"/>
                </a:tc>
                <a:tc>
                  <a:txBody>
                    <a:bodyPr/>
                    <a:lstStyle/>
                    <a:p>
                      <a:pPr algn="ctr"/>
                      <a:r>
                        <a:rPr lang="id-ID" sz="1050">
                          <a:effectLst/>
                        </a:rPr>
                        <a:t>145</a:t>
                      </a:r>
                    </a:p>
                  </a:txBody>
                  <a:tcPr anchor="ctr"/>
                </a:tc>
                <a:tc>
                  <a:txBody>
                    <a:bodyPr/>
                    <a:lstStyle/>
                    <a:p>
                      <a:r>
                        <a:rPr lang="id-ID" sz="1050">
                          <a:effectLst/>
                        </a:rPr>
                        <a:t>Private use one</a:t>
                      </a:r>
                    </a:p>
                  </a:txBody>
                  <a:tcPr anchor="ctr"/>
                </a:tc>
                <a:extLst>
                  <a:ext uri="{0D108BD9-81ED-4DB2-BD59-A6C34878D82A}">
                    <a16:rowId xmlns:a16="http://schemas.microsoft.com/office/drawing/2014/main" val="597364553"/>
                  </a:ext>
                </a:extLst>
              </a:tr>
              <a:tr h="243799">
                <a:tc>
                  <a:txBody>
                    <a:bodyPr/>
                    <a:lstStyle/>
                    <a:p>
                      <a:r>
                        <a:rPr lang="id-ID" sz="1050">
                          <a:effectLst/>
                        </a:rPr>
                        <a:t>PU2</a:t>
                      </a:r>
                    </a:p>
                  </a:txBody>
                  <a:tcPr anchor="ctr"/>
                </a:tc>
                <a:tc>
                  <a:txBody>
                    <a:bodyPr/>
                    <a:lstStyle/>
                    <a:p>
                      <a:pPr algn="ctr"/>
                      <a:r>
                        <a:rPr lang="id-ID" sz="1050">
                          <a:effectLst/>
                        </a:rPr>
                        <a:t>0092</a:t>
                      </a:r>
                    </a:p>
                  </a:txBody>
                  <a:tcPr anchor="ctr"/>
                </a:tc>
                <a:tc>
                  <a:txBody>
                    <a:bodyPr/>
                    <a:lstStyle/>
                    <a:p>
                      <a:pPr algn="ctr"/>
                      <a:r>
                        <a:rPr lang="id-ID" sz="1050">
                          <a:effectLst/>
                        </a:rPr>
                        <a:t>146</a:t>
                      </a:r>
                    </a:p>
                  </a:txBody>
                  <a:tcPr anchor="ctr"/>
                </a:tc>
                <a:tc>
                  <a:txBody>
                    <a:bodyPr/>
                    <a:lstStyle/>
                    <a:p>
                      <a:r>
                        <a:rPr lang="id-ID" sz="1050">
                          <a:effectLst/>
                        </a:rPr>
                        <a:t>Private use two</a:t>
                      </a:r>
                    </a:p>
                  </a:txBody>
                  <a:tcPr anchor="ctr"/>
                </a:tc>
                <a:extLst>
                  <a:ext uri="{0D108BD9-81ED-4DB2-BD59-A6C34878D82A}">
                    <a16:rowId xmlns:a16="http://schemas.microsoft.com/office/drawing/2014/main" val="2204833962"/>
                  </a:ext>
                </a:extLst>
              </a:tr>
              <a:tr h="243799">
                <a:tc>
                  <a:txBody>
                    <a:bodyPr/>
                    <a:lstStyle/>
                    <a:p>
                      <a:r>
                        <a:rPr lang="id-ID" sz="1050">
                          <a:effectLst/>
                        </a:rPr>
                        <a:t>STS</a:t>
                      </a:r>
                    </a:p>
                  </a:txBody>
                  <a:tcPr anchor="ctr"/>
                </a:tc>
                <a:tc>
                  <a:txBody>
                    <a:bodyPr/>
                    <a:lstStyle/>
                    <a:p>
                      <a:pPr algn="ctr"/>
                      <a:r>
                        <a:rPr lang="id-ID" sz="1050">
                          <a:effectLst/>
                        </a:rPr>
                        <a:t>0093</a:t>
                      </a:r>
                    </a:p>
                  </a:txBody>
                  <a:tcPr anchor="ctr"/>
                </a:tc>
                <a:tc>
                  <a:txBody>
                    <a:bodyPr/>
                    <a:lstStyle/>
                    <a:p>
                      <a:pPr algn="ctr"/>
                      <a:r>
                        <a:rPr lang="id-ID" sz="1050">
                          <a:effectLst/>
                        </a:rPr>
                        <a:t>147</a:t>
                      </a:r>
                    </a:p>
                  </a:txBody>
                  <a:tcPr anchor="ctr"/>
                </a:tc>
                <a:tc>
                  <a:txBody>
                    <a:bodyPr/>
                    <a:lstStyle/>
                    <a:p>
                      <a:r>
                        <a:rPr lang="id-ID" sz="1050">
                          <a:effectLst/>
                        </a:rPr>
                        <a:t>Set transmit state</a:t>
                      </a:r>
                    </a:p>
                  </a:txBody>
                  <a:tcPr anchor="ctr"/>
                </a:tc>
                <a:extLst>
                  <a:ext uri="{0D108BD9-81ED-4DB2-BD59-A6C34878D82A}">
                    <a16:rowId xmlns:a16="http://schemas.microsoft.com/office/drawing/2014/main" val="791071081"/>
                  </a:ext>
                </a:extLst>
              </a:tr>
              <a:tr h="243799">
                <a:tc>
                  <a:txBody>
                    <a:bodyPr/>
                    <a:lstStyle/>
                    <a:p>
                      <a:r>
                        <a:rPr lang="id-ID" sz="1050">
                          <a:effectLst/>
                        </a:rPr>
                        <a:t>CCH</a:t>
                      </a:r>
                    </a:p>
                  </a:txBody>
                  <a:tcPr anchor="ctr"/>
                </a:tc>
                <a:tc>
                  <a:txBody>
                    <a:bodyPr/>
                    <a:lstStyle/>
                    <a:p>
                      <a:pPr algn="ctr"/>
                      <a:r>
                        <a:rPr lang="id-ID" sz="1050">
                          <a:effectLst/>
                        </a:rPr>
                        <a:t>0094</a:t>
                      </a:r>
                    </a:p>
                  </a:txBody>
                  <a:tcPr anchor="ctr"/>
                </a:tc>
                <a:tc>
                  <a:txBody>
                    <a:bodyPr/>
                    <a:lstStyle/>
                    <a:p>
                      <a:pPr algn="ctr"/>
                      <a:r>
                        <a:rPr lang="id-ID" sz="1050">
                          <a:effectLst/>
                        </a:rPr>
                        <a:t>148</a:t>
                      </a:r>
                    </a:p>
                  </a:txBody>
                  <a:tcPr anchor="ctr"/>
                </a:tc>
                <a:tc>
                  <a:txBody>
                    <a:bodyPr/>
                    <a:lstStyle/>
                    <a:p>
                      <a:r>
                        <a:rPr lang="id-ID" sz="1050">
                          <a:effectLst/>
                        </a:rPr>
                        <a:t>Cancel character</a:t>
                      </a:r>
                    </a:p>
                  </a:txBody>
                  <a:tcPr anchor="ctr"/>
                </a:tc>
                <a:extLst>
                  <a:ext uri="{0D108BD9-81ED-4DB2-BD59-A6C34878D82A}">
                    <a16:rowId xmlns:a16="http://schemas.microsoft.com/office/drawing/2014/main" val="4077916670"/>
                  </a:ext>
                </a:extLst>
              </a:tr>
              <a:tr h="243799">
                <a:tc>
                  <a:txBody>
                    <a:bodyPr/>
                    <a:lstStyle/>
                    <a:p>
                      <a:r>
                        <a:rPr lang="id-ID" sz="1050">
                          <a:effectLst/>
                        </a:rPr>
                        <a:t>MW</a:t>
                      </a:r>
                    </a:p>
                  </a:txBody>
                  <a:tcPr anchor="ctr"/>
                </a:tc>
                <a:tc>
                  <a:txBody>
                    <a:bodyPr/>
                    <a:lstStyle/>
                    <a:p>
                      <a:pPr algn="ctr"/>
                      <a:r>
                        <a:rPr lang="id-ID" sz="1050">
                          <a:effectLst/>
                        </a:rPr>
                        <a:t>0095</a:t>
                      </a:r>
                    </a:p>
                  </a:txBody>
                  <a:tcPr anchor="ctr"/>
                </a:tc>
                <a:tc>
                  <a:txBody>
                    <a:bodyPr/>
                    <a:lstStyle/>
                    <a:p>
                      <a:pPr algn="ctr"/>
                      <a:r>
                        <a:rPr lang="id-ID" sz="1050">
                          <a:effectLst/>
                        </a:rPr>
                        <a:t>149</a:t>
                      </a:r>
                    </a:p>
                  </a:txBody>
                  <a:tcPr anchor="ctr"/>
                </a:tc>
                <a:tc>
                  <a:txBody>
                    <a:bodyPr/>
                    <a:lstStyle/>
                    <a:p>
                      <a:r>
                        <a:rPr lang="id-ID" sz="1050">
                          <a:effectLst/>
                        </a:rPr>
                        <a:t>Message waiting</a:t>
                      </a:r>
                    </a:p>
                  </a:txBody>
                  <a:tcPr anchor="ctr"/>
                </a:tc>
                <a:extLst>
                  <a:ext uri="{0D108BD9-81ED-4DB2-BD59-A6C34878D82A}">
                    <a16:rowId xmlns:a16="http://schemas.microsoft.com/office/drawing/2014/main" val="356240241"/>
                  </a:ext>
                </a:extLst>
              </a:tr>
              <a:tr h="243799">
                <a:tc>
                  <a:txBody>
                    <a:bodyPr/>
                    <a:lstStyle/>
                    <a:p>
                      <a:endParaRPr lang="id-ID" sz="1050">
                        <a:effectLst/>
                      </a:endParaRPr>
                    </a:p>
                  </a:txBody>
                  <a:tcPr anchor="ctr"/>
                </a:tc>
                <a:tc>
                  <a:txBody>
                    <a:bodyPr/>
                    <a:lstStyle/>
                    <a:p>
                      <a:pPr algn="ctr"/>
                      <a:r>
                        <a:rPr lang="id-ID" sz="1050">
                          <a:effectLst/>
                        </a:rPr>
                        <a:t>0096</a:t>
                      </a:r>
                    </a:p>
                  </a:txBody>
                  <a:tcPr anchor="ctr"/>
                </a:tc>
                <a:tc>
                  <a:txBody>
                    <a:bodyPr/>
                    <a:lstStyle/>
                    <a:p>
                      <a:pPr algn="ctr"/>
                      <a:r>
                        <a:rPr lang="id-ID" sz="1050">
                          <a:effectLst/>
                        </a:rPr>
                        <a:t>150</a:t>
                      </a:r>
                    </a:p>
                  </a:txBody>
                  <a:tcPr anchor="ctr"/>
                </a:tc>
                <a:tc>
                  <a:txBody>
                    <a:bodyPr/>
                    <a:lstStyle/>
                    <a:p>
                      <a:r>
                        <a:rPr lang="id-ID" sz="1050">
                          <a:effectLst/>
                        </a:rPr>
                        <a:t>Start of guarded area</a:t>
                      </a:r>
                    </a:p>
                  </a:txBody>
                  <a:tcPr anchor="ctr"/>
                </a:tc>
                <a:extLst>
                  <a:ext uri="{0D108BD9-81ED-4DB2-BD59-A6C34878D82A}">
                    <a16:rowId xmlns:a16="http://schemas.microsoft.com/office/drawing/2014/main" val="227556405"/>
                  </a:ext>
                </a:extLst>
              </a:tr>
              <a:tr h="243799">
                <a:tc>
                  <a:txBody>
                    <a:bodyPr/>
                    <a:lstStyle/>
                    <a:p>
                      <a:endParaRPr lang="id-ID" sz="1050">
                        <a:effectLst/>
                      </a:endParaRPr>
                    </a:p>
                  </a:txBody>
                  <a:tcPr anchor="ctr"/>
                </a:tc>
                <a:tc>
                  <a:txBody>
                    <a:bodyPr/>
                    <a:lstStyle/>
                    <a:p>
                      <a:pPr algn="ctr"/>
                      <a:r>
                        <a:rPr lang="id-ID" sz="1050">
                          <a:effectLst/>
                        </a:rPr>
                        <a:t>0097</a:t>
                      </a:r>
                    </a:p>
                  </a:txBody>
                  <a:tcPr anchor="ctr"/>
                </a:tc>
                <a:tc>
                  <a:txBody>
                    <a:bodyPr/>
                    <a:lstStyle/>
                    <a:p>
                      <a:pPr algn="ctr"/>
                      <a:r>
                        <a:rPr lang="id-ID" sz="1050">
                          <a:effectLst/>
                        </a:rPr>
                        <a:t>151</a:t>
                      </a:r>
                    </a:p>
                  </a:txBody>
                  <a:tcPr anchor="ctr"/>
                </a:tc>
                <a:tc>
                  <a:txBody>
                    <a:bodyPr/>
                    <a:lstStyle/>
                    <a:p>
                      <a:r>
                        <a:rPr lang="id-ID" sz="1050">
                          <a:effectLst/>
                        </a:rPr>
                        <a:t>End of guarded area</a:t>
                      </a:r>
                    </a:p>
                  </a:txBody>
                  <a:tcPr anchor="ctr"/>
                </a:tc>
                <a:extLst>
                  <a:ext uri="{0D108BD9-81ED-4DB2-BD59-A6C34878D82A}">
                    <a16:rowId xmlns:a16="http://schemas.microsoft.com/office/drawing/2014/main" val="827526127"/>
                  </a:ext>
                </a:extLst>
              </a:tr>
              <a:tr h="243799">
                <a:tc>
                  <a:txBody>
                    <a:bodyPr/>
                    <a:lstStyle/>
                    <a:p>
                      <a:endParaRPr lang="id-ID" sz="1050">
                        <a:effectLst/>
                      </a:endParaRPr>
                    </a:p>
                  </a:txBody>
                  <a:tcPr anchor="ctr"/>
                </a:tc>
                <a:tc>
                  <a:txBody>
                    <a:bodyPr/>
                    <a:lstStyle/>
                    <a:p>
                      <a:pPr algn="ctr"/>
                      <a:r>
                        <a:rPr lang="id-ID" sz="1050" dirty="0">
                          <a:effectLst/>
                        </a:rPr>
                        <a:t>0098</a:t>
                      </a:r>
                    </a:p>
                  </a:txBody>
                  <a:tcPr anchor="ctr"/>
                </a:tc>
                <a:tc>
                  <a:txBody>
                    <a:bodyPr/>
                    <a:lstStyle/>
                    <a:p>
                      <a:pPr algn="ctr"/>
                      <a:r>
                        <a:rPr lang="id-ID" sz="1050" dirty="0">
                          <a:effectLst/>
                        </a:rPr>
                        <a:t>152</a:t>
                      </a:r>
                    </a:p>
                  </a:txBody>
                  <a:tcPr anchor="ctr"/>
                </a:tc>
                <a:tc>
                  <a:txBody>
                    <a:bodyPr/>
                    <a:lstStyle/>
                    <a:p>
                      <a:r>
                        <a:rPr lang="id-ID" sz="1050" dirty="0">
                          <a:effectLst/>
                        </a:rPr>
                        <a:t>Start of string</a:t>
                      </a:r>
                    </a:p>
                  </a:txBody>
                  <a:tcPr anchor="ctr"/>
                </a:tc>
                <a:extLst>
                  <a:ext uri="{0D108BD9-81ED-4DB2-BD59-A6C34878D82A}">
                    <a16:rowId xmlns:a16="http://schemas.microsoft.com/office/drawing/2014/main" val="69235464"/>
                  </a:ext>
                </a:extLst>
              </a:tr>
            </a:tbl>
          </a:graphicData>
        </a:graphic>
      </p:graphicFrame>
    </p:spTree>
    <p:extLst>
      <p:ext uri="{BB962C8B-B14F-4D97-AF65-F5344CB8AC3E}">
        <p14:creationId xmlns:p14="http://schemas.microsoft.com/office/powerpoint/2010/main" val="216688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08B8-79FD-431E-8D8D-CBDED807C01F}"/>
              </a:ext>
            </a:extLst>
          </p:cNvPr>
          <p:cNvSpPr>
            <a:spLocks noGrp="1"/>
          </p:cNvSpPr>
          <p:nvPr>
            <p:ph type="title"/>
          </p:nvPr>
        </p:nvSpPr>
        <p:spPr/>
        <p:txBody>
          <a:bodyPr/>
          <a:lstStyle/>
          <a:p>
            <a:r>
              <a:rPr lang="id-ID" dirty="0"/>
              <a:t>Jenis-jenis bahasa pemrograman</a:t>
            </a:r>
          </a:p>
        </p:txBody>
      </p:sp>
      <p:sp>
        <p:nvSpPr>
          <p:cNvPr id="3" name="Content Placeholder 2">
            <a:extLst>
              <a:ext uri="{FF2B5EF4-FFF2-40B4-BE49-F238E27FC236}">
                <a16:creationId xmlns:a16="http://schemas.microsoft.com/office/drawing/2014/main" id="{129E3134-EB05-4255-8664-57D163E59672}"/>
              </a:ext>
            </a:extLst>
          </p:cNvPr>
          <p:cNvSpPr>
            <a:spLocks noGrp="1"/>
          </p:cNvSpPr>
          <p:nvPr>
            <p:ph idx="1"/>
          </p:nvPr>
        </p:nvSpPr>
        <p:spPr/>
        <p:txBody>
          <a:bodyPr/>
          <a:lstStyle/>
          <a:p>
            <a:r>
              <a:rPr lang="id-ID" dirty="0"/>
              <a:t>Berdasarkan Tingkat Bahasa:</a:t>
            </a:r>
          </a:p>
          <a:p>
            <a:pPr lvl="1"/>
            <a:r>
              <a:rPr lang="id-ID" dirty="0"/>
              <a:t>Bahasa Tingkat Tinggi</a:t>
            </a:r>
          </a:p>
          <a:p>
            <a:pPr lvl="1"/>
            <a:r>
              <a:rPr lang="id-ID" dirty="0"/>
              <a:t>Bahasa Tingkat Menengah</a:t>
            </a:r>
          </a:p>
          <a:p>
            <a:pPr lvl="1"/>
            <a:r>
              <a:rPr lang="id-ID" dirty="0"/>
              <a:t>Bahasa Tingkat Rendah</a:t>
            </a:r>
          </a:p>
          <a:p>
            <a:r>
              <a:rPr lang="id-ID" dirty="0"/>
              <a:t>Jenis-jenis Bahasa Pemrograman,</a:t>
            </a:r>
          </a:p>
          <a:p>
            <a:pPr lvl="1"/>
            <a:endParaRPr lang="id-ID" dirty="0"/>
          </a:p>
        </p:txBody>
      </p:sp>
      <p:sp>
        <p:nvSpPr>
          <p:cNvPr id="4" name="TextBox 3">
            <a:extLst>
              <a:ext uri="{FF2B5EF4-FFF2-40B4-BE49-F238E27FC236}">
                <a16:creationId xmlns:a16="http://schemas.microsoft.com/office/drawing/2014/main" id="{D158E790-8A22-4917-B58B-0C5589C23E5B}"/>
              </a:ext>
            </a:extLst>
          </p:cNvPr>
          <p:cNvSpPr txBox="1"/>
          <p:nvPr/>
        </p:nvSpPr>
        <p:spPr>
          <a:xfrm>
            <a:off x="1063752" y="3844359"/>
            <a:ext cx="10671048" cy="2355273"/>
          </a:xfrm>
          <a:prstGeom prst="rect">
            <a:avLst/>
          </a:prstGeom>
          <a:noFill/>
        </p:spPr>
        <p:txBody>
          <a:bodyPr wrap="square" numCol="4" rtlCol="0">
            <a:spAutoFit/>
          </a:bodyPr>
          <a:lstStyle/>
          <a:p>
            <a:pPr lvl="1"/>
            <a:r>
              <a:rPr lang="id-ID" i="0" dirty="0">
                <a:solidFill>
                  <a:srgbClr val="000000"/>
                </a:solidFill>
                <a:effectLst/>
              </a:rPr>
              <a:t>Assembly Language</a:t>
            </a:r>
            <a:endParaRPr lang="id-ID" i="0" dirty="0">
              <a:solidFill>
                <a:srgbClr val="494949"/>
              </a:solidFill>
              <a:effectLst/>
            </a:endParaRPr>
          </a:p>
          <a:p>
            <a:pPr lvl="1"/>
            <a:r>
              <a:rPr lang="id-ID" i="0" dirty="0">
                <a:solidFill>
                  <a:srgbClr val="000000"/>
                </a:solidFill>
                <a:effectLst/>
              </a:rPr>
              <a:t>Basic</a:t>
            </a:r>
            <a:endParaRPr lang="id-ID" i="0" dirty="0">
              <a:solidFill>
                <a:srgbClr val="494949"/>
              </a:solidFill>
              <a:effectLst/>
            </a:endParaRPr>
          </a:p>
          <a:p>
            <a:pPr lvl="1"/>
            <a:r>
              <a:rPr lang="id-ID" i="0" dirty="0">
                <a:solidFill>
                  <a:srgbClr val="000000"/>
                </a:solidFill>
                <a:effectLst/>
              </a:rPr>
              <a:t>C</a:t>
            </a:r>
            <a:endParaRPr lang="id-ID" i="0" dirty="0">
              <a:solidFill>
                <a:srgbClr val="494949"/>
              </a:solidFill>
              <a:effectLst/>
            </a:endParaRPr>
          </a:p>
          <a:p>
            <a:pPr lvl="1"/>
            <a:r>
              <a:rPr lang="id-ID" i="0" dirty="0">
                <a:solidFill>
                  <a:srgbClr val="000000"/>
                </a:solidFill>
                <a:effectLst/>
              </a:rPr>
              <a:t>C++</a:t>
            </a:r>
            <a:endParaRPr lang="id-ID" i="0" dirty="0">
              <a:solidFill>
                <a:srgbClr val="494949"/>
              </a:solidFill>
              <a:effectLst/>
            </a:endParaRPr>
          </a:p>
          <a:p>
            <a:pPr lvl="1"/>
            <a:r>
              <a:rPr lang="id-ID" i="0" dirty="0">
                <a:solidFill>
                  <a:srgbClr val="000000"/>
                </a:solidFill>
                <a:effectLst/>
              </a:rPr>
              <a:t>Cobol</a:t>
            </a:r>
            <a:endParaRPr lang="id-ID" i="0" dirty="0">
              <a:solidFill>
                <a:srgbClr val="494949"/>
              </a:solidFill>
              <a:effectLst/>
            </a:endParaRPr>
          </a:p>
          <a:p>
            <a:pPr lvl="1"/>
            <a:r>
              <a:rPr lang="id-ID" i="0" dirty="0">
                <a:solidFill>
                  <a:srgbClr val="000000"/>
                </a:solidFill>
                <a:effectLst/>
              </a:rPr>
              <a:t>Delphi</a:t>
            </a:r>
            <a:endParaRPr lang="id-ID" i="0" dirty="0">
              <a:solidFill>
                <a:srgbClr val="494949"/>
              </a:solidFill>
              <a:effectLst/>
            </a:endParaRPr>
          </a:p>
          <a:p>
            <a:pPr lvl="1"/>
            <a:r>
              <a:rPr lang="id-ID" i="0" dirty="0">
                <a:solidFill>
                  <a:srgbClr val="000000"/>
                </a:solidFill>
                <a:effectLst/>
              </a:rPr>
              <a:t>Erlang</a:t>
            </a:r>
            <a:endParaRPr lang="id-ID" i="0" dirty="0">
              <a:solidFill>
                <a:srgbClr val="494949"/>
              </a:solidFill>
              <a:effectLst/>
            </a:endParaRPr>
          </a:p>
          <a:p>
            <a:pPr lvl="1"/>
            <a:r>
              <a:rPr lang="id-ID" i="0" dirty="0">
                <a:solidFill>
                  <a:srgbClr val="000000"/>
                </a:solidFill>
                <a:effectLst/>
              </a:rPr>
              <a:t>Elixir</a:t>
            </a:r>
            <a:endParaRPr lang="id-ID" i="0" dirty="0">
              <a:solidFill>
                <a:srgbClr val="494949"/>
              </a:solidFill>
              <a:effectLst/>
            </a:endParaRPr>
          </a:p>
          <a:p>
            <a:pPr lvl="1"/>
            <a:r>
              <a:rPr lang="id-ID" i="0" dirty="0">
                <a:solidFill>
                  <a:srgbClr val="000000"/>
                </a:solidFill>
                <a:effectLst/>
              </a:rPr>
              <a:t>Fortran</a:t>
            </a:r>
            <a:endParaRPr lang="id-ID" i="0" dirty="0">
              <a:solidFill>
                <a:srgbClr val="494949"/>
              </a:solidFill>
              <a:effectLst/>
            </a:endParaRPr>
          </a:p>
          <a:p>
            <a:pPr lvl="1"/>
            <a:r>
              <a:rPr lang="id-ID" i="0" dirty="0">
                <a:solidFill>
                  <a:srgbClr val="000000"/>
                </a:solidFill>
                <a:effectLst/>
              </a:rPr>
              <a:t>Golo</a:t>
            </a:r>
            <a:endParaRPr lang="id-ID" i="0" dirty="0">
              <a:solidFill>
                <a:srgbClr val="494949"/>
              </a:solidFill>
              <a:effectLst/>
            </a:endParaRPr>
          </a:p>
          <a:p>
            <a:pPr lvl="1"/>
            <a:r>
              <a:rPr lang="id-ID" i="0" dirty="0">
                <a:solidFill>
                  <a:srgbClr val="000000"/>
                </a:solidFill>
                <a:effectLst/>
              </a:rPr>
              <a:t>Java</a:t>
            </a:r>
            <a:endParaRPr lang="id-ID" i="0" dirty="0">
              <a:solidFill>
                <a:srgbClr val="494949"/>
              </a:solidFill>
              <a:effectLst/>
            </a:endParaRPr>
          </a:p>
          <a:p>
            <a:pPr lvl="1"/>
            <a:r>
              <a:rPr lang="id-ID" i="0" dirty="0">
                <a:solidFill>
                  <a:srgbClr val="000000"/>
                </a:solidFill>
                <a:effectLst/>
              </a:rPr>
              <a:t>Json</a:t>
            </a:r>
            <a:endParaRPr lang="id-ID" i="0" dirty="0">
              <a:solidFill>
                <a:srgbClr val="494949"/>
              </a:solidFill>
              <a:effectLst/>
            </a:endParaRPr>
          </a:p>
          <a:p>
            <a:pPr lvl="1"/>
            <a:r>
              <a:rPr lang="id-ID" i="0" dirty="0">
                <a:solidFill>
                  <a:srgbClr val="000000"/>
                </a:solidFill>
                <a:effectLst/>
              </a:rPr>
              <a:t>Kotlin</a:t>
            </a:r>
            <a:endParaRPr lang="id-ID" i="0" dirty="0">
              <a:solidFill>
                <a:srgbClr val="494949"/>
              </a:solidFill>
              <a:effectLst/>
            </a:endParaRPr>
          </a:p>
          <a:p>
            <a:pPr lvl="1"/>
            <a:r>
              <a:rPr lang="id-ID" i="0" dirty="0">
                <a:solidFill>
                  <a:srgbClr val="000000"/>
                </a:solidFill>
                <a:effectLst/>
              </a:rPr>
              <a:t>Lisp</a:t>
            </a:r>
            <a:endParaRPr lang="id-ID" i="0" dirty="0">
              <a:solidFill>
                <a:srgbClr val="494949"/>
              </a:solidFill>
              <a:effectLst/>
            </a:endParaRPr>
          </a:p>
          <a:p>
            <a:pPr lvl="1"/>
            <a:r>
              <a:rPr lang="id-ID" i="0" dirty="0">
                <a:solidFill>
                  <a:srgbClr val="000000"/>
                </a:solidFill>
                <a:effectLst/>
              </a:rPr>
              <a:t>LFE</a:t>
            </a:r>
            <a:endParaRPr lang="id-ID" i="0" dirty="0">
              <a:solidFill>
                <a:srgbClr val="494949"/>
              </a:solidFill>
              <a:effectLst/>
            </a:endParaRPr>
          </a:p>
          <a:p>
            <a:pPr lvl="1"/>
            <a:r>
              <a:rPr lang="id-ID" i="0" dirty="0">
                <a:solidFill>
                  <a:srgbClr val="000000"/>
                </a:solidFill>
                <a:effectLst/>
              </a:rPr>
              <a:t>Pascal</a:t>
            </a:r>
            <a:endParaRPr lang="id-ID" i="0" dirty="0">
              <a:solidFill>
                <a:srgbClr val="494949"/>
              </a:solidFill>
              <a:effectLst/>
            </a:endParaRPr>
          </a:p>
          <a:p>
            <a:pPr lvl="1"/>
            <a:r>
              <a:rPr lang="id-ID" i="0" dirty="0">
                <a:solidFill>
                  <a:srgbClr val="000000"/>
                </a:solidFill>
                <a:effectLst/>
              </a:rPr>
              <a:t>Php</a:t>
            </a:r>
            <a:endParaRPr lang="id-ID" i="0" dirty="0">
              <a:solidFill>
                <a:srgbClr val="494949"/>
              </a:solidFill>
              <a:effectLst/>
            </a:endParaRPr>
          </a:p>
          <a:p>
            <a:pPr lvl="1"/>
            <a:r>
              <a:rPr lang="id-ID" i="0" dirty="0">
                <a:solidFill>
                  <a:srgbClr val="000000"/>
                </a:solidFill>
                <a:effectLst/>
              </a:rPr>
              <a:t>Python</a:t>
            </a:r>
            <a:endParaRPr lang="id-ID" i="0" dirty="0">
              <a:solidFill>
                <a:srgbClr val="494949"/>
              </a:solidFill>
              <a:effectLst/>
            </a:endParaRPr>
          </a:p>
          <a:p>
            <a:pPr lvl="1"/>
            <a:r>
              <a:rPr lang="id-ID" i="0" dirty="0">
                <a:solidFill>
                  <a:srgbClr val="000000"/>
                </a:solidFill>
                <a:effectLst/>
              </a:rPr>
              <a:t>Ruby</a:t>
            </a:r>
            <a:endParaRPr lang="id-ID" i="0" dirty="0">
              <a:solidFill>
                <a:srgbClr val="494949"/>
              </a:solidFill>
              <a:effectLst/>
            </a:endParaRPr>
          </a:p>
          <a:p>
            <a:pPr lvl="1"/>
            <a:r>
              <a:rPr lang="id-ID" i="0" dirty="0">
                <a:solidFill>
                  <a:srgbClr val="000000"/>
                </a:solidFill>
                <a:effectLst/>
              </a:rPr>
              <a:t>Swift</a:t>
            </a:r>
            <a:endParaRPr lang="id-ID" i="0" dirty="0">
              <a:solidFill>
                <a:srgbClr val="494949"/>
              </a:solidFill>
              <a:effectLst/>
            </a:endParaRPr>
          </a:p>
          <a:p>
            <a:pPr lvl="1"/>
            <a:r>
              <a:rPr lang="id-ID" i="0" dirty="0">
                <a:solidFill>
                  <a:srgbClr val="000000"/>
                </a:solidFill>
                <a:effectLst/>
              </a:rPr>
              <a:t>SQL</a:t>
            </a:r>
            <a:endParaRPr lang="id-ID" i="0" dirty="0">
              <a:solidFill>
                <a:srgbClr val="494949"/>
              </a:solidFill>
              <a:effectLst/>
            </a:endParaRPr>
          </a:p>
          <a:p>
            <a:pPr lvl="1"/>
            <a:r>
              <a:rPr lang="id-ID" i="0" dirty="0">
                <a:solidFill>
                  <a:srgbClr val="000000"/>
                </a:solidFill>
                <a:effectLst/>
              </a:rPr>
              <a:t>Snobol</a:t>
            </a:r>
            <a:endParaRPr lang="id-ID" i="0" dirty="0">
              <a:solidFill>
                <a:srgbClr val="494949"/>
              </a:solidFill>
              <a:effectLst/>
            </a:endParaRPr>
          </a:p>
          <a:p>
            <a:pPr lvl="1"/>
            <a:r>
              <a:rPr lang="id-ID" i="0" dirty="0">
                <a:solidFill>
                  <a:srgbClr val="000000"/>
                </a:solidFill>
                <a:effectLst/>
              </a:rPr>
              <a:t>Strach</a:t>
            </a:r>
            <a:endParaRPr lang="id-ID" i="0" dirty="0">
              <a:solidFill>
                <a:srgbClr val="494949"/>
              </a:solidFill>
              <a:effectLst/>
            </a:endParaRPr>
          </a:p>
          <a:p>
            <a:pPr lvl="1"/>
            <a:r>
              <a:rPr lang="id-ID" i="0" dirty="0">
                <a:solidFill>
                  <a:srgbClr val="000000"/>
                </a:solidFill>
                <a:effectLst/>
              </a:rPr>
              <a:t>Spark</a:t>
            </a:r>
            <a:endParaRPr lang="id-ID" i="0" dirty="0">
              <a:solidFill>
                <a:srgbClr val="494949"/>
              </a:solidFill>
              <a:effectLst/>
            </a:endParaRPr>
          </a:p>
          <a:p>
            <a:pPr lvl="1"/>
            <a:r>
              <a:rPr lang="id-ID" i="0" dirty="0">
                <a:solidFill>
                  <a:srgbClr val="000000"/>
                </a:solidFill>
                <a:effectLst/>
              </a:rPr>
              <a:t>T-Sql</a:t>
            </a:r>
            <a:endParaRPr lang="id-ID" i="0" dirty="0">
              <a:solidFill>
                <a:srgbClr val="494949"/>
              </a:solidFill>
              <a:effectLst/>
            </a:endParaRPr>
          </a:p>
          <a:p>
            <a:pPr lvl="1"/>
            <a:r>
              <a:rPr lang="id-ID" i="0" dirty="0">
                <a:solidFill>
                  <a:srgbClr val="000000"/>
                </a:solidFill>
                <a:effectLst/>
              </a:rPr>
              <a:t>Tynker</a:t>
            </a:r>
            <a:endParaRPr lang="id-ID" i="0" dirty="0">
              <a:solidFill>
                <a:srgbClr val="494949"/>
              </a:solidFill>
              <a:effectLst/>
            </a:endParaRPr>
          </a:p>
          <a:p>
            <a:pPr lvl="1"/>
            <a:r>
              <a:rPr lang="id-ID" i="0" dirty="0">
                <a:solidFill>
                  <a:srgbClr val="000000"/>
                </a:solidFill>
                <a:effectLst/>
              </a:rPr>
              <a:t>Visual Foxpro</a:t>
            </a:r>
            <a:endParaRPr lang="id-ID" i="0" dirty="0">
              <a:solidFill>
                <a:srgbClr val="494949"/>
              </a:solidFill>
              <a:effectLst/>
            </a:endParaRPr>
          </a:p>
          <a:p>
            <a:pPr lvl="1"/>
            <a:r>
              <a:rPr lang="id-ID" i="0" dirty="0">
                <a:solidFill>
                  <a:srgbClr val="000000"/>
                </a:solidFill>
                <a:effectLst/>
              </a:rPr>
              <a:t>Visual Fortran</a:t>
            </a:r>
            <a:endParaRPr lang="id-ID" i="0" dirty="0">
              <a:solidFill>
                <a:srgbClr val="494949"/>
              </a:solidFill>
              <a:effectLst/>
            </a:endParaRPr>
          </a:p>
          <a:p>
            <a:pPr lvl="1"/>
            <a:r>
              <a:rPr lang="id-ID" i="0" dirty="0">
                <a:solidFill>
                  <a:srgbClr val="000000"/>
                </a:solidFill>
                <a:effectLst/>
              </a:rPr>
              <a:t>Visual Basic</a:t>
            </a:r>
            <a:endParaRPr lang="id-ID" i="0" dirty="0">
              <a:solidFill>
                <a:srgbClr val="494949"/>
              </a:solidFill>
              <a:effectLst/>
            </a:endParaRPr>
          </a:p>
          <a:p>
            <a:pPr lvl="1"/>
            <a:r>
              <a:rPr lang="id-ID" i="0" dirty="0">
                <a:solidFill>
                  <a:srgbClr val="000000"/>
                </a:solidFill>
                <a:effectLst/>
              </a:rPr>
              <a:t>Visual Basic.net</a:t>
            </a:r>
            <a:endParaRPr lang="id-ID" i="0" dirty="0">
              <a:solidFill>
                <a:srgbClr val="494949"/>
              </a:solidFill>
              <a:effectLst/>
            </a:endParaRPr>
          </a:p>
        </p:txBody>
      </p:sp>
    </p:spTree>
    <p:extLst>
      <p:ext uri="{BB962C8B-B14F-4D97-AF65-F5344CB8AC3E}">
        <p14:creationId xmlns:p14="http://schemas.microsoft.com/office/powerpoint/2010/main" val="45290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2685675557"/>
              </p:ext>
            </p:extLst>
          </p:nvPr>
        </p:nvGraphicFramePr>
        <p:xfrm>
          <a:off x="254568" y="132970"/>
          <a:ext cx="7098733" cy="6635070"/>
        </p:xfrm>
        <a:graphic>
          <a:graphicData uri="http://schemas.openxmlformats.org/drawingml/2006/table">
            <a:tbl>
              <a:tblPr firstRow="1" bandRow="1">
                <a:tableStyleId>{5C22544A-7EE6-4342-B048-85BDC9FD1C3A}</a:tableStyleId>
              </a:tblPr>
              <a:tblGrid>
                <a:gridCol w="1131757">
                  <a:extLst>
                    <a:ext uri="{9D8B030D-6E8A-4147-A177-3AD203B41FA5}">
                      <a16:colId xmlns:a16="http://schemas.microsoft.com/office/drawing/2014/main" val="3013836776"/>
                    </a:ext>
                  </a:extLst>
                </a:gridCol>
                <a:gridCol w="1564900">
                  <a:extLst>
                    <a:ext uri="{9D8B030D-6E8A-4147-A177-3AD203B41FA5}">
                      <a16:colId xmlns:a16="http://schemas.microsoft.com/office/drawing/2014/main" val="3647721090"/>
                    </a:ext>
                  </a:extLst>
                </a:gridCol>
                <a:gridCol w="1603068">
                  <a:extLst>
                    <a:ext uri="{9D8B030D-6E8A-4147-A177-3AD203B41FA5}">
                      <a16:colId xmlns:a16="http://schemas.microsoft.com/office/drawing/2014/main" val="3989390290"/>
                    </a:ext>
                  </a:extLst>
                </a:gridCol>
                <a:gridCol w="2799008">
                  <a:extLst>
                    <a:ext uri="{9D8B030D-6E8A-4147-A177-3AD203B41FA5}">
                      <a16:colId xmlns:a16="http://schemas.microsoft.com/office/drawing/2014/main" val="3756027602"/>
                    </a:ext>
                  </a:extLst>
                </a:gridCol>
              </a:tblGrid>
              <a:tr h="33795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43799">
                <a:tc>
                  <a:txBody>
                    <a:bodyPr/>
                    <a:lstStyle/>
                    <a:p>
                      <a:r>
                        <a:rPr lang="id-ID" sz="1050" dirty="0">
                          <a:effectLst/>
                        </a:rPr>
                        <a:t>0099</a:t>
                      </a:r>
                    </a:p>
                  </a:txBody>
                  <a:tcPr anchor="ctr"/>
                </a:tc>
                <a:tc>
                  <a:txBody>
                    <a:bodyPr/>
                    <a:lstStyle/>
                    <a:p>
                      <a:pPr algn="ctr"/>
                      <a:r>
                        <a:rPr lang="id-ID" sz="1050">
                          <a:effectLst/>
                        </a:rPr>
                        <a:t>153</a:t>
                      </a:r>
                    </a:p>
                  </a:txBody>
                  <a:tcPr anchor="ctr"/>
                </a:tc>
                <a:tc>
                  <a:txBody>
                    <a:bodyPr/>
                    <a:lstStyle/>
                    <a:p>
                      <a:pPr algn="ctr"/>
                      <a:r>
                        <a:rPr lang="id-ID" sz="1050">
                          <a:effectLst/>
                        </a:rPr>
                        <a:t>Dicadangkan</a:t>
                      </a:r>
                    </a:p>
                  </a:txBody>
                  <a:tcPr anchor="ctr"/>
                </a:tc>
                <a:tc>
                  <a:txBody>
                    <a:bodyPr/>
                    <a:lstStyle/>
                    <a:p>
                      <a:endParaRPr lang="id-ID" sz="1050"/>
                    </a:p>
                  </a:txBody>
                  <a:tcPr/>
                </a:tc>
                <a:extLst>
                  <a:ext uri="{0D108BD9-81ED-4DB2-BD59-A6C34878D82A}">
                    <a16:rowId xmlns:a16="http://schemas.microsoft.com/office/drawing/2014/main" val="2458297214"/>
                  </a:ext>
                </a:extLst>
              </a:tr>
              <a:tr h="243799">
                <a:tc>
                  <a:txBody>
                    <a:bodyPr/>
                    <a:lstStyle/>
                    <a:p>
                      <a:endParaRPr lang="id-ID" sz="1050">
                        <a:effectLst/>
                      </a:endParaRPr>
                    </a:p>
                  </a:txBody>
                  <a:tcPr anchor="ctr"/>
                </a:tc>
                <a:tc>
                  <a:txBody>
                    <a:bodyPr/>
                    <a:lstStyle/>
                    <a:p>
                      <a:pPr algn="ctr"/>
                      <a:r>
                        <a:rPr lang="id-ID" sz="1050">
                          <a:effectLst/>
                        </a:rPr>
                        <a:t>009A</a:t>
                      </a:r>
                    </a:p>
                  </a:txBody>
                  <a:tcPr anchor="ctr"/>
                </a:tc>
                <a:tc>
                  <a:txBody>
                    <a:bodyPr/>
                    <a:lstStyle/>
                    <a:p>
                      <a:pPr algn="ctr"/>
                      <a:r>
                        <a:rPr lang="id-ID" sz="1050">
                          <a:effectLst/>
                        </a:rPr>
                        <a:t>154</a:t>
                      </a:r>
                    </a:p>
                  </a:txBody>
                  <a:tcPr anchor="ctr"/>
                </a:tc>
                <a:tc>
                  <a:txBody>
                    <a:bodyPr/>
                    <a:lstStyle/>
                    <a:p>
                      <a:r>
                        <a:rPr lang="id-ID" sz="1050">
                          <a:effectLst/>
                        </a:rPr>
                        <a:t>Single character introducer</a:t>
                      </a:r>
                    </a:p>
                  </a:txBody>
                  <a:tcPr anchor="ctr"/>
                </a:tc>
                <a:extLst>
                  <a:ext uri="{0D108BD9-81ED-4DB2-BD59-A6C34878D82A}">
                    <a16:rowId xmlns:a16="http://schemas.microsoft.com/office/drawing/2014/main" val="3666886858"/>
                  </a:ext>
                </a:extLst>
              </a:tr>
              <a:tr h="243799">
                <a:tc>
                  <a:txBody>
                    <a:bodyPr/>
                    <a:lstStyle/>
                    <a:p>
                      <a:r>
                        <a:rPr lang="id-ID" sz="1050">
                          <a:effectLst/>
                        </a:rPr>
                        <a:t>CSI</a:t>
                      </a:r>
                    </a:p>
                  </a:txBody>
                  <a:tcPr anchor="ctr"/>
                </a:tc>
                <a:tc>
                  <a:txBody>
                    <a:bodyPr/>
                    <a:lstStyle/>
                    <a:p>
                      <a:pPr algn="ctr"/>
                      <a:r>
                        <a:rPr lang="id-ID" sz="1050">
                          <a:effectLst/>
                        </a:rPr>
                        <a:t>009B</a:t>
                      </a:r>
                    </a:p>
                  </a:txBody>
                  <a:tcPr anchor="ctr"/>
                </a:tc>
                <a:tc>
                  <a:txBody>
                    <a:bodyPr/>
                    <a:lstStyle/>
                    <a:p>
                      <a:pPr algn="ctr"/>
                      <a:r>
                        <a:rPr lang="id-ID" sz="1050">
                          <a:effectLst/>
                        </a:rPr>
                        <a:t>155</a:t>
                      </a:r>
                    </a:p>
                  </a:txBody>
                  <a:tcPr anchor="ctr"/>
                </a:tc>
                <a:tc>
                  <a:txBody>
                    <a:bodyPr/>
                    <a:lstStyle/>
                    <a:p>
                      <a:r>
                        <a:rPr lang="id-ID" sz="1050">
                          <a:effectLst/>
                        </a:rPr>
                        <a:t>Control sequence introducer</a:t>
                      </a:r>
                    </a:p>
                  </a:txBody>
                  <a:tcPr anchor="ctr"/>
                </a:tc>
                <a:extLst>
                  <a:ext uri="{0D108BD9-81ED-4DB2-BD59-A6C34878D82A}">
                    <a16:rowId xmlns:a16="http://schemas.microsoft.com/office/drawing/2014/main" val="425131836"/>
                  </a:ext>
                </a:extLst>
              </a:tr>
              <a:tr h="243799">
                <a:tc>
                  <a:txBody>
                    <a:bodyPr/>
                    <a:lstStyle/>
                    <a:p>
                      <a:r>
                        <a:rPr lang="id-ID" sz="1050">
                          <a:effectLst/>
                        </a:rPr>
                        <a:t>ST</a:t>
                      </a:r>
                    </a:p>
                  </a:txBody>
                  <a:tcPr anchor="ctr"/>
                </a:tc>
                <a:tc>
                  <a:txBody>
                    <a:bodyPr/>
                    <a:lstStyle/>
                    <a:p>
                      <a:pPr algn="ctr"/>
                      <a:r>
                        <a:rPr lang="id-ID" sz="1050">
                          <a:effectLst/>
                        </a:rPr>
                        <a:t>009C</a:t>
                      </a:r>
                    </a:p>
                  </a:txBody>
                  <a:tcPr anchor="ctr"/>
                </a:tc>
                <a:tc>
                  <a:txBody>
                    <a:bodyPr/>
                    <a:lstStyle/>
                    <a:p>
                      <a:pPr algn="ctr"/>
                      <a:r>
                        <a:rPr lang="id-ID" sz="1050">
                          <a:effectLst/>
                        </a:rPr>
                        <a:t>156</a:t>
                      </a:r>
                    </a:p>
                  </a:txBody>
                  <a:tcPr anchor="ctr"/>
                </a:tc>
                <a:tc>
                  <a:txBody>
                    <a:bodyPr/>
                    <a:lstStyle/>
                    <a:p>
                      <a:r>
                        <a:rPr lang="id-ID" sz="1050">
                          <a:effectLst/>
                        </a:rPr>
                        <a:t>String terminator</a:t>
                      </a:r>
                    </a:p>
                  </a:txBody>
                  <a:tcPr anchor="ctr"/>
                </a:tc>
                <a:extLst>
                  <a:ext uri="{0D108BD9-81ED-4DB2-BD59-A6C34878D82A}">
                    <a16:rowId xmlns:a16="http://schemas.microsoft.com/office/drawing/2014/main" val="3244774102"/>
                  </a:ext>
                </a:extLst>
              </a:tr>
              <a:tr h="243799">
                <a:tc>
                  <a:txBody>
                    <a:bodyPr/>
                    <a:lstStyle/>
                    <a:p>
                      <a:r>
                        <a:rPr lang="id-ID" sz="1050">
                          <a:effectLst/>
                        </a:rPr>
                        <a:t>OSC</a:t>
                      </a:r>
                    </a:p>
                  </a:txBody>
                  <a:tcPr anchor="ctr"/>
                </a:tc>
                <a:tc>
                  <a:txBody>
                    <a:bodyPr/>
                    <a:lstStyle/>
                    <a:p>
                      <a:pPr algn="ctr"/>
                      <a:r>
                        <a:rPr lang="id-ID" sz="1050">
                          <a:effectLst/>
                        </a:rPr>
                        <a:t>009D</a:t>
                      </a:r>
                    </a:p>
                  </a:txBody>
                  <a:tcPr anchor="ctr"/>
                </a:tc>
                <a:tc>
                  <a:txBody>
                    <a:bodyPr/>
                    <a:lstStyle/>
                    <a:p>
                      <a:pPr algn="ctr"/>
                      <a:r>
                        <a:rPr lang="id-ID" sz="1050">
                          <a:effectLst/>
                        </a:rPr>
                        <a:t>157</a:t>
                      </a:r>
                    </a:p>
                  </a:txBody>
                  <a:tcPr anchor="ctr"/>
                </a:tc>
                <a:tc>
                  <a:txBody>
                    <a:bodyPr/>
                    <a:lstStyle/>
                    <a:p>
                      <a:r>
                        <a:rPr lang="id-ID" sz="1050">
                          <a:effectLst/>
                        </a:rPr>
                        <a:t>Operating system command</a:t>
                      </a:r>
                    </a:p>
                  </a:txBody>
                  <a:tcPr anchor="ctr"/>
                </a:tc>
                <a:extLst>
                  <a:ext uri="{0D108BD9-81ED-4DB2-BD59-A6C34878D82A}">
                    <a16:rowId xmlns:a16="http://schemas.microsoft.com/office/drawing/2014/main" val="1641192203"/>
                  </a:ext>
                </a:extLst>
              </a:tr>
              <a:tr h="243799">
                <a:tc>
                  <a:txBody>
                    <a:bodyPr/>
                    <a:lstStyle/>
                    <a:p>
                      <a:r>
                        <a:rPr lang="id-ID" sz="1050">
                          <a:effectLst/>
                        </a:rPr>
                        <a:t>PM</a:t>
                      </a:r>
                    </a:p>
                  </a:txBody>
                  <a:tcPr anchor="ctr"/>
                </a:tc>
                <a:tc>
                  <a:txBody>
                    <a:bodyPr/>
                    <a:lstStyle/>
                    <a:p>
                      <a:pPr algn="ctr"/>
                      <a:r>
                        <a:rPr lang="id-ID" sz="1050">
                          <a:effectLst/>
                        </a:rPr>
                        <a:t>009E</a:t>
                      </a:r>
                    </a:p>
                  </a:txBody>
                  <a:tcPr anchor="ctr"/>
                </a:tc>
                <a:tc>
                  <a:txBody>
                    <a:bodyPr/>
                    <a:lstStyle/>
                    <a:p>
                      <a:pPr algn="ctr"/>
                      <a:r>
                        <a:rPr lang="id-ID" sz="1050">
                          <a:effectLst/>
                        </a:rPr>
                        <a:t>158</a:t>
                      </a:r>
                    </a:p>
                  </a:txBody>
                  <a:tcPr anchor="ctr"/>
                </a:tc>
                <a:tc>
                  <a:txBody>
                    <a:bodyPr/>
                    <a:lstStyle/>
                    <a:p>
                      <a:r>
                        <a:rPr lang="id-ID" sz="1050">
                          <a:effectLst/>
                        </a:rPr>
                        <a:t>Privacy message</a:t>
                      </a:r>
                    </a:p>
                  </a:txBody>
                  <a:tcPr anchor="ctr"/>
                </a:tc>
                <a:extLst>
                  <a:ext uri="{0D108BD9-81ED-4DB2-BD59-A6C34878D82A}">
                    <a16:rowId xmlns:a16="http://schemas.microsoft.com/office/drawing/2014/main" val="3951284809"/>
                  </a:ext>
                </a:extLst>
              </a:tr>
              <a:tr h="243799">
                <a:tc>
                  <a:txBody>
                    <a:bodyPr/>
                    <a:lstStyle/>
                    <a:p>
                      <a:r>
                        <a:rPr lang="id-ID" sz="1050">
                          <a:effectLst/>
                        </a:rPr>
                        <a:t>APC</a:t>
                      </a:r>
                    </a:p>
                  </a:txBody>
                  <a:tcPr anchor="ctr"/>
                </a:tc>
                <a:tc>
                  <a:txBody>
                    <a:bodyPr/>
                    <a:lstStyle/>
                    <a:p>
                      <a:pPr algn="ctr"/>
                      <a:r>
                        <a:rPr lang="id-ID" sz="1050">
                          <a:effectLst/>
                        </a:rPr>
                        <a:t>009F</a:t>
                      </a:r>
                    </a:p>
                  </a:txBody>
                  <a:tcPr anchor="ctr"/>
                </a:tc>
                <a:tc>
                  <a:txBody>
                    <a:bodyPr/>
                    <a:lstStyle/>
                    <a:p>
                      <a:pPr algn="ctr"/>
                      <a:r>
                        <a:rPr lang="id-ID" sz="1050">
                          <a:effectLst/>
                        </a:rPr>
                        <a:t>158</a:t>
                      </a:r>
                    </a:p>
                  </a:txBody>
                  <a:tcPr anchor="ctr"/>
                </a:tc>
                <a:tc>
                  <a:txBody>
                    <a:bodyPr/>
                    <a:lstStyle/>
                    <a:p>
                      <a:r>
                        <a:rPr lang="id-ID" sz="1050">
                          <a:effectLst/>
                        </a:rPr>
                        <a:t>Application program command</a:t>
                      </a:r>
                    </a:p>
                  </a:txBody>
                  <a:tcPr anchor="ctr"/>
                </a:tc>
                <a:extLst>
                  <a:ext uri="{0D108BD9-81ED-4DB2-BD59-A6C34878D82A}">
                    <a16:rowId xmlns:a16="http://schemas.microsoft.com/office/drawing/2014/main" val="3992673006"/>
                  </a:ext>
                </a:extLst>
              </a:tr>
              <a:tr h="243799">
                <a:tc>
                  <a:txBody>
                    <a:bodyPr/>
                    <a:lstStyle/>
                    <a:p>
                      <a:endParaRPr lang="id-ID" sz="1050">
                        <a:effectLst/>
                      </a:endParaRPr>
                    </a:p>
                  </a:txBody>
                  <a:tcPr anchor="ctr"/>
                </a:tc>
                <a:tc>
                  <a:txBody>
                    <a:bodyPr/>
                    <a:lstStyle/>
                    <a:p>
                      <a:pPr algn="ctr"/>
                      <a:r>
                        <a:rPr lang="id-ID" sz="1050">
                          <a:effectLst/>
                        </a:rPr>
                        <a:t>00A0</a:t>
                      </a:r>
                    </a:p>
                  </a:txBody>
                  <a:tcPr anchor="ctr"/>
                </a:tc>
                <a:tc>
                  <a:txBody>
                    <a:bodyPr/>
                    <a:lstStyle/>
                    <a:p>
                      <a:pPr algn="ctr"/>
                      <a:r>
                        <a:rPr lang="id-ID" sz="1050">
                          <a:effectLst/>
                        </a:rPr>
                        <a:t>160</a:t>
                      </a:r>
                    </a:p>
                  </a:txBody>
                  <a:tcPr anchor="ctr"/>
                </a:tc>
                <a:tc>
                  <a:txBody>
                    <a:bodyPr/>
                    <a:lstStyle/>
                    <a:p>
                      <a:r>
                        <a:rPr lang="fi-FI" sz="1050">
                          <a:effectLst/>
                        </a:rPr>
                        <a:t>Spasi yang bukan pemisah kata</a:t>
                      </a:r>
                    </a:p>
                  </a:txBody>
                  <a:tcPr anchor="ctr"/>
                </a:tc>
                <a:extLst>
                  <a:ext uri="{0D108BD9-81ED-4DB2-BD59-A6C34878D82A}">
                    <a16:rowId xmlns:a16="http://schemas.microsoft.com/office/drawing/2014/main" val="2628150359"/>
                  </a:ext>
                </a:extLst>
              </a:tr>
              <a:tr h="243799">
                <a:tc>
                  <a:txBody>
                    <a:bodyPr/>
                    <a:lstStyle/>
                    <a:p>
                      <a:r>
                        <a:rPr lang="id-ID" sz="1050">
                          <a:effectLst/>
                        </a:rPr>
                        <a:t>¡</a:t>
                      </a:r>
                    </a:p>
                  </a:txBody>
                  <a:tcPr anchor="ctr"/>
                </a:tc>
                <a:tc>
                  <a:txBody>
                    <a:bodyPr/>
                    <a:lstStyle/>
                    <a:p>
                      <a:pPr algn="ctr"/>
                      <a:r>
                        <a:rPr lang="id-ID" sz="1050">
                          <a:effectLst/>
                        </a:rPr>
                        <a:t>00A1</a:t>
                      </a:r>
                    </a:p>
                  </a:txBody>
                  <a:tcPr anchor="ctr"/>
                </a:tc>
                <a:tc>
                  <a:txBody>
                    <a:bodyPr/>
                    <a:lstStyle/>
                    <a:p>
                      <a:pPr algn="ctr"/>
                      <a:r>
                        <a:rPr lang="id-ID" sz="1050">
                          <a:effectLst/>
                        </a:rPr>
                        <a:t>161</a:t>
                      </a:r>
                    </a:p>
                  </a:txBody>
                  <a:tcPr anchor="ctr"/>
                </a:tc>
                <a:tc>
                  <a:txBody>
                    <a:bodyPr/>
                    <a:lstStyle/>
                    <a:p>
                      <a:r>
                        <a:rPr lang="id-ID" sz="1050">
                          <a:effectLst/>
                        </a:rPr>
                        <a:t>Tanda seru terbalik</a:t>
                      </a:r>
                    </a:p>
                  </a:txBody>
                  <a:tcPr anchor="ctr"/>
                </a:tc>
                <a:extLst>
                  <a:ext uri="{0D108BD9-81ED-4DB2-BD59-A6C34878D82A}">
                    <a16:rowId xmlns:a16="http://schemas.microsoft.com/office/drawing/2014/main" val="2174684737"/>
                  </a:ext>
                </a:extLst>
              </a:tr>
              <a:tr h="243799">
                <a:tc>
                  <a:txBody>
                    <a:bodyPr/>
                    <a:lstStyle/>
                    <a:p>
                      <a:r>
                        <a:rPr lang="id-ID" sz="1050">
                          <a:effectLst/>
                        </a:rPr>
                        <a:t>¢</a:t>
                      </a:r>
                    </a:p>
                  </a:txBody>
                  <a:tcPr anchor="ctr"/>
                </a:tc>
                <a:tc>
                  <a:txBody>
                    <a:bodyPr/>
                    <a:lstStyle/>
                    <a:p>
                      <a:pPr algn="ctr"/>
                      <a:r>
                        <a:rPr lang="id-ID" sz="1050">
                          <a:effectLst/>
                        </a:rPr>
                        <a:t>00A2</a:t>
                      </a:r>
                    </a:p>
                  </a:txBody>
                  <a:tcPr anchor="ctr"/>
                </a:tc>
                <a:tc>
                  <a:txBody>
                    <a:bodyPr/>
                    <a:lstStyle/>
                    <a:p>
                      <a:pPr algn="ctr"/>
                      <a:r>
                        <a:rPr lang="id-ID" sz="1050">
                          <a:effectLst/>
                        </a:rPr>
                        <a:t>162</a:t>
                      </a:r>
                    </a:p>
                  </a:txBody>
                  <a:tcPr anchor="ctr"/>
                </a:tc>
                <a:tc>
                  <a:txBody>
                    <a:bodyPr/>
                    <a:lstStyle/>
                    <a:p>
                      <a:r>
                        <a:rPr lang="id-ID" sz="1050">
                          <a:effectLst/>
                        </a:rPr>
                        <a:t>Tanda sen (Cent)</a:t>
                      </a:r>
                    </a:p>
                  </a:txBody>
                  <a:tcPr anchor="ctr"/>
                </a:tc>
                <a:extLst>
                  <a:ext uri="{0D108BD9-81ED-4DB2-BD59-A6C34878D82A}">
                    <a16:rowId xmlns:a16="http://schemas.microsoft.com/office/drawing/2014/main" val="1696672267"/>
                  </a:ext>
                </a:extLst>
              </a:tr>
              <a:tr h="243799">
                <a:tc>
                  <a:txBody>
                    <a:bodyPr/>
                    <a:lstStyle/>
                    <a:p>
                      <a:r>
                        <a:rPr lang="id-ID" sz="1050">
                          <a:effectLst/>
                        </a:rPr>
                        <a:t>£</a:t>
                      </a:r>
                    </a:p>
                  </a:txBody>
                  <a:tcPr anchor="ctr"/>
                </a:tc>
                <a:tc>
                  <a:txBody>
                    <a:bodyPr/>
                    <a:lstStyle/>
                    <a:p>
                      <a:pPr algn="ctr"/>
                      <a:r>
                        <a:rPr lang="id-ID" sz="1050">
                          <a:effectLst/>
                        </a:rPr>
                        <a:t>00A3</a:t>
                      </a:r>
                    </a:p>
                  </a:txBody>
                  <a:tcPr anchor="ctr"/>
                </a:tc>
                <a:tc>
                  <a:txBody>
                    <a:bodyPr/>
                    <a:lstStyle/>
                    <a:p>
                      <a:pPr algn="ctr"/>
                      <a:r>
                        <a:rPr lang="id-ID" sz="1050">
                          <a:effectLst/>
                        </a:rPr>
                        <a:t>163</a:t>
                      </a:r>
                    </a:p>
                  </a:txBody>
                  <a:tcPr anchor="ctr"/>
                </a:tc>
                <a:tc>
                  <a:txBody>
                    <a:bodyPr/>
                    <a:lstStyle/>
                    <a:p>
                      <a:r>
                        <a:rPr lang="id-ID" sz="1050">
                          <a:effectLst/>
                        </a:rPr>
                        <a:t>Tanda Poundsterling</a:t>
                      </a:r>
                    </a:p>
                  </a:txBody>
                  <a:tcPr anchor="ctr"/>
                </a:tc>
                <a:extLst>
                  <a:ext uri="{0D108BD9-81ED-4DB2-BD59-A6C34878D82A}">
                    <a16:rowId xmlns:a16="http://schemas.microsoft.com/office/drawing/2014/main" val="2400405902"/>
                  </a:ext>
                </a:extLst>
              </a:tr>
              <a:tr h="243799">
                <a:tc>
                  <a:txBody>
                    <a:bodyPr/>
                    <a:lstStyle/>
                    <a:p>
                      <a:r>
                        <a:rPr lang="id-ID" sz="1050">
                          <a:effectLst/>
                        </a:rPr>
                        <a:t>¤</a:t>
                      </a:r>
                    </a:p>
                  </a:txBody>
                  <a:tcPr anchor="ctr"/>
                </a:tc>
                <a:tc>
                  <a:txBody>
                    <a:bodyPr/>
                    <a:lstStyle/>
                    <a:p>
                      <a:pPr algn="ctr"/>
                      <a:r>
                        <a:rPr lang="id-ID" sz="1050">
                          <a:effectLst/>
                        </a:rPr>
                        <a:t>00A4</a:t>
                      </a:r>
                    </a:p>
                  </a:txBody>
                  <a:tcPr anchor="ctr"/>
                </a:tc>
                <a:tc>
                  <a:txBody>
                    <a:bodyPr/>
                    <a:lstStyle/>
                    <a:p>
                      <a:pPr algn="ctr"/>
                      <a:r>
                        <a:rPr lang="id-ID" sz="1050">
                          <a:effectLst/>
                        </a:rPr>
                        <a:t>164</a:t>
                      </a:r>
                    </a:p>
                  </a:txBody>
                  <a:tcPr anchor="ctr"/>
                </a:tc>
                <a:tc>
                  <a:txBody>
                    <a:bodyPr/>
                    <a:lstStyle/>
                    <a:p>
                      <a:r>
                        <a:rPr lang="id-ID" sz="1050">
                          <a:effectLst/>
                        </a:rPr>
                        <a:t>Tanda mata uang (</a:t>
                      </a:r>
                      <a:r>
                        <a:rPr lang="id-ID" sz="1050" i="1">
                          <a:effectLst/>
                        </a:rPr>
                        <a:t>Currency</a:t>
                      </a:r>
                      <a:r>
                        <a:rPr lang="id-ID" sz="1050">
                          <a:effectLst/>
                        </a:rPr>
                        <a:t>)</a:t>
                      </a:r>
                    </a:p>
                  </a:txBody>
                  <a:tcPr anchor="ctr"/>
                </a:tc>
                <a:extLst>
                  <a:ext uri="{0D108BD9-81ED-4DB2-BD59-A6C34878D82A}">
                    <a16:rowId xmlns:a16="http://schemas.microsoft.com/office/drawing/2014/main" val="4120538117"/>
                  </a:ext>
                </a:extLst>
              </a:tr>
              <a:tr h="243799">
                <a:tc>
                  <a:txBody>
                    <a:bodyPr/>
                    <a:lstStyle/>
                    <a:p>
                      <a:r>
                        <a:rPr lang="id-ID" sz="1050">
                          <a:effectLst/>
                        </a:rPr>
                        <a:t>¥</a:t>
                      </a:r>
                    </a:p>
                  </a:txBody>
                  <a:tcPr anchor="ctr"/>
                </a:tc>
                <a:tc>
                  <a:txBody>
                    <a:bodyPr/>
                    <a:lstStyle/>
                    <a:p>
                      <a:pPr algn="ctr"/>
                      <a:r>
                        <a:rPr lang="id-ID" sz="1050">
                          <a:effectLst/>
                        </a:rPr>
                        <a:t>00A5</a:t>
                      </a:r>
                    </a:p>
                  </a:txBody>
                  <a:tcPr anchor="ctr"/>
                </a:tc>
                <a:tc>
                  <a:txBody>
                    <a:bodyPr/>
                    <a:lstStyle/>
                    <a:p>
                      <a:pPr algn="ctr"/>
                      <a:r>
                        <a:rPr lang="id-ID" sz="1050">
                          <a:effectLst/>
                        </a:rPr>
                        <a:t>165</a:t>
                      </a:r>
                    </a:p>
                  </a:txBody>
                  <a:tcPr anchor="ctr"/>
                </a:tc>
                <a:tc>
                  <a:txBody>
                    <a:bodyPr/>
                    <a:lstStyle/>
                    <a:p>
                      <a:r>
                        <a:rPr lang="id-ID" sz="1050">
                          <a:effectLst/>
                        </a:rPr>
                        <a:t>Tanda Yen</a:t>
                      </a:r>
                    </a:p>
                  </a:txBody>
                  <a:tcPr anchor="ctr"/>
                </a:tc>
                <a:extLst>
                  <a:ext uri="{0D108BD9-81ED-4DB2-BD59-A6C34878D82A}">
                    <a16:rowId xmlns:a16="http://schemas.microsoft.com/office/drawing/2014/main" val="2513686046"/>
                  </a:ext>
                </a:extLst>
              </a:tr>
              <a:tr h="243799">
                <a:tc>
                  <a:txBody>
                    <a:bodyPr/>
                    <a:lstStyle/>
                    <a:p>
                      <a:r>
                        <a:rPr lang="id-ID" sz="1050">
                          <a:effectLst/>
                        </a:rPr>
                        <a:t>¦</a:t>
                      </a:r>
                    </a:p>
                  </a:txBody>
                  <a:tcPr anchor="ctr"/>
                </a:tc>
                <a:tc>
                  <a:txBody>
                    <a:bodyPr/>
                    <a:lstStyle/>
                    <a:p>
                      <a:pPr algn="ctr"/>
                      <a:r>
                        <a:rPr lang="id-ID" sz="1050">
                          <a:effectLst/>
                        </a:rPr>
                        <a:t>00A6</a:t>
                      </a:r>
                    </a:p>
                  </a:txBody>
                  <a:tcPr anchor="ctr"/>
                </a:tc>
                <a:tc>
                  <a:txBody>
                    <a:bodyPr/>
                    <a:lstStyle/>
                    <a:p>
                      <a:pPr algn="ctr"/>
                      <a:r>
                        <a:rPr lang="id-ID" sz="1050">
                          <a:effectLst/>
                        </a:rPr>
                        <a:t>166</a:t>
                      </a:r>
                    </a:p>
                  </a:txBody>
                  <a:tcPr anchor="ctr"/>
                </a:tc>
                <a:tc>
                  <a:txBody>
                    <a:bodyPr/>
                    <a:lstStyle/>
                    <a:p>
                      <a:r>
                        <a:rPr lang="id-ID" sz="1050">
                          <a:effectLst/>
                        </a:rPr>
                        <a:t>Garis tegak putus-putus (</a:t>
                      </a:r>
                      <a:r>
                        <a:rPr lang="id-ID" sz="1050" i="1">
                          <a:effectLst/>
                        </a:rPr>
                        <a:t>broken bar</a:t>
                      </a:r>
                      <a:r>
                        <a:rPr lang="id-ID" sz="1050">
                          <a:effectLst/>
                        </a:rPr>
                        <a:t>)</a:t>
                      </a:r>
                    </a:p>
                  </a:txBody>
                  <a:tcPr anchor="ctr"/>
                </a:tc>
                <a:extLst>
                  <a:ext uri="{0D108BD9-81ED-4DB2-BD59-A6C34878D82A}">
                    <a16:rowId xmlns:a16="http://schemas.microsoft.com/office/drawing/2014/main" val="3164080"/>
                  </a:ext>
                </a:extLst>
              </a:tr>
              <a:tr h="243799">
                <a:tc>
                  <a:txBody>
                    <a:bodyPr/>
                    <a:lstStyle/>
                    <a:p>
                      <a:r>
                        <a:rPr lang="id-ID" sz="1050">
                          <a:effectLst/>
                        </a:rPr>
                        <a:t>§</a:t>
                      </a:r>
                    </a:p>
                  </a:txBody>
                  <a:tcPr anchor="ctr"/>
                </a:tc>
                <a:tc>
                  <a:txBody>
                    <a:bodyPr/>
                    <a:lstStyle/>
                    <a:p>
                      <a:pPr algn="ctr"/>
                      <a:r>
                        <a:rPr lang="id-ID" sz="1050">
                          <a:effectLst/>
                        </a:rPr>
                        <a:t>00A7</a:t>
                      </a:r>
                    </a:p>
                  </a:txBody>
                  <a:tcPr anchor="ctr"/>
                </a:tc>
                <a:tc>
                  <a:txBody>
                    <a:bodyPr/>
                    <a:lstStyle/>
                    <a:p>
                      <a:pPr algn="ctr"/>
                      <a:r>
                        <a:rPr lang="id-ID" sz="1050">
                          <a:effectLst/>
                        </a:rPr>
                        <a:t>167</a:t>
                      </a:r>
                    </a:p>
                  </a:txBody>
                  <a:tcPr anchor="ctr"/>
                </a:tc>
                <a:tc>
                  <a:txBody>
                    <a:bodyPr/>
                    <a:lstStyle/>
                    <a:p>
                      <a:r>
                        <a:rPr lang="id-ID" sz="1050">
                          <a:effectLst/>
                        </a:rPr>
                        <a:t>Section sign</a:t>
                      </a:r>
                    </a:p>
                  </a:txBody>
                  <a:tcPr anchor="ctr"/>
                </a:tc>
                <a:extLst>
                  <a:ext uri="{0D108BD9-81ED-4DB2-BD59-A6C34878D82A}">
                    <a16:rowId xmlns:a16="http://schemas.microsoft.com/office/drawing/2014/main" val="3496385623"/>
                  </a:ext>
                </a:extLst>
              </a:tr>
              <a:tr h="243799">
                <a:tc>
                  <a:txBody>
                    <a:bodyPr/>
                    <a:lstStyle/>
                    <a:p>
                      <a:r>
                        <a:rPr lang="id-ID" sz="1050">
                          <a:effectLst/>
                        </a:rPr>
                        <a:t>¨</a:t>
                      </a:r>
                    </a:p>
                  </a:txBody>
                  <a:tcPr anchor="ctr"/>
                </a:tc>
                <a:tc>
                  <a:txBody>
                    <a:bodyPr/>
                    <a:lstStyle/>
                    <a:p>
                      <a:pPr algn="ctr"/>
                      <a:r>
                        <a:rPr lang="id-ID" sz="1050">
                          <a:effectLst/>
                        </a:rPr>
                        <a:t>00A8</a:t>
                      </a:r>
                    </a:p>
                  </a:txBody>
                  <a:tcPr anchor="ctr"/>
                </a:tc>
                <a:tc>
                  <a:txBody>
                    <a:bodyPr/>
                    <a:lstStyle/>
                    <a:p>
                      <a:pPr algn="ctr"/>
                      <a:r>
                        <a:rPr lang="id-ID" sz="1050">
                          <a:effectLst/>
                        </a:rPr>
                        <a:t>168</a:t>
                      </a:r>
                    </a:p>
                  </a:txBody>
                  <a:tcPr anchor="ctr"/>
                </a:tc>
                <a:tc>
                  <a:txBody>
                    <a:bodyPr/>
                    <a:lstStyle/>
                    <a:p>
                      <a:r>
                        <a:rPr lang="id-ID" sz="1050">
                          <a:effectLst/>
                        </a:rPr>
                        <a:t>Diaeresis</a:t>
                      </a:r>
                    </a:p>
                  </a:txBody>
                  <a:tcPr anchor="ctr"/>
                </a:tc>
                <a:extLst>
                  <a:ext uri="{0D108BD9-81ED-4DB2-BD59-A6C34878D82A}">
                    <a16:rowId xmlns:a16="http://schemas.microsoft.com/office/drawing/2014/main" val="3159489028"/>
                  </a:ext>
                </a:extLst>
              </a:tr>
              <a:tr h="243799">
                <a:tc>
                  <a:txBody>
                    <a:bodyPr/>
                    <a:lstStyle/>
                    <a:p>
                      <a:r>
                        <a:rPr lang="id-ID" sz="1050">
                          <a:effectLst/>
                        </a:rPr>
                        <a:t>©</a:t>
                      </a:r>
                    </a:p>
                  </a:txBody>
                  <a:tcPr anchor="ctr"/>
                </a:tc>
                <a:tc>
                  <a:txBody>
                    <a:bodyPr/>
                    <a:lstStyle/>
                    <a:p>
                      <a:pPr algn="ctr"/>
                      <a:r>
                        <a:rPr lang="id-ID" sz="1050">
                          <a:effectLst/>
                        </a:rPr>
                        <a:t>00A9</a:t>
                      </a:r>
                    </a:p>
                  </a:txBody>
                  <a:tcPr anchor="ctr"/>
                </a:tc>
                <a:tc>
                  <a:txBody>
                    <a:bodyPr/>
                    <a:lstStyle/>
                    <a:p>
                      <a:pPr algn="ctr"/>
                      <a:r>
                        <a:rPr lang="id-ID" sz="1050">
                          <a:effectLst/>
                        </a:rPr>
                        <a:t>169</a:t>
                      </a:r>
                    </a:p>
                  </a:txBody>
                  <a:tcPr anchor="ctr"/>
                </a:tc>
                <a:tc>
                  <a:txBody>
                    <a:bodyPr/>
                    <a:lstStyle/>
                    <a:p>
                      <a:r>
                        <a:rPr lang="id-ID" sz="1050">
                          <a:effectLst/>
                        </a:rPr>
                        <a:t>Tanda hak cipta (Copyright)</a:t>
                      </a:r>
                    </a:p>
                  </a:txBody>
                  <a:tcPr anchor="ctr"/>
                </a:tc>
                <a:extLst>
                  <a:ext uri="{0D108BD9-81ED-4DB2-BD59-A6C34878D82A}">
                    <a16:rowId xmlns:a16="http://schemas.microsoft.com/office/drawing/2014/main" val="747291498"/>
                  </a:ext>
                </a:extLst>
              </a:tr>
              <a:tr h="243799">
                <a:tc>
                  <a:txBody>
                    <a:bodyPr/>
                    <a:lstStyle/>
                    <a:p>
                      <a:r>
                        <a:rPr lang="id-ID" sz="1050">
                          <a:effectLst/>
                        </a:rPr>
                        <a:t>ª</a:t>
                      </a:r>
                    </a:p>
                  </a:txBody>
                  <a:tcPr anchor="ctr"/>
                </a:tc>
                <a:tc>
                  <a:txBody>
                    <a:bodyPr/>
                    <a:lstStyle/>
                    <a:p>
                      <a:pPr algn="ctr"/>
                      <a:r>
                        <a:rPr lang="id-ID" sz="1050">
                          <a:effectLst/>
                        </a:rPr>
                        <a:t>00AA</a:t>
                      </a:r>
                    </a:p>
                  </a:txBody>
                  <a:tcPr anchor="ctr"/>
                </a:tc>
                <a:tc>
                  <a:txBody>
                    <a:bodyPr/>
                    <a:lstStyle/>
                    <a:p>
                      <a:pPr algn="ctr"/>
                      <a:r>
                        <a:rPr lang="id-ID" sz="1050">
                          <a:effectLst/>
                        </a:rPr>
                        <a:t>170</a:t>
                      </a:r>
                    </a:p>
                  </a:txBody>
                  <a:tcPr anchor="ctr"/>
                </a:tc>
                <a:tc>
                  <a:txBody>
                    <a:bodyPr/>
                    <a:lstStyle/>
                    <a:p>
                      <a:r>
                        <a:rPr lang="id-ID" sz="1050">
                          <a:effectLst/>
                        </a:rPr>
                        <a:t>Feminine ordinal indicator</a:t>
                      </a:r>
                    </a:p>
                  </a:txBody>
                  <a:tcPr anchor="ctr"/>
                </a:tc>
                <a:extLst>
                  <a:ext uri="{0D108BD9-81ED-4DB2-BD59-A6C34878D82A}">
                    <a16:rowId xmlns:a16="http://schemas.microsoft.com/office/drawing/2014/main" val="597364553"/>
                  </a:ext>
                </a:extLst>
              </a:tr>
              <a:tr h="243799">
                <a:tc>
                  <a:txBody>
                    <a:bodyPr/>
                    <a:lstStyle/>
                    <a:p>
                      <a:r>
                        <a:rPr lang="id-ID" sz="1050">
                          <a:effectLst/>
                        </a:rPr>
                        <a:t>«</a:t>
                      </a:r>
                    </a:p>
                  </a:txBody>
                  <a:tcPr anchor="ctr"/>
                </a:tc>
                <a:tc>
                  <a:txBody>
                    <a:bodyPr/>
                    <a:lstStyle/>
                    <a:p>
                      <a:pPr algn="ctr"/>
                      <a:r>
                        <a:rPr lang="id-ID" sz="1050">
                          <a:effectLst/>
                        </a:rPr>
                        <a:t>00AB</a:t>
                      </a:r>
                    </a:p>
                  </a:txBody>
                  <a:tcPr anchor="ctr"/>
                </a:tc>
                <a:tc>
                  <a:txBody>
                    <a:bodyPr/>
                    <a:lstStyle/>
                    <a:p>
                      <a:pPr algn="ctr"/>
                      <a:r>
                        <a:rPr lang="id-ID" sz="1050">
                          <a:effectLst/>
                        </a:rPr>
                        <a:t>171</a:t>
                      </a:r>
                    </a:p>
                  </a:txBody>
                  <a:tcPr anchor="ctr"/>
                </a:tc>
                <a:tc>
                  <a:txBody>
                    <a:bodyPr/>
                    <a:lstStyle/>
                    <a:p>
                      <a:r>
                        <a:rPr lang="id-ID" sz="1050">
                          <a:effectLst/>
                        </a:rPr>
                        <a:t>Left-pointing double angle quotation mark</a:t>
                      </a:r>
                    </a:p>
                  </a:txBody>
                  <a:tcPr anchor="ctr"/>
                </a:tc>
                <a:extLst>
                  <a:ext uri="{0D108BD9-81ED-4DB2-BD59-A6C34878D82A}">
                    <a16:rowId xmlns:a16="http://schemas.microsoft.com/office/drawing/2014/main" val="2204833962"/>
                  </a:ext>
                </a:extLst>
              </a:tr>
              <a:tr h="243799">
                <a:tc>
                  <a:txBody>
                    <a:bodyPr/>
                    <a:lstStyle/>
                    <a:p>
                      <a:r>
                        <a:rPr lang="id-ID" sz="1050">
                          <a:effectLst/>
                        </a:rPr>
                        <a:t>¬</a:t>
                      </a:r>
                    </a:p>
                  </a:txBody>
                  <a:tcPr anchor="ctr"/>
                </a:tc>
                <a:tc>
                  <a:txBody>
                    <a:bodyPr/>
                    <a:lstStyle/>
                    <a:p>
                      <a:pPr algn="ctr"/>
                      <a:r>
                        <a:rPr lang="id-ID" sz="1050">
                          <a:effectLst/>
                        </a:rPr>
                        <a:t>00AC</a:t>
                      </a:r>
                    </a:p>
                  </a:txBody>
                  <a:tcPr anchor="ctr"/>
                </a:tc>
                <a:tc>
                  <a:txBody>
                    <a:bodyPr/>
                    <a:lstStyle/>
                    <a:p>
                      <a:pPr algn="ctr"/>
                      <a:r>
                        <a:rPr lang="id-ID" sz="1050">
                          <a:effectLst/>
                        </a:rPr>
                        <a:t>172</a:t>
                      </a:r>
                    </a:p>
                  </a:txBody>
                  <a:tcPr anchor="ctr"/>
                </a:tc>
                <a:tc>
                  <a:txBody>
                    <a:bodyPr/>
                    <a:lstStyle/>
                    <a:p>
                      <a:r>
                        <a:rPr lang="id-ID" sz="1050">
                          <a:effectLst/>
                        </a:rPr>
                        <a:t>Not sign</a:t>
                      </a:r>
                    </a:p>
                  </a:txBody>
                  <a:tcPr anchor="ctr"/>
                </a:tc>
                <a:extLst>
                  <a:ext uri="{0D108BD9-81ED-4DB2-BD59-A6C34878D82A}">
                    <a16:rowId xmlns:a16="http://schemas.microsoft.com/office/drawing/2014/main" val="791071081"/>
                  </a:ext>
                </a:extLst>
              </a:tr>
              <a:tr h="243799">
                <a:tc>
                  <a:txBody>
                    <a:bodyPr/>
                    <a:lstStyle/>
                    <a:p>
                      <a:r>
                        <a:rPr lang="id-ID" sz="1050">
                          <a:effectLst/>
                        </a:rPr>
                        <a:t>­</a:t>
                      </a:r>
                    </a:p>
                  </a:txBody>
                  <a:tcPr anchor="ctr"/>
                </a:tc>
                <a:tc>
                  <a:txBody>
                    <a:bodyPr/>
                    <a:lstStyle/>
                    <a:p>
                      <a:pPr algn="ctr"/>
                      <a:r>
                        <a:rPr lang="id-ID" sz="1050">
                          <a:effectLst/>
                        </a:rPr>
                        <a:t>00AD</a:t>
                      </a:r>
                    </a:p>
                  </a:txBody>
                  <a:tcPr anchor="ctr"/>
                </a:tc>
                <a:tc>
                  <a:txBody>
                    <a:bodyPr/>
                    <a:lstStyle/>
                    <a:p>
                      <a:pPr algn="ctr"/>
                      <a:r>
                        <a:rPr lang="id-ID" sz="1050">
                          <a:effectLst/>
                        </a:rPr>
                        <a:t>173</a:t>
                      </a:r>
                    </a:p>
                  </a:txBody>
                  <a:tcPr anchor="ctr"/>
                </a:tc>
                <a:tc>
                  <a:txBody>
                    <a:bodyPr/>
                    <a:lstStyle/>
                    <a:p>
                      <a:r>
                        <a:rPr lang="id-ID" sz="1050">
                          <a:effectLst/>
                        </a:rPr>
                        <a:t>Tanda strip (</a:t>
                      </a:r>
                      <a:r>
                        <a:rPr lang="id-ID" sz="1050" i="1">
                          <a:effectLst/>
                        </a:rPr>
                        <a:t>hyphen</a:t>
                      </a:r>
                      <a:r>
                        <a:rPr lang="id-ID" sz="1050">
                          <a:effectLst/>
                        </a:rPr>
                        <a:t>)</a:t>
                      </a:r>
                    </a:p>
                  </a:txBody>
                  <a:tcPr anchor="ctr"/>
                </a:tc>
                <a:extLst>
                  <a:ext uri="{0D108BD9-81ED-4DB2-BD59-A6C34878D82A}">
                    <a16:rowId xmlns:a16="http://schemas.microsoft.com/office/drawing/2014/main" val="4077916670"/>
                  </a:ext>
                </a:extLst>
              </a:tr>
              <a:tr h="243799">
                <a:tc>
                  <a:txBody>
                    <a:bodyPr/>
                    <a:lstStyle/>
                    <a:p>
                      <a:r>
                        <a:rPr lang="id-ID" sz="1050">
                          <a:effectLst/>
                        </a:rPr>
                        <a:t>®</a:t>
                      </a:r>
                    </a:p>
                  </a:txBody>
                  <a:tcPr anchor="ctr"/>
                </a:tc>
                <a:tc>
                  <a:txBody>
                    <a:bodyPr/>
                    <a:lstStyle/>
                    <a:p>
                      <a:pPr algn="ctr"/>
                      <a:r>
                        <a:rPr lang="id-ID" sz="1050">
                          <a:effectLst/>
                        </a:rPr>
                        <a:t>00AE</a:t>
                      </a:r>
                    </a:p>
                  </a:txBody>
                  <a:tcPr anchor="ctr"/>
                </a:tc>
                <a:tc>
                  <a:txBody>
                    <a:bodyPr/>
                    <a:lstStyle/>
                    <a:p>
                      <a:pPr algn="ctr"/>
                      <a:r>
                        <a:rPr lang="id-ID" sz="1050">
                          <a:effectLst/>
                        </a:rPr>
                        <a:t>174</a:t>
                      </a:r>
                    </a:p>
                  </a:txBody>
                  <a:tcPr anchor="ctr"/>
                </a:tc>
                <a:tc>
                  <a:txBody>
                    <a:bodyPr/>
                    <a:lstStyle/>
                    <a:p>
                      <a:r>
                        <a:rPr lang="id-ID" sz="1050">
                          <a:effectLst/>
                        </a:rPr>
                        <a:t>Tanda merk terdaftar</a:t>
                      </a:r>
                    </a:p>
                  </a:txBody>
                  <a:tcPr anchor="ctr"/>
                </a:tc>
                <a:extLst>
                  <a:ext uri="{0D108BD9-81ED-4DB2-BD59-A6C34878D82A}">
                    <a16:rowId xmlns:a16="http://schemas.microsoft.com/office/drawing/2014/main" val="356240241"/>
                  </a:ext>
                </a:extLst>
              </a:tr>
              <a:tr h="243799">
                <a:tc>
                  <a:txBody>
                    <a:bodyPr/>
                    <a:lstStyle/>
                    <a:p>
                      <a:r>
                        <a:rPr lang="id-ID" sz="1050">
                          <a:effectLst/>
                        </a:rPr>
                        <a:t>¯</a:t>
                      </a:r>
                    </a:p>
                  </a:txBody>
                  <a:tcPr anchor="ctr"/>
                </a:tc>
                <a:tc>
                  <a:txBody>
                    <a:bodyPr/>
                    <a:lstStyle/>
                    <a:p>
                      <a:pPr algn="ctr"/>
                      <a:r>
                        <a:rPr lang="id-ID" sz="1050">
                          <a:effectLst/>
                        </a:rPr>
                        <a:t>00AF</a:t>
                      </a:r>
                    </a:p>
                  </a:txBody>
                  <a:tcPr anchor="ctr"/>
                </a:tc>
                <a:tc>
                  <a:txBody>
                    <a:bodyPr/>
                    <a:lstStyle/>
                    <a:p>
                      <a:pPr algn="ctr"/>
                      <a:r>
                        <a:rPr lang="id-ID" sz="1050">
                          <a:effectLst/>
                        </a:rPr>
                        <a:t>175</a:t>
                      </a:r>
                    </a:p>
                  </a:txBody>
                  <a:tcPr anchor="ctr"/>
                </a:tc>
                <a:tc>
                  <a:txBody>
                    <a:bodyPr/>
                    <a:lstStyle/>
                    <a:p>
                      <a:r>
                        <a:rPr lang="id-ID" sz="1050">
                          <a:effectLst/>
                        </a:rPr>
                        <a:t>Macron</a:t>
                      </a:r>
                    </a:p>
                  </a:txBody>
                  <a:tcPr anchor="ctr"/>
                </a:tc>
                <a:extLst>
                  <a:ext uri="{0D108BD9-81ED-4DB2-BD59-A6C34878D82A}">
                    <a16:rowId xmlns:a16="http://schemas.microsoft.com/office/drawing/2014/main" val="227556405"/>
                  </a:ext>
                </a:extLst>
              </a:tr>
              <a:tr h="243799">
                <a:tc>
                  <a:txBody>
                    <a:bodyPr/>
                    <a:lstStyle/>
                    <a:p>
                      <a:r>
                        <a:rPr lang="id-ID" sz="1050">
                          <a:effectLst/>
                        </a:rPr>
                        <a:t>°</a:t>
                      </a:r>
                    </a:p>
                  </a:txBody>
                  <a:tcPr anchor="ctr"/>
                </a:tc>
                <a:tc>
                  <a:txBody>
                    <a:bodyPr/>
                    <a:lstStyle/>
                    <a:p>
                      <a:pPr algn="ctr"/>
                      <a:r>
                        <a:rPr lang="id-ID" sz="1050">
                          <a:effectLst/>
                        </a:rPr>
                        <a:t>00B0</a:t>
                      </a:r>
                    </a:p>
                  </a:txBody>
                  <a:tcPr anchor="ctr"/>
                </a:tc>
                <a:tc>
                  <a:txBody>
                    <a:bodyPr/>
                    <a:lstStyle/>
                    <a:p>
                      <a:pPr algn="ctr"/>
                      <a:r>
                        <a:rPr lang="id-ID" sz="1050">
                          <a:effectLst/>
                        </a:rPr>
                        <a:t>176</a:t>
                      </a:r>
                    </a:p>
                  </a:txBody>
                  <a:tcPr anchor="ctr"/>
                </a:tc>
                <a:tc>
                  <a:txBody>
                    <a:bodyPr/>
                    <a:lstStyle/>
                    <a:p>
                      <a:r>
                        <a:rPr lang="id-ID" sz="1050">
                          <a:effectLst/>
                        </a:rPr>
                        <a:t>Tanda derajat</a:t>
                      </a:r>
                    </a:p>
                  </a:txBody>
                  <a:tcPr anchor="ctr"/>
                </a:tc>
                <a:extLst>
                  <a:ext uri="{0D108BD9-81ED-4DB2-BD59-A6C34878D82A}">
                    <a16:rowId xmlns:a16="http://schemas.microsoft.com/office/drawing/2014/main" val="827526127"/>
                  </a:ext>
                </a:extLst>
              </a:tr>
              <a:tr h="243799">
                <a:tc>
                  <a:txBody>
                    <a:bodyPr/>
                    <a:lstStyle/>
                    <a:p>
                      <a:r>
                        <a:rPr lang="id-ID" sz="1050">
                          <a:effectLst/>
                        </a:rPr>
                        <a:t>±</a:t>
                      </a:r>
                    </a:p>
                  </a:txBody>
                  <a:tcPr anchor="ctr"/>
                </a:tc>
                <a:tc>
                  <a:txBody>
                    <a:bodyPr/>
                    <a:lstStyle/>
                    <a:p>
                      <a:pPr algn="ctr"/>
                      <a:r>
                        <a:rPr lang="id-ID" sz="1050" dirty="0">
                          <a:effectLst/>
                        </a:rPr>
                        <a:t>00B1</a:t>
                      </a:r>
                    </a:p>
                  </a:txBody>
                  <a:tcPr anchor="ctr"/>
                </a:tc>
                <a:tc>
                  <a:txBody>
                    <a:bodyPr/>
                    <a:lstStyle/>
                    <a:p>
                      <a:pPr algn="ctr"/>
                      <a:r>
                        <a:rPr lang="id-ID" sz="1050" dirty="0">
                          <a:effectLst/>
                        </a:rPr>
                        <a:t>177</a:t>
                      </a:r>
                    </a:p>
                  </a:txBody>
                  <a:tcPr anchor="ctr"/>
                </a:tc>
                <a:tc>
                  <a:txBody>
                    <a:bodyPr/>
                    <a:lstStyle/>
                    <a:p>
                      <a:r>
                        <a:rPr lang="id-ID" sz="1050" dirty="0">
                          <a:effectLst/>
                        </a:rPr>
                        <a:t>Tanda kurang lebih (plus-minus)</a:t>
                      </a:r>
                    </a:p>
                  </a:txBody>
                  <a:tcPr anchor="ctr"/>
                </a:tc>
                <a:extLst>
                  <a:ext uri="{0D108BD9-81ED-4DB2-BD59-A6C34878D82A}">
                    <a16:rowId xmlns:a16="http://schemas.microsoft.com/office/drawing/2014/main" val="69235464"/>
                  </a:ext>
                </a:extLst>
              </a:tr>
            </a:tbl>
          </a:graphicData>
        </a:graphic>
      </p:graphicFrame>
    </p:spTree>
    <p:extLst>
      <p:ext uri="{BB962C8B-B14F-4D97-AF65-F5344CB8AC3E}">
        <p14:creationId xmlns:p14="http://schemas.microsoft.com/office/powerpoint/2010/main" val="75332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13-F787-4F9E-B0F0-076B66285356}"/>
              </a:ext>
            </a:extLst>
          </p:cNvPr>
          <p:cNvSpPr>
            <a:spLocks noGrp="1"/>
          </p:cNvSpPr>
          <p:nvPr>
            <p:ph type="title"/>
          </p:nvPr>
        </p:nvSpPr>
        <p:spPr>
          <a:xfrm>
            <a:off x="9309717" y="550332"/>
            <a:ext cx="2627715" cy="2878668"/>
          </a:xfrm>
          <a:ln>
            <a:solidFill>
              <a:schemeClr val="tx1"/>
            </a:solidFill>
          </a:ln>
        </p:spPr>
        <p:txBody>
          <a:bodyPr>
            <a:normAutofit fontScale="90000"/>
          </a:bodyPr>
          <a:lstStyle/>
          <a:p>
            <a:r>
              <a:rPr lang="id-ID" dirty="0"/>
              <a:t>Konversi biner dengan kode ascii</a:t>
            </a:r>
          </a:p>
        </p:txBody>
      </p:sp>
      <p:graphicFrame>
        <p:nvGraphicFramePr>
          <p:cNvPr id="3" name="Table 4">
            <a:extLst>
              <a:ext uri="{FF2B5EF4-FFF2-40B4-BE49-F238E27FC236}">
                <a16:creationId xmlns:a16="http://schemas.microsoft.com/office/drawing/2014/main" id="{A465D49B-6EBD-4119-BF59-668DA4A17959}"/>
              </a:ext>
            </a:extLst>
          </p:cNvPr>
          <p:cNvGraphicFramePr>
            <a:graphicFrameLocks noGrp="1"/>
          </p:cNvGraphicFramePr>
          <p:nvPr>
            <p:extLst>
              <p:ext uri="{D42A27DB-BD31-4B8C-83A1-F6EECF244321}">
                <p14:modId xmlns:p14="http://schemas.microsoft.com/office/powerpoint/2010/main" val="2209499510"/>
              </p:ext>
            </p:extLst>
          </p:nvPr>
        </p:nvGraphicFramePr>
        <p:xfrm>
          <a:off x="254568" y="132970"/>
          <a:ext cx="7098733" cy="3366090"/>
        </p:xfrm>
        <a:graphic>
          <a:graphicData uri="http://schemas.openxmlformats.org/drawingml/2006/table">
            <a:tbl>
              <a:tblPr firstRow="1" bandRow="1">
                <a:tableStyleId>{5C22544A-7EE6-4342-B048-85BDC9FD1C3A}</a:tableStyleId>
              </a:tblPr>
              <a:tblGrid>
                <a:gridCol w="1131757">
                  <a:extLst>
                    <a:ext uri="{9D8B030D-6E8A-4147-A177-3AD203B41FA5}">
                      <a16:colId xmlns:a16="http://schemas.microsoft.com/office/drawing/2014/main" val="3013836776"/>
                    </a:ext>
                  </a:extLst>
                </a:gridCol>
                <a:gridCol w="1564900">
                  <a:extLst>
                    <a:ext uri="{9D8B030D-6E8A-4147-A177-3AD203B41FA5}">
                      <a16:colId xmlns:a16="http://schemas.microsoft.com/office/drawing/2014/main" val="3647721090"/>
                    </a:ext>
                  </a:extLst>
                </a:gridCol>
                <a:gridCol w="1603068">
                  <a:extLst>
                    <a:ext uri="{9D8B030D-6E8A-4147-A177-3AD203B41FA5}">
                      <a16:colId xmlns:a16="http://schemas.microsoft.com/office/drawing/2014/main" val="3989390290"/>
                    </a:ext>
                  </a:extLst>
                </a:gridCol>
                <a:gridCol w="2799008">
                  <a:extLst>
                    <a:ext uri="{9D8B030D-6E8A-4147-A177-3AD203B41FA5}">
                      <a16:colId xmlns:a16="http://schemas.microsoft.com/office/drawing/2014/main" val="3756027602"/>
                    </a:ext>
                  </a:extLst>
                </a:gridCol>
              </a:tblGrid>
              <a:tr h="337951">
                <a:tc>
                  <a:txBody>
                    <a:bodyPr/>
                    <a:lstStyle/>
                    <a:p>
                      <a:pPr algn="ctr" fontAlgn="ctr">
                        <a:spcBef>
                          <a:spcPts val="0"/>
                        </a:spcBef>
                        <a:spcAft>
                          <a:spcPts val="0"/>
                        </a:spcAft>
                      </a:pPr>
                      <a:r>
                        <a:rPr lang="id-ID" sz="1050" u="none" strike="noStrike" dirty="0">
                          <a:effectLst/>
                        </a:rPr>
                        <a:t>Karakter</a:t>
                      </a:r>
                      <a:endParaRPr lang="id-ID" sz="1050" b="0" i="0" u="none" strike="noStrike" dirty="0">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Unicode</a:t>
                      </a:r>
                      <a:br>
                        <a:rPr lang="id-ID" sz="1050" u="none" strike="noStrike">
                          <a:effectLst/>
                        </a:rPr>
                      </a:br>
                      <a:r>
                        <a:rPr lang="id-ID" sz="1050" u="none" strike="noStrike">
                          <a:effectLst/>
                        </a:rPr>
                        <a:t>(heksadesimal)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a:effectLst/>
                        </a:rPr>
                        <a:t>Nilai ANSI ASCII</a:t>
                      </a:r>
                      <a:br>
                        <a:rPr lang="id-ID" sz="1050" u="none" strike="noStrike">
                          <a:effectLst/>
                        </a:rPr>
                      </a:br>
                      <a:r>
                        <a:rPr lang="id-ID" sz="1050" u="none" strike="noStrike">
                          <a:effectLst/>
                        </a:rPr>
                        <a:t>(desimal)</a:t>
                      </a:r>
                      <a:endParaRPr lang="id-ID" sz="1050" b="0" i="0" u="none" strike="noStrike">
                        <a:effectLst/>
                        <a:latin typeface="Arial" panose="020B0604020202020204" pitchFamily="34" charset="0"/>
                      </a:endParaRPr>
                    </a:p>
                  </a:txBody>
                  <a:tcPr marL="28530" marR="28530" marT="14265" marB="14265" anchor="ctr"/>
                </a:tc>
                <a:tc>
                  <a:txBody>
                    <a:bodyPr/>
                    <a:lstStyle/>
                    <a:p>
                      <a:pPr algn="ctr" fontAlgn="ctr">
                        <a:spcBef>
                          <a:spcPts val="0"/>
                        </a:spcBef>
                        <a:spcAft>
                          <a:spcPts val="0"/>
                        </a:spcAft>
                      </a:pPr>
                      <a:r>
                        <a:rPr lang="id-ID" sz="1050" u="none" strike="noStrike" dirty="0">
                          <a:effectLst/>
                        </a:rPr>
                        <a:t>Keterangan</a:t>
                      </a:r>
                      <a:endParaRPr lang="id-ID" sz="1050" b="0" i="0" u="none" strike="noStrike" dirty="0">
                        <a:effectLst/>
                        <a:latin typeface="Arial" panose="020B0604020202020204" pitchFamily="34" charset="0"/>
                      </a:endParaRPr>
                    </a:p>
                  </a:txBody>
                  <a:tcPr marL="28530" marR="28530" marT="14265" marB="14265" anchor="ctr"/>
                </a:tc>
                <a:extLst>
                  <a:ext uri="{0D108BD9-81ED-4DB2-BD59-A6C34878D82A}">
                    <a16:rowId xmlns:a16="http://schemas.microsoft.com/office/drawing/2014/main" val="2610523971"/>
                  </a:ext>
                </a:extLst>
              </a:tr>
              <a:tr h="243799">
                <a:tc>
                  <a:txBody>
                    <a:bodyPr/>
                    <a:lstStyle/>
                    <a:p>
                      <a:r>
                        <a:rPr lang="id-ID" sz="1050">
                          <a:effectLst/>
                        </a:rPr>
                        <a:t>²</a:t>
                      </a:r>
                    </a:p>
                  </a:txBody>
                  <a:tcPr anchor="ctr"/>
                </a:tc>
                <a:tc>
                  <a:txBody>
                    <a:bodyPr/>
                    <a:lstStyle/>
                    <a:p>
                      <a:pPr algn="ctr"/>
                      <a:r>
                        <a:rPr lang="id-ID" sz="1050">
                          <a:effectLst/>
                        </a:rPr>
                        <a:t>00B2</a:t>
                      </a:r>
                    </a:p>
                  </a:txBody>
                  <a:tcPr anchor="ctr"/>
                </a:tc>
                <a:tc>
                  <a:txBody>
                    <a:bodyPr/>
                    <a:lstStyle/>
                    <a:p>
                      <a:pPr algn="ctr"/>
                      <a:r>
                        <a:rPr lang="id-ID" sz="1050">
                          <a:effectLst/>
                        </a:rPr>
                        <a:t>178</a:t>
                      </a:r>
                    </a:p>
                  </a:txBody>
                  <a:tcPr anchor="ctr"/>
                </a:tc>
                <a:tc>
                  <a:txBody>
                    <a:bodyPr/>
                    <a:lstStyle/>
                    <a:p>
                      <a:r>
                        <a:rPr lang="id-ID" sz="1050">
                          <a:effectLst/>
                        </a:rPr>
                        <a:t>Tanda kuadrat (pangkat dua)</a:t>
                      </a:r>
                    </a:p>
                  </a:txBody>
                  <a:tcPr anchor="ctr"/>
                </a:tc>
                <a:extLst>
                  <a:ext uri="{0D108BD9-81ED-4DB2-BD59-A6C34878D82A}">
                    <a16:rowId xmlns:a16="http://schemas.microsoft.com/office/drawing/2014/main" val="2458297214"/>
                  </a:ext>
                </a:extLst>
              </a:tr>
              <a:tr h="243799">
                <a:tc>
                  <a:txBody>
                    <a:bodyPr/>
                    <a:lstStyle/>
                    <a:p>
                      <a:r>
                        <a:rPr lang="id-ID" sz="1050">
                          <a:effectLst/>
                        </a:rPr>
                        <a:t>³</a:t>
                      </a:r>
                    </a:p>
                  </a:txBody>
                  <a:tcPr anchor="ctr"/>
                </a:tc>
                <a:tc>
                  <a:txBody>
                    <a:bodyPr/>
                    <a:lstStyle/>
                    <a:p>
                      <a:pPr algn="ctr"/>
                      <a:r>
                        <a:rPr lang="id-ID" sz="1050">
                          <a:effectLst/>
                        </a:rPr>
                        <a:t>00B3</a:t>
                      </a:r>
                    </a:p>
                  </a:txBody>
                  <a:tcPr anchor="ctr"/>
                </a:tc>
                <a:tc>
                  <a:txBody>
                    <a:bodyPr/>
                    <a:lstStyle/>
                    <a:p>
                      <a:pPr algn="ctr"/>
                      <a:r>
                        <a:rPr lang="id-ID" sz="1050">
                          <a:effectLst/>
                        </a:rPr>
                        <a:t>179</a:t>
                      </a:r>
                    </a:p>
                  </a:txBody>
                  <a:tcPr anchor="ctr"/>
                </a:tc>
                <a:tc>
                  <a:txBody>
                    <a:bodyPr/>
                    <a:lstStyle/>
                    <a:p>
                      <a:r>
                        <a:rPr lang="id-ID" sz="1050">
                          <a:effectLst/>
                        </a:rPr>
                        <a:t>Tanda kubik (pangkat tiga)</a:t>
                      </a:r>
                    </a:p>
                  </a:txBody>
                  <a:tcPr anchor="ctr"/>
                </a:tc>
                <a:extLst>
                  <a:ext uri="{0D108BD9-81ED-4DB2-BD59-A6C34878D82A}">
                    <a16:rowId xmlns:a16="http://schemas.microsoft.com/office/drawing/2014/main" val="3666886858"/>
                  </a:ext>
                </a:extLst>
              </a:tr>
              <a:tr h="243799">
                <a:tc>
                  <a:txBody>
                    <a:bodyPr/>
                    <a:lstStyle/>
                    <a:p>
                      <a:r>
                        <a:rPr lang="id-ID" sz="1050">
                          <a:effectLst/>
                        </a:rPr>
                        <a:t>´</a:t>
                      </a:r>
                    </a:p>
                  </a:txBody>
                  <a:tcPr anchor="ctr"/>
                </a:tc>
                <a:tc>
                  <a:txBody>
                    <a:bodyPr/>
                    <a:lstStyle/>
                    <a:p>
                      <a:pPr algn="ctr"/>
                      <a:r>
                        <a:rPr lang="id-ID" sz="1050">
                          <a:effectLst/>
                        </a:rPr>
                        <a:t>00B4</a:t>
                      </a:r>
                    </a:p>
                  </a:txBody>
                  <a:tcPr anchor="ctr"/>
                </a:tc>
                <a:tc>
                  <a:txBody>
                    <a:bodyPr/>
                    <a:lstStyle/>
                    <a:p>
                      <a:pPr algn="ctr"/>
                      <a:r>
                        <a:rPr lang="id-ID" sz="1050">
                          <a:effectLst/>
                        </a:rPr>
                        <a:t>180</a:t>
                      </a:r>
                    </a:p>
                  </a:txBody>
                  <a:tcPr anchor="ctr"/>
                </a:tc>
                <a:tc>
                  <a:txBody>
                    <a:bodyPr/>
                    <a:lstStyle/>
                    <a:p>
                      <a:r>
                        <a:rPr lang="id-ID" sz="1050">
                          <a:effectLst/>
                        </a:rPr>
                        <a:t>Acute accent</a:t>
                      </a:r>
                    </a:p>
                  </a:txBody>
                  <a:tcPr anchor="ctr"/>
                </a:tc>
                <a:extLst>
                  <a:ext uri="{0D108BD9-81ED-4DB2-BD59-A6C34878D82A}">
                    <a16:rowId xmlns:a16="http://schemas.microsoft.com/office/drawing/2014/main" val="425131836"/>
                  </a:ext>
                </a:extLst>
              </a:tr>
              <a:tr h="243799">
                <a:tc>
                  <a:txBody>
                    <a:bodyPr/>
                    <a:lstStyle/>
                    <a:p>
                      <a:r>
                        <a:rPr lang="id-ID" sz="1050">
                          <a:effectLst/>
                        </a:rPr>
                        <a:t>µ</a:t>
                      </a:r>
                    </a:p>
                  </a:txBody>
                  <a:tcPr anchor="ctr"/>
                </a:tc>
                <a:tc>
                  <a:txBody>
                    <a:bodyPr/>
                    <a:lstStyle/>
                    <a:p>
                      <a:pPr algn="ctr"/>
                      <a:r>
                        <a:rPr lang="id-ID" sz="1050">
                          <a:effectLst/>
                        </a:rPr>
                        <a:t>00B5</a:t>
                      </a:r>
                    </a:p>
                  </a:txBody>
                  <a:tcPr anchor="ctr"/>
                </a:tc>
                <a:tc>
                  <a:txBody>
                    <a:bodyPr/>
                    <a:lstStyle/>
                    <a:p>
                      <a:pPr algn="ctr"/>
                      <a:r>
                        <a:rPr lang="id-ID" sz="1050">
                          <a:effectLst/>
                        </a:rPr>
                        <a:t>181</a:t>
                      </a:r>
                    </a:p>
                  </a:txBody>
                  <a:tcPr anchor="ctr"/>
                </a:tc>
                <a:tc>
                  <a:txBody>
                    <a:bodyPr/>
                    <a:lstStyle/>
                    <a:p>
                      <a:r>
                        <a:rPr lang="id-ID" sz="1050">
                          <a:effectLst/>
                        </a:rPr>
                        <a:t>Micro sign</a:t>
                      </a:r>
                    </a:p>
                  </a:txBody>
                  <a:tcPr anchor="ctr"/>
                </a:tc>
                <a:extLst>
                  <a:ext uri="{0D108BD9-81ED-4DB2-BD59-A6C34878D82A}">
                    <a16:rowId xmlns:a16="http://schemas.microsoft.com/office/drawing/2014/main" val="3244774102"/>
                  </a:ext>
                </a:extLst>
              </a:tr>
              <a:tr h="243799">
                <a:tc>
                  <a:txBody>
                    <a:bodyPr/>
                    <a:lstStyle/>
                    <a:p>
                      <a:r>
                        <a:rPr lang="id-ID" sz="1050">
                          <a:effectLst/>
                        </a:rPr>
                        <a:t>¶</a:t>
                      </a:r>
                    </a:p>
                  </a:txBody>
                  <a:tcPr anchor="ctr"/>
                </a:tc>
                <a:tc>
                  <a:txBody>
                    <a:bodyPr/>
                    <a:lstStyle/>
                    <a:p>
                      <a:pPr algn="ctr"/>
                      <a:r>
                        <a:rPr lang="id-ID" sz="1050">
                          <a:effectLst/>
                        </a:rPr>
                        <a:t>00B6</a:t>
                      </a:r>
                    </a:p>
                  </a:txBody>
                  <a:tcPr anchor="ctr"/>
                </a:tc>
                <a:tc>
                  <a:txBody>
                    <a:bodyPr/>
                    <a:lstStyle/>
                    <a:p>
                      <a:pPr algn="ctr"/>
                      <a:r>
                        <a:rPr lang="id-ID" sz="1050">
                          <a:effectLst/>
                        </a:rPr>
                        <a:t>182</a:t>
                      </a:r>
                    </a:p>
                  </a:txBody>
                  <a:tcPr anchor="ctr"/>
                </a:tc>
                <a:tc>
                  <a:txBody>
                    <a:bodyPr/>
                    <a:lstStyle/>
                    <a:p>
                      <a:r>
                        <a:rPr lang="id-ID" sz="1050">
                          <a:effectLst/>
                        </a:rPr>
                        <a:t>Pilcrow sign</a:t>
                      </a:r>
                    </a:p>
                  </a:txBody>
                  <a:tcPr anchor="ctr"/>
                </a:tc>
                <a:extLst>
                  <a:ext uri="{0D108BD9-81ED-4DB2-BD59-A6C34878D82A}">
                    <a16:rowId xmlns:a16="http://schemas.microsoft.com/office/drawing/2014/main" val="1641192203"/>
                  </a:ext>
                </a:extLst>
              </a:tr>
              <a:tr h="243799">
                <a:tc>
                  <a:txBody>
                    <a:bodyPr/>
                    <a:lstStyle/>
                    <a:p>
                      <a:r>
                        <a:rPr lang="id-ID" sz="1050">
                          <a:effectLst/>
                        </a:rPr>
                        <a:t>·</a:t>
                      </a:r>
                    </a:p>
                  </a:txBody>
                  <a:tcPr anchor="ctr"/>
                </a:tc>
                <a:tc>
                  <a:txBody>
                    <a:bodyPr/>
                    <a:lstStyle/>
                    <a:p>
                      <a:pPr algn="ctr"/>
                      <a:r>
                        <a:rPr lang="id-ID" sz="1050">
                          <a:effectLst/>
                        </a:rPr>
                        <a:t>00B7</a:t>
                      </a:r>
                    </a:p>
                  </a:txBody>
                  <a:tcPr anchor="ctr"/>
                </a:tc>
                <a:tc>
                  <a:txBody>
                    <a:bodyPr/>
                    <a:lstStyle/>
                    <a:p>
                      <a:pPr algn="ctr"/>
                      <a:r>
                        <a:rPr lang="id-ID" sz="1050">
                          <a:effectLst/>
                        </a:rPr>
                        <a:t>183</a:t>
                      </a:r>
                    </a:p>
                  </a:txBody>
                  <a:tcPr anchor="ctr"/>
                </a:tc>
                <a:tc>
                  <a:txBody>
                    <a:bodyPr/>
                    <a:lstStyle/>
                    <a:p>
                      <a:r>
                        <a:rPr lang="id-ID" sz="1050">
                          <a:effectLst/>
                        </a:rPr>
                        <a:t>Middle dot</a:t>
                      </a:r>
                    </a:p>
                  </a:txBody>
                  <a:tcPr anchor="ctr"/>
                </a:tc>
                <a:extLst>
                  <a:ext uri="{0D108BD9-81ED-4DB2-BD59-A6C34878D82A}">
                    <a16:rowId xmlns:a16="http://schemas.microsoft.com/office/drawing/2014/main" val="3951284809"/>
                  </a:ext>
                </a:extLst>
              </a:tr>
              <a:tr h="243799">
                <a:tc>
                  <a:txBody>
                    <a:bodyPr/>
                    <a:lstStyle/>
                    <a:p>
                      <a:r>
                        <a:rPr lang="id-ID" sz="1050">
                          <a:effectLst/>
                        </a:rPr>
                        <a:t>²</a:t>
                      </a:r>
                    </a:p>
                  </a:txBody>
                  <a:tcPr anchor="ctr"/>
                </a:tc>
                <a:tc>
                  <a:txBody>
                    <a:bodyPr/>
                    <a:lstStyle/>
                    <a:p>
                      <a:pPr algn="ctr"/>
                      <a:r>
                        <a:rPr lang="id-ID" sz="1050">
                          <a:effectLst/>
                        </a:rPr>
                        <a:t>00B2</a:t>
                      </a:r>
                    </a:p>
                  </a:txBody>
                  <a:tcPr anchor="ctr"/>
                </a:tc>
                <a:tc>
                  <a:txBody>
                    <a:bodyPr/>
                    <a:lstStyle/>
                    <a:p>
                      <a:pPr algn="ctr"/>
                      <a:r>
                        <a:rPr lang="id-ID" sz="1050">
                          <a:effectLst/>
                        </a:rPr>
                        <a:t>178</a:t>
                      </a:r>
                    </a:p>
                  </a:txBody>
                  <a:tcPr anchor="ctr"/>
                </a:tc>
                <a:tc>
                  <a:txBody>
                    <a:bodyPr/>
                    <a:lstStyle/>
                    <a:p>
                      <a:r>
                        <a:rPr lang="id-ID" sz="1050">
                          <a:effectLst/>
                        </a:rPr>
                        <a:t>Tanda kuadrat (pangkat dua)</a:t>
                      </a:r>
                    </a:p>
                  </a:txBody>
                  <a:tcPr anchor="ctr"/>
                </a:tc>
                <a:extLst>
                  <a:ext uri="{0D108BD9-81ED-4DB2-BD59-A6C34878D82A}">
                    <a16:rowId xmlns:a16="http://schemas.microsoft.com/office/drawing/2014/main" val="3992673006"/>
                  </a:ext>
                </a:extLst>
              </a:tr>
              <a:tr h="243799">
                <a:tc>
                  <a:txBody>
                    <a:bodyPr/>
                    <a:lstStyle/>
                    <a:p>
                      <a:r>
                        <a:rPr lang="id-ID" sz="1050">
                          <a:effectLst/>
                        </a:rPr>
                        <a:t>³</a:t>
                      </a:r>
                    </a:p>
                  </a:txBody>
                  <a:tcPr anchor="ctr"/>
                </a:tc>
                <a:tc>
                  <a:txBody>
                    <a:bodyPr/>
                    <a:lstStyle/>
                    <a:p>
                      <a:pPr algn="ctr"/>
                      <a:r>
                        <a:rPr lang="id-ID" sz="1050">
                          <a:effectLst/>
                        </a:rPr>
                        <a:t>00B3</a:t>
                      </a:r>
                    </a:p>
                  </a:txBody>
                  <a:tcPr anchor="ctr"/>
                </a:tc>
                <a:tc>
                  <a:txBody>
                    <a:bodyPr/>
                    <a:lstStyle/>
                    <a:p>
                      <a:pPr algn="ctr"/>
                      <a:r>
                        <a:rPr lang="id-ID" sz="1050">
                          <a:effectLst/>
                        </a:rPr>
                        <a:t>179</a:t>
                      </a:r>
                    </a:p>
                  </a:txBody>
                  <a:tcPr anchor="ctr"/>
                </a:tc>
                <a:tc>
                  <a:txBody>
                    <a:bodyPr/>
                    <a:lstStyle/>
                    <a:p>
                      <a:r>
                        <a:rPr lang="id-ID" sz="1050">
                          <a:effectLst/>
                        </a:rPr>
                        <a:t>Tanda kubik (pangkat tiga)</a:t>
                      </a:r>
                    </a:p>
                  </a:txBody>
                  <a:tcPr anchor="ctr"/>
                </a:tc>
                <a:extLst>
                  <a:ext uri="{0D108BD9-81ED-4DB2-BD59-A6C34878D82A}">
                    <a16:rowId xmlns:a16="http://schemas.microsoft.com/office/drawing/2014/main" val="2628150359"/>
                  </a:ext>
                </a:extLst>
              </a:tr>
              <a:tr h="243799">
                <a:tc>
                  <a:txBody>
                    <a:bodyPr/>
                    <a:lstStyle/>
                    <a:p>
                      <a:r>
                        <a:rPr lang="id-ID" sz="1050">
                          <a:effectLst/>
                        </a:rPr>
                        <a:t>´</a:t>
                      </a:r>
                    </a:p>
                  </a:txBody>
                  <a:tcPr anchor="ctr"/>
                </a:tc>
                <a:tc>
                  <a:txBody>
                    <a:bodyPr/>
                    <a:lstStyle/>
                    <a:p>
                      <a:pPr algn="ctr"/>
                      <a:r>
                        <a:rPr lang="id-ID" sz="1050">
                          <a:effectLst/>
                        </a:rPr>
                        <a:t>00B4</a:t>
                      </a:r>
                    </a:p>
                  </a:txBody>
                  <a:tcPr anchor="ctr"/>
                </a:tc>
                <a:tc>
                  <a:txBody>
                    <a:bodyPr/>
                    <a:lstStyle/>
                    <a:p>
                      <a:pPr algn="ctr"/>
                      <a:r>
                        <a:rPr lang="id-ID" sz="1050">
                          <a:effectLst/>
                        </a:rPr>
                        <a:t>180</a:t>
                      </a:r>
                    </a:p>
                  </a:txBody>
                  <a:tcPr anchor="ctr"/>
                </a:tc>
                <a:tc>
                  <a:txBody>
                    <a:bodyPr/>
                    <a:lstStyle/>
                    <a:p>
                      <a:r>
                        <a:rPr lang="id-ID" sz="1050">
                          <a:effectLst/>
                        </a:rPr>
                        <a:t>Acute accent</a:t>
                      </a:r>
                    </a:p>
                  </a:txBody>
                  <a:tcPr anchor="ctr"/>
                </a:tc>
                <a:extLst>
                  <a:ext uri="{0D108BD9-81ED-4DB2-BD59-A6C34878D82A}">
                    <a16:rowId xmlns:a16="http://schemas.microsoft.com/office/drawing/2014/main" val="2174684737"/>
                  </a:ext>
                </a:extLst>
              </a:tr>
              <a:tr h="243799">
                <a:tc>
                  <a:txBody>
                    <a:bodyPr/>
                    <a:lstStyle/>
                    <a:p>
                      <a:r>
                        <a:rPr lang="id-ID" sz="1050">
                          <a:effectLst/>
                        </a:rPr>
                        <a:t>µ</a:t>
                      </a:r>
                    </a:p>
                  </a:txBody>
                  <a:tcPr anchor="ctr"/>
                </a:tc>
                <a:tc>
                  <a:txBody>
                    <a:bodyPr/>
                    <a:lstStyle/>
                    <a:p>
                      <a:pPr algn="ctr"/>
                      <a:r>
                        <a:rPr lang="id-ID" sz="1050">
                          <a:effectLst/>
                        </a:rPr>
                        <a:t>00B5</a:t>
                      </a:r>
                    </a:p>
                  </a:txBody>
                  <a:tcPr anchor="ctr"/>
                </a:tc>
                <a:tc>
                  <a:txBody>
                    <a:bodyPr/>
                    <a:lstStyle/>
                    <a:p>
                      <a:pPr algn="ctr"/>
                      <a:r>
                        <a:rPr lang="id-ID" sz="1050">
                          <a:effectLst/>
                        </a:rPr>
                        <a:t>181</a:t>
                      </a:r>
                    </a:p>
                  </a:txBody>
                  <a:tcPr anchor="ctr"/>
                </a:tc>
                <a:tc>
                  <a:txBody>
                    <a:bodyPr/>
                    <a:lstStyle/>
                    <a:p>
                      <a:r>
                        <a:rPr lang="id-ID" sz="1050">
                          <a:effectLst/>
                        </a:rPr>
                        <a:t>Micro sign</a:t>
                      </a:r>
                    </a:p>
                  </a:txBody>
                  <a:tcPr anchor="ctr"/>
                </a:tc>
                <a:extLst>
                  <a:ext uri="{0D108BD9-81ED-4DB2-BD59-A6C34878D82A}">
                    <a16:rowId xmlns:a16="http://schemas.microsoft.com/office/drawing/2014/main" val="1696672267"/>
                  </a:ext>
                </a:extLst>
              </a:tr>
              <a:tr h="243799">
                <a:tc>
                  <a:txBody>
                    <a:bodyPr/>
                    <a:lstStyle/>
                    <a:p>
                      <a:r>
                        <a:rPr lang="id-ID" sz="1050">
                          <a:effectLst/>
                        </a:rPr>
                        <a:t>¶</a:t>
                      </a:r>
                    </a:p>
                  </a:txBody>
                  <a:tcPr anchor="ctr"/>
                </a:tc>
                <a:tc>
                  <a:txBody>
                    <a:bodyPr/>
                    <a:lstStyle/>
                    <a:p>
                      <a:pPr algn="ctr"/>
                      <a:r>
                        <a:rPr lang="id-ID" sz="1050">
                          <a:effectLst/>
                        </a:rPr>
                        <a:t>00B6</a:t>
                      </a:r>
                    </a:p>
                  </a:txBody>
                  <a:tcPr anchor="ctr"/>
                </a:tc>
                <a:tc>
                  <a:txBody>
                    <a:bodyPr/>
                    <a:lstStyle/>
                    <a:p>
                      <a:pPr algn="ctr"/>
                      <a:r>
                        <a:rPr lang="id-ID" sz="1050">
                          <a:effectLst/>
                        </a:rPr>
                        <a:t>182</a:t>
                      </a:r>
                    </a:p>
                  </a:txBody>
                  <a:tcPr anchor="ctr"/>
                </a:tc>
                <a:tc>
                  <a:txBody>
                    <a:bodyPr/>
                    <a:lstStyle/>
                    <a:p>
                      <a:r>
                        <a:rPr lang="id-ID" sz="1050">
                          <a:effectLst/>
                        </a:rPr>
                        <a:t>Pilcrow sign</a:t>
                      </a:r>
                    </a:p>
                  </a:txBody>
                  <a:tcPr anchor="ctr"/>
                </a:tc>
                <a:extLst>
                  <a:ext uri="{0D108BD9-81ED-4DB2-BD59-A6C34878D82A}">
                    <a16:rowId xmlns:a16="http://schemas.microsoft.com/office/drawing/2014/main" val="2400405902"/>
                  </a:ext>
                </a:extLst>
              </a:tr>
              <a:tr h="243799">
                <a:tc>
                  <a:txBody>
                    <a:bodyPr/>
                    <a:lstStyle/>
                    <a:p>
                      <a:r>
                        <a:rPr lang="id-ID" sz="1050">
                          <a:effectLst/>
                        </a:rPr>
                        <a:t>·</a:t>
                      </a:r>
                    </a:p>
                  </a:txBody>
                  <a:tcPr anchor="ctr"/>
                </a:tc>
                <a:tc>
                  <a:txBody>
                    <a:bodyPr/>
                    <a:lstStyle/>
                    <a:p>
                      <a:pPr algn="ctr"/>
                      <a:r>
                        <a:rPr lang="id-ID" sz="1050">
                          <a:effectLst/>
                        </a:rPr>
                        <a:t>00B7</a:t>
                      </a:r>
                    </a:p>
                  </a:txBody>
                  <a:tcPr anchor="ctr"/>
                </a:tc>
                <a:tc>
                  <a:txBody>
                    <a:bodyPr/>
                    <a:lstStyle/>
                    <a:p>
                      <a:pPr algn="ctr"/>
                      <a:r>
                        <a:rPr lang="id-ID" sz="1050" dirty="0">
                          <a:effectLst/>
                        </a:rPr>
                        <a:t>183</a:t>
                      </a:r>
                    </a:p>
                  </a:txBody>
                  <a:tcPr anchor="ctr"/>
                </a:tc>
                <a:tc>
                  <a:txBody>
                    <a:bodyPr/>
                    <a:lstStyle/>
                    <a:p>
                      <a:r>
                        <a:rPr lang="id-ID" sz="1050" dirty="0">
                          <a:effectLst/>
                        </a:rPr>
                        <a:t>Middle dot</a:t>
                      </a:r>
                    </a:p>
                  </a:txBody>
                  <a:tcPr anchor="ctr"/>
                </a:tc>
                <a:extLst>
                  <a:ext uri="{0D108BD9-81ED-4DB2-BD59-A6C34878D82A}">
                    <a16:rowId xmlns:a16="http://schemas.microsoft.com/office/drawing/2014/main" val="4120538117"/>
                  </a:ext>
                </a:extLst>
              </a:tr>
            </a:tbl>
          </a:graphicData>
        </a:graphic>
      </p:graphicFrame>
    </p:spTree>
    <p:extLst>
      <p:ext uri="{BB962C8B-B14F-4D97-AF65-F5344CB8AC3E}">
        <p14:creationId xmlns:p14="http://schemas.microsoft.com/office/powerpoint/2010/main" val="79303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726F0A4A-2B80-4469-8016-ACE8920C9B7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6933"/>
            <a:ext cx="12192000" cy="68410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883C177-F8DE-41D6-B20F-87086A5C9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160" y="-937260"/>
            <a:ext cx="6195060" cy="6195060"/>
          </a:xfrm>
          <a:prstGeom prst="rect">
            <a:avLst/>
          </a:prstGeom>
        </p:spPr>
      </p:pic>
      <p:pic>
        <p:nvPicPr>
          <p:cNvPr id="5" name="Picture 4">
            <a:extLst>
              <a:ext uri="{FF2B5EF4-FFF2-40B4-BE49-F238E27FC236}">
                <a16:creationId xmlns:a16="http://schemas.microsoft.com/office/drawing/2014/main" id="{7B675CD6-FE13-4BA2-86BB-248B7551C7A9}"/>
              </a:ext>
            </a:extLst>
          </p:cNvPr>
          <p:cNvPicPr>
            <a:picLocks noChangeAspect="1"/>
          </p:cNvPicPr>
          <p:nvPr/>
        </p:nvPicPr>
        <p:blipFill rotWithShape="1">
          <a:blip r:embed="rId4">
            <a:extLst>
              <a:ext uri="{28A0092B-C50C-407E-A947-70E740481C1C}">
                <a14:useLocalDpi xmlns:a14="http://schemas.microsoft.com/office/drawing/2010/main" val="0"/>
              </a:ext>
            </a:extLst>
          </a:blip>
          <a:srcRect r="15300" b="54050"/>
          <a:stretch/>
        </p:blipFill>
        <p:spPr>
          <a:xfrm>
            <a:off x="7077075" y="3746183"/>
            <a:ext cx="5114925" cy="3111818"/>
          </a:xfrm>
          <a:prstGeom prst="rect">
            <a:avLst/>
          </a:prstGeom>
        </p:spPr>
      </p:pic>
      <p:pic>
        <p:nvPicPr>
          <p:cNvPr id="7" name="Picture 6">
            <a:extLst>
              <a:ext uri="{FF2B5EF4-FFF2-40B4-BE49-F238E27FC236}">
                <a16:creationId xmlns:a16="http://schemas.microsoft.com/office/drawing/2014/main" id="{CF90111A-03F3-4077-BB5D-22CAF167DB7E}"/>
              </a:ext>
            </a:extLst>
          </p:cNvPr>
          <p:cNvPicPr>
            <a:picLocks noChangeAspect="1"/>
          </p:cNvPicPr>
          <p:nvPr/>
        </p:nvPicPr>
        <p:blipFill rotWithShape="1">
          <a:blip r:embed="rId5">
            <a:extLst>
              <a:ext uri="{28A0092B-C50C-407E-A947-70E740481C1C}">
                <a14:useLocalDpi xmlns:a14="http://schemas.microsoft.com/office/drawing/2010/main" val="0"/>
              </a:ext>
            </a:extLst>
          </a:blip>
          <a:srcRect l="33279" b="26088"/>
          <a:stretch/>
        </p:blipFill>
        <p:spPr>
          <a:xfrm>
            <a:off x="0" y="1911769"/>
            <a:ext cx="3388995" cy="4946232"/>
          </a:xfrm>
          <a:prstGeom prst="rect">
            <a:avLst/>
          </a:prstGeom>
        </p:spPr>
      </p:pic>
      <p:sp>
        <p:nvSpPr>
          <p:cNvPr id="8" name="TextBox 7">
            <a:extLst>
              <a:ext uri="{FF2B5EF4-FFF2-40B4-BE49-F238E27FC236}">
                <a16:creationId xmlns:a16="http://schemas.microsoft.com/office/drawing/2014/main" id="{99741476-2CCE-4AA0-87FE-028671096491}"/>
              </a:ext>
            </a:extLst>
          </p:cNvPr>
          <p:cNvSpPr txBox="1"/>
          <p:nvPr/>
        </p:nvSpPr>
        <p:spPr>
          <a:xfrm>
            <a:off x="9069705" y="6133181"/>
            <a:ext cx="3122295" cy="707886"/>
          </a:xfrm>
          <a:prstGeom prst="rect">
            <a:avLst/>
          </a:prstGeom>
          <a:noFill/>
        </p:spPr>
        <p:txBody>
          <a:bodyPr wrap="square" rtlCol="0">
            <a:spAutoFit/>
          </a:bodyPr>
          <a:lstStyle/>
          <a:p>
            <a:r>
              <a:rPr lang="id-ID" sz="4000" b="1" dirty="0">
                <a:solidFill>
                  <a:schemeClr val="bg1"/>
                </a:solidFill>
                <a:latin typeface="A Gentle Touch" panose="02000603000000000000" pitchFamily="2" charset="0"/>
                <a:ea typeface="A Gentle Touch" panose="02000603000000000000" pitchFamily="2" charset="0"/>
              </a:rPr>
              <a:t>@Gagahputra_01</a:t>
            </a:r>
          </a:p>
        </p:txBody>
      </p:sp>
    </p:spTree>
    <p:extLst>
      <p:ext uri="{BB962C8B-B14F-4D97-AF65-F5344CB8AC3E}">
        <p14:creationId xmlns:p14="http://schemas.microsoft.com/office/powerpoint/2010/main" val="265691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592E-4FC1-46CC-8618-C9BB09F1E1BB}"/>
              </a:ext>
            </a:extLst>
          </p:cNvPr>
          <p:cNvSpPr>
            <a:spLocks noGrp="1"/>
          </p:cNvSpPr>
          <p:nvPr>
            <p:ph type="title"/>
          </p:nvPr>
        </p:nvSpPr>
        <p:spPr/>
        <p:txBody>
          <a:bodyPr/>
          <a:lstStyle/>
          <a:p>
            <a:r>
              <a:rPr lang="id-ID" i="0" dirty="0">
                <a:solidFill>
                  <a:srgbClr val="000000"/>
                </a:solidFill>
                <a:effectLst/>
              </a:rPr>
              <a:t>Assembly leanguage</a:t>
            </a:r>
            <a:endParaRPr lang="id-ID" dirty="0"/>
          </a:p>
        </p:txBody>
      </p:sp>
      <p:sp>
        <p:nvSpPr>
          <p:cNvPr id="3" name="Content Placeholder 2">
            <a:extLst>
              <a:ext uri="{FF2B5EF4-FFF2-40B4-BE49-F238E27FC236}">
                <a16:creationId xmlns:a16="http://schemas.microsoft.com/office/drawing/2014/main" id="{C8D3533C-989B-40C6-957E-FB6FB84C7DB1}"/>
              </a:ext>
            </a:extLst>
          </p:cNvPr>
          <p:cNvSpPr>
            <a:spLocks noGrp="1"/>
          </p:cNvSpPr>
          <p:nvPr>
            <p:ph idx="1"/>
          </p:nvPr>
        </p:nvSpPr>
        <p:spPr>
          <a:xfrm>
            <a:off x="1063752" y="1851585"/>
            <a:ext cx="10058400" cy="1970907"/>
          </a:xfrm>
        </p:spPr>
        <p:txBody>
          <a:bodyPr>
            <a:normAutofit/>
          </a:bodyPr>
          <a:lstStyle/>
          <a:p>
            <a:pPr algn="just"/>
            <a:r>
              <a:rPr lang="id-ID" dirty="0"/>
              <a:t>Bahasa pemrograman generasi kedua, bahasa tingkat rendah untuk memrogram mesin dengan hubungan 1-1. bahasa yang dikenal sederhana dan tidak membutuhkan Bit penyimpanan besar, tetapi sangat terbatas cara kerja dengan pengerjaan yang lebih rumit.</a:t>
            </a:r>
          </a:p>
          <a:p>
            <a:pPr algn="just"/>
            <a:r>
              <a:rPr lang="id-ID" dirty="0"/>
              <a:t>Bahasa Assembly dibagi menjadi 2 program( </a:t>
            </a:r>
            <a:r>
              <a:rPr lang="id-ID" i="1" dirty="0"/>
              <a:t>Directive/Penataan </a:t>
            </a:r>
            <a:r>
              <a:rPr lang="id-ID" dirty="0"/>
              <a:t>dan</a:t>
            </a:r>
            <a:r>
              <a:rPr lang="id-ID" i="1" dirty="0"/>
              <a:t> Instruksi/Eksekusi</a:t>
            </a:r>
            <a:r>
              <a:rPr lang="id-ID" dirty="0"/>
              <a:t>): </a:t>
            </a:r>
            <a:r>
              <a:rPr lang="id-ID" i="1" dirty="0">
                <a:solidFill>
                  <a:schemeClr val="bg1">
                    <a:lumMod val="50000"/>
                  </a:schemeClr>
                </a:solidFill>
              </a:rPr>
              <a:t>contoh program </a:t>
            </a:r>
            <a:endParaRPr lang="id-ID" dirty="0">
              <a:solidFill>
                <a:schemeClr val="bg1">
                  <a:lumMod val="50000"/>
                </a:schemeClr>
              </a:solidFill>
            </a:endParaRPr>
          </a:p>
        </p:txBody>
      </p:sp>
    </p:spTree>
    <p:extLst>
      <p:ext uri="{BB962C8B-B14F-4D97-AF65-F5344CB8AC3E}">
        <p14:creationId xmlns:p14="http://schemas.microsoft.com/office/powerpoint/2010/main" val="4455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A39D4D3-38B0-466C-8BE3-CAA284AA2E67}"/>
              </a:ext>
            </a:extLst>
          </p:cNvPr>
          <p:cNvGraphicFramePr>
            <a:graphicFrameLocks noGrp="1"/>
          </p:cNvGraphicFramePr>
          <p:nvPr>
            <p:extLst>
              <p:ext uri="{D42A27DB-BD31-4B8C-83A1-F6EECF244321}">
                <p14:modId xmlns:p14="http://schemas.microsoft.com/office/powerpoint/2010/main" val="317915255"/>
              </p:ext>
            </p:extLst>
          </p:nvPr>
        </p:nvGraphicFramePr>
        <p:xfrm>
          <a:off x="172191" y="91352"/>
          <a:ext cx="9839714" cy="6675296"/>
        </p:xfrm>
        <a:graphic>
          <a:graphicData uri="http://schemas.openxmlformats.org/drawingml/2006/table">
            <a:tbl>
              <a:tblPr firstRow="1" bandRow="1">
                <a:tableStyleId>{5C22544A-7EE6-4342-B048-85BDC9FD1C3A}</a:tableStyleId>
              </a:tblPr>
              <a:tblGrid>
                <a:gridCol w="5980636">
                  <a:extLst>
                    <a:ext uri="{9D8B030D-6E8A-4147-A177-3AD203B41FA5}">
                      <a16:colId xmlns:a16="http://schemas.microsoft.com/office/drawing/2014/main" val="387546517"/>
                    </a:ext>
                  </a:extLst>
                </a:gridCol>
                <a:gridCol w="3859078">
                  <a:extLst>
                    <a:ext uri="{9D8B030D-6E8A-4147-A177-3AD203B41FA5}">
                      <a16:colId xmlns:a16="http://schemas.microsoft.com/office/drawing/2014/main" val="1244057348"/>
                    </a:ext>
                  </a:extLst>
                </a:gridCol>
              </a:tblGrid>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i="1" dirty="0"/>
                        <a:t>Assembly Directive Keterangan</a:t>
                      </a:r>
                      <a:endParaRPr lang="id-ID" sz="1600" dirty="0"/>
                    </a:p>
                  </a:txBody>
                  <a:tcPr anchor="ctr"/>
                </a:tc>
                <a:tc>
                  <a:txBody>
                    <a:bodyPr/>
                    <a:lstStyle/>
                    <a:p>
                      <a:r>
                        <a:rPr lang="id-ID" sz="1600" i="1" dirty="0">
                          <a:latin typeface="+mn-lt"/>
                        </a:rPr>
                        <a:t>Instruksi Keterangan Singkatan</a:t>
                      </a:r>
                    </a:p>
                  </a:txBody>
                  <a:tcPr>
                    <a:solidFill>
                      <a:srgbClr val="0070C0"/>
                    </a:solidFill>
                  </a:tcPr>
                </a:tc>
                <a:extLst>
                  <a:ext uri="{0D108BD9-81ED-4DB2-BD59-A6C34878D82A}">
                    <a16:rowId xmlns:a16="http://schemas.microsoft.com/office/drawing/2014/main" val="2936977796"/>
                  </a:ext>
                </a:extLst>
              </a:tr>
              <a:tr h="372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EQU</a:t>
                      </a:r>
                      <a:r>
                        <a:rPr lang="id-ID" sz="1600" dirty="0"/>
                        <a:t> Pendefinisian konstanta</a:t>
                      </a:r>
                    </a:p>
                  </a:txBody>
                  <a:tcPr anchor="ctr"/>
                </a:tc>
                <a:tc>
                  <a:txBody>
                    <a:bodyPr/>
                    <a:lstStyle/>
                    <a:p>
                      <a:r>
                        <a:rPr lang="id-ID" sz="1600" b="1" i="0" dirty="0">
                          <a:solidFill>
                            <a:schemeClr val="tx1"/>
                          </a:solidFill>
                          <a:effectLst/>
                          <a:latin typeface="+mn-lt"/>
                        </a:rPr>
                        <a:t>ADD</a:t>
                      </a:r>
                      <a:r>
                        <a:rPr lang="id-ID" sz="1600" b="0" i="0" dirty="0">
                          <a:solidFill>
                            <a:schemeClr val="tx1"/>
                          </a:solidFill>
                          <a:effectLst/>
                          <a:latin typeface="+mn-lt"/>
                        </a:rPr>
                        <a:t> Add</a:t>
                      </a:r>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1736753376"/>
                  </a:ext>
                </a:extLst>
              </a:tr>
              <a:tr h="356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DB</a:t>
                      </a:r>
                      <a:r>
                        <a:rPr lang="id-ID" sz="1600" dirty="0"/>
                        <a:t> Pendefinisian data dengan ukuran satuan 1 byte</a:t>
                      </a:r>
                    </a:p>
                  </a:txBody>
                  <a:tcPr anchor="ctr"/>
                </a:tc>
                <a:tc>
                  <a:txBody>
                    <a:bodyPr/>
                    <a:lstStyle/>
                    <a:p>
                      <a:r>
                        <a:rPr lang="id-ID" sz="1600" b="1" dirty="0">
                          <a:solidFill>
                            <a:schemeClr val="tx1"/>
                          </a:solidFill>
                          <a:latin typeface="+mn-lt"/>
                        </a:rPr>
                        <a:t>ADDC</a:t>
                      </a:r>
                      <a:r>
                        <a:rPr lang="id-ID" sz="1600" dirty="0">
                          <a:solidFill>
                            <a:schemeClr val="tx1"/>
                          </a:solidFill>
                          <a:latin typeface="+mn-lt"/>
                        </a:rPr>
                        <a:t> Add with Carry</a:t>
                      </a:r>
                    </a:p>
                  </a:txBody>
                  <a:tcPr>
                    <a:solidFill>
                      <a:srgbClr val="C6D6F6"/>
                    </a:solidFill>
                  </a:tcPr>
                </a:tc>
                <a:extLst>
                  <a:ext uri="{0D108BD9-81ED-4DB2-BD59-A6C34878D82A}">
                    <a16:rowId xmlns:a16="http://schemas.microsoft.com/office/drawing/2014/main" val="3830695040"/>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DW</a:t>
                      </a:r>
                      <a:r>
                        <a:rPr lang="id-ID" sz="1600" dirty="0"/>
                        <a:t> Pendefinisian data dengan ukuran satuan 1 word</a:t>
                      </a:r>
                    </a:p>
                  </a:txBody>
                  <a:tcPr anchor="ctr"/>
                </a:tc>
                <a:tc>
                  <a:txBody>
                    <a:bodyPr/>
                    <a:lstStyle/>
                    <a:p>
                      <a:r>
                        <a:rPr lang="id-ID" sz="1600" b="1" i="0" dirty="0">
                          <a:solidFill>
                            <a:schemeClr val="tx1"/>
                          </a:solidFill>
                          <a:effectLst/>
                          <a:latin typeface="+mn-lt"/>
                        </a:rPr>
                        <a:t>ACALL</a:t>
                      </a:r>
                      <a:r>
                        <a:rPr lang="id-ID" sz="1600" b="0" i="0" dirty="0">
                          <a:solidFill>
                            <a:schemeClr val="tx1"/>
                          </a:solidFill>
                          <a:effectLst/>
                          <a:latin typeface="+mn-lt"/>
                        </a:rPr>
                        <a:t> Absolute Call</a:t>
                      </a:r>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679391410"/>
                  </a:ext>
                </a:extLst>
              </a:tr>
              <a:tr h="352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DBIT</a:t>
                      </a:r>
                      <a:r>
                        <a:rPr lang="id-ID" sz="1600" dirty="0"/>
                        <a:t> Pendefinisian data dengan ukuran satuan 1 bit</a:t>
                      </a:r>
                    </a:p>
                  </a:txBody>
                  <a:tcPr anchor="ctr"/>
                </a:tc>
                <a:tc>
                  <a:txBody>
                    <a:bodyPr/>
                    <a:lstStyle/>
                    <a:p>
                      <a:r>
                        <a:rPr lang="id-ID" sz="1600" b="1" i="0" dirty="0">
                          <a:solidFill>
                            <a:schemeClr val="tx1"/>
                          </a:solidFill>
                          <a:effectLst/>
                          <a:latin typeface="+mn-lt"/>
                        </a:rPr>
                        <a:t>AJMP</a:t>
                      </a:r>
                      <a:r>
                        <a:rPr lang="id-ID" sz="1600" b="0" i="0" dirty="0">
                          <a:solidFill>
                            <a:schemeClr val="tx1"/>
                          </a:solidFill>
                          <a:effectLst/>
                          <a:latin typeface="+mn-lt"/>
                        </a:rPr>
                        <a:t> Absolute Jump</a:t>
                      </a:r>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1320639837"/>
                  </a:ext>
                </a:extLst>
              </a:tr>
              <a:tr h="372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DS </a:t>
                      </a:r>
                      <a:r>
                        <a:rPr lang="id-ID" sz="1600" dirty="0"/>
                        <a:t>Pemesanan tempat penyimpanan data di RAM</a:t>
                      </a:r>
                    </a:p>
                  </a:txBody>
                  <a:tcPr anchor="ctr"/>
                </a:tc>
                <a:tc>
                  <a:txBody>
                    <a:bodyPr/>
                    <a:lstStyle/>
                    <a:p>
                      <a:r>
                        <a:rPr lang="id-ID" sz="1600" b="1" dirty="0"/>
                        <a:t>ANL</a:t>
                      </a:r>
                      <a:r>
                        <a:rPr lang="id-ID" sz="1600" dirty="0"/>
                        <a:t> AND Logic</a:t>
                      </a:r>
                    </a:p>
                  </a:txBody>
                  <a:tcPr>
                    <a:solidFill>
                      <a:srgbClr val="DDDDFF"/>
                    </a:solidFill>
                  </a:tcPr>
                </a:tc>
                <a:extLst>
                  <a:ext uri="{0D108BD9-81ED-4DB2-BD59-A6C34878D82A}">
                    <a16:rowId xmlns:a16="http://schemas.microsoft.com/office/drawing/2014/main" val="4159338952"/>
                  </a:ext>
                </a:extLst>
              </a:tr>
              <a:tr h="372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ORG</a:t>
                      </a:r>
                      <a:r>
                        <a:rPr lang="id-ID" sz="1600" dirty="0"/>
                        <a:t> Inisialisasi alamat mulai program</a:t>
                      </a:r>
                    </a:p>
                  </a:txBody>
                  <a:tcPr anchor="ctr"/>
                </a:tc>
                <a:tc>
                  <a:txBody>
                    <a:bodyPr/>
                    <a:lstStyle/>
                    <a:p>
                      <a:r>
                        <a:rPr lang="en-US" sz="1600" b="1" dirty="0"/>
                        <a:t>CJNE</a:t>
                      </a:r>
                      <a:r>
                        <a:rPr lang="en-US" sz="1600" dirty="0"/>
                        <a:t> Compare and Jump if Not Equal</a:t>
                      </a:r>
                    </a:p>
                  </a:txBody>
                  <a:tcPr>
                    <a:solidFill>
                      <a:srgbClr val="C6D6F6"/>
                    </a:solidFill>
                  </a:tcPr>
                </a:tc>
                <a:extLst>
                  <a:ext uri="{0D108BD9-81ED-4DB2-BD59-A6C34878D82A}">
                    <a16:rowId xmlns:a16="http://schemas.microsoft.com/office/drawing/2014/main" val="1713527243"/>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END</a:t>
                      </a:r>
                      <a:r>
                        <a:rPr lang="id-ID" sz="1600" dirty="0"/>
                        <a:t> Penanda akhir program</a:t>
                      </a:r>
                    </a:p>
                  </a:txBody>
                  <a:tcPr anchor="ctr"/>
                </a:tc>
                <a:tc>
                  <a:txBody>
                    <a:bodyPr/>
                    <a:lstStyle/>
                    <a:p>
                      <a:r>
                        <a:rPr lang="id-ID" sz="1600" b="1" dirty="0"/>
                        <a:t>CLR</a:t>
                      </a:r>
                      <a:r>
                        <a:rPr lang="id-ID" sz="1600" dirty="0"/>
                        <a:t> Clear</a:t>
                      </a:r>
                    </a:p>
                  </a:txBody>
                  <a:tcPr>
                    <a:solidFill>
                      <a:srgbClr val="DDDDFF"/>
                    </a:solidFill>
                  </a:tcPr>
                </a:tc>
                <a:extLst>
                  <a:ext uri="{0D108BD9-81ED-4DB2-BD59-A6C34878D82A}">
                    <a16:rowId xmlns:a16="http://schemas.microsoft.com/office/drawing/2014/main" val="2469678526"/>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CSEG</a:t>
                      </a:r>
                      <a:r>
                        <a:rPr lang="id-ID" sz="1600" dirty="0"/>
                        <a:t> Penanda penempatan di code segment</a:t>
                      </a:r>
                    </a:p>
                  </a:txBody>
                  <a:tcPr/>
                </a:tc>
                <a:tc>
                  <a:txBody>
                    <a:bodyPr/>
                    <a:lstStyle/>
                    <a:p>
                      <a:r>
                        <a:rPr lang="id-ID" sz="1600" b="1" dirty="0"/>
                        <a:t>CPL</a:t>
                      </a:r>
                      <a:r>
                        <a:rPr lang="id-ID" sz="1600" dirty="0"/>
                        <a:t> Complement</a:t>
                      </a:r>
                    </a:p>
                  </a:txBody>
                  <a:tcPr>
                    <a:solidFill>
                      <a:srgbClr val="C6D6F6"/>
                    </a:solidFill>
                  </a:tcPr>
                </a:tc>
                <a:extLst>
                  <a:ext uri="{0D108BD9-81ED-4DB2-BD59-A6C34878D82A}">
                    <a16:rowId xmlns:a16="http://schemas.microsoft.com/office/drawing/2014/main" val="2577386329"/>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XSEG</a:t>
                      </a:r>
                      <a:r>
                        <a:rPr lang="id-ID" sz="1600" dirty="0"/>
                        <a:t> Penanda penempatan di external data segment</a:t>
                      </a:r>
                    </a:p>
                  </a:txBody>
                  <a:tcPr/>
                </a:tc>
                <a:tc>
                  <a:txBody>
                    <a:bodyPr/>
                    <a:lstStyle/>
                    <a:p>
                      <a:r>
                        <a:rPr lang="id-ID" sz="1600" b="1" dirty="0"/>
                        <a:t>DA</a:t>
                      </a:r>
                      <a:r>
                        <a:rPr lang="id-ID" sz="1600" dirty="0"/>
                        <a:t> Decimal Adjust</a:t>
                      </a:r>
                    </a:p>
                  </a:txBody>
                  <a:tcPr>
                    <a:solidFill>
                      <a:srgbClr val="DDDDFF"/>
                    </a:solidFill>
                  </a:tcPr>
                </a:tc>
                <a:extLst>
                  <a:ext uri="{0D108BD9-81ED-4DB2-BD59-A6C34878D82A}">
                    <a16:rowId xmlns:a16="http://schemas.microsoft.com/office/drawing/2014/main" val="1384775824"/>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DSEG</a:t>
                      </a:r>
                      <a:r>
                        <a:rPr lang="id-ID" sz="1600" dirty="0"/>
                        <a:t> Penanda penempatan di internal direct data segment</a:t>
                      </a:r>
                    </a:p>
                  </a:txBody>
                  <a:tcPr/>
                </a:tc>
                <a:tc>
                  <a:txBody>
                    <a:bodyPr/>
                    <a:lstStyle/>
                    <a:p>
                      <a:r>
                        <a:rPr lang="id-ID" sz="1600" b="1" dirty="0"/>
                        <a:t>DEC</a:t>
                      </a:r>
                      <a:r>
                        <a:rPr lang="id-ID" sz="1600" dirty="0"/>
                        <a:t> Decrement</a:t>
                      </a:r>
                    </a:p>
                  </a:txBody>
                  <a:tcPr>
                    <a:solidFill>
                      <a:srgbClr val="C6D6F6"/>
                    </a:solidFill>
                  </a:tcPr>
                </a:tc>
                <a:extLst>
                  <a:ext uri="{0D108BD9-81ED-4DB2-BD59-A6C34878D82A}">
                    <a16:rowId xmlns:a16="http://schemas.microsoft.com/office/drawing/2014/main" val="3865945221"/>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ISEG</a:t>
                      </a:r>
                      <a:r>
                        <a:rPr lang="id-ID" sz="1600" dirty="0"/>
                        <a:t> Penanda penempatan di internal indirect data segment</a:t>
                      </a:r>
                    </a:p>
                  </a:txBody>
                  <a:tcPr/>
                </a:tc>
                <a:tc>
                  <a:txBody>
                    <a:bodyPr/>
                    <a:lstStyle/>
                    <a:p>
                      <a:r>
                        <a:rPr lang="en-US" sz="1600" b="1" dirty="0"/>
                        <a:t>DJNZ</a:t>
                      </a:r>
                      <a:r>
                        <a:rPr lang="en-US" sz="1600" dirty="0"/>
                        <a:t> Decrement and Jump if Not Zero</a:t>
                      </a:r>
                      <a:endParaRPr lang="id-ID" sz="1600" dirty="0"/>
                    </a:p>
                  </a:txBody>
                  <a:tcPr>
                    <a:solidFill>
                      <a:srgbClr val="DDDDFF"/>
                    </a:solidFill>
                  </a:tcPr>
                </a:tc>
                <a:extLst>
                  <a:ext uri="{0D108BD9-81ED-4DB2-BD59-A6C34878D82A}">
                    <a16:rowId xmlns:a16="http://schemas.microsoft.com/office/drawing/2014/main" val="3666496401"/>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BSEG</a:t>
                      </a:r>
                      <a:r>
                        <a:rPr lang="id-ID" sz="1600" dirty="0"/>
                        <a:t> Penanda penempatan di bit data segment</a:t>
                      </a:r>
                    </a:p>
                  </a:txBody>
                  <a:tcPr/>
                </a:tc>
                <a:tc>
                  <a:txBody>
                    <a:bodyPr/>
                    <a:lstStyle/>
                    <a:p>
                      <a:r>
                        <a:rPr lang="id-ID" sz="1600" b="1" dirty="0"/>
                        <a:t>DIV</a:t>
                      </a:r>
                      <a:r>
                        <a:rPr lang="id-ID" sz="1600" dirty="0"/>
                        <a:t> Divide</a:t>
                      </a:r>
                    </a:p>
                  </a:txBody>
                  <a:tcPr>
                    <a:solidFill>
                      <a:srgbClr val="C6D6F6"/>
                    </a:solidFill>
                  </a:tcPr>
                </a:tc>
                <a:extLst>
                  <a:ext uri="{0D108BD9-81ED-4DB2-BD59-A6C34878D82A}">
                    <a16:rowId xmlns:a16="http://schemas.microsoft.com/office/drawing/2014/main" val="3029292925"/>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CODE</a:t>
                      </a:r>
                      <a:r>
                        <a:rPr lang="id-ID" sz="1600" dirty="0"/>
                        <a:t> Penanda mulai pendefinisian program</a:t>
                      </a:r>
                    </a:p>
                  </a:txBody>
                  <a:tcPr/>
                </a:tc>
                <a:tc>
                  <a:txBody>
                    <a:bodyPr/>
                    <a:lstStyle/>
                    <a:p>
                      <a:r>
                        <a:rPr lang="id-ID" sz="1600" b="1" dirty="0"/>
                        <a:t>INC</a:t>
                      </a:r>
                      <a:r>
                        <a:rPr lang="id-ID" sz="1600" dirty="0"/>
                        <a:t> Increment</a:t>
                      </a:r>
                    </a:p>
                  </a:txBody>
                  <a:tcPr>
                    <a:solidFill>
                      <a:srgbClr val="DDDDFF"/>
                    </a:solidFill>
                  </a:tcPr>
                </a:tc>
                <a:extLst>
                  <a:ext uri="{0D108BD9-81ED-4DB2-BD59-A6C34878D82A}">
                    <a16:rowId xmlns:a16="http://schemas.microsoft.com/office/drawing/2014/main" val="766222348"/>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XDATA</a:t>
                      </a:r>
                      <a:r>
                        <a:rPr lang="id-ID" sz="1600" dirty="0"/>
                        <a:t> Pendefinisian external data</a:t>
                      </a:r>
                    </a:p>
                  </a:txBody>
                  <a:tcPr/>
                </a:tc>
                <a:tc>
                  <a:txBody>
                    <a:bodyPr/>
                    <a:lstStyle/>
                    <a:p>
                      <a:r>
                        <a:rPr lang="en-US" sz="1600" b="1" dirty="0"/>
                        <a:t>JBC</a:t>
                      </a:r>
                      <a:r>
                        <a:rPr lang="en-US" sz="1600" dirty="0"/>
                        <a:t> Jump if Bit Set and Clear Bit</a:t>
                      </a:r>
                    </a:p>
                  </a:txBody>
                  <a:tcPr>
                    <a:solidFill>
                      <a:srgbClr val="C6D6F6"/>
                    </a:solidFill>
                  </a:tcPr>
                </a:tc>
                <a:extLst>
                  <a:ext uri="{0D108BD9-81ED-4DB2-BD59-A6C34878D82A}">
                    <a16:rowId xmlns:a16="http://schemas.microsoft.com/office/drawing/2014/main" val="2817436515"/>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DATA</a:t>
                      </a:r>
                      <a:r>
                        <a:rPr lang="id-ID" sz="1600" dirty="0"/>
                        <a:t> Pendefinisian internal direct data</a:t>
                      </a:r>
                    </a:p>
                  </a:txBody>
                  <a:tcPr/>
                </a:tc>
                <a:tc>
                  <a:txBody>
                    <a:bodyPr/>
                    <a:lstStyle/>
                    <a:p>
                      <a:r>
                        <a:rPr lang="en-US" sz="1600" b="1" dirty="0"/>
                        <a:t>JB</a:t>
                      </a:r>
                      <a:r>
                        <a:rPr lang="en-US" sz="1600" dirty="0"/>
                        <a:t> Jump if Bit Set</a:t>
                      </a:r>
                      <a:endParaRPr lang="id-ID" sz="1600" dirty="0"/>
                    </a:p>
                  </a:txBody>
                  <a:tcPr>
                    <a:solidFill>
                      <a:srgbClr val="DDDDFF"/>
                    </a:solidFill>
                  </a:tcPr>
                </a:tc>
                <a:extLst>
                  <a:ext uri="{0D108BD9-81ED-4DB2-BD59-A6C34878D82A}">
                    <a16:rowId xmlns:a16="http://schemas.microsoft.com/office/drawing/2014/main" val="2248569739"/>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IDATA</a:t>
                      </a:r>
                      <a:r>
                        <a:rPr lang="id-ID" sz="1600" dirty="0"/>
                        <a:t> Pendefinisian internal indirect data</a:t>
                      </a:r>
                    </a:p>
                  </a:txBody>
                  <a:tcPr/>
                </a:tc>
                <a:tc>
                  <a:txBody>
                    <a:bodyPr/>
                    <a:lstStyle/>
                    <a:p>
                      <a:r>
                        <a:rPr lang="en-US" sz="1600" b="1" dirty="0"/>
                        <a:t>JC</a:t>
                      </a:r>
                      <a:r>
                        <a:rPr lang="en-US" sz="1600" dirty="0"/>
                        <a:t> Jump if Carry Set</a:t>
                      </a:r>
                      <a:endParaRPr lang="id-ID" sz="1600" dirty="0"/>
                    </a:p>
                  </a:txBody>
                  <a:tcPr>
                    <a:solidFill>
                      <a:srgbClr val="C6D6F6"/>
                    </a:solidFill>
                  </a:tcPr>
                </a:tc>
                <a:extLst>
                  <a:ext uri="{0D108BD9-81ED-4DB2-BD59-A6C34878D82A}">
                    <a16:rowId xmlns:a16="http://schemas.microsoft.com/office/drawing/2014/main" val="3630443235"/>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b="1" dirty="0"/>
                        <a:t>BIT</a:t>
                      </a:r>
                      <a:r>
                        <a:rPr lang="id-ID" sz="1600" dirty="0"/>
                        <a:t> Pendefinisian data bit</a:t>
                      </a:r>
                    </a:p>
                  </a:txBody>
                  <a:tcPr/>
                </a:tc>
                <a:tc>
                  <a:txBody>
                    <a:bodyPr/>
                    <a:lstStyle/>
                    <a:p>
                      <a:r>
                        <a:rPr lang="id-ID" sz="1600" b="1" dirty="0"/>
                        <a:t>JMP</a:t>
                      </a:r>
                      <a:r>
                        <a:rPr lang="id-ID" sz="1600" dirty="0"/>
                        <a:t> Jump to Address</a:t>
                      </a:r>
                    </a:p>
                  </a:txBody>
                  <a:tcPr>
                    <a:solidFill>
                      <a:srgbClr val="DDDDFF"/>
                    </a:solidFill>
                  </a:tcPr>
                </a:tc>
                <a:extLst>
                  <a:ext uri="{0D108BD9-81ED-4DB2-BD59-A6C34878D82A}">
                    <a16:rowId xmlns:a16="http://schemas.microsoft.com/office/drawing/2014/main" val="3835297691"/>
                  </a:ext>
                </a:extLst>
              </a:tr>
              <a:tr h="346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600" dirty="0"/>
                        <a:t>#</a:t>
                      </a:r>
                      <a:r>
                        <a:rPr lang="id-ID" sz="1600" b="1" dirty="0"/>
                        <a:t>INCLUDE</a:t>
                      </a:r>
                      <a:r>
                        <a:rPr lang="id-ID" sz="1600" dirty="0"/>
                        <a:t> Mengikutsertakan file program lain</a:t>
                      </a:r>
                    </a:p>
                  </a:txBody>
                  <a:tcPr/>
                </a:tc>
                <a:tc>
                  <a:txBody>
                    <a:bodyPr/>
                    <a:lstStyle/>
                    <a:p>
                      <a:r>
                        <a:rPr lang="en-US" sz="1600" b="1" dirty="0"/>
                        <a:t>JNB</a:t>
                      </a:r>
                      <a:r>
                        <a:rPr lang="en-US" sz="1600" dirty="0"/>
                        <a:t> Jump if Not Bit Set</a:t>
                      </a:r>
                      <a:endParaRPr lang="id-ID" sz="1600" dirty="0"/>
                    </a:p>
                  </a:txBody>
                  <a:tcPr>
                    <a:solidFill>
                      <a:srgbClr val="C6D6F6"/>
                    </a:solidFill>
                  </a:tcPr>
                </a:tc>
                <a:extLst>
                  <a:ext uri="{0D108BD9-81ED-4DB2-BD59-A6C34878D82A}">
                    <a16:rowId xmlns:a16="http://schemas.microsoft.com/office/drawing/2014/main" val="1247245580"/>
                  </a:ext>
                </a:extLst>
              </a:tr>
            </a:tbl>
          </a:graphicData>
        </a:graphic>
      </p:graphicFrame>
    </p:spTree>
    <p:extLst>
      <p:ext uri="{BB962C8B-B14F-4D97-AF65-F5344CB8AC3E}">
        <p14:creationId xmlns:p14="http://schemas.microsoft.com/office/powerpoint/2010/main" val="172795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A39D4D3-38B0-466C-8BE3-CAA284AA2E67}"/>
              </a:ext>
            </a:extLst>
          </p:cNvPr>
          <p:cNvGraphicFramePr>
            <a:graphicFrameLocks noGrp="1"/>
          </p:cNvGraphicFramePr>
          <p:nvPr>
            <p:extLst>
              <p:ext uri="{D42A27DB-BD31-4B8C-83A1-F6EECF244321}">
                <p14:modId xmlns:p14="http://schemas.microsoft.com/office/powerpoint/2010/main" val="1761719701"/>
              </p:ext>
            </p:extLst>
          </p:nvPr>
        </p:nvGraphicFramePr>
        <p:xfrm>
          <a:off x="177530" y="96883"/>
          <a:ext cx="7353570" cy="6664234"/>
        </p:xfrm>
        <a:graphic>
          <a:graphicData uri="http://schemas.openxmlformats.org/drawingml/2006/table">
            <a:tbl>
              <a:tblPr firstRow="1" bandRow="1">
                <a:tableStyleId>{5C22544A-7EE6-4342-B048-85BDC9FD1C3A}</a:tableStyleId>
              </a:tblPr>
              <a:tblGrid>
                <a:gridCol w="3991685">
                  <a:extLst>
                    <a:ext uri="{9D8B030D-6E8A-4147-A177-3AD203B41FA5}">
                      <a16:colId xmlns:a16="http://schemas.microsoft.com/office/drawing/2014/main" val="1244057348"/>
                    </a:ext>
                  </a:extLst>
                </a:gridCol>
                <a:gridCol w="3361885">
                  <a:extLst>
                    <a:ext uri="{9D8B030D-6E8A-4147-A177-3AD203B41FA5}">
                      <a16:colId xmlns:a16="http://schemas.microsoft.com/office/drawing/2014/main" val="1328043051"/>
                    </a:ext>
                  </a:extLst>
                </a:gridCol>
              </a:tblGrid>
              <a:tr h="346342">
                <a:tc gridSpan="2">
                  <a:txBody>
                    <a:bodyPr/>
                    <a:lstStyle/>
                    <a:p>
                      <a:pPr algn="ctr"/>
                      <a:r>
                        <a:rPr lang="id-ID" sz="1600" i="1" dirty="0">
                          <a:latin typeface="+mn-lt"/>
                        </a:rPr>
                        <a:t>Instruksi Keterangan Singkatan</a:t>
                      </a:r>
                    </a:p>
                  </a:txBody>
                  <a:tcPr anchor="ctr">
                    <a:solidFill>
                      <a:srgbClr val="0070C0"/>
                    </a:solidFill>
                  </a:tcPr>
                </a:tc>
                <a:tc hMerge="1">
                  <a:txBody>
                    <a:bodyPr/>
                    <a:lstStyle/>
                    <a:p>
                      <a:endParaRPr lang="id-ID" sz="1600" i="1" dirty="0">
                        <a:latin typeface="+mn-lt"/>
                      </a:endParaRPr>
                    </a:p>
                  </a:txBody>
                  <a:tcPr>
                    <a:solidFill>
                      <a:srgbClr val="0070C0"/>
                    </a:solidFill>
                  </a:tcPr>
                </a:tc>
                <a:extLst>
                  <a:ext uri="{0D108BD9-81ED-4DB2-BD59-A6C34878D82A}">
                    <a16:rowId xmlns:a16="http://schemas.microsoft.com/office/drawing/2014/main" val="2936977796"/>
                  </a:ext>
                </a:extLst>
              </a:tr>
              <a:tr h="372258">
                <a:tc>
                  <a:txBody>
                    <a:bodyPr/>
                    <a:lstStyle/>
                    <a:p>
                      <a:r>
                        <a:rPr lang="en-US" sz="1600" b="1" dirty="0">
                          <a:solidFill>
                            <a:schemeClr val="tx1"/>
                          </a:solidFill>
                          <a:latin typeface="+mn-lt"/>
                        </a:rPr>
                        <a:t>JNC</a:t>
                      </a:r>
                      <a:r>
                        <a:rPr lang="en-US" sz="1600" dirty="0">
                          <a:solidFill>
                            <a:schemeClr val="tx1"/>
                          </a:solidFill>
                          <a:latin typeface="+mn-lt"/>
                        </a:rPr>
                        <a:t> Jump if Carry Not Set</a:t>
                      </a:r>
                      <a:endParaRPr lang="id-ID" sz="1600" dirty="0">
                        <a:solidFill>
                          <a:schemeClr val="tx1"/>
                        </a:solidFill>
                        <a:latin typeface="+mn-lt"/>
                      </a:endParaRPr>
                    </a:p>
                  </a:txBody>
                  <a:tcPr>
                    <a:solidFill>
                      <a:srgbClr val="DDDDFF"/>
                    </a:solidFill>
                  </a:tcPr>
                </a:tc>
                <a:tc>
                  <a:txBody>
                    <a:bodyPr/>
                    <a:lstStyle/>
                    <a:p>
                      <a:r>
                        <a:rPr lang="id-ID" sz="1600" b="1" i="0">
                          <a:solidFill>
                            <a:schemeClr val="tx1"/>
                          </a:solidFill>
                          <a:effectLst/>
                          <a:latin typeface="+mn-lt"/>
                        </a:rPr>
                        <a:t>RRC</a:t>
                      </a:r>
                      <a:r>
                        <a:rPr lang="id-ID" sz="1600" b="0" i="0">
                          <a:solidFill>
                            <a:schemeClr val="tx1"/>
                          </a:solidFill>
                          <a:effectLst/>
                          <a:latin typeface="+mn-lt"/>
                        </a:rPr>
                        <a:t> Rotate Right through Carry</a:t>
                      </a:r>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1736753376"/>
                  </a:ext>
                </a:extLst>
              </a:tr>
              <a:tr h="356910">
                <a:tc>
                  <a:txBody>
                    <a:bodyPr/>
                    <a:lstStyle/>
                    <a:p>
                      <a:r>
                        <a:rPr lang="en-US" sz="1600" b="1" dirty="0">
                          <a:solidFill>
                            <a:schemeClr val="tx1"/>
                          </a:solidFill>
                          <a:latin typeface="+mn-lt"/>
                        </a:rPr>
                        <a:t>JNZ</a:t>
                      </a:r>
                      <a:r>
                        <a:rPr lang="en-US" sz="1600" dirty="0">
                          <a:solidFill>
                            <a:schemeClr val="tx1"/>
                          </a:solidFill>
                          <a:latin typeface="+mn-lt"/>
                        </a:rPr>
                        <a:t> Jump if Accumulator Not Zero</a:t>
                      </a:r>
                      <a:endParaRPr lang="id-ID" sz="1600" dirty="0">
                        <a:solidFill>
                          <a:schemeClr val="tx1"/>
                        </a:solidFill>
                        <a:latin typeface="+mn-lt"/>
                      </a:endParaRPr>
                    </a:p>
                  </a:txBody>
                  <a:tcPr>
                    <a:solidFill>
                      <a:srgbClr val="C6D6F6"/>
                    </a:solidFill>
                  </a:tcPr>
                </a:tc>
                <a:tc>
                  <a:txBody>
                    <a:bodyPr/>
                    <a:lstStyle/>
                    <a:p>
                      <a:r>
                        <a:rPr lang="id-ID" sz="1600" b="1" i="0">
                          <a:solidFill>
                            <a:schemeClr val="tx1"/>
                          </a:solidFill>
                          <a:effectLst/>
                          <a:latin typeface="+mn-lt"/>
                        </a:rPr>
                        <a:t>SETB</a:t>
                      </a:r>
                      <a:r>
                        <a:rPr lang="id-ID" sz="1600" b="0" i="0">
                          <a:solidFill>
                            <a:schemeClr val="tx1"/>
                          </a:solidFill>
                          <a:effectLst/>
                          <a:latin typeface="+mn-lt"/>
                        </a:rPr>
                        <a:t> Set Bit</a:t>
                      </a:r>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3830695040"/>
                  </a:ext>
                </a:extLst>
              </a:tr>
              <a:tr h="346342">
                <a:tc>
                  <a:txBody>
                    <a:bodyPr/>
                    <a:lstStyle/>
                    <a:p>
                      <a:r>
                        <a:rPr lang="en-US" sz="1600" b="1" dirty="0">
                          <a:solidFill>
                            <a:schemeClr val="tx1"/>
                          </a:solidFill>
                          <a:latin typeface="+mn-lt"/>
                        </a:rPr>
                        <a:t>JZ</a:t>
                      </a:r>
                      <a:r>
                        <a:rPr lang="en-US" sz="1600" dirty="0">
                          <a:solidFill>
                            <a:schemeClr val="tx1"/>
                          </a:solidFill>
                          <a:latin typeface="+mn-lt"/>
                        </a:rPr>
                        <a:t> Jump if Accumulator Zero</a:t>
                      </a:r>
                      <a:endParaRPr lang="id-ID" sz="1600" dirty="0">
                        <a:solidFill>
                          <a:schemeClr val="tx1"/>
                        </a:solidFill>
                        <a:latin typeface="+mn-lt"/>
                      </a:endParaRPr>
                    </a:p>
                  </a:txBody>
                  <a:tcPr>
                    <a:solidFill>
                      <a:srgbClr val="DDDDFF"/>
                    </a:solidFill>
                  </a:tcPr>
                </a:tc>
                <a:tc>
                  <a:txBody>
                    <a:bodyPr/>
                    <a:lstStyle/>
                    <a:p>
                      <a:r>
                        <a:rPr lang="id-ID" sz="1600" b="1" i="0">
                          <a:solidFill>
                            <a:schemeClr val="tx1"/>
                          </a:solidFill>
                          <a:effectLst/>
                          <a:latin typeface="+mn-lt"/>
                        </a:rPr>
                        <a:t>SJMP</a:t>
                      </a:r>
                      <a:r>
                        <a:rPr lang="id-ID" sz="1600" b="0" i="0">
                          <a:solidFill>
                            <a:schemeClr val="tx1"/>
                          </a:solidFill>
                          <a:effectLst/>
                          <a:latin typeface="+mn-lt"/>
                        </a:rPr>
                        <a:t> Short Jump</a:t>
                      </a:r>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679391410"/>
                  </a:ext>
                </a:extLst>
              </a:tr>
              <a:tr h="352824">
                <a:tc>
                  <a:txBody>
                    <a:bodyPr/>
                    <a:lstStyle/>
                    <a:p>
                      <a:r>
                        <a:rPr lang="id-ID" sz="1600" b="1" dirty="0">
                          <a:solidFill>
                            <a:schemeClr val="tx1"/>
                          </a:solidFill>
                          <a:latin typeface="+mn-lt"/>
                        </a:rPr>
                        <a:t>LCALL</a:t>
                      </a:r>
                      <a:r>
                        <a:rPr lang="id-ID" sz="1600" dirty="0">
                          <a:solidFill>
                            <a:schemeClr val="tx1"/>
                          </a:solidFill>
                          <a:latin typeface="+mn-lt"/>
                        </a:rPr>
                        <a:t> Long Call</a:t>
                      </a:r>
                    </a:p>
                  </a:txBody>
                  <a:tcPr>
                    <a:solidFill>
                      <a:srgbClr val="C6D6F6"/>
                    </a:solidFill>
                  </a:tcPr>
                </a:tc>
                <a:tc>
                  <a:txBody>
                    <a:bodyPr/>
                    <a:lstStyle/>
                    <a:p>
                      <a:r>
                        <a:rPr lang="id-ID" sz="1600" b="1" i="0">
                          <a:solidFill>
                            <a:schemeClr val="tx1"/>
                          </a:solidFill>
                          <a:effectLst/>
                          <a:latin typeface="+mn-lt"/>
                        </a:rPr>
                        <a:t>SUBB</a:t>
                      </a:r>
                      <a:r>
                        <a:rPr lang="id-ID" sz="1600" b="0" i="0">
                          <a:solidFill>
                            <a:schemeClr val="tx1"/>
                          </a:solidFill>
                          <a:effectLst/>
                          <a:latin typeface="+mn-lt"/>
                        </a:rPr>
                        <a:t> Subtract With Borrow</a:t>
                      </a:r>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1320639837"/>
                  </a:ext>
                </a:extLst>
              </a:tr>
              <a:tr h="372258">
                <a:tc>
                  <a:txBody>
                    <a:bodyPr/>
                    <a:lstStyle/>
                    <a:p>
                      <a:r>
                        <a:rPr lang="id-ID" sz="1600" b="1" i="0" dirty="0">
                          <a:solidFill>
                            <a:schemeClr val="tx1"/>
                          </a:solidFill>
                          <a:effectLst/>
                          <a:latin typeface="+mn-lt"/>
                        </a:rPr>
                        <a:t>LJMP</a:t>
                      </a:r>
                      <a:r>
                        <a:rPr lang="id-ID" sz="1600" b="0" i="0" dirty="0">
                          <a:solidFill>
                            <a:schemeClr val="tx1"/>
                          </a:solidFill>
                          <a:effectLst/>
                          <a:latin typeface="+mn-lt"/>
                        </a:rPr>
                        <a:t> Long Jump</a:t>
                      </a:r>
                      <a:endParaRPr lang="id-ID" sz="1600" dirty="0">
                        <a:solidFill>
                          <a:schemeClr val="tx1"/>
                        </a:solidFill>
                        <a:latin typeface="+mn-lt"/>
                      </a:endParaRPr>
                    </a:p>
                  </a:txBody>
                  <a:tcPr>
                    <a:solidFill>
                      <a:srgbClr val="DDDDFF"/>
                    </a:solidFill>
                  </a:tcPr>
                </a:tc>
                <a:tc>
                  <a:txBody>
                    <a:bodyPr/>
                    <a:lstStyle/>
                    <a:p>
                      <a:r>
                        <a:rPr lang="id-ID" sz="1600" b="1" i="0">
                          <a:solidFill>
                            <a:schemeClr val="tx1"/>
                          </a:solidFill>
                          <a:effectLst/>
                          <a:latin typeface="+mn-lt"/>
                        </a:rPr>
                        <a:t>SWAP</a:t>
                      </a:r>
                      <a:r>
                        <a:rPr lang="id-ID" sz="1600" b="0" i="0">
                          <a:solidFill>
                            <a:schemeClr val="tx1"/>
                          </a:solidFill>
                          <a:effectLst/>
                          <a:latin typeface="+mn-lt"/>
                        </a:rPr>
                        <a:t> Swap Nibbles</a:t>
                      </a:r>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4159338952"/>
                  </a:ext>
                </a:extLst>
              </a:tr>
              <a:tr h="372258">
                <a:tc>
                  <a:txBody>
                    <a:bodyPr/>
                    <a:lstStyle/>
                    <a:p>
                      <a:r>
                        <a:rPr lang="id-ID" sz="1600" b="1" i="0" dirty="0">
                          <a:solidFill>
                            <a:schemeClr val="tx1"/>
                          </a:solidFill>
                          <a:effectLst/>
                          <a:latin typeface="+mn-lt"/>
                        </a:rPr>
                        <a:t>MOV</a:t>
                      </a:r>
                      <a:r>
                        <a:rPr lang="id-ID" sz="1600" b="0" i="0" dirty="0">
                          <a:solidFill>
                            <a:schemeClr val="tx1"/>
                          </a:solidFill>
                          <a:effectLst/>
                          <a:latin typeface="+mn-lt"/>
                        </a:rPr>
                        <a:t> Move from Memory</a:t>
                      </a:r>
                      <a:endParaRPr lang="en-US" sz="1600" dirty="0">
                        <a:solidFill>
                          <a:schemeClr val="tx1"/>
                        </a:solidFill>
                        <a:latin typeface="+mn-lt"/>
                      </a:endParaRPr>
                    </a:p>
                  </a:txBody>
                  <a:tcPr>
                    <a:solidFill>
                      <a:srgbClr val="C6D6F6"/>
                    </a:solidFill>
                  </a:tcPr>
                </a:tc>
                <a:tc>
                  <a:txBody>
                    <a:bodyPr/>
                    <a:lstStyle/>
                    <a:p>
                      <a:r>
                        <a:rPr lang="id-ID" sz="1600" b="1" i="0">
                          <a:solidFill>
                            <a:schemeClr val="tx1"/>
                          </a:solidFill>
                          <a:effectLst/>
                          <a:latin typeface="+mn-lt"/>
                        </a:rPr>
                        <a:t>XCH</a:t>
                      </a:r>
                      <a:r>
                        <a:rPr lang="id-ID" sz="1600" b="0" i="0">
                          <a:solidFill>
                            <a:schemeClr val="tx1"/>
                          </a:solidFill>
                          <a:effectLst/>
                          <a:latin typeface="+mn-lt"/>
                        </a:rPr>
                        <a:t> Exchange Bytes</a:t>
                      </a:r>
                      <a:endParaRPr lang="en-US" sz="1600" dirty="0">
                        <a:solidFill>
                          <a:schemeClr val="tx1"/>
                        </a:solidFill>
                        <a:latin typeface="+mn-lt"/>
                      </a:endParaRPr>
                    </a:p>
                  </a:txBody>
                  <a:tcPr>
                    <a:solidFill>
                      <a:srgbClr val="C6D6F6"/>
                    </a:solidFill>
                  </a:tcPr>
                </a:tc>
                <a:extLst>
                  <a:ext uri="{0D108BD9-81ED-4DB2-BD59-A6C34878D82A}">
                    <a16:rowId xmlns:a16="http://schemas.microsoft.com/office/drawing/2014/main" val="1713527243"/>
                  </a:ext>
                </a:extLst>
              </a:tr>
              <a:tr h="346342">
                <a:tc>
                  <a:txBody>
                    <a:bodyPr/>
                    <a:lstStyle/>
                    <a:p>
                      <a:r>
                        <a:rPr lang="id-ID" sz="1600" b="1" i="0" dirty="0">
                          <a:solidFill>
                            <a:schemeClr val="tx1"/>
                          </a:solidFill>
                          <a:effectLst/>
                          <a:latin typeface="+mn-lt"/>
                        </a:rPr>
                        <a:t>MOVC</a:t>
                      </a:r>
                      <a:r>
                        <a:rPr lang="id-ID" sz="1600" b="0" i="0" dirty="0">
                          <a:solidFill>
                            <a:schemeClr val="tx1"/>
                          </a:solidFill>
                          <a:effectLst/>
                          <a:latin typeface="+mn-lt"/>
                        </a:rPr>
                        <a:t> Move from Code Memory</a:t>
                      </a:r>
                      <a:endParaRPr lang="id-ID" sz="1600" dirty="0">
                        <a:solidFill>
                          <a:schemeClr val="tx1"/>
                        </a:solidFill>
                        <a:latin typeface="+mn-lt"/>
                      </a:endParaRPr>
                    </a:p>
                  </a:txBody>
                  <a:tcPr>
                    <a:solidFill>
                      <a:srgbClr val="DDDDFF"/>
                    </a:solidFill>
                  </a:tcPr>
                </a:tc>
                <a:tc>
                  <a:txBody>
                    <a:bodyPr/>
                    <a:lstStyle/>
                    <a:p>
                      <a:r>
                        <a:rPr lang="id-ID" sz="1600" b="1" i="0">
                          <a:solidFill>
                            <a:schemeClr val="tx1"/>
                          </a:solidFill>
                          <a:effectLst/>
                          <a:latin typeface="+mn-lt"/>
                        </a:rPr>
                        <a:t>XCHD</a:t>
                      </a:r>
                      <a:r>
                        <a:rPr lang="id-ID" sz="1600" b="0" i="0">
                          <a:solidFill>
                            <a:schemeClr val="tx1"/>
                          </a:solidFill>
                          <a:effectLst/>
                          <a:latin typeface="+mn-lt"/>
                        </a:rPr>
                        <a:t> Exchange Digits</a:t>
                      </a:r>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2469678526"/>
                  </a:ext>
                </a:extLst>
              </a:tr>
              <a:tr h="346342">
                <a:tc>
                  <a:txBody>
                    <a:bodyPr/>
                    <a:lstStyle/>
                    <a:p>
                      <a:r>
                        <a:rPr lang="id-ID" sz="1600" b="1" i="0" dirty="0">
                          <a:solidFill>
                            <a:schemeClr val="tx1"/>
                          </a:solidFill>
                          <a:effectLst/>
                          <a:latin typeface="+mn-lt"/>
                        </a:rPr>
                        <a:t>MOVX</a:t>
                      </a:r>
                      <a:r>
                        <a:rPr lang="id-ID" sz="1600" b="0" i="0" dirty="0">
                          <a:solidFill>
                            <a:schemeClr val="tx1"/>
                          </a:solidFill>
                          <a:effectLst/>
                          <a:latin typeface="+mn-lt"/>
                        </a:rPr>
                        <a:t> Move from Extended Memory</a:t>
                      </a:r>
                      <a:endParaRPr lang="id-ID" sz="1600" dirty="0">
                        <a:solidFill>
                          <a:schemeClr val="tx1"/>
                        </a:solidFill>
                        <a:latin typeface="+mn-lt"/>
                      </a:endParaRPr>
                    </a:p>
                  </a:txBody>
                  <a:tcPr>
                    <a:solidFill>
                      <a:srgbClr val="C6D6F6"/>
                    </a:solidFill>
                  </a:tcPr>
                </a:tc>
                <a:tc>
                  <a:txBody>
                    <a:bodyPr/>
                    <a:lstStyle/>
                    <a:p>
                      <a:r>
                        <a:rPr lang="id-ID" sz="1600" b="1" i="0" dirty="0">
                          <a:solidFill>
                            <a:schemeClr val="tx1"/>
                          </a:solidFill>
                          <a:effectLst/>
                          <a:latin typeface="+mn-lt"/>
                        </a:rPr>
                        <a:t>XRL</a:t>
                      </a:r>
                      <a:r>
                        <a:rPr lang="id-ID" sz="1600" b="0" i="0" dirty="0">
                          <a:solidFill>
                            <a:schemeClr val="tx1"/>
                          </a:solidFill>
                          <a:effectLst/>
                          <a:latin typeface="+mn-lt"/>
                        </a:rPr>
                        <a:t> Exclusive OR Logic</a:t>
                      </a:r>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2577386329"/>
                  </a:ext>
                </a:extLst>
              </a:tr>
              <a:tr h="331114">
                <a:tc>
                  <a:txBody>
                    <a:bodyPr/>
                    <a:lstStyle/>
                    <a:p>
                      <a:r>
                        <a:rPr lang="id-ID" sz="1600" b="1" i="0" dirty="0">
                          <a:solidFill>
                            <a:schemeClr val="tx1"/>
                          </a:solidFill>
                          <a:effectLst/>
                          <a:latin typeface="+mn-lt"/>
                        </a:rPr>
                        <a:t>MUL</a:t>
                      </a:r>
                      <a:r>
                        <a:rPr lang="id-ID" sz="1600" b="0" i="0" dirty="0">
                          <a:solidFill>
                            <a:schemeClr val="tx1"/>
                          </a:solidFill>
                          <a:effectLst/>
                          <a:latin typeface="+mn-lt"/>
                        </a:rPr>
                        <a:t> Multiply</a:t>
                      </a:r>
                      <a:endParaRPr lang="id-ID" sz="1600" dirty="0">
                        <a:solidFill>
                          <a:schemeClr val="tx1"/>
                        </a:solidFill>
                        <a:latin typeface="+mn-lt"/>
                      </a:endParaRPr>
                    </a:p>
                  </a:txBody>
                  <a:tcPr>
                    <a:solidFill>
                      <a:srgbClr val="DDDDFF"/>
                    </a:solidFill>
                  </a:tcPr>
                </a:tc>
                <a:tc>
                  <a:txBody>
                    <a:bodyPr/>
                    <a:lstStyle/>
                    <a:p>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1384775824"/>
                  </a:ext>
                </a:extLst>
              </a:tr>
              <a:tr h="346342">
                <a:tc>
                  <a:txBody>
                    <a:bodyPr/>
                    <a:lstStyle/>
                    <a:p>
                      <a:r>
                        <a:rPr lang="id-ID" sz="1600" b="1" i="0" dirty="0">
                          <a:solidFill>
                            <a:schemeClr val="tx1"/>
                          </a:solidFill>
                          <a:effectLst/>
                          <a:latin typeface="+mn-lt"/>
                        </a:rPr>
                        <a:t>NOP</a:t>
                      </a:r>
                      <a:r>
                        <a:rPr lang="id-ID" sz="1600" b="0" i="0" dirty="0">
                          <a:solidFill>
                            <a:schemeClr val="tx1"/>
                          </a:solidFill>
                          <a:effectLst/>
                          <a:latin typeface="+mn-lt"/>
                        </a:rPr>
                        <a:t> No Operation</a:t>
                      </a:r>
                      <a:endParaRPr lang="id-ID" sz="1600" dirty="0">
                        <a:solidFill>
                          <a:schemeClr val="tx1"/>
                        </a:solidFill>
                        <a:latin typeface="+mn-lt"/>
                      </a:endParaRPr>
                    </a:p>
                  </a:txBody>
                  <a:tcPr>
                    <a:solidFill>
                      <a:srgbClr val="C6D6F6"/>
                    </a:solidFill>
                  </a:tcPr>
                </a:tc>
                <a:tc>
                  <a:txBody>
                    <a:bodyPr/>
                    <a:lstStyle/>
                    <a:p>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3865945221"/>
                  </a:ext>
                </a:extLst>
              </a:tr>
              <a:tr h="346342">
                <a:tc>
                  <a:txBody>
                    <a:bodyPr/>
                    <a:lstStyle/>
                    <a:p>
                      <a:r>
                        <a:rPr lang="id-ID" sz="1600" b="1" i="0" dirty="0">
                          <a:solidFill>
                            <a:schemeClr val="tx1"/>
                          </a:solidFill>
                          <a:effectLst/>
                          <a:latin typeface="+mn-lt"/>
                        </a:rPr>
                        <a:t>ORL</a:t>
                      </a:r>
                      <a:r>
                        <a:rPr lang="id-ID" sz="1600" b="0" i="0" dirty="0">
                          <a:solidFill>
                            <a:schemeClr val="tx1"/>
                          </a:solidFill>
                          <a:effectLst/>
                          <a:latin typeface="+mn-lt"/>
                        </a:rPr>
                        <a:t> OR Logic</a:t>
                      </a:r>
                      <a:endParaRPr lang="id-ID" sz="1600" dirty="0">
                        <a:solidFill>
                          <a:schemeClr val="tx1"/>
                        </a:solidFill>
                        <a:latin typeface="+mn-lt"/>
                      </a:endParaRPr>
                    </a:p>
                  </a:txBody>
                  <a:tcPr>
                    <a:solidFill>
                      <a:srgbClr val="DDDDFF"/>
                    </a:solidFill>
                  </a:tcPr>
                </a:tc>
                <a:tc>
                  <a:txBody>
                    <a:bodyPr/>
                    <a:lstStyle/>
                    <a:p>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3666496401"/>
                  </a:ext>
                </a:extLst>
              </a:tr>
              <a:tr h="346342">
                <a:tc>
                  <a:txBody>
                    <a:bodyPr/>
                    <a:lstStyle/>
                    <a:p>
                      <a:r>
                        <a:rPr lang="id-ID" sz="1600" b="1" i="0" dirty="0">
                          <a:solidFill>
                            <a:schemeClr val="tx1"/>
                          </a:solidFill>
                          <a:effectLst/>
                          <a:latin typeface="+mn-lt"/>
                        </a:rPr>
                        <a:t>POP</a:t>
                      </a:r>
                      <a:r>
                        <a:rPr lang="id-ID" sz="1600" b="0" i="0" dirty="0">
                          <a:solidFill>
                            <a:schemeClr val="tx1"/>
                          </a:solidFill>
                          <a:effectLst/>
                          <a:latin typeface="+mn-lt"/>
                        </a:rPr>
                        <a:t> Pop Value From Stack</a:t>
                      </a:r>
                      <a:endParaRPr lang="id-ID" sz="1600" dirty="0">
                        <a:solidFill>
                          <a:schemeClr val="tx1"/>
                        </a:solidFill>
                        <a:latin typeface="+mn-lt"/>
                      </a:endParaRPr>
                    </a:p>
                  </a:txBody>
                  <a:tcPr>
                    <a:solidFill>
                      <a:srgbClr val="C6D6F6"/>
                    </a:solidFill>
                  </a:tcPr>
                </a:tc>
                <a:tc>
                  <a:txBody>
                    <a:bodyPr/>
                    <a:lstStyle/>
                    <a:p>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3029292925"/>
                  </a:ext>
                </a:extLst>
              </a:tr>
              <a:tr h="346342">
                <a:tc>
                  <a:txBody>
                    <a:bodyPr/>
                    <a:lstStyle/>
                    <a:p>
                      <a:r>
                        <a:rPr lang="id-ID" sz="1600" b="1" i="0" dirty="0">
                          <a:solidFill>
                            <a:schemeClr val="tx1"/>
                          </a:solidFill>
                          <a:effectLst/>
                          <a:latin typeface="+mn-lt"/>
                        </a:rPr>
                        <a:t>PUSH</a:t>
                      </a:r>
                      <a:r>
                        <a:rPr lang="id-ID" sz="1600" b="0" i="0" dirty="0">
                          <a:solidFill>
                            <a:schemeClr val="tx1"/>
                          </a:solidFill>
                          <a:effectLst/>
                          <a:latin typeface="+mn-lt"/>
                        </a:rPr>
                        <a:t> Push Value Onto Stack</a:t>
                      </a:r>
                      <a:endParaRPr lang="id-ID" sz="1600" dirty="0">
                        <a:solidFill>
                          <a:schemeClr val="tx1"/>
                        </a:solidFill>
                        <a:latin typeface="+mn-lt"/>
                      </a:endParaRPr>
                    </a:p>
                  </a:txBody>
                  <a:tcPr>
                    <a:solidFill>
                      <a:srgbClr val="DDDDFF"/>
                    </a:solidFill>
                  </a:tcPr>
                </a:tc>
                <a:tc>
                  <a:txBody>
                    <a:bodyPr/>
                    <a:lstStyle/>
                    <a:p>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766222348"/>
                  </a:ext>
                </a:extLst>
              </a:tr>
              <a:tr h="346342">
                <a:tc>
                  <a:txBody>
                    <a:bodyPr/>
                    <a:lstStyle/>
                    <a:p>
                      <a:r>
                        <a:rPr lang="id-ID" sz="1600" b="1" i="0" dirty="0">
                          <a:solidFill>
                            <a:schemeClr val="tx1"/>
                          </a:solidFill>
                          <a:effectLst/>
                          <a:latin typeface="+mn-lt"/>
                        </a:rPr>
                        <a:t>RET </a:t>
                      </a:r>
                      <a:r>
                        <a:rPr lang="id-ID" sz="1600" b="0" i="0" dirty="0">
                          <a:solidFill>
                            <a:schemeClr val="tx1"/>
                          </a:solidFill>
                          <a:effectLst/>
                          <a:latin typeface="+mn-lt"/>
                        </a:rPr>
                        <a:t>Return From Subroutine</a:t>
                      </a:r>
                      <a:endParaRPr lang="en-US" sz="1600" dirty="0">
                        <a:solidFill>
                          <a:schemeClr val="tx1"/>
                        </a:solidFill>
                        <a:latin typeface="+mn-lt"/>
                      </a:endParaRPr>
                    </a:p>
                  </a:txBody>
                  <a:tcPr>
                    <a:solidFill>
                      <a:srgbClr val="C6D6F6"/>
                    </a:solidFill>
                  </a:tcPr>
                </a:tc>
                <a:tc>
                  <a:txBody>
                    <a:bodyPr/>
                    <a:lstStyle/>
                    <a:p>
                      <a:endParaRPr lang="en-US" sz="1600" dirty="0">
                        <a:solidFill>
                          <a:schemeClr val="tx1"/>
                        </a:solidFill>
                        <a:latin typeface="+mn-lt"/>
                      </a:endParaRPr>
                    </a:p>
                  </a:txBody>
                  <a:tcPr>
                    <a:solidFill>
                      <a:srgbClr val="C6D6F6"/>
                    </a:solidFill>
                  </a:tcPr>
                </a:tc>
                <a:extLst>
                  <a:ext uri="{0D108BD9-81ED-4DB2-BD59-A6C34878D82A}">
                    <a16:rowId xmlns:a16="http://schemas.microsoft.com/office/drawing/2014/main" val="2817436515"/>
                  </a:ext>
                </a:extLst>
              </a:tr>
              <a:tr h="346342">
                <a:tc>
                  <a:txBody>
                    <a:bodyPr/>
                    <a:lstStyle/>
                    <a:p>
                      <a:r>
                        <a:rPr lang="id-ID" sz="1600" b="1" i="0" dirty="0">
                          <a:solidFill>
                            <a:schemeClr val="tx1"/>
                          </a:solidFill>
                          <a:effectLst/>
                          <a:latin typeface="+mn-lt"/>
                        </a:rPr>
                        <a:t>RETI</a:t>
                      </a:r>
                      <a:r>
                        <a:rPr lang="id-ID" sz="1600" b="0" i="0" dirty="0">
                          <a:solidFill>
                            <a:schemeClr val="tx1"/>
                          </a:solidFill>
                          <a:effectLst/>
                          <a:latin typeface="+mn-lt"/>
                        </a:rPr>
                        <a:t> Return From Interrupt</a:t>
                      </a:r>
                      <a:endParaRPr lang="id-ID" sz="1600" dirty="0">
                        <a:solidFill>
                          <a:schemeClr val="tx1"/>
                        </a:solidFill>
                        <a:latin typeface="+mn-lt"/>
                      </a:endParaRPr>
                    </a:p>
                  </a:txBody>
                  <a:tcPr>
                    <a:solidFill>
                      <a:srgbClr val="DDDDFF"/>
                    </a:solidFill>
                  </a:tcPr>
                </a:tc>
                <a:tc>
                  <a:txBody>
                    <a:bodyPr/>
                    <a:lstStyle/>
                    <a:p>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2248569739"/>
                  </a:ext>
                </a:extLst>
              </a:tr>
              <a:tr h="346342">
                <a:tc>
                  <a:txBody>
                    <a:bodyPr/>
                    <a:lstStyle/>
                    <a:p>
                      <a:r>
                        <a:rPr lang="id-ID" sz="1600" b="1" i="0" dirty="0">
                          <a:solidFill>
                            <a:schemeClr val="tx1"/>
                          </a:solidFill>
                          <a:effectLst/>
                          <a:latin typeface="+mn-lt"/>
                        </a:rPr>
                        <a:t>RL</a:t>
                      </a:r>
                      <a:r>
                        <a:rPr lang="id-ID" sz="1600" b="0" i="0" dirty="0">
                          <a:solidFill>
                            <a:schemeClr val="tx1"/>
                          </a:solidFill>
                          <a:effectLst/>
                          <a:latin typeface="+mn-lt"/>
                        </a:rPr>
                        <a:t> Rotate Left</a:t>
                      </a:r>
                      <a:endParaRPr lang="id-ID" sz="1600" dirty="0">
                        <a:solidFill>
                          <a:schemeClr val="tx1"/>
                        </a:solidFill>
                        <a:latin typeface="+mn-lt"/>
                      </a:endParaRPr>
                    </a:p>
                  </a:txBody>
                  <a:tcPr>
                    <a:solidFill>
                      <a:srgbClr val="C6D6F6"/>
                    </a:solidFill>
                  </a:tcPr>
                </a:tc>
                <a:tc>
                  <a:txBody>
                    <a:bodyPr/>
                    <a:lstStyle/>
                    <a:p>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3630443235"/>
                  </a:ext>
                </a:extLst>
              </a:tr>
              <a:tr h="346342">
                <a:tc>
                  <a:txBody>
                    <a:bodyPr/>
                    <a:lstStyle/>
                    <a:p>
                      <a:r>
                        <a:rPr lang="id-ID" sz="1600" b="1" i="0" dirty="0">
                          <a:solidFill>
                            <a:schemeClr val="tx1"/>
                          </a:solidFill>
                          <a:effectLst/>
                          <a:latin typeface="+mn-lt"/>
                        </a:rPr>
                        <a:t>RLC</a:t>
                      </a:r>
                      <a:r>
                        <a:rPr lang="id-ID" sz="1600" b="0" i="0" dirty="0">
                          <a:solidFill>
                            <a:schemeClr val="tx1"/>
                          </a:solidFill>
                          <a:effectLst/>
                          <a:latin typeface="+mn-lt"/>
                        </a:rPr>
                        <a:t> Rotate Left through Carry</a:t>
                      </a:r>
                      <a:endParaRPr lang="id-ID" sz="1600" dirty="0">
                        <a:solidFill>
                          <a:schemeClr val="tx1"/>
                        </a:solidFill>
                        <a:latin typeface="+mn-lt"/>
                      </a:endParaRPr>
                    </a:p>
                  </a:txBody>
                  <a:tcPr>
                    <a:solidFill>
                      <a:srgbClr val="DDDDFF"/>
                    </a:solidFill>
                  </a:tcPr>
                </a:tc>
                <a:tc>
                  <a:txBody>
                    <a:bodyPr/>
                    <a:lstStyle/>
                    <a:p>
                      <a:endParaRPr lang="id-ID" sz="1600" dirty="0">
                        <a:solidFill>
                          <a:schemeClr val="tx1"/>
                        </a:solidFill>
                        <a:latin typeface="+mn-lt"/>
                      </a:endParaRPr>
                    </a:p>
                  </a:txBody>
                  <a:tcPr>
                    <a:solidFill>
                      <a:srgbClr val="DDDDFF"/>
                    </a:solidFill>
                  </a:tcPr>
                </a:tc>
                <a:extLst>
                  <a:ext uri="{0D108BD9-81ED-4DB2-BD59-A6C34878D82A}">
                    <a16:rowId xmlns:a16="http://schemas.microsoft.com/office/drawing/2014/main" val="3835297691"/>
                  </a:ext>
                </a:extLst>
              </a:tr>
              <a:tr h="346342">
                <a:tc>
                  <a:txBody>
                    <a:bodyPr/>
                    <a:lstStyle/>
                    <a:p>
                      <a:r>
                        <a:rPr lang="id-ID" sz="1600" b="1" i="0" dirty="0">
                          <a:solidFill>
                            <a:schemeClr val="tx1"/>
                          </a:solidFill>
                          <a:effectLst/>
                          <a:latin typeface="+mn-lt"/>
                        </a:rPr>
                        <a:t>RR</a:t>
                      </a:r>
                      <a:r>
                        <a:rPr lang="id-ID" sz="1600" b="0" i="0" dirty="0">
                          <a:solidFill>
                            <a:schemeClr val="tx1"/>
                          </a:solidFill>
                          <a:effectLst/>
                          <a:latin typeface="+mn-lt"/>
                        </a:rPr>
                        <a:t> Rotate Right</a:t>
                      </a:r>
                      <a:endParaRPr lang="id-ID" sz="1600" dirty="0">
                        <a:solidFill>
                          <a:schemeClr val="tx1"/>
                        </a:solidFill>
                        <a:latin typeface="+mn-lt"/>
                      </a:endParaRPr>
                    </a:p>
                  </a:txBody>
                  <a:tcPr>
                    <a:solidFill>
                      <a:srgbClr val="C6D6F6"/>
                    </a:solidFill>
                  </a:tcPr>
                </a:tc>
                <a:tc>
                  <a:txBody>
                    <a:bodyPr/>
                    <a:lstStyle/>
                    <a:p>
                      <a:endParaRPr lang="id-ID" sz="1600" dirty="0">
                        <a:solidFill>
                          <a:schemeClr val="tx1"/>
                        </a:solidFill>
                        <a:latin typeface="+mn-lt"/>
                      </a:endParaRPr>
                    </a:p>
                  </a:txBody>
                  <a:tcPr>
                    <a:solidFill>
                      <a:srgbClr val="C6D6F6"/>
                    </a:solidFill>
                  </a:tcPr>
                </a:tc>
                <a:extLst>
                  <a:ext uri="{0D108BD9-81ED-4DB2-BD59-A6C34878D82A}">
                    <a16:rowId xmlns:a16="http://schemas.microsoft.com/office/drawing/2014/main" val="1247245580"/>
                  </a:ext>
                </a:extLst>
              </a:tr>
            </a:tbl>
          </a:graphicData>
        </a:graphic>
      </p:graphicFrame>
      <p:pic>
        <p:nvPicPr>
          <p:cNvPr id="23556" name="Picture 4" descr="See the source image">
            <a:extLst>
              <a:ext uri="{FF2B5EF4-FFF2-40B4-BE49-F238E27FC236}">
                <a16:creationId xmlns:a16="http://schemas.microsoft.com/office/drawing/2014/main" id="{911AA598-85D1-4338-BC00-961E8D7CBD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94" r="4246"/>
          <a:stretch/>
        </p:blipFill>
        <p:spPr bwMode="auto">
          <a:xfrm>
            <a:off x="6692266" y="2638985"/>
            <a:ext cx="5322204" cy="396501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73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2E21-F67A-4924-91A8-80466C00D45E}"/>
              </a:ext>
            </a:extLst>
          </p:cNvPr>
          <p:cNvSpPr>
            <a:spLocks noGrp="1"/>
          </p:cNvSpPr>
          <p:nvPr>
            <p:ph type="title"/>
          </p:nvPr>
        </p:nvSpPr>
        <p:spPr>
          <a:xfrm>
            <a:off x="1066800" y="155603"/>
            <a:ext cx="10058400" cy="1609344"/>
          </a:xfrm>
        </p:spPr>
        <p:txBody>
          <a:bodyPr/>
          <a:lstStyle/>
          <a:p>
            <a:r>
              <a:rPr lang="id-ID" dirty="0"/>
              <a:t>bahasa c</a:t>
            </a:r>
          </a:p>
        </p:txBody>
      </p:sp>
      <p:sp>
        <p:nvSpPr>
          <p:cNvPr id="3" name="Content Placeholder 2">
            <a:extLst>
              <a:ext uri="{FF2B5EF4-FFF2-40B4-BE49-F238E27FC236}">
                <a16:creationId xmlns:a16="http://schemas.microsoft.com/office/drawing/2014/main" id="{7E3FF05B-9BBC-4152-B56A-DA850A853A68}"/>
              </a:ext>
            </a:extLst>
          </p:cNvPr>
          <p:cNvSpPr>
            <a:spLocks noGrp="1"/>
          </p:cNvSpPr>
          <p:nvPr>
            <p:ph idx="1"/>
          </p:nvPr>
        </p:nvSpPr>
        <p:spPr>
          <a:xfrm>
            <a:off x="926024" y="1403604"/>
            <a:ext cx="10058400" cy="4050792"/>
          </a:xfrm>
        </p:spPr>
        <p:txBody>
          <a:bodyPr/>
          <a:lstStyle/>
          <a:p>
            <a:r>
              <a:rPr lang="id-ID" dirty="0"/>
              <a:t>Bahasa pemrogaman C adalah Bahasa tingkat menengah dan sering kali digunakan untuk </a:t>
            </a:r>
            <a:r>
              <a:rPr lang="id-ID" i="1" dirty="0"/>
              <a:t>Coding,</a:t>
            </a:r>
            <a:r>
              <a:rPr lang="id-ID" dirty="0"/>
              <a:t> selain itu dari bahasa ini lahi bahasa pemrogaman lain seperi C</a:t>
            </a:r>
            <a:r>
              <a:rPr lang="id-ID" sz="1600" dirty="0"/>
              <a:t>++</a:t>
            </a:r>
            <a:r>
              <a:rPr lang="id-ID" dirty="0"/>
              <a:t>, </a:t>
            </a:r>
            <a:r>
              <a:rPr lang="id-ID" i="1" dirty="0"/>
              <a:t>J</a:t>
            </a:r>
            <a:r>
              <a:rPr lang="id-ID" dirty="0"/>
              <a:t>ava, </a:t>
            </a:r>
            <a:r>
              <a:rPr lang="id-ID" i="1" dirty="0"/>
              <a:t>Javascript</a:t>
            </a:r>
            <a:r>
              <a:rPr lang="id-ID" dirty="0"/>
              <a:t>,dll.</a:t>
            </a:r>
          </a:p>
          <a:p>
            <a:r>
              <a:rPr lang="id-ID" dirty="0"/>
              <a:t>Bahasa C sebagai bahasa umum dalam pemrogaman, digunakan dengan beberapa aturan statement yang berkelanjutan.</a:t>
            </a:r>
          </a:p>
          <a:p>
            <a:r>
              <a:rPr lang="id-ID" dirty="0"/>
              <a:t>Contoh coding dalam Bahasa C:</a:t>
            </a:r>
          </a:p>
          <a:p>
            <a:pPr marL="0" indent="0">
              <a:buNone/>
            </a:pPr>
            <a:endParaRPr lang="id-ID" dirty="0"/>
          </a:p>
        </p:txBody>
      </p:sp>
      <p:sp>
        <p:nvSpPr>
          <p:cNvPr id="8" name="TextBox 7">
            <a:extLst>
              <a:ext uri="{FF2B5EF4-FFF2-40B4-BE49-F238E27FC236}">
                <a16:creationId xmlns:a16="http://schemas.microsoft.com/office/drawing/2014/main" id="{B7AA86C4-D7CA-4AD4-8A11-941EC2DB6EBF}"/>
              </a:ext>
            </a:extLst>
          </p:cNvPr>
          <p:cNvSpPr txBox="1"/>
          <p:nvPr/>
        </p:nvSpPr>
        <p:spPr>
          <a:xfrm>
            <a:off x="1207576" y="3429000"/>
            <a:ext cx="10339952" cy="3293209"/>
          </a:xfrm>
          <a:prstGeom prst="rect">
            <a:avLst/>
          </a:prstGeom>
          <a:noFill/>
        </p:spPr>
        <p:txBody>
          <a:bodyPr wrap="square">
            <a:spAutoFit/>
          </a:bodyPr>
          <a:lstStyle/>
          <a:p>
            <a:pPr algn="just"/>
            <a:r>
              <a:rPr lang="id-ID" sz="1600" b="1" dirty="0"/>
              <a:t>ANSI C </a:t>
            </a:r>
            <a:r>
              <a:rPr lang="id-ID" sz="1600" dirty="0"/>
              <a:t>dan </a:t>
            </a:r>
            <a:r>
              <a:rPr lang="id-ID" sz="1600" b="1" dirty="0"/>
              <a:t>ISO C</a:t>
            </a:r>
          </a:p>
          <a:p>
            <a:pPr lvl="1" algn="just"/>
            <a:r>
              <a:rPr lang="id-ID" sz="1600" b="1" dirty="0"/>
              <a:t>ANSI C </a:t>
            </a:r>
            <a:r>
              <a:rPr lang="id-ID" sz="1600" dirty="0"/>
              <a:t>adalah versi yang menjadi standar awal bahasa pemrograman C. Versi ini juga dikenal dengan </a:t>
            </a:r>
            <a:r>
              <a:rPr lang="id-ID" sz="1600" b="1" dirty="0"/>
              <a:t>C89</a:t>
            </a:r>
            <a:r>
              <a:rPr lang="id-ID" sz="1600" dirty="0"/>
              <a:t>, </a:t>
            </a:r>
            <a:r>
              <a:rPr lang="id-ID" sz="1600" b="1" dirty="0"/>
              <a:t>C90</a:t>
            </a:r>
            <a:r>
              <a:rPr lang="id-ID" sz="1600" dirty="0"/>
              <a:t>. Angka 89 dan 90 menandakan tahun diterbitkannya versi tersebut.</a:t>
            </a:r>
          </a:p>
          <a:p>
            <a:pPr algn="just"/>
            <a:r>
              <a:rPr lang="id-ID" sz="1600" b="1" dirty="0"/>
              <a:t>C99</a:t>
            </a:r>
          </a:p>
          <a:p>
            <a:pPr lvl="1" algn="just"/>
            <a:r>
              <a:rPr lang="id-ID" sz="1600" b="1" dirty="0"/>
              <a:t>C99</a:t>
            </a:r>
            <a:r>
              <a:rPr lang="id-ID" sz="1600" dirty="0"/>
              <a:t> adalah bahasa C versi tahun 1999. Pada versi ini dikenalkan beberapa fitur baru seperti inline function, tipe data baru, variable-length array, dll.</a:t>
            </a:r>
          </a:p>
          <a:p>
            <a:pPr algn="just"/>
            <a:r>
              <a:rPr lang="id-ID" sz="1600" b="1" dirty="0"/>
              <a:t>C11</a:t>
            </a:r>
          </a:p>
          <a:p>
            <a:pPr lvl="1" algn="just"/>
            <a:r>
              <a:rPr lang="id-ID" sz="1600" b="1" dirty="0"/>
              <a:t>C11</a:t>
            </a:r>
            <a:r>
              <a:rPr lang="id-ID" sz="1600" dirty="0"/>
              <a:t> adalah versi bahasa pemrograman C yang terbit pada tahun 2011. Pada versi ini ditambahkan beberapa fitur dan library seperti generic macros, anonymous structures, peningkatan dukungan terhadap unicode, atomic operation, multi-threading, dll.</a:t>
            </a:r>
          </a:p>
          <a:p>
            <a:pPr algn="just"/>
            <a:r>
              <a:rPr lang="id-ID" sz="1600" b="1" dirty="0"/>
              <a:t>C18</a:t>
            </a:r>
          </a:p>
          <a:p>
            <a:pPr lvl="1" algn="just"/>
            <a:r>
              <a:rPr lang="id-ID" sz="1600" b="1" dirty="0"/>
              <a:t>C18</a:t>
            </a:r>
            <a:r>
              <a:rPr lang="id-ID" sz="1600" dirty="0"/>
              <a:t> adalah versi bahasa pemrograman C yang terbit pada bulan Juni 2018. </a:t>
            </a:r>
            <a:r>
              <a:rPr lang="id-ID" sz="1600" b="1" dirty="0"/>
              <a:t>C18</a:t>
            </a:r>
            <a:r>
              <a:rPr lang="id-ID" sz="1600" dirty="0"/>
              <a:t> adalah versi yang menjadi standar saat ini.</a:t>
            </a:r>
          </a:p>
        </p:txBody>
      </p:sp>
    </p:spTree>
    <p:extLst>
      <p:ext uri="{BB962C8B-B14F-4D97-AF65-F5344CB8AC3E}">
        <p14:creationId xmlns:p14="http://schemas.microsoft.com/office/powerpoint/2010/main" val="303302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C008248-7A3B-4EA3-BBD3-9488FE19D5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16" r="20308"/>
          <a:stretch/>
        </p:blipFill>
        <p:spPr bwMode="auto">
          <a:xfrm>
            <a:off x="612754" y="544749"/>
            <a:ext cx="7152611" cy="50008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051268-40EC-4202-BC5B-A82686042810}"/>
              </a:ext>
            </a:extLst>
          </p:cNvPr>
          <p:cNvSpPr txBox="1"/>
          <p:nvPr/>
        </p:nvSpPr>
        <p:spPr>
          <a:xfrm>
            <a:off x="4805421" y="4705059"/>
            <a:ext cx="3058419" cy="307777"/>
          </a:xfrm>
          <a:prstGeom prst="rect">
            <a:avLst/>
          </a:prstGeom>
          <a:noFill/>
        </p:spPr>
        <p:txBody>
          <a:bodyPr wrap="square" rtlCol="0">
            <a:spAutoFit/>
          </a:bodyPr>
          <a:lstStyle/>
          <a:p>
            <a:r>
              <a:rPr lang="id-ID" sz="1400" dirty="0">
                <a:latin typeface="A Gentle Touch" panose="02000603000000000000" pitchFamily="2" charset="0"/>
                <a:ea typeface="A Gentle Touch" panose="02000603000000000000" pitchFamily="2" charset="0"/>
              </a:rPr>
              <a:t>Medium Leangue Program </a:t>
            </a:r>
            <a:r>
              <a:rPr lang="id-ID" sz="1400" dirty="0">
                <a:ea typeface="A Gentle Touch" panose="02000603000000000000" pitchFamily="2" charset="0"/>
              </a:rPr>
              <a:t>( C )</a:t>
            </a:r>
            <a:endParaRPr lang="id-ID" sz="1400" dirty="0">
              <a:latin typeface="A Gentle Touch" panose="02000603000000000000" pitchFamily="2" charset="0"/>
              <a:ea typeface="A Gentle Touch" panose="02000603000000000000" pitchFamily="2" charset="0"/>
            </a:endParaRPr>
          </a:p>
        </p:txBody>
      </p:sp>
    </p:spTree>
    <p:extLst>
      <p:ext uri="{BB962C8B-B14F-4D97-AF65-F5344CB8AC3E}">
        <p14:creationId xmlns:p14="http://schemas.microsoft.com/office/powerpoint/2010/main" val="54279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B0A7-098D-4CF2-B6DC-B41B249F11B4}"/>
              </a:ext>
            </a:extLst>
          </p:cNvPr>
          <p:cNvSpPr>
            <a:spLocks noGrp="1"/>
          </p:cNvSpPr>
          <p:nvPr>
            <p:ph type="title"/>
          </p:nvPr>
        </p:nvSpPr>
        <p:spPr>
          <a:xfrm>
            <a:off x="356926" y="66178"/>
            <a:ext cx="10058400" cy="1609344"/>
          </a:xfrm>
        </p:spPr>
        <p:txBody>
          <a:bodyPr/>
          <a:lstStyle/>
          <a:p>
            <a:r>
              <a:rPr lang="id-ID" dirty="0"/>
              <a:t>High leanguage program</a:t>
            </a:r>
          </a:p>
        </p:txBody>
      </p:sp>
      <p:pic>
        <p:nvPicPr>
          <p:cNvPr id="22530" name="Picture 2">
            <a:extLst>
              <a:ext uri="{FF2B5EF4-FFF2-40B4-BE49-F238E27FC236}">
                <a16:creationId xmlns:a16="http://schemas.microsoft.com/office/drawing/2014/main" id="{A5BD18E8-7E1B-40DC-8035-40128F862F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477"/>
          <a:stretch/>
        </p:blipFill>
        <p:spPr bwMode="auto">
          <a:xfrm>
            <a:off x="5398333" y="2673148"/>
            <a:ext cx="5998301" cy="367309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A3E61D4-5CD4-4D1E-AF70-F8A64237FC4B}"/>
              </a:ext>
            </a:extLst>
          </p:cNvPr>
          <p:cNvSpPr txBox="1">
            <a:spLocks/>
          </p:cNvSpPr>
          <p:nvPr/>
        </p:nvSpPr>
        <p:spPr>
          <a:xfrm>
            <a:off x="369132" y="1675522"/>
            <a:ext cx="11027501" cy="405079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id-ID" dirty="0"/>
              <a:t>Bahasa tingkat tinggi kerap dapat kita menikmati outputnya secara nyata, karna bentuk dari bahasa tersebut lebih cenderung seperti perilaku keseharian kita, sehingga itu memudahkan manusia menyelesaikan sebuah persoalan tanpa ada batas relative kemampuan penerjemah.</a:t>
            </a:r>
          </a:p>
          <a:p>
            <a:pPr algn="just"/>
            <a:r>
              <a:rPr lang="id-ID" dirty="0"/>
              <a:t>Contoh diantaranya adalah bahasa Java</a:t>
            </a:r>
          </a:p>
          <a:p>
            <a:pPr lvl="1" algn="just">
              <a:buFont typeface="Arial" panose="020B0604020202020204" pitchFamily="34" charset="0"/>
              <a:buChar char="•"/>
            </a:pPr>
            <a:r>
              <a:rPr lang="id-ID" dirty="0"/>
              <a:t>Pascal</a:t>
            </a:r>
          </a:p>
          <a:p>
            <a:pPr lvl="1" algn="just">
              <a:buFont typeface="Arial" panose="020B0604020202020204" pitchFamily="34" charset="0"/>
              <a:buChar char="•"/>
            </a:pPr>
            <a:r>
              <a:rPr lang="id-ID" dirty="0"/>
              <a:t>Python</a:t>
            </a:r>
          </a:p>
          <a:p>
            <a:pPr lvl="1" algn="just">
              <a:buFont typeface="Arial" panose="020B0604020202020204" pitchFamily="34" charset="0"/>
              <a:buChar char="•"/>
            </a:pPr>
            <a:r>
              <a:rPr lang="id-ID" dirty="0"/>
              <a:t>Visual Basic</a:t>
            </a:r>
          </a:p>
          <a:p>
            <a:pPr lvl="1" algn="just">
              <a:buFont typeface="Arial" panose="020B0604020202020204" pitchFamily="34" charset="0"/>
              <a:buChar char="•"/>
            </a:pPr>
            <a:r>
              <a:rPr lang="id-ID" dirty="0"/>
              <a:t>ADA</a:t>
            </a:r>
          </a:p>
          <a:p>
            <a:pPr lvl="1" algn="just">
              <a:buFont typeface="Arial" panose="020B0604020202020204" pitchFamily="34" charset="0"/>
              <a:buChar char="•"/>
            </a:pPr>
            <a:r>
              <a:rPr lang="id-ID" dirty="0"/>
              <a:t>Basic</a:t>
            </a:r>
          </a:p>
          <a:p>
            <a:pPr lvl="1" algn="just">
              <a:buFont typeface="Arial" panose="020B0604020202020204" pitchFamily="34" charset="0"/>
              <a:buChar char="•"/>
            </a:pPr>
            <a:r>
              <a:rPr lang="id-ID" dirty="0"/>
              <a:t>COBOL</a:t>
            </a:r>
          </a:p>
          <a:p>
            <a:pPr lvl="1" algn="just">
              <a:buFont typeface="Arial" panose="020B0604020202020204" pitchFamily="34" charset="0"/>
              <a:buChar char="•"/>
            </a:pPr>
            <a:r>
              <a:rPr lang="id-ID" dirty="0"/>
              <a:t>FORTRAN</a:t>
            </a:r>
          </a:p>
          <a:p>
            <a:pPr lvl="1" algn="just">
              <a:buFont typeface="Arial" panose="020B0604020202020204" pitchFamily="34" charset="0"/>
              <a:buChar char="•"/>
            </a:pPr>
            <a:r>
              <a:rPr lang="id-ID" dirty="0"/>
              <a:t>dll.</a:t>
            </a:r>
          </a:p>
        </p:txBody>
      </p:sp>
      <p:sp>
        <p:nvSpPr>
          <p:cNvPr id="6" name="TextBox 5">
            <a:extLst>
              <a:ext uri="{FF2B5EF4-FFF2-40B4-BE49-F238E27FC236}">
                <a16:creationId xmlns:a16="http://schemas.microsoft.com/office/drawing/2014/main" id="{4ADCA5B3-92F5-401C-8FEF-D3D98BE5B5B3}"/>
              </a:ext>
            </a:extLst>
          </p:cNvPr>
          <p:cNvSpPr txBox="1"/>
          <p:nvPr/>
        </p:nvSpPr>
        <p:spPr>
          <a:xfrm>
            <a:off x="8774822" y="5968161"/>
            <a:ext cx="2621812" cy="378085"/>
          </a:xfrm>
          <a:prstGeom prst="rect">
            <a:avLst/>
          </a:prstGeom>
          <a:noFill/>
        </p:spPr>
        <p:txBody>
          <a:bodyPr wrap="square" rtlCol="0">
            <a:spAutoFit/>
          </a:bodyPr>
          <a:lstStyle/>
          <a:p>
            <a:r>
              <a:rPr lang="id-ID" dirty="0">
                <a:latin typeface="A Gentle Touch" panose="02000603000000000000" pitchFamily="2" charset="0"/>
                <a:ea typeface="A Gentle Touch" panose="02000603000000000000" pitchFamily="2" charset="0"/>
              </a:rPr>
              <a:t>High Leanguage Program </a:t>
            </a:r>
            <a:r>
              <a:rPr lang="id-ID" dirty="0">
                <a:solidFill>
                  <a:schemeClr val="bg1">
                    <a:lumMod val="65000"/>
                  </a:schemeClr>
                </a:solidFill>
                <a:latin typeface="+mj-lt"/>
                <a:ea typeface="A Gentle Touch" panose="02000603000000000000" pitchFamily="2" charset="0"/>
              </a:rPr>
              <a:t>(</a:t>
            </a:r>
            <a:r>
              <a:rPr lang="id-ID" i="1" dirty="0">
                <a:solidFill>
                  <a:schemeClr val="bg1">
                    <a:lumMod val="65000"/>
                  </a:schemeClr>
                </a:solidFill>
                <a:latin typeface="+mj-lt"/>
                <a:ea typeface="A Gentle Touch" panose="02000603000000000000" pitchFamily="2" charset="0"/>
              </a:rPr>
              <a:t>Java)</a:t>
            </a:r>
            <a:endParaRPr lang="id-ID" dirty="0">
              <a:solidFill>
                <a:schemeClr val="bg1">
                  <a:lumMod val="65000"/>
                </a:schemeClr>
              </a:solidFill>
              <a:latin typeface="A Gentle Touch" panose="02000603000000000000" pitchFamily="2" charset="0"/>
              <a:ea typeface="A Gentle Touch" panose="02000603000000000000" pitchFamily="2" charset="0"/>
            </a:endParaRPr>
          </a:p>
        </p:txBody>
      </p:sp>
    </p:spTree>
    <p:extLst>
      <p:ext uri="{BB962C8B-B14F-4D97-AF65-F5344CB8AC3E}">
        <p14:creationId xmlns:p14="http://schemas.microsoft.com/office/powerpoint/2010/main" val="58313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92A586-E628-4790-A784-4FB83F74BC6C}"/>
              </a:ext>
            </a:extLst>
          </p:cNvPr>
          <p:cNvSpPr/>
          <p:nvPr/>
        </p:nvSpPr>
        <p:spPr>
          <a:xfrm>
            <a:off x="152400" y="152400"/>
            <a:ext cx="10490200" cy="608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17" name="Table 16">
            <a:extLst>
              <a:ext uri="{FF2B5EF4-FFF2-40B4-BE49-F238E27FC236}">
                <a16:creationId xmlns:a16="http://schemas.microsoft.com/office/drawing/2014/main" id="{A64A4857-7705-4EF5-947B-A91F6E61FD91}"/>
              </a:ext>
            </a:extLst>
          </p:cNvPr>
          <p:cNvGraphicFramePr/>
          <p:nvPr>
            <p:extLst>
              <p:ext uri="{D42A27DB-BD31-4B8C-83A1-F6EECF244321}">
                <p14:modId xmlns:p14="http://schemas.microsoft.com/office/powerpoint/2010/main" val="1292796216"/>
              </p:ext>
            </p:extLst>
          </p:nvPr>
        </p:nvGraphicFramePr>
        <p:xfrm>
          <a:off x="458053" y="514512"/>
          <a:ext cx="3084156" cy="5305461"/>
        </p:xfrm>
        <a:graphic>
          <a:graphicData uri="http://schemas.openxmlformats.org/drawingml/2006/table">
            <a:tbl>
              <a:tblPr>
                <a:tableStyleId>{616DA210-FB5B-4158-B5E0-FEB733F419BA}</a:tableStyleId>
              </a:tblPr>
              <a:tblGrid>
                <a:gridCol w="771039">
                  <a:extLst>
                    <a:ext uri="{9D8B030D-6E8A-4147-A177-3AD203B41FA5}">
                      <a16:colId xmlns:a16="http://schemas.microsoft.com/office/drawing/2014/main" val="613473748"/>
                    </a:ext>
                  </a:extLst>
                </a:gridCol>
                <a:gridCol w="771039">
                  <a:extLst>
                    <a:ext uri="{9D8B030D-6E8A-4147-A177-3AD203B41FA5}">
                      <a16:colId xmlns:a16="http://schemas.microsoft.com/office/drawing/2014/main" val="3340066064"/>
                    </a:ext>
                  </a:extLst>
                </a:gridCol>
                <a:gridCol w="771039">
                  <a:extLst>
                    <a:ext uri="{9D8B030D-6E8A-4147-A177-3AD203B41FA5}">
                      <a16:colId xmlns:a16="http://schemas.microsoft.com/office/drawing/2014/main" val="310944281"/>
                    </a:ext>
                  </a:extLst>
                </a:gridCol>
                <a:gridCol w="771039">
                  <a:extLst>
                    <a:ext uri="{9D8B030D-6E8A-4147-A177-3AD203B41FA5}">
                      <a16:colId xmlns:a16="http://schemas.microsoft.com/office/drawing/2014/main" val="2936626116"/>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1633569866"/>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0000 0000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516714294"/>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01</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0000 0001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3421276259"/>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02</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002</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002</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0000 0010</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1584749226"/>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03</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003</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003</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0000 0011</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350704308"/>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04</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004</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004</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0000 0100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313175141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005</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005</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0000 0101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25744022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006</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006</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0000 0110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416384141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007</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007</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0000 0111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4165871719"/>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08</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008</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0000 1000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20991658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09</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009</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0000 1001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885495563"/>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012</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0000 1010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3168873539"/>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0B</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013</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0000 1011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531009796"/>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0C</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012</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014</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0000 1100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3407392363"/>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0D</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013</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015</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0000 1101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465190895"/>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0E</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014</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016</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0000 1110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372440101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0F</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015</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017</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0000 1111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4096252364"/>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10</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016</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0001 0000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782800876"/>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11</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017</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0001 0001</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464249660"/>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12</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018</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022</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0001 0010</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786357014"/>
                  </a:ext>
                </a:extLst>
              </a:tr>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13</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019</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023</a:t>
                      </a:r>
                      <a:endParaRPr lang="id-ID" sz="1050" b="0" i="0" u="none" strike="noStrike">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0001 0011</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378505144"/>
                  </a:ext>
                </a:extLst>
              </a:tr>
            </a:tbl>
          </a:graphicData>
        </a:graphic>
      </p:graphicFrame>
      <p:graphicFrame>
        <p:nvGraphicFramePr>
          <p:cNvPr id="19" name="Table 18">
            <a:extLst>
              <a:ext uri="{FF2B5EF4-FFF2-40B4-BE49-F238E27FC236}">
                <a16:creationId xmlns:a16="http://schemas.microsoft.com/office/drawing/2014/main" id="{FB625036-6226-4C0A-BC75-0A68491144B5}"/>
              </a:ext>
            </a:extLst>
          </p:cNvPr>
          <p:cNvGraphicFramePr/>
          <p:nvPr>
            <p:extLst>
              <p:ext uri="{D42A27DB-BD31-4B8C-83A1-F6EECF244321}">
                <p14:modId xmlns:p14="http://schemas.microsoft.com/office/powerpoint/2010/main" val="3731423806"/>
              </p:ext>
            </p:extLst>
          </p:nvPr>
        </p:nvGraphicFramePr>
        <p:xfrm>
          <a:off x="3871438" y="514509"/>
          <a:ext cx="3084156" cy="5305461"/>
        </p:xfrm>
        <a:graphic>
          <a:graphicData uri="http://schemas.openxmlformats.org/drawingml/2006/table">
            <a:tbl>
              <a:tblPr>
                <a:tableStyleId>{616DA210-FB5B-4158-B5E0-FEB733F419BA}</a:tableStyleId>
              </a:tblPr>
              <a:tblGrid>
                <a:gridCol w="771039">
                  <a:extLst>
                    <a:ext uri="{9D8B030D-6E8A-4147-A177-3AD203B41FA5}">
                      <a16:colId xmlns:a16="http://schemas.microsoft.com/office/drawing/2014/main" val="1365349836"/>
                    </a:ext>
                  </a:extLst>
                </a:gridCol>
                <a:gridCol w="771039">
                  <a:extLst>
                    <a:ext uri="{9D8B030D-6E8A-4147-A177-3AD203B41FA5}">
                      <a16:colId xmlns:a16="http://schemas.microsoft.com/office/drawing/2014/main" val="220214855"/>
                    </a:ext>
                  </a:extLst>
                </a:gridCol>
                <a:gridCol w="771039">
                  <a:extLst>
                    <a:ext uri="{9D8B030D-6E8A-4147-A177-3AD203B41FA5}">
                      <a16:colId xmlns:a16="http://schemas.microsoft.com/office/drawing/2014/main" val="2384992406"/>
                    </a:ext>
                  </a:extLst>
                </a:gridCol>
                <a:gridCol w="771039">
                  <a:extLst>
                    <a:ext uri="{9D8B030D-6E8A-4147-A177-3AD203B41FA5}">
                      <a16:colId xmlns:a16="http://schemas.microsoft.com/office/drawing/2014/main" val="1827738344"/>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24404951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0001 0100</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26673858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0001 0101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84930684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026</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0001 0110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44411662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0001 0111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46922516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0001 1000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51233445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0001 1001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113188454"/>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1A</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0001 1010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45835848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1B</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0001 1011</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53049789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1C</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0001 1100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43847801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1D</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029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0001 1101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083479088"/>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1E</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0001 1110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34970010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1F</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0001 1111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8810454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0010 0000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7477017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0010 0001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18431294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0010 0010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85539148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0010 0011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16845793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0010 0100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26386062"/>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0010 0101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23207070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0010 0110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49031635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039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0010 0111</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026332902"/>
                  </a:ext>
                </a:extLst>
              </a:tr>
            </a:tbl>
          </a:graphicData>
        </a:graphic>
      </p:graphicFrame>
      <p:graphicFrame>
        <p:nvGraphicFramePr>
          <p:cNvPr id="21" name="Table 20">
            <a:extLst>
              <a:ext uri="{FF2B5EF4-FFF2-40B4-BE49-F238E27FC236}">
                <a16:creationId xmlns:a16="http://schemas.microsoft.com/office/drawing/2014/main" id="{D501AEB0-ED26-416B-97CC-75FEE2C29545}"/>
              </a:ext>
            </a:extLst>
          </p:cNvPr>
          <p:cNvGraphicFramePr/>
          <p:nvPr>
            <p:extLst>
              <p:ext uri="{D42A27DB-BD31-4B8C-83A1-F6EECF244321}">
                <p14:modId xmlns:p14="http://schemas.microsoft.com/office/powerpoint/2010/main" val="41252257"/>
              </p:ext>
            </p:extLst>
          </p:nvPr>
        </p:nvGraphicFramePr>
        <p:xfrm>
          <a:off x="7284823" y="514510"/>
          <a:ext cx="3084156" cy="5305461"/>
        </p:xfrm>
        <a:graphic>
          <a:graphicData uri="http://schemas.openxmlformats.org/drawingml/2006/table">
            <a:tbl>
              <a:tblPr>
                <a:tableStyleId>{616DA210-FB5B-4158-B5E0-FEB733F419BA}</a:tableStyleId>
              </a:tblPr>
              <a:tblGrid>
                <a:gridCol w="771039">
                  <a:extLst>
                    <a:ext uri="{9D8B030D-6E8A-4147-A177-3AD203B41FA5}">
                      <a16:colId xmlns:a16="http://schemas.microsoft.com/office/drawing/2014/main" val="767390672"/>
                    </a:ext>
                  </a:extLst>
                </a:gridCol>
                <a:gridCol w="771039">
                  <a:extLst>
                    <a:ext uri="{9D8B030D-6E8A-4147-A177-3AD203B41FA5}">
                      <a16:colId xmlns:a16="http://schemas.microsoft.com/office/drawing/2014/main" val="7493008"/>
                    </a:ext>
                  </a:extLst>
                </a:gridCol>
                <a:gridCol w="771039">
                  <a:extLst>
                    <a:ext uri="{9D8B030D-6E8A-4147-A177-3AD203B41FA5}">
                      <a16:colId xmlns:a16="http://schemas.microsoft.com/office/drawing/2014/main" val="11307480"/>
                    </a:ext>
                  </a:extLst>
                </a:gridCol>
                <a:gridCol w="771039">
                  <a:extLst>
                    <a:ext uri="{9D8B030D-6E8A-4147-A177-3AD203B41FA5}">
                      <a16:colId xmlns:a16="http://schemas.microsoft.com/office/drawing/2014/main" val="207144860"/>
                    </a:ext>
                  </a:extLst>
                </a:gridCol>
              </a:tblGrid>
              <a:tr h="252641">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Hexa</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Desimal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Oktal</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Biner</a:t>
                      </a:r>
                      <a:endParaRPr lang="id-ID" sz="1050" b="0" i="0" u="none" strike="noStrike" dirty="0">
                        <a:effectLst/>
                        <a:latin typeface="Arial" panose="020B0604020202020204" pitchFamily="34" charset="0"/>
                        <a:cs typeface="Arial" panose="020B0604020202020204" pitchFamily="34" charset="0"/>
                      </a:endParaRPr>
                    </a:p>
                  </a:txBody>
                  <a:tcPr marL="29601" marR="29601" marT="14800" marB="14800" anchor="ctr"/>
                </a:tc>
                <a:extLst>
                  <a:ext uri="{0D108BD9-81ED-4DB2-BD59-A6C34878D82A}">
                    <a16:rowId xmlns:a16="http://schemas.microsoft.com/office/drawing/2014/main" val="244063752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040</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0010 1000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95031806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0010 1001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79644047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2A</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0010 1010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46464632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2B</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0010 1011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17361649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2C</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0010 1100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401081540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2D</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58738655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2E</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424975374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2F</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0010 1111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370234195"/>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0011 0000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58618441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049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0011 0001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59892897"/>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0011 0010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02104269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0011 0011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69470696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0011 0100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48293197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0011 0101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74680585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054</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0011 0110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4099627231"/>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055</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067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0011 0111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177739050"/>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056</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0011 1000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167468706"/>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057</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071</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0011 1001</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3724317039"/>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3A</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058</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072</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0011 1010</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2014361503"/>
                  </a:ext>
                </a:extLst>
              </a:tr>
              <a:tr h="252641">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3B</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059</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a:effectLst/>
                          <a:latin typeface="Arial" panose="020B0604020202020204" pitchFamily="34" charset="0"/>
                          <a:cs typeface="Arial" panose="020B0604020202020204" pitchFamily="34" charset="0"/>
                        </a:rPr>
                        <a:t>073</a:t>
                      </a:r>
                      <a:endParaRPr lang="id-ID" sz="1050" b="0" i="0" u="none" strike="noStrike">
                        <a:effectLst/>
                        <a:latin typeface="Arial" panose="020B0604020202020204" pitchFamily="34" charset="0"/>
                        <a:cs typeface="Arial" panose="020B0604020202020204" pitchFamily="34" charset="0"/>
                      </a:endParaRPr>
                    </a:p>
                  </a:txBody>
                  <a:tcPr marL="31081" marR="31081" marT="15540" marB="15540" anchor="ctr"/>
                </a:tc>
                <a:tc>
                  <a:txBody>
                    <a:bodyPr/>
                    <a:lstStyle/>
                    <a:p>
                      <a:pPr algn="ctr" fontAlgn="ctr">
                        <a:spcBef>
                          <a:spcPts val="0"/>
                        </a:spcBef>
                        <a:spcAft>
                          <a:spcPts val="0"/>
                        </a:spcAft>
                      </a:pPr>
                      <a:r>
                        <a:rPr lang="id-ID" sz="1050" u="none" strike="noStrike" dirty="0">
                          <a:effectLst/>
                          <a:latin typeface="Arial" panose="020B0604020202020204" pitchFamily="34" charset="0"/>
                          <a:cs typeface="Arial" panose="020B0604020202020204" pitchFamily="34" charset="0"/>
                        </a:rPr>
                        <a:t>0011 1011</a:t>
                      </a:r>
                      <a:endParaRPr lang="id-ID" sz="1050" b="0" i="0" u="none" strike="noStrike" dirty="0">
                        <a:effectLst/>
                        <a:latin typeface="Arial" panose="020B0604020202020204" pitchFamily="34" charset="0"/>
                        <a:cs typeface="Arial" panose="020B0604020202020204" pitchFamily="34" charset="0"/>
                      </a:endParaRPr>
                    </a:p>
                  </a:txBody>
                  <a:tcPr marL="31081" marR="31081" marT="15540" marB="15540" anchor="ctr"/>
                </a:tc>
                <a:extLst>
                  <a:ext uri="{0D108BD9-81ED-4DB2-BD59-A6C34878D82A}">
                    <a16:rowId xmlns:a16="http://schemas.microsoft.com/office/drawing/2014/main" val="1481819550"/>
                  </a:ext>
                </a:extLst>
              </a:tr>
            </a:tbl>
          </a:graphicData>
        </a:graphic>
      </p:graphicFrame>
      <p:sp>
        <p:nvSpPr>
          <p:cNvPr id="23" name="TextBox 22">
            <a:extLst>
              <a:ext uri="{FF2B5EF4-FFF2-40B4-BE49-F238E27FC236}">
                <a16:creationId xmlns:a16="http://schemas.microsoft.com/office/drawing/2014/main" id="{F6A60831-1042-4440-B76C-26DAC88E031C}"/>
              </a:ext>
            </a:extLst>
          </p:cNvPr>
          <p:cNvSpPr txBox="1"/>
          <p:nvPr/>
        </p:nvSpPr>
        <p:spPr>
          <a:xfrm>
            <a:off x="10368979" y="514510"/>
            <a:ext cx="1860241" cy="923330"/>
          </a:xfrm>
          <a:prstGeom prst="rect">
            <a:avLst/>
          </a:prstGeom>
          <a:noFill/>
        </p:spPr>
        <p:txBody>
          <a:bodyPr wrap="square" rtlCol="0">
            <a:spAutoFit/>
          </a:bodyPr>
          <a:lstStyle/>
          <a:p>
            <a:r>
              <a:rPr lang="id-ID" dirty="0"/>
              <a:t>Konversi Bilangan Biner (8 Bit)</a:t>
            </a:r>
          </a:p>
        </p:txBody>
      </p:sp>
    </p:spTree>
    <p:extLst>
      <p:ext uri="{BB962C8B-B14F-4D97-AF65-F5344CB8AC3E}">
        <p14:creationId xmlns:p14="http://schemas.microsoft.com/office/powerpoint/2010/main" val="129324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434</TotalTime>
  <Words>3445</Words>
  <Application>Microsoft Office PowerPoint</Application>
  <PresentationFormat>Widescreen</PresentationFormat>
  <Paragraphs>1987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 Gentle Touch</vt:lpstr>
      <vt:lpstr>Arial</vt:lpstr>
      <vt:lpstr>Rockwell</vt:lpstr>
      <vt:lpstr>Rockwell Condensed</vt:lpstr>
      <vt:lpstr>Wingdings</vt:lpstr>
      <vt:lpstr>Wood Type</vt:lpstr>
      <vt:lpstr>Konversi bilangan biner hexadecimal, octa decimal, dan decimal</vt:lpstr>
      <vt:lpstr>Jenis-jenis bahasa pemrograman</vt:lpstr>
      <vt:lpstr>Assembly leanguage</vt:lpstr>
      <vt:lpstr>PowerPoint Presentation</vt:lpstr>
      <vt:lpstr>PowerPoint Presentation</vt:lpstr>
      <vt:lpstr>bahasa c</vt:lpstr>
      <vt:lpstr>PowerPoint Presentation</vt:lpstr>
      <vt:lpstr>High leanguage program</vt:lpstr>
      <vt:lpstr>PowerPoint Presentation</vt:lpstr>
      <vt:lpstr>PowerPoint Presentation</vt:lpstr>
      <vt:lpstr>PowerPoint Presentation</vt:lpstr>
      <vt:lpstr>PowerPoint Presentation</vt:lpstr>
      <vt:lpstr>PowerPoint Presentation</vt:lpstr>
      <vt:lpstr>Konversi biner dengan kode ascii</vt:lpstr>
      <vt:lpstr>Konversi biner dengan kode ascii</vt:lpstr>
      <vt:lpstr>Konversi biner dengan kode ascii</vt:lpstr>
      <vt:lpstr>Konversi biner dengan kode ascii</vt:lpstr>
      <vt:lpstr>Konversi biner dengan kode ascii</vt:lpstr>
      <vt:lpstr>Konversi biner dengan kode ascii</vt:lpstr>
      <vt:lpstr>Konversi biner dengan kode ascii</vt:lpstr>
      <vt:lpstr>Konversi biner dengan kode ascii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Konversi bilangan biner hexadecimal, octa decimal, dan decimal</dc:title>
  <dc:creator>XiN ががひ</dc:creator>
  <cp:lastModifiedBy>XiN ががひ</cp:lastModifiedBy>
  <cp:revision>4</cp:revision>
  <dcterms:created xsi:type="dcterms:W3CDTF">2020-09-26T17:50:17Z</dcterms:created>
  <dcterms:modified xsi:type="dcterms:W3CDTF">2020-09-27T01:08:56Z</dcterms:modified>
</cp:coreProperties>
</file>