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4" r:id="rId3"/>
    <p:sldId id="257" r:id="rId4"/>
    <p:sldId id="263" r:id="rId5"/>
    <p:sldId id="258" r:id="rId6"/>
    <p:sldId id="260" r:id="rId7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87775" y="2614930"/>
            <a:ext cx="4135755" cy="767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400">
                <a:sym typeface="+mn-ea"/>
              </a:rPr>
              <a:t>为什么学习</a:t>
            </a:r>
            <a:r>
              <a:rPr lang="en-US" altLang="zh-CN" sz="4400">
                <a:sym typeface="+mn-ea"/>
              </a:rPr>
              <a:t>JAVA</a:t>
            </a:r>
            <a:r>
              <a:rPr lang="zh-CN" altLang="en-US" sz="4400">
                <a:sym typeface="+mn-ea"/>
              </a:rPr>
              <a:t>?</a:t>
            </a:r>
            <a:endParaRPr lang="zh-CN" altLang="en-US" sz="44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TIOBE语言排行榜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405380"/>
            <a:ext cx="5238750" cy="3705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75" y="2405380"/>
            <a:ext cx="5238115" cy="2466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1777365"/>
            <a:ext cx="51092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JAVA</a:t>
            </a:r>
            <a:r>
              <a:rPr lang="zh-CN" altLang="en-US"/>
              <a:t>在2015，2016年统计TIOBE语言排行榜第一名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15685" y="1777365"/>
            <a:ext cx="5434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JAVA</a:t>
            </a:r>
            <a:r>
              <a:rPr lang="zh-CN" altLang="en-US"/>
              <a:t>在2002-2016年TIOBE语言排名一直处于第一二位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什么是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IOBE 编程语言社区排行榜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T</a:t>
            </a:r>
            <a:r>
              <a:rPr lang="zh-CN" altLang="en-US"/>
              <a:t>IOBE 编程语言社区排行榜是编程语言流行趋势的一个指标，每月更新，这份排行榜排名基于互联网上有经验的程序员、课程和第三方厂商的数量。排名使用著名的搜索引擎（诸如 Google、MSN、Yahoo!、Wikipedia、YouTube 以及 Baidu 等）进行计算。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400"/>
              <a:t>请注意这个排行榜只是反映某个编程语言的热门程度，并不能说明一门编程语言好不好，或者一门语言所编写的代码数量多少。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730" y="2648585"/>
            <a:ext cx="10515600" cy="1325563"/>
          </a:xfrm>
        </p:spPr>
        <p:txBody>
          <a:bodyPr/>
          <a:p>
            <a:pPr algn="ctr"/>
            <a:r>
              <a:rPr lang="zh-CN" altLang="en-US"/>
              <a:t>学</a:t>
            </a:r>
            <a:r>
              <a:rPr lang="en-US" altLang="zh-CN"/>
              <a:t>JAVA</a:t>
            </a:r>
            <a:r>
              <a:rPr lang="zh-CN" altLang="en-US"/>
              <a:t>到底学什么？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37260" y="985520"/>
            <a:ext cx="9573260" cy="494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 </a:t>
            </a:r>
            <a:r>
              <a:rPr lang="zh-CN" altLang="zh-CN"/>
              <a:t>课程体系</a:t>
            </a:r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1028065" y="2259330"/>
            <a:ext cx="1579245" cy="6178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java基础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75000" y="2259330"/>
            <a:ext cx="1579245" cy="6178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web开发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05755" y="2259330"/>
            <a:ext cx="1579245" cy="6178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框架体系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31125" y="2277110"/>
            <a:ext cx="1579245" cy="6178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高级进阶</a:t>
            </a:r>
            <a:endParaRPr lang="zh-CN" altLang="en-US"/>
          </a:p>
        </p:txBody>
      </p:sp>
      <p:cxnSp>
        <p:nvCxnSpPr>
          <p:cNvPr id="18" name="直接连接符 17"/>
          <p:cNvCxnSpPr>
            <a:endCxn id="5" idx="0"/>
          </p:cNvCxnSpPr>
          <p:nvPr/>
        </p:nvCxnSpPr>
        <p:spPr>
          <a:xfrm flipH="1">
            <a:off x="1818005" y="1478915"/>
            <a:ext cx="4413885" cy="78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7" idx="0"/>
          </p:cNvCxnSpPr>
          <p:nvPr/>
        </p:nvCxnSpPr>
        <p:spPr>
          <a:xfrm flipH="1">
            <a:off x="3964940" y="1494790"/>
            <a:ext cx="2266950" cy="764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8" idx="0"/>
          </p:cNvCxnSpPr>
          <p:nvPr/>
        </p:nvCxnSpPr>
        <p:spPr>
          <a:xfrm flipH="1">
            <a:off x="6195695" y="1478915"/>
            <a:ext cx="36195" cy="78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9" idx="0"/>
          </p:cNvCxnSpPr>
          <p:nvPr/>
        </p:nvCxnSpPr>
        <p:spPr>
          <a:xfrm>
            <a:off x="6257290" y="1471295"/>
            <a:ext cx="2263775" cy="805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37260" y="3736975"/>
            <a:ext cx="1774190" cy="1980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 1-1 语言基础</a:t>
            </a:r>
            <a:endParaRPr lang="zh-CN" altLang="en-US"/>
          </a:p>
          <a:p>
            <a:pPr algn="ctr"/>
            <a:r>
              <a:rPr lang="zh-CN" altLang="en-US"/>
              <a:t>1-2 面向对象</a:t>
            </a:r>
            <a:endParaRPr lang="zh-CN" altLang="en-US"/>
          </a:p>
          <a:p>
            <a:pPr algn="ctr"/>
            <a:r>
              <a:rPr lang="zh-CN" altLang="en-US"/>
              <a:t>1-3 基础工具</a:t>
            </a:r>
            <a:endParaRPr lang="zh-CN" altLang="en-US"/>
          </a:p>
          <a:p>
            <a:pPr algn="ctr"/>
            <a:r>
              <a:rPr lang="zh-CN" altLang="en-US"/>
              <a:t>1-4 核心类库</a:t>
            </a:r>
            <a:endParaRPr lang="zh-CN" altLang="en-US"/>
          </a:p>
          <a:p>
            <a:pPr algn="ctr"/>
            <a:r>
              <a:rPr lang="zh-CN" altLang="en-US"/>
              <a:t>1-5 高级进阶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118485" y="3736340"/>
            <a:ext cx="1635760" cy="198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/>
              <a:t>2-1 web基础</a:t>
            </a:r>
            <a:endParaRPr lang="zh-CN" altLang="en-US"/>
          </a:p>
          <a:p>
            <a:pPr algn="l"/>
            <a:r>
              <a:rPr lang="zh-CN" altLang="en-US"/>
              <a:t>2-2  mysql</a:t>
            </a:r>
            <a:endParaRPr lang="zh-CN" altLang="en-US"/>
          </a:p>
          <a:p>
            <a:pPr algn="l"/>
            <a:r>
              <a:rPr lang="zh-CN" altLang="en-US"/>
              <a:t>2-3 web高级</a:t>
            </a:r>
            <a:endParaRPr lang="zh-CN" altLang="en-US"/>
          </a:p>
          <a:p>
            <a:pPr algn="l"/>
            <a:r>
              <a:rPr lang="en-US" altLang="zh-CN"/>
              <a:t>2-4 </a:t>
            </a:r>
            <a:r>
              <a:rPr lang="zh-CN" altLang="en-US">
                <a:sym typeface="+mn-ea"/>
              </a:rPr>
              <a:t>jQuery和AJAX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2-5 </a:t>
            </a:r>
            <a:r>
              <a:rPr lang="zh-CN" altLang="en-US"/>
              <a:t>信息管理系统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070475" y="3736975"/>
            <a:ext cx="2249805" cy="19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/>
              <a:t>3-</a:t>
            </a:r>
            <a:r>
              <a:rPr lang="en-US" altLang="zh-CN"/>
              <a:t>1</a:t>
            </a:r>
            <a:r>
              <a:rPr lang="zh-CN" altLang="en-US"/>
              <a:t> Struts2.0框架</a:t>
            </a:r>
            <a:endParaRPr lang="zh-CN" altLang="en-US"/>
          </a:p>
          <a:p>
            <a:pPr algn="l"/>
            <a:r>
              <a:rPr lang="zh-CN" altLang="en-US"/>
              <a:t>3-</a:t>
            </a:r>
            <a:r>
              <a:rPr lang="en-US" altLang="zh-CN"/>
              <a:t>2</a:t>
            </a:r>
            <a:r>
              <a:rPr lang="zh-CN" altLang="en-US"/>
              <a:t> Hibernate框架</a:t>
            </a:r>
            <a:endParaRPr lang="zh-CN" altLang="en-US"/>
          </a:p>
          <a:p>
            <a:pPr algn="l"/>
            <a:r>
              <a:rPr lang="zh-CN" altLang="en-US"/>
              <a:t>3-</a:t>
            </a:r>
            <a:r>
              <a:rPr lang="en-US" altLang="zh-CN"/>
              <a:t>3</a:t>
            </a:r>
            <a:r>
              <a:rPr lang="zh-CN" altLang="en-US"/>
              <a:t> Spring框架</a:t>
            </a:r>
            <a:endParaRPr lang="zh-CN" altLang="en-US"/>
          </a:p>
          <a:p>
            <a:pPr algn="l"/>
            <a:r>
              <a:rPr lang="zh-CN" altLang="en-US"/>
              <a:t>3-</a:t>
            </a:r>
            <a:r>
              <a:rPr lang="en-US" altLang="zh-CN"/>
              <a:t>4</a:t>
            </a:r>
            <a:r>
              <a:rPr lang="zh-CN" altLang="en-US"/>
              <a:t> 项目实战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564755" y="3736340"/>
            <a:ext cx="1911985" cy="2422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/>
              <a:t>4-1 EasyUI</a:t>
            </a:r>
            <a:endParaRPr lang="zh-CN" altLang="en-US"/>
          </a:p>
          <a:p>
            <a:pPr algn="l"/>
            <a:r>
              <a:rPr lang="zh-CN" altLang="en-US"/>
              <a:t>4-2 </a:t>
            </a:r>
            <a:r>
              <a:rPr lang="en-US" altLang="zh-CN"/>
              <a:t>Maven</a:t>
            </a:r>
            <a:endParaRPr lang="en-US" altLang="zh-CN"/>
          </a:p>
          <a:p>
            <a:pPr algn="l"/>
            <a:r>
              <a:rPr lang="zh-CN" altLang="en-US"/>
              <a:t>4-3 Lucene</a:t>
            </a:r>
            <a:endParaRPr lang="zh-CN" altLang="en-US"/>
          </a:p>
          <a:p>
            <a:pPr algn="l"/>
            <a:r>
              <a:rPr lang="zh-CN" altLang="en-US"/>
              <a:t>4-4 oracle</a:t>
            </a:r>
            <a:endParaRPr lang="zh-CN" altLang="en-US"/>
          </a:p>
          <a:p>
            <a:pPr algn="l"/>
            <a:r>
              <a:rPr lang="zh-CN" altLang="en-US"/>
              <a:t>4-5 SpringMVC</a:t>
            </a:r>
            <a:endParaRPr lang="zh-CN" altLang="en-US"/>
          </a:p>
          <a:p>
            <a:pPr algn="l"/>
            <a:r>
              <a:rPr lang="zh-CN" altLang="en-US"/>
              <a:t>4-6 SVN</a:t>
            </a:r>
            <a:endParaRPr lang="zh-CN" altLang="en-US"/>
          </a:p>
          <a:p>
            <a:pPr algn="l"/>
            <a:r>
              <a:rPr lang="zh-CN" altLang="en-US"/>
              <a:t>4-</a:t>
            </a:r>
            <a:r>
              <a:rPr lang="en-US" altLang="zh-CN"/>
              <a:t>7</a:t>
            </a:r>
            <a:r>
              <a:rPr lang="zh-CN" altLang="en-US"/>
              <a:t> MyBatis框架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4-8 </a:t>
            </a:r>
            <a:r>
              <a:rPr lang="zh-CN" altLang="en-US">
                <a:sym typeface="+mn-ea"/>
              </a:rPr>
              <a:t>项目实战</a:t>
            </a:r>
            <a:endParaRPr lang="zh-CN" altLang="en-US">
              <a:sym typeface="+mn-ea"/>
            </a:endParaRPr>
          </a:p>
        </p:txBody>
      </p:sp>
      <p:cxnSp>
        <p:nvCxnSpPr>
          <p:cNvPr id="31" name="直接连接符 30"/>
          <p:cNvCxnSpPr>
            <a:stCxn id="5" idx="2"/>
            <a:endCxn id="25" idx="0"/>
          </p:cNvCxnSpPr>
          <p:nvPr/>
        </p:nvCxnSpPr>
        <p:spPr>
          <a:xfrm>
            <a:off x="1818005" y="2877185"/>
            <a:ext cx="6350" cy="85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7" idx="2"/>
            <a:endCxn id="26" idx="0"/>
          </p:cNvCxnSpPr>
          <p:nvPr/>
        </p:nvCxnSpPr>
        <p:spPr>
          <a:xfrm flipH="1">
            <a:off x="3936365" y="2877185"/>
            <a:ext cx="28575" cy="85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2"/>
            <a:endCxn id="28" idx="0"/>
          </p:cNvCxnSpPr>
          <p:nvPr/>
        </p:nvCxnSpPr>
        <p:spPr>
          <a:xfrm>
            <a:off x="8521065" y="2894965"/>
            <a:ext cx="0" cy="84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8" idx="2"/>
            <a:endCxn id="27" idx="0"/>
          </p:cNvCxnSpPr>
          <p:nvPr/>
        </p:nvCxnSpPr>
        <p:spPr>
          <a:xfrm>
            <a:off x="6195695" y="2877185"/>
            <a:ext cx="0" cy="85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箭头 36"/>
          <p:cNvSpPr/>
          <p:nvPr/>
        </p:nvSpPr>
        <p:spPr>
          <a:xfrm>
            <a:off x="2606675" y="2477135"/>
            <a:ext cx="568325" cy="21717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4796155" y="2477135"/>
            <a:ext cx="568325" cy="21717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7105015" y="2477135"/>
            <a:ext cx="568325" cy="21717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en-US" altLang="zh-CN"/>
              <a:t>Java</a:t>
            </a:r>
            <a:r>
              <a:rPr lang="zh-CN" altLang="en-US"/>
              <a:t>职业规划</a:t>
            </a:r>
            <a:endParaRPr lang="zh-CN" altLang="en-US"/>
          </a:p>
        </p:txBody>
      </p:sp>
      <p:pic>
        <p:nvPicPr>
          <p:cNvPr id="15362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1470" y="572135"/>
            <a:ext cx="4356735" cy="5713730"/>
          </a:xfrm>
        </p:spPr>
      </p:pic>
      <p:sp>
        <p:nvSpPr>
          <p:cNvPr id="15363" name="文本框 4"/>
          <p:cNvSpPr txBox="1"/>
          <p:nvPr/>
        </p:nvSpPr>
        <p:spPr>
          <a:xfrm>
            <a:off x="750570" y="1494155"/>
            <a:ext cx="5224780" cy="3215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800100" lvl="1" indent="-342900">
              <a:lnSpc>
                <a:spcPct val="190000"/>
              </a:lnSpc>
              <a:buFont typeface="微软雅黑" panose="020B0503020204020204" charset="-122"/>
              <a:buAutoNum type="circleNumDbPlain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走技术路线：高级软件工程师、系统架构师、技术总监、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CTO(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首席技术官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800100" lvl="1" indent="-342900">
              <a:lnSpc>
                <a:spcPct val="190000"/>
              </a:lnSpc>
              <a:buFont typeface="微软雅黑" panose="020B0503020204020204" charset="-122"/>
              <a:buAutoNum type="circleNumDbPlain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走管理路线：项目经理、部门经理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800100" lvl="1" indent="-342900">
              <a:lnSpc>
                <a:spcPct val="190000"/>
              </a:lnSpc>
              <a:buFont typeface="微软雅黑" panose="020B0503020204020204" charset="-122"/>
              <a:buAutoNum type="circleNumDbPlain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走其他路线：需求分析师、测试工程师、实施工程师、销售顾问、培训讲师、自己创业等等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演示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Calibri Light</vt:lpstr>
      <vt:lpstr>1_Office 主题</vt:lpstr>
      <vt:lpstr>PowerPoint 演示文稿</vt:lpstr>
      <vt:lpstr>TIOBE语言排行榜</vt:lpstr>
      <vt:lpstr>什么是TIOBE 编程语言社区排行榜</vt:lpstr>
      <vt:lpstr>学JAVA到底学什么？</vt:lpstr>
      <vt:lpstr>PowerPoint 演示文稿</vt:lpstr>
      <vt:lpstr>Java职业规划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lx</dc:creator>
  <cp:lastModifiedBy>lx</cp:lastModifiedBy>
  <cp:revision>73</cp:revision>
  <dcterms:created xsi:type="dcterms:W3CDTF">2015-05-05T08:02:00Z</dcterms:created>
  <dcterms:modified xsi:type="dcterms:W3CDTF">2016-12-15T05:05:56Z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