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5" r:id="rId4"/>
    <p:sldId id="258" r:id="rId5"/>
    <p:sldId id="257" r:id="rId6"/>
    <p:sldId id="259" r:id="rId8"/>
    <p:sldId id="260" r:id="rId9"/>
    <p:sldId id="261" r:id="rId10"/>
    <p:sldId id="262" r:id="rId11"/>
    <p:sldId id="263" r:id="rId12"/>
    <p:sldId id="264" r:id="rId13"/>
    <p:sldId id="27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主讲人：袁晓燕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标识符命名规则：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①　由字母、数字、下划线、$组成，但不能以数字开头（注：此处的字母可以是中文、日文等）。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②　大小写敏感。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③　不得使用java中的关键字和保留字。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④　不用Java API里的类名作为自己的类名。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课堂练习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请检查以下哪些标识符不合法？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class </a:t>
            </a:r>
            <a:r>
              <a:rPr lang="zh-CN" altLang="en-US"/>
              <a:t>、</a:t>
            </a:r>
            <a:r>
              <a:rPr lang="en-US" altLang="zh-CN"/>
              <a:t>data# </a:t>
            </a:r>
            <a:r>
              <a:rPr lang="zh-CN" altLang="en-US"/>
              <a:t>、</a:t>
            </a:r>
            <a:r>
              <a:rPr lang="en-US" altLang="zh-CN"/>
              <a:t>123</a:t>
            </a:r>
            <a:r>
              <a:rPr lang="zh-CN" altLang="en-US"/>
              <a:t>、</a:t>
            </a:r>
            <a:r>
              <a:rPr lang="en-US" altLang="zh-CN"/>
              <a:t>Hello World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$kk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 _981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HelloWorld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36955" y="2900045"/>
            <a:ext cx="10515600" cy="1325563"/>
          </a:xfrm>
        </p:spPr>
        <p:txBody>
          <a:bodyPr/>
          <a:p>
            <a:pPr algn="ctr"/>
            <a:r>
              <a:rPr lang="zh-CN" altLang="en-US"/>
              <a:t>本课小结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矩形 19456"/>
          <p:cNvSpPr/>
          <p:nvPr/>
        </p:nvSpPr>
        <p:spPr>
          <a:xfrm>
            <a:off x="4649073" y="2648903"/>
            <a:ext cx="2893060" cy="1595120"/>
          </a:xfrm>
          <a:prstGeom prst="rect">
            <a:avLst/>
          </a:prstGeom>
          <a:noFill/>
          <a:ln w="12700">
            <a:noFill/>
          </a:ln>
        </p:spPr>
        <p:txBody>
          <a:bodyPr wrap="none" lIns="35718" tIns="35718" rIns="35718" bIns="35718" anchor="ctr">
            <a:spAutoFit/>
          </a:bodyPr>
          <a:p>
            <a:pPr lvl="0" indent="0" algn="ctr" hangingPunct="0"/>
            <a:r>
              <a:rPr lang="en-US" altLang="zh-CN" sz="10000" b="1">
                <a:solidFill>
                  <a:schemeClr val="tx1"/>
                </a:solidFill>
                <a:latin typeface="Helvetica" charset="0"/>
                <a:ea typeface="Helvetica" charset="0"/>
                <a:sym typeface="Helvetica" charset="0"/>
              </a:rPr>
              <a:t>Q&amp;A</a:t>
            </a:r>
            <a:endParaRPr lang="en-US" altLang="zh-CN" sz="10000" b="1">
              <a:solidFill>
                <a:schemeClr val="tx1"/>
              </a:solidFill>
              <a:latin typeface="Helvetica" charset="0"/>
              <a:ea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本节课主要内容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en-US">
                <a:solidFill>
                  <a:schemeClr val="tx1"/>
                </a:solidFill>
                <a:latin typeface="Chalkboard" charset="0"/>
                <a:ea typeface="Chalkboard" charset="0"/>
                <a:sym typeface="Chalkboard" charset="0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环境搭建及开发第一个应用程序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zh-CN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的基本语法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zh-CN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三大注释</a:t>
            </a:r>
            <a:endParaRPr lang="en-US" altLang="zh-CN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zh-CN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语言分隔符和标识符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  <a:p>
            <a:pPr marL="822325" lvl="0" indent="-504825" algn="l" defTabSz="800100">
              <a:spcBef>
                <a:spcPts val="3300"/>
              </a:spcBef>
              <a:buSzPct val="171000"/>
            </a:pPr>
            <a:r>
              <a:rPr lang="en-US" altLang="zh-CN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Notepad++ </a:t>
            </a:r>
            <a:r>
              <a:rPr lang="zh-CN" altLang="en-US">
                <a:solidFill>
                  <a:schemeClr val="tx1"/>
                </a:solidFill>
                <a:latin typeface="Chalkboard" charset="0"/>
                <a:ea typeface="宋体" panose="02010600030101010101" pitchFamily="2" charset="-122"/>
                <a:sym typeface="Chalkboard" charset="0"/>
              </a:rPr>
              <a:t>工具的使用</a:t>
            </a:r>
            <a:endParaRPr lang="zh-CN" altLang="en-US">
              <a:solidFill>
                <a:schemeClr val="tx1"/>
              </a:solidFill>
              <a:latin typeface="Chalkboard" charset="0"/>
              <a:ea typeface="宋体" panose="02010600030101010101" pitchFamily="2" charset="-122"/>
              <a:sym typeface="Chalkboar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Java</a:t>
            </a:r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zh-CN" altLang="en-US"/>
              <a:t>步骤1:安装JDK</a:t>
            </a:r>
            <a:endParaRPr lang="zh-CN" altLang="en-US"/>
          </a:p>
          <a:p>
            <a:pPr marL="457200" indent="-457200"/>
            <a:r>
              <a:rPr lang="zh-CN" altLang="en-US"/>
              <a:t>步骤2:配置PATH环境变量: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PATH变量用于指定Java开发工具的位置</a:t>
            </a:r>
            <a:endParaRPr lang="zh-CN" altLang="en-US"/>
          </a:p>
          <a:p>
            <a:pPr marL="457200" indent="-457200"/>
            <a:r>
              <a:rPr lang="zh-CN" altLang="en-US"/>
              <a:t>步骤</a:t>
            </a:r>
            <a:r>
              <a:rPr lang="en-US" altLang="zh-CN"/>
              <a:t>3:javac  java</a:t>
            </a:r>
            <a:r>
              <a:rPr lang="zh-CN" altLang="en-US"/>
              <a:t>命令验证路径配置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JDK-JRE-JVM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895" y="1633220"/>
            <a:ext cx="4902200" cy="4351020"/>
          </a:xfrm>
        </p:spPr>
        <p:txBody>
          <a:bodyPr/>
          <a:p>
            <a:r>
              <a:rPr lang="zh-CN" altLang="en-US" sz="2400"/>
              <a:t>JRE（Java Runtime Environment）Java运行环境</a:t>
            </a:r>
            <a:endParaRPr lang="zh-CN" altLang="en-US" sz="2400"/>
          </a:p>
          <a:p>
            <a:r>
              <a:rPr lang="zh-CN" altLang="en-US" sz="2400"/>
              <a:t>JDK（Java Development Kit）Java开发工具，包含开发Java程序的所有工具,如javac和java等，JDK里包含JRE。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JVM</a:t>
            </a:r>
            <a:r>
              <a:rPr lang="zh-CN" altLang="en-US" sz="2400"/>
              <a:t>（Java Virtual Machine）</a:t>
            </a:r>
            <a:r>
              <a:rPr lang="en-US" altLang="zh-CN" sz="2400"/>
              <a:t>Java</a:t>
            </a:r>
            <a:r>
              <a:rPr lang="zh-CN" altLang="en-US" sz="2400"/>
              <a:t>虚拟机，它是运行所有Java程序的虚拟计算机，好比是街机游戏的模拟器。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9590" y="1313815"/>
            <a:ext cx="6379845" cy="4779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开发第一个</a:t>
            </a:r>
            <a:r>
              <a:rPr lang="en-US" altLang="zh-CN"/>
              <a:t>Java</a:t>
            </a:r>
            <a:r>
              <a:rPr lang="zh-CN" altLang="en-US"/>
              <a:t>应用程序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public class Hello</a:t>
            </a:r>
            <a:r>
              <a:rPr lang="en-US" altLang="zh-CN" sz="2000"/>
              <a:t>World</a:t>
            </a:r>
            <a:r>
              <a:rPr lang="zh-CN" altLang="en-US" sz="2000"/>
              <a:t>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public static void main(String[] args){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</a:t>
            </a:r>
            <a:r>
              <a:rPr lang="en-US" altLang="zh-CN" sz="2000"/>
              <a:t>	</a:t>
            </a:r>
            <a:r>
              <a:rPr lang="zh-CN" altLang="en-US" sz="2000"/>
              <a:t>System.out.println("你好 Java");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进入到</a:t>
            </a:r>
            <a:r>
              <a:rPr lang="zh-CN" altLang="en-US" sz="2000">
                <a:sym typeface="+mn-ea"/>
              </a:rPr>
              <a:t>Hello</a:t>
            </a:r>
            <a:r>
              <a:rPr lang="en-US" altLang="zh-CN" sz="2000">
                <a:sym typeface="+mn-ea"/>
              </a:rPr>
              <a:t>World</a:t>
            </a:r>
            <a:r>
              <a:rPr lang="zh-CN" altLang="en-US" sz="2000"/>
              <a:t>.java所在目录: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编译Java源文件:   javac </a:t>
            </a:r>
            <a:r>
              <a:rPr lang="zh-CN" altLang="en-US" sz="2000">
                <a:sym typeface="+mn-ea"/>
              </a:rPr>
              <a:t>Hello</a:t>
            </a:r>
            <a:r>
              <a:rPr lang="en-US" altLang="zh-CN" sz="2000">
                <a:sym typeface="+mn-ea"/>
              </a:rPr>
              <a:t>World</a:t>
            </a:r>
            <a:r>
              <a:rPr lang="zh-CN" altLang="en-US" sz="2000"/>
              <a:t>.java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3.</a:t>
            </a:r>
            <a:r>
              <a:rPr lang="zh-CN" altLang="en-US" sz="2000"/>
              <a:t>运行Java类:            java </a:t>
            </a:r>
            <a:r>
              <a:rPr lang="zh-CN" altLang="en-US" sz="2000">
                <a:sym typeface="+mn-ea"/>
              </a:rPr>
              <a:t>Hello</a:t>
            </a:r>
            <a:r>
              <a:rPr lang="en-US" altLang="zh-CN" sz="2000">
                <a:sym typeface="+mn-ea"/>
              </a:rPr>
              <a:t>World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Java基本语法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Java语言严格区分大小写</a:t>
            </a:r>
            <a:endParaRPr lang="zh-CN" altLang="en-US"/>
          </a:p>
          <a:p>
            <a:r>
              <a:rPr lang="zh-CN" altLang="en-US"/>
              <a:t>一个Java源文件里可以定义多个Java类，但其中最多只能有一个类被定义成public类。若源文件中包括了public类，源文件必须和该public类同名。</a:t>
            </a:r>
            <a:endParaRPr lang="zh-CN" altLang="en-US"/>
          </a:p>
          <a:p>
            <a:r>
              <a:rPr lang="zh-CN" altLang="en-US"/>
              <a:t>一个源文件中包含N个Java类时，编译后会生成N份字节码文件，即每个类都会生成一份单独的class文件，且字节码文件名和其对应的类名相同。</a:t>
            </a:r>
            <a:endParaRPr lang="zh-CN" altLang="en-US"/>
          </a:p>
          <a:p>
            <a:r>
              <a:rPr lang="zh-CN" altLang="en-US"/>
              <a:t>一个类必须拥有main方法才能运行,因为main方法是程序的入口。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的三大注释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单行注释：// </a:t>
            </a:r>
            <a:endParaRPr lang="zh-CN" altLang="en-US"/>
          </a:p>
          <a:p>
            <a:r>
              <a:rPr lang="zh-CN" altLang="en-US"/>
              <a:t>多行注释：/* */</a:t>
            </a:r>
            <a:endParaRPr lang="zh-CN" altLang="en-US"/>
          </a:p>
          <a:p>
            <a:r>
              <a:rPr lang="zh-CN" altLang="en-US"/>
              <a:t>文档注释：/** */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/** 注释信息 */和多行注释一样，除此之外还可以专门生成文档信息API。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关键字和保留字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关键字:在编程语言中有一些事先定义的，有着特殊含义和用途的单词。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>
                <a:sym typeface="+mn-ea"/>
              </a:rPr>
              <a:t>abstract, assert,boolean, break, byte, case, catch, char, class, const, continue, default, do, double, else, enum,extends, final, finally, float, for, if, implements, import, instanceof, int, interface, long, native, new, package, private, protected, public, return, short, static, strictfp, super, switch, synchronized, this, throw, throws, transient, try, void, volatile, while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保留字:和关键字一样都是编程语言事先定义好的，只是说现在暂时没有特殊的用途，但说不定以后某天会突然被赋予意义和被使用到，因此被保留下来的单词。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sz="2000"/>
              <a:t>byValue, cast, false, future, generic, inner, operator, outer, rest, true, var</a:t>
            </a:r>
            <a:r>
              <a:rPr lang="en-US" altLang="zh-CN" sz="2000"/>
              <a:t>,</a:t>
            </a:r>
            <a:r>
              <a:rPr lang="zh-CN" altLang="en-US" sz="2000"/>
              <a:t>goto</a:t>
            </a:r>
            <a:r>
              <a:rPr lang="en-US" altLang="zh-CN" sz="2000"/>
              <a:t>,</a:t>
            </a:r>
            <a:r>
              <a:rPr lang="zh-CN" altLang="en-US" sz="2000"/>
              <a:t>const,null 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分隔符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zh-CN" altLang="en-US" sz="2400"/>
              <a:t>	分号     （;） ：语句的分割，表示一句话结束，好比咱们使用的句号。</a:t>
            </a:r>
            <a:endParaRPr lang="zh-CN" altLang="en-US" sz="2400"/>
          </a:p>
          <a:p>
            <a:pPr marL="457200" indent="-457200"/>
            <a:r>
              <a:rPr lang="zh-CN" altLang="en-US" sz="2400"/>
              <a:t>	花括号（{}）：表示一个代码块，是一个整体，花括号要成对使用。</a:t>
            </a:r>
            <a:endParaRPr lang="zh-CN" altLang="en-US" sz="2400"/>
          </a:p>
          <a:p>
            <a:pPr marL="457200" indent="-457200"/>
            <a:r>
              <a:rPr lang="zh-CN" altLang="en-US" sz="2400"/>
              <a:t>	方括号（[]）：定义数组和访问数组元素时使用。</a:t>
            </a:r>
            <a:endParaRPr lang="zh-CN" altLang="en-US" sz="2400"/>
          </a:p>
          <a:p>
            <a:pPr marL="457200" indent="-457200"/>
            <a:r>
              <a:rPr lang="zh-CN" altLang="en-US" sz="2400"/>
              <a:t>	圆括号（()）：使用很广泛，具体用到细讲。</a:t>
            </a:r>
            <a:endParaRPr lang="zh-CN" altLang="en-US" sz="2400"/>
          </a:p>
          <a:p>
            <a:pPr marL="457200" indent="-457200"/>
            <a:r>
              <a:rPr lang="zh-CN" altLang="en-US" sz="2400"/>
              <a:t>	圆点（.）：类和对象访问它的成员时使用。</a:t>
            </a:r>
            <a:endParaRPr lang="zh-CN" altLang="en-US" sz="2400"/>
          </a:p>
          <a:p>
            <a:pPr marL="457200" indent="-457200"/>
            <a:r>
              <a:rPr lang="zh-CN" altLang="en-US" sz="2400"/>
              <a:t>	空格（ ）：把一整条语句分割成几段，空格的次数不限制，好比一句英文里单词都要分开写一样。</a:t>
            </a:r>
            <a:endParaRPr lang="zh-CN" altLang="en-US" sz="2400"/>
          </a:p>
          <a:p>
            <a:pPr marL="457200" indent="-457200"/>
            <a:r>
              <a:rPr lang="zh-CN" altLang="en-US" sz="2400"/>
              <a:t>	注意：必须都是半角下的英文符号。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WPS 演示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Chalkboard</vt:lpstr>
      <vt:lpstr>Helvetica</vt:lpstr>
      <vt:lpstr>Calibri Light</vt:lpstr>
      <vt:lpstr>Calibri</vt:lpstr>
      <vt:lpstr>微软雅黑</vt:lpstr>
      <vt:lpstr>Segoe Print</vt:lpstr>
      <vt:lpstr>1_Office 主题</vt:lpstr>
      <vt:lpstr>Java语言基础</vt:lpstr>
      <vt:lpstr>本节课主要内容</vt:lpstr>
      <vt:lpstr>搭建Java开发环境</vt:lpstr>
      <vt:lpstr>JDK-JRE-JVM概述</vt:lpstr>
      <vt:lpstr>开发第一个Java应用程序</vt:lpstr>
      <vt:lpstr>Java基本语法</vt:lpstr>
      <vt:lpstr>Java的三大注释</vt:lpstr>
      <vt:lpstr>关键字和保留字</vt:lpstr>
      <vt:lpstr>分隔符</vt:lpstr>
      <vt:lpstr>标识符</vt:lpstr>
      <vt:lpstr>课堂练习</vt:lpstr>
      <vt:lpstr>本课小结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62</cp:revision>
  <dcterms:created xsi:type="dcterms:W3CDTF">2016-10-21T08:16:00Z</dcterms:created>
  <dcterms:modified xsi:type="dcterms:W3CDTF">2016-12-15T05:20:27Z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