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319" r:id="rId9"/>
    <p:sldId id="273" r:id="rId10"/>
    <p:sldId id="274" r:id="rId11"/>
    <p:sldId id="296" r:id="rId12"/>
    <p:sldId id="297" r:id="rId13"/>
    <p:sldId id="298" r:id="rId14"/>
    <p:sldId id="299" r:id="rId15"/>
    <p:sldId id="300" r:id="rId16"/>
    <p:sldId id="275" r:id="rId17"/>
    <p:sldId id="276" r:id="rId18"/>
    <p:sldId id="277" r:id="rId19"/>
    <p:sldId id="278" r:id="rId20"/>
    <p:sldId id="279" r:id="rId21"/>
    <p:sldId id="280" r:id="rId22"/>
    <p:sldId id="268" r:id="rId23"/>
    <p:sldId id="282" r:id="rId24"/>
    <p:sldId id="301" r:id="rId25"/>
    <p:sldId id="283" r:id="rId26"/>
    <p:sldId id="303" r:id="rId27"/>
    <p:sldId id="284" r:id="rId28"/>
    <p:sldId id="281" r:id="rId29"/>
    <p:sldId id="304" r:id="rId30"/>
    <p:sldId id="287" r:id="rId31"/>
    <p:sldId id="289" r:id="rId32"/>
    <p:sldId id="270" r:id="rId33"/>
  </p:sldIdLst>
  <p:sldSz cx="24384000" cy="13716000"/>
  <p:notesSz cx="6858000" cy="9144000"/>
  <p:defaultTextStyle>
    <a:defPPr>
      <a:defRPr lang="en-US"/>
    </a:defPPr>
    <a:lvl1pPr marL="0" lvl="0" indent="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l" defTabSz="584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20" y="-1168"/>
      </p:cViewPr>
      <p:guideLst>
        <p:guide orient="horz" pos="4314"/>
        <p:guide pos="7680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幻灯片图像占位符 40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文本占位符 4097"/>
          <p:cNvSpPr/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0"/>
            <a:r>
              <a:rPr lang="en-US" altLang="zh-CN"/>
              <a:t>Click to edit Master text styles</a:t>
            </a:r>
            <a:endParaRPr lang="en-US" altLang="zh-CN"/>
          </a:p>
          <a:p>
            <a:pPr lvl="1" indent="228600"/>
            <a:r>
              <a:rPr lang="en-US" altLang="zh-CN"/>
              <a:t>Second level</a:t>
            </a:r>
            <a:endParaRPr lang="en-US" altLang="zh-CN"/>
          </a:p>
          <a:p>
            <a:pPr lvl="2" indent="457200"/>
            <a:r>
              <a:rPr lang="en-US" altLang="zh-CN"/>
              <a:t>Third level</a:t>
            </a:r>
            <a:endParaRPr lang="en-US" altLang="zh-CN"/>
          </a:p>
          <a:p>
            <a:pPr lvl="3" indent="685800"/>
            <a:r>
              <a:rPr lang="en-US" altLang="zh-CN"/>
              <a:t>Fourth level</a:t>
            </a:r>
            <a:endParaRPr lang="en-US" altLang="zh-CN"/>
          </a:p>
          <a:p>
            <a:pPr lvl="4" indent="91440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/>
      </p:sp>
      <p:sp>
        <p:nvSpPr>
          <p:cNvPr id="614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/>
          <p:nvPr>
            <p:ph type="sldImg"/>
          </p:nvPr>
        </p:nvSpPr>
        <p:spPr/>
      </p:sp>
      <p:sp>
        <p:nvSpPr>
          <p:cNvPr id="81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/>
          <p:nvPr>
            <p:ph type="sldImg"/>
          </p:nvPr>
        </p:nvSpPr>
        <p:spPr/>
      </p:sp>
      <p:sp>
        <p:nvSpPr>
          <p:cNvPr id="1945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/>
          <p:nvPr>
            <p:ph type="sldImg"/>
          </p:nvPr>
        </p:nvSpPr>
        <p:spPr/>
      </p:sp>
      <p:sp>
        <p:nvSpPr>
          <p:cNvPr id="276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buChar char="•"/>
            </a:pPr>
            <a:fld id="{9A0DB2DC-4C9A-4742-B13C-FB6460FD3503}" type="slidenum">
              <a:rPr lang="zh-CN" strike="noStrike" noProof="1">
                <a:latin typeface="Helvetica Light" charset="0"/>
                <a:ea typeface="Helvetica Light" charset="0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0"/>
          <p:cNvSpPr/>
          <p:nvPr>
            <p:ph type="ctrTitle"/>
          </p:nvPr>
        </p:nvSpPr>
        <p:spPr/>
        <p:txBody>
          <a:bodyPr vert="horz" wrap="square" lIns="50800" tIns="50800" rIns="50800" bIns="50800" anchor="ctr">
            <a:normAutofit/>
          </a:bodyPr>
          <a:p>
            <a:pPr defTabSz="635000" fontAlgn="base">
              <a:buNone/>
            </a:pPr>
            <a:r>
              <a:rPr lang="zh-CN" altLang="zh-CN" sz="9400" strike="noStrike" kern="1200" baseline="0" noProof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类型转换和运算符</a:t>
            </a:r>
            <a:endParaRPr lang="zh-CN" altLang="zh-CN" sz="9400" strike="noStrike" kern="1200" baseline="0" noProof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r>
              <a:rPr lang="zh-CN" altLang="zh-CN"/>
              <a:t>主讲：袁晓燕</a:t>
            </a:r>
            <a:endParaRPr lang="zh-CN" alt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小数类型(float-double)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表示小数类型又称为浮点类型，其中float表示单精度类型，double表示双精度类型，但是二者都不能表示精确的小数。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Java的浮点类型常量有两种表现形式：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十进制形式： 例如：3.14 ，168.0， .618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科学计数法形式： 例如：3.14e2， 3.14E2， 1000E-2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科学计数法表达式返回的结果是double类型。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默认情况下,一个浮点类型的字面量默认是double类型.若要声明一个常量为float型，则需在常量后加上f  或 F，double常量后面的D或d可省略。</a:t>
            </a:r>
            <a:endParaRPr lang="zh-CN" altLang="en-US" sz="4800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</a:t>
            </a:r>
            <a:r>
              <a:rPr lang="zh-CN" altLang="en-US" sz="4400">
                <a:solidFill>
                  <a:srgbClr val="FF0000"/>
                </a:solidFill>
              </a:rPr>
              <a:t>注意：Java里只有浮点型的变量才可以接受科学计算式结果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字符类型(char)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表示16位的无符号整数或者Unicode字符，Java对字符采用Unicode字符编码。</a:t>
            </a:r>
            <a:endParaRPr lang="zh-CN" altLang="en-US" sz="4800"/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4400"/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Unicode收集了世界上所有语言文字中的字符，是一种跨平台的编码方式，Java的字符占两个字节，可以表示一个汉字。</a:t>
            </a:r>
            <a:endParaRPr lang="zh-CN" altLang="en-US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引用数据类型（</a:t>
            </a:r>
            <a:r>
              <a:rPr lang="en-US" altLang="zh-CN"/>
              <a:t>String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观察一下代码的运行结果：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System.out.println(8 + 7 + "Hello");//结果是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System.out.println("Hello" + 7 + 8);//结果是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System.out.println(7 + "Hello" + 8);//结果是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String str = 17 + "ABC";//组成一个新的字符串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System.out.println(str);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400">
                <a:solidFill>
                  <a:srgbClr val="FF0000"/>
                </a:solidFill>
                <a:sym typeface="+mn-ea"/>
              </a:rPr>
              <a:t>字符串拼接:字符串和任意数据类型相连接,结果都是字符串类型.</a:t>
            </a:r>
            <a:endParaRPr lang="zh-CN" altLang="en-US" sz="4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基本数据类型转换</a:t>
            </a:r>
            <a:endParaRPr lang="zh-CN" altLang="en-US" strike="noStrike" noProof="1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424430" y="2985135"/>
            <a:ext cx="20085685" cy="81883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b">
            <a:normAutofit lnSpcReduction="10000"/>
          </a:bodyPr>
          <a:lstStyle>
            <a:lvl1pPr marL="0" lvl="0" indent="0" algn="ctr" defTabSz="5842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  <a:defRPr sz="11200" b="0" i="0" u="none" kern="1200" baseline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 charset="0"/>
              </a:defRPr>
            </a:lvl1pPr>
          </a:lstStyle>
          <a:p>
            <a:pPr marL="857250" lvl="0" indent="-85725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60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自动类型转换</a:t>
            </a:r>
            <a:endParaRPr lang="zh-CN" altLang="en-US" sz="60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Helvetica" charset="0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也称为“隐式类型转换”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，</a:t>
            </a:r>
            <a:r>
              <a:rPr lang="en-US" altLang="zh-CN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当把小数据范围类型的数值或变量赋给另一个大数据范围类型变量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。</a:t>
            </a:r>
            <a:endParaRPr lang="zh-CN" altLang="en-US" sz="44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Helvetica" charset="0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strike="noStrike" noProof="1">
                <a:solidFill>
                  <a:srgbClr val="FF0000"/>
                </a:solidFill>
                <a:uFillTx/>
                <a:latin typeface="+mn-ea"/>
                <a:ea typeface="+mn-ea"/>
                <a:cs typeface="+mj-cs"/>
                <a:sym typeface="+mn-ea"/>
              </a:rPr>
              <a:t>boolean 类型是不可以转换为其他数据类型。</a:t>
            </a:r>
            <a:endParaRPr lang="zh-CN" altLang="en-US" sz="4400" strike="noStrike" noProof="1">
              <a:solidFill>
                <a:srgbClr val="FF0000"/>
              </a:solidFill>
              <a:uFillTx/>
              <a:latin typeface="+mn-ea"/>
              <a:ea typeface="+mn-ea"/>
              <a:cs typeface="+mj-cs"/>
              <a:sym typeface="+mn-ea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strike="noStrike" noProof="1">
              <a:solidFill>
                <a:srgbClr val="FF0000"/>
              </a:solidFill>
              <a:uFillTx/>
              <a:latin typeface="+mn-ea"/>
              <a:ea typeface="+mn-ea"/>
              <a:cs typeface="+mj-cs"/>
              <a:sym typeface="+mn-ea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+mn-ea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+mn-ea"/>
            </a:endParaRPr>
          </a:p>
          <a:p>
            <a:pPr marL="857250" lvl="0" indent="-85725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60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强制类型转换</a:t>
            </a:r>
            <a:endParaRPr lang="zh-CN" altLang="en-US" sz="60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Helvetica" charset="0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也称为</a:t>
            </a:r>
            <a:r>
              <a:rPr lang="en-US" altLang="zh-CN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“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显示类型转换</a:t>
            </a:r>
            <a:r>
              <a:rPr lang="en-US" altLang="zh-CN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”,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Helvetica" charset="0"/>
              </a:rPr>
              <a:t>当把大范围类型的数值或变量赋给另一个小范围类型变量时，此时系统不能自动完成转换，需要加上强制转换符，但这样的操作可能造成数据精度的降低或溢出。</a:t>
            </a:r>
            <a:endParaRPr lang="zh-CN" altLang="en-US" sz="44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Helvetica" charset="0"/>
            </a:endParaRPr>
          </a:p>
          <a:p>
            <a:pPr lvl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strike="noStrike" noProof="1">
              <a:solidFill>
                <a:schemeClr val="tx1"/>
              </a:solidFill>
              <a:uFillTx/>
              <a:latin typeface="+mn-ea"/>
              <a:ea typeface="+mn-ea"/>
              <a:cs typeface="+mj-cs"/>
              <a:sym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solidFill>
                  <a:schemeClr val="tx1"/>
                </a:solidFill>
                <a:uFillTx/>
              </a:rPr>
              <a:t>基本数据类型范围和转换规则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  <p:pic>
        <p:nvPicPr>
          <p:cNvPr id="17410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42745" y="4011930"/>
            <a:ext cx="8196580" cy="5170170"/>
          </a:xfrm>
          <a:noFill/>
          <a:ln>
            <a:noFill/>
          </a:ln>
        </p:spPr>
      </p:pic>
      <p:pic>
        <p:nvPicPr>
          <p:cNvPr id="1741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4011930"/>
            <a:ext cx="12282488" cy="539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71437" tIns="71437" rIns="71437" bIns="71437" anchor="b"/>
          <a:p>
            <a:pPr fontAlgn="base"/>
            <a:r>
              <a:rPr lang="zh-CN" altLang="en-US" strike="noStrike" noProof="1">
                <a:solidFill>
                  <a:schemeClr val="tx1"/>
                </a:solidFill>
                <a:uFillTx/>
              </a:rPr>
              <a:t>自动类型转换面试题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676400" y="4344670"/>
            <a:ext cx="21031200" cy="8009255"/>
          </a:xfrm>
          <a:noFill/>
          <a:ln>
            <a:noFill/>
          </a:ln>
        </p:spPr>
        <p:txBody>
          <a:bodyPr anchor="t"/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判断以下表达式的结果类型:	</a:t>
            </a:r>
            <a:endParaRPr lang="zh-CN" altLang="en-US" sz="4800" strike="noStrike" noProof="1">
              <a:solidFill>
                <a:schemeClr val="tx1"/>
              </a:solidFill>
              <a:uFillTx/>
              <a:ea typeface="Helvetica Light" charset="-122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double d1 = 123 + 1.1F + 99L + 3.14;</a:t>
            </a:r>
            <a:endParaRPr lang="zh-CN" altLang="en-US" sz="4800" strike="noStrike" noProof="1">
              <a:solidFill>
                <a:schemeClr val="tx1"/>
              </a:solidFill>
              <a:uFillTx/>
              <a:ea typeface="Helvetica Light" charset="-122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System.out.println(</a:t>
            </a:r>
            <a:r>
              <a:rPr lang="en-US" altLang="zh-CN" sz="4800" strike="noStrike" noProof="1">
                <a:solidFill>
                  <a:schemeClr val="tx1"/>
                </a:solidFill>
                <a:uFillTx/>
              </a:rPr>
              <a:t>d1</a:t>
            </a: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);</a:t>
            </a:r>
            <a:r>
              <a:rPr lang="en-US" altLang="zh-CN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//</a:t>
            </a:r>
            <a:r>
              <a:rPr lang="zh-CN" altLang="en-US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结果是。。。</a:t>
            </a:r>
            <a:endParaRPr lang="zh-CN" altLang="en-US" sz="4800" strike="noStrike" noProof="1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endParaRPr lang="zh-CN" altLang="en-US" sz="4400" strike="noStrike" noProof="1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byte b = 22;</a:t>
            </a:r>
            <a:endParaRPr lang="zh-CN" altLang="en-US" sz="4800" strike="noStrike" noProof="1">
              <a:solidFill>
                <a:schemeClr val="tx1"/>
              </a:solidFill>
              <a:uFillTx/>
              <a:ea typeface="Helvetica Light" charset="-122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Helvetica Light" charset="-122"/>
              </a:rPr>
              <a:t>b = b + 11;//</a:t>
            </a:r>
            <a:r>
              <a:rPr lang="zh-CN" altLang="en-US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结果是。。。</a:t>
            </a:r>
            <a:endParaRPr lang="zh-CN" altLang="en-US" sz="48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endParaRPr lang="zh-CN" altLang="en-US" sz="44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int intMax = 2147483647;//int最大值</a:t>
            </a:r>
            <a:endParaRPr lang="zh-CN" altLang="en-US" sz="48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intMax = intMax + 1;</a:t>
            </a:r>
            <a:endParaRPr lang="zh-CN" altLang="en-US" sz="48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System.out.println("intMax + 1= " + intMax);</a:t>
            </a:r>
            <a:r>
              <a:rPr lang="en-US" altLang="zh-CN" sz="48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4800">
                <a:uFillTx/>
                <a:ea typeface="宋体" panose="02010600030101010101" pitchFamily="2" charset="-122"/>
                <a:sym typeface="+mn-ea"/>
              </a:rPr>
              <a:t>结果是。。。</a:t>
            </a:r>
            <a:endParaRPr lang="en-US" altLang="zh-CN" sz="48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endParaRPr lang="zh-CN" altLang="en-US" sz="4400" strike="noStrike" noProof="1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  <a:p>
            <a:pPr marL="635" indent="0" algn="l" fontAlgn="base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4800" strike="noStrike" noProof="1">
                <a:solidFill>
                  <a:schemeClr val="tx1"/>
                </a:solidFill>
                <a:uFillTx/>
                <a:ea typeface="Helvetica Light" charset="-122"/>
                <a:sym typeface="Helvetica Light" charset="-122"/>
              </a:rPr>
              <a:t>	</a:t>
            </a:r>
            <a:endParaRPr lang="en-US" altLang="zh-CN" sz="4800" strike="noStrike" noProof="1">
              <a:solidFill>
                <a:schemeClr val="tx1"/>
              </a:solidFill>
              <a:uFillTx/>
              <a:ea typeface="Helvetica Light" charset="-122"/>
              <a:sym typeface="Helvetica Light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lvetica Light" charset="0"/>
                <a:ea typeface="Helvetica Light" charset="-122"/>
                <a:sym typeface="Helvetica Light" charset="0"/>
              </a:rPr>
              <a:t>自动类型转换小结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2303740" cy="8702675"/>
          </a:xfrm>
        </p:spPr>
        <p:txBody>
          <a:bodyPr/>
          <a:p>
            <a:pPr marL="685800" lvl="0" indent="-68580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Font typeface="Wingdings" panose="05000000000000000000" charset="0"/>
              <a:buChar char="l"/>
            </a:pPr>
            <a:r>
              <a:rPr lang="zh-CN" altLang="en-US" sz="5400" b="1">
                <a:uFillTx/>
                <a:latin typeface="Helvetica" charset="0"/>
                <a:ea typeface="宋体" panose="02010600030101010101" pitchFamily="2" charset="-122"/>
                <a:cs typeface="+mj-cs"/>
                <a:sym typeface="Helvetica" charset="0"/>
              </a:rPr>
              <a:t>自动类型转换的时间：</a:t>
            </a:r>
            <a:r>
              <a:rPr lang="en-US" altLang="zh-CN" sz="5400">
                <a:uFillTx/>
                <a:latin typeface="Helvetica" charset="0"/>
                <a:ea typeface="宋体" panose="02010600030101010101" pitchFamily="2" charset="-122"/>
                <a:cs typeface="+mj-cs"/>
                <a:sym typeface="Helvetica" charset="0"/>
              </a:rPr>
              <a:t>当把小数据范围类型的数值或变量赋给另一个大数据范围类型变量</a:t>
            </a:r>
            <a:r>
              <a:rPr lang="zh-CN" altLang="en-US" sz="5400">
                <a:uFillTx/>
                <a:latin typeface="Helvetica" charset="0"/>
                <a:ea typeface="宋体" panose="02010600030101010101" pitchFamily="2" charset="-122"/>
                <a:cs typeface="+mj-cs"/>
                <a:sym typeface="Helvetica" charset="0"/>
              </a:rPr>
              <a:t>；</a:t>
            </a:r>
            <a:endParaRPr lang="zh-CN" altLang="en-US" sz="4800" strike="noStrike" noProof="1">
              <a:solidFill>
                <a:schemeClr val="tx1"/>
              </a:solidFill>
              <a:uFillTx/>
              <a:latin typeface="Helvetica" charset="0"/>
              <a:ea typeface="宋体" panose="02010600030101010101" pitchFamily="2" charset="-122"/>
              <a:cs typeface="+mj-cs"/>
              <a:sym typeface="Helvetica" charset="0"/>
            </a:endParaRPr>
          </a:p>
          <a:p>
            <a:pPr marL="685800" lvl="0" indent="-68580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Font typeface="Wingdings" panose="05000000000000000000" charset="0"/>
              <a:buChar char="l"/>
            </a:pPr>
            <a:r>
              <a:rPr lang="zh-CN" altLang="en-US" sz="5400" b="1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表达式类型的自动提升：</a:t>
            </a:r>
            <a:r>
              <a:rPr lang="zh-CN" altLang="en-US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当一个算术表达式中包含多个基本数据类型(</a:t>
            </a:r>
            <a:r>
              <a:rPr lang="zh-CN" altLang="en-US" sz="5400">
                <a:solidFill>
                  <a:srgbClr val="FF0000"/>
                </a:solidFill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boolean除外</a:t>
            </a:r>
            <a:r>
              <a:rPr lang="zh-CN" altLang="en-US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)的值时，整个算术表达式的数据类型将在数据运算时出现类型自动提升，其规则是：</a:t>
            </a:r>
            <a:endParaRPr lang="zh-CN" altLang="en-US" sz="4800" strike="noStrike" noProof="1">
              <a:solidFill>
                <a:schemeClr val="tx1"/>
              </a:solidFill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  <a:p>
            <a:pPr marL="635" lvl="0" indent="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	</a:t>
            </a:r>
            <a:r>
              <a:rPr lang="zh-CN" altLang="en-US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所有的byte、short、char类型被自动提升到int类型；</a:t>
            </a:r>
            <a:r>
              <a:rPr lang="en-US" altLang="zh-CN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	</a:t>
            </a:r>
            <a:endParaRPr lang="en-US" altLang="zh-CN" sz="5400"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  <a:p>
            <a:pPr marL="635" lvl="0" indent="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	</a:t>
            </a:r>
            <a:r>
              <a:rPr lang="zh-CN" altLang="en-US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整个表达式的最终结果类型被提升到表达式中类型最高的类型；</a:t>
            </a:r>
            <a:endParaRPr lang="zh-CN" altLang="en-US" sz="4800" strike="noStrike" noProof="1">
              <a:solidFill>
                <a:schemeClr val="tx1"/>
              </a:solidFill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  <a:p>
            <a:pPr marL="685800" lvl="0" indent="-68580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Font typeface="Wingdings" panose="05000000000000000000" charset="0"/>
              <a:buChar char="l"/>
            </a:pPr>
            <a:r>
              <a:rPr lang="zh-CN" altLang="en-US" sz="5400">
                <a:latin typeface="Helvetica Light" charset="0"/>
                <a:ea typeface="Helvetica Light" charset="-122"/>
                <a:cs typeface="+mn-ea"/>
                <a:sym typeface="Helvetica Light" charset="0"/>
              </a:rPr>
              <a:t>溢出：当要表示的数据超出数据类型的临界范围时，称为溢出。</a:t>
            </a:r>
            <a:endParaRPr lang="zh-CN" altLang="en-US" sz="4800" strike="noStrike" noProof="1">
              <a:solidFill>
                <a:schemeClr val="tx1"/>
              </a:solidFill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  <a:p>
            <a:pPr lvl="0" indent="0" algn="l" fontAlgn="base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endParaRPr lang="zh-CN" altLang="en-US" sz="4400" strike="noStrike" noProof="1">
              <a:solidFill>
                <a:schemeClr val="tx1"/>
              </a:solidFill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  <a:p>
            <a:pPr marL="635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4400" strike="noStrike" noProof="1">
              <a:solidFill>
                <a:schemeClr val="tx1"/>
              </a:solidFill>
              <a:latin typeface="Helvetica Light" charset="0"/>
              <a:ea typeface="Helvetica Light" charset="-122"/>
              <a:cs typeface="+mn-ea"/>
              <a:sym typeface="Helvetica Light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halkboard" charset="0"/>
                <a:ea typeface="Chalkboard" charset="0"/>
                <a:sym typeface="Chalkboard" charset="0"/>
              </a:rPr>
              <a:t>运算符的概述和分类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17500" lvl="0" indent="0" defTabSz="800100" hangingPunct="0">
              <a:spcBef>
                <a:spcPts val="3300"/>
              </a:spcBef>
              <a:buSzPct val="171000"/>
              <a:buNone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程序是由很多语句组成的，语句组成的基本条件就是表达式运算符。</a:t>
            </a:r>
            <a:endParaRPr lang="zh-CN" altLang="en-US"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defTabSz="800100" hangingPunct="0">
              <a:spcBef>
                <a:spcPts val="3300"/>
              </a:spcBef>
              <a:buSzPct val="171000"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算术运算符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defTabSz="800100" hangingPunct="0">
              <a:spcBef>
                <a:spcPts val="3300"/>
              </a:spcBef>
              <a:buSzPct val="171000"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赋值运算符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defTabSz="800100" hangingPunct="0">
              <a:spcBef>
                <a:spcPts val="3300"/>
              </a:spcBef>
              <a:buSzPct val="171000"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比较运算符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defTabSz="800100" hangingPunct="0">
              <a:spcBef>
                <a:spcPts val="3300"/>
              </a:spcBef>
              <a:buSzPct val="171000"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三元运算符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defTabSz="800100" hangingPunct="0">
              <a:spcBef>
                <a:spcPts val="3300"/>
              </a:spcBef>
              <a:buSzPct val="171000"/>
            </a:pPr>
            <a:r>
              <a:rPr lang="zh-CN" altLang="en-US">
                <a:latin typeface="Chalkboard" charset="0"/>
                <a:ea typeface="宋体" panose="02010600030101010101" pitchFamily="2" charset="-122"/>
                <a:sym typeface="Chalkboard" charset="0"/>
              </a:rPr>
              <a:t>逻辑运算符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halkboard" charset="0"/>
                <a:ea typeface="Chalkboard" charset="0"/>
                <a:sym typeface="Chalkboard" charset="0"/>
              </a:rPr>
              <a:t>算数运算符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2529" name="标题 6144"/>
          <p:cNvSpPr/>
          <p:nvPr/>
        </p:nvSpPr>
        <p:spPr>
          <a:xfrm>
            <a:off x="2994025" y="2990850"/>
            <a:ext cx="9748838" cy="115570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ctr"/>
          <a:p>
            <a:pPr lvl="0" indent="0" defTabSz="800100" hangingPunct="0">
              <a:buClr>
                <a:schemeClr val="tx1"/>
              </a:buClr>
            </a:pPr>
            <a:endParaRPr lang="zh-CN" altLang="en-US" sz="64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pic>
        <p:nvPicPr>
          <p:cNvPr id="22530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651250"/>
            <a:ext cx="14325600" cy="792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判断输出结果</a:t>
            </a:r>
            <a:r>
              <a:rPr lang="en-US" altLang="zh-CN" sz="5400" strike="noStrike" kern="1200" baseline="0" noProof="1">
                <a:solidFill>
                  <a:schemeClr val="tx1"/>
                </a:solidFill>
                <a:sym typeface="Chalkboard" charset="0"/>
              </a:rPr>
              <a:t>?</a:t>
            </a:r>
            <a:endParaRPr lang="en-US" altLang="zh-CN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public static void main(String[] args){	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int x1 = 10;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int y1 = x1++;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System.out.println("x1= " + x1 +", y1= " + y1);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int x2 = 10;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int y2 = ++x2;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	System.out.println("x2= " + x2 +", y2= " + y2);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5400" strike="noStrike" kern="1200" baseline="0" noProof="1">
                <a:solidFill>
                  <a:schemeClr val="tx1"/>
                </a:solidFill>
                <a:sym typeface="Chalkboard" charset="0"/>
              </a:rPr>
              <a:t>		}</a:t>
            </a:r>
            <a:endParaRPr lang="zh-CN" altLang="en-US" sz="5400" strike="noStrike" kern="1200" baseline="0" noProof="1">
              <a:solidFill>
                <a:schemeClr val="tx1"/>
              </a:solidFill>
              <a:sym typeface="Chalkboar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4"/>
          <p:cNvSpPr/>
          <p:nvPr>
            <p:ph type="title"/>
          </p:nvPr>
        </p:nvSpPr>
        <p:spPr>
          <a:noFill/>
          <a:ln w="12700">
            <a:noFill/>
          </a:ln>
        </p:spPr>
        <p:txBody>
          <a:bodyPr wrap="square" lIns="50800" tIns="50800" rIns="50800" bIns="50800" anchor="ctr"/>
          <a:p>
            <a:pPr algn="l" defTabSz="800100"/>
            <a:r>
              <a:rPr lang="zh-CN" altLang="en-US" sz="64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上节内容回顾</a:t>
            </a:r>
            <a:endParaRPr lang="zh-CN" altLang="en-US" sz="64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7170" name="文本占位符 6145"/>
          <p:cNvSpPr/>
          <p:nvPr>
            <p:ph idx="1"/>
          </p:nvPr>
        </p:nvSpPr>
        <p:spPr>
          <a:xfrm>
            <a:off x="1676400" y="2912745"/>
            <a:ext cx="21031200" cy="6579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50800" tIns="50800" rIns="50800" bIns="50800" anchor="ctr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SUN</a:t>
            </a: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和</a:t>
            </a:r>
            <a:r>
              <a:rPr lang="en-US" altLang="zh-CN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JAVA</a:t>
            </a:r>
            <a:endParaRPr lang="en-US" altLang="zh-CN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JAVA</a:t>
            </a: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环境搭建及开发第一个应用程序</a:t>
            </a:r>
            <a:endParaRPr lang="zh-CN" altLang="en-US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JAVA</a:t>
            </a: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的基本语法，三大注释，</a:t>
            </a:r>
            <a:r>
              <a:rPr lang="en-US" altLang="zh-CN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语言分隔符和标识符</a:t>
            </a:r>
            <a:endParaRPr lang="zh-CN" altLang="en-US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endParaRPr lang="zh-CN" altLang="en-US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</p:spPr>
        <p:txBody>
          <a:bodyPr/>
          <a:p>
            <a:r>
              <a:rPr lang="zh-CN" altLang="en-US">
                <a:latin typeface="Chalkboard" charset="0"/>
                <a:ea typeface="Chalkboard" charset="0"/>
                <a:sym typeface="Chalkboard" charset="0"/>
              </a:rPr>
              <a:t>赋值运算符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zh-CN" altLang="en-US"/>
              <a:t>专门为变量指定值或重新指定值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4922520"/>
            <a:ext cx="18180050" cy="704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676400" y="3381375"/>
            <a:ext cx="21031200" cy="8702676"/>
          </a:xfrm>
        </p:spPr>
        <p:txBody>
          <a:bodyPr/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以下代码，哪行存在问题？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public class Hello{	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public static void main(String[] args){		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int a, b, c;	  //</a:t>
            </a:r>
            <a:r>
              <a:rPr lang="en-US" altLang="zh-CN" sz="4800" strike="noStrike" kern="1200" baseline="0" noProof="1">
                <a:solidFill>
                  <a:schemeClr val="tx1"/>
                </a:solidFill>
                <a:sym typeface="Chalkboard" charset="0"/>
              </a:rPr>
              <a:t>1</a:t>
            </a:r>
            <a:endParaRPr lang="en-US" altLang="zh-CN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a = b = c = 5; //</a:t>
            </a:r>
            <a:r>
              <a:rPr lang="en-US" altLang="zh-CN" sz="4800" strike="noStrike" kern="1200" baseline="0" noProof="1">
                <a:solidFill>
                  <a:schemeClr val="tx1"/>
                </a:solidFill>
                <a:sym typeface="Chalkboard" charset="0"/>
              </a:rPr>
              <a:t>2</a:t>
            </a:r>
            <a:endParaRPr lang="en-US" altLang="zh-CN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short s = 5;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s = s + 3;//</a:t>
            </a:r>
            <a:r>
              <a:rPr lang="en-US" altLang="zh-CN" sz="4800" strike="noStrike" kern="1200" baseline="0" noProof="1">
                <a:solidFill>
                  <a:schemeClr val="tx1"/>
                </a:solidFill>
                <a:sym typeface="Chalkboard" charset="0"/>
              </a:rPr>
              <a:t>3</a:t>
            </a:r>
            <a:endParaRPr lang="en-US" altLang="zh-CN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s += 3;//</a:t>
            </a:r>
            <a:r>
              <a:rPr lang="en-US" altLang="zh-CN" sz="4800" strike="noStrike" kern="1200" baseline="0" noProof="1">
                <a:solidFill>
                  <a:schemeClr val="tx1"/>
                </a:solidFill>
                <a:sym typeface="Chalkboard" charset="0"/>
              </a:rPr>
              <a:t>4</a:t>
            </a:r>
            <a:endParaRPr lang="en-US" altLang="zh-CN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	System.out.println(s);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	}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  <a:p>
            <a:pPr marL="635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 strike="noStrike" kern="1200" baseline="0" noProof="1">
                <a:solidFill>
                  <a:schemeClr val="tx1"/>
                </a:solidFill>
                <a:sym typeface="Chalkboard" charset="0"/>
              </a:rPr>
              <a:t>	}</a:t>
            </a:r>
            <a:endParaRPr lang="zh-CN" altLang="en-US" sz="4800" strike="noStrike" kern="1200" baseline="0" noProof="1">
              <a:solidFill>
                <a:schemeClr val="tx1"/>
              </a:solidFill>
              <a:sym typeface="Chalkboar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比较运算符</a:t>
            </a:r>
            <a:endParaRPr lang="zh-CN" altLang="en-US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用于比较两个变量或常量之间的关系，比较运算符的结果是boolean类型,其操作格式为:</a:t>
            </a:r>
            <a:endParaRPr lang="zh-CN" altLang="en-US"/>
          </a:p>
          <a:p>
            <a:r>
              <a:rPr lang="zh-CN" altLang="en-US"/>
              <a:t>	boolean  result = 表达式A   比较运算符   表达式B;</a:t>
            </a:r>
            <a:endParaRPr lang="zh-CN" altLang="en-US"/>
          </a:p>
        </p:txBody>
      </p:sp>
      <p:pic>
        <p:nvPicPr>
          <p:cNvPr id="2560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5365750"/>
            <a:ext cx="16973550" cy="599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判断以下代码的运行结果？	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public static void main(String[] args){		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System.out.println(65 == 'A');//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System.out.println(1.0 == 1);//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System.out.println(true == false);//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System.out.println(5 &gt;= 5);//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System.out.println(5 </a:t>
            </a:r>
            <a:r>
              <a:rPr lang="en-US" altLang="zh-CN"/>
              <a:t>&lt;</a:t>
            </a:r>
            <a:r>
              <a:rPr lang="zh-CN" altLang="en-US"/>
              <a:t>= 5);//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	System.out.println(5 != 5);//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}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逻辑运算符</a:t>
            </a:r>
            <a:endParaRPr lang="zh-CN" altLang="en-US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用于操作两个boolean类型的变量或常量，结果类型也是boolean。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语法格式为:boolean  result = 表达式A   逻辑运算符   表达式B;</a:t>
            </a:r>
            <a:endParaRPr lang="zh-CN" altLang="en-US"/>
          </a:p>
        </p:txBody>
      </p:sp>
      <p:pic>
        <p:nvPicPr>
          <p:cNvPr id="2662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6311900"/>
            <a:ext cx="15092363" cy="558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halkboard" charset="0"/>
                <a:ea typeface="Chalkboard" charset="0"/>
                <a:sym typeface="Chalkboard" charset="0"/>
              </a:rPr>
              <a:t>三次元运算符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676400" y="3573780"/>
            <a:ext cx="21031200" cy="7100570"/>
          </a:xfrm>
        </p:spPr>
        <p:txBody>
          <a:bodyPr/>
          <a:p>
            <a:pPr marL="686435" indent="-685800" algn="l" fontAlgn="base">
              <a:lnSpc>
                <a:spcPct val="100000"/>
              </a:lnSpc>
              <a:spcBef>
                <a:spcPts val="400"/>
              </a:spcBef>
            </a:pPr>
            <a:r>
              <a:rPr lang="zh-CN" altLang="en-US" strike="noStrike" noProof="1">
                <a:solidFill>
                  <a:schemeClr val="tx1"/>
                </a:solidFill>
                <a:uFillTx/>
              </a:rPr>
              <a:t>三元运算符，表示有三个元素参与的表达式，所以又称为三目运算符，其语义表示if-else.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  <a:p>
            <a:pPr marL="686435" indent="-685800" algn="l" fontAlgn="base">
              <a:lnSpc>
                <a:spcPct val="100000"/>
              </a:lnSpc>
              <a:spcBef>
                <a:spcPts val="400"/>
              </a:spcBef>
            </a:pPr>
            <a:r>
              <a:rPr lang="zh-CN" altLang="en-US" strike="noStrike" noProof="1">
                <a:solidFill>
                  <a:schemeClr val="tx1"/>
                </a:solidFill>
                <a:uFillTx/>
              </a:rPr>
              <a:t>语法格式：X  ?  Y ：Z， 其中x为boolean类型表达式，先计算X的值，若X结果为true则整个三目运算表达式的结果是Y，否则就是Z。三目运算符结果的类型由Y和Z决定。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1）两个数求最大值/最小值;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2）判断一个数的是奇数还是偶数.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运算符的操作优先级</a:t>
            </a:r>
            <a:endParaRPr lang="zh-CN" altLang="en-US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69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651250"/>
            <a:ext cx="13379450" cy="882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 fontAlgn="base"/>
            <a:r>
              <a:rPr lang="zh-CN" altLang="en-US" strike="noStrike" noProof="1">
                <a:solidFill>
                  <a:schemeClr val="tx1"/>
                </a:solidFill>
                <a:uFillTx/>
              </a:rPr>
              <a:t>小结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19456"/>
          <p:cNvSpPr/>
          <p:nvPr/>
        </p:nvSpPr>
        <p:spPr>
          <a:xfrm>
            <a:off x="9297829" y="5297806"/>
            <a:ext cx="5786755" cy="3190240"/>
          </a:xfrm>
          <a:prstGeom prst="rect">
            <a:avLst/>
          </a:prstGeom>
          <a:noFill/>
          <a:ln w="12700">
            <a:noFill/>
          </a:ln>
        </p:spPr>
        <p:txBody>
          <a:bodyPr wrap="none" lIns="71437" tIns="71437" rIns="71437" bIns="71437" anchor="ctr">
            <a:spAutoFit/>
          </a:bodyPr>
          <a:p>
            <a:pPr lvl="0" indent="0" algn="ctr" hangingPunct="0"/>
            <a:r>
              <a:rPr lang="en-US" altLang="zh-CN" sz="20000" b="1">
                <a:solidFill>
                  <a:schemeClr val="tx1"/>
                </a:solidFill>
                <a:latin typeface="Helvetica" charset="0"/>
                <a:ea typeface="Helvetica" charset="0"/>
                <a:sym typeface="Helvetica" charset="0"/>
              </a:rPr>
              <a:t>Q&amp;A</a:t>
            </a:r>
            <a:endParaRPr lang="en-US" altLang="zh-CN" sz="20000" b="1">
              <a:solidFill>
                <a:schemeClr val="tx1"/>
              </a:solidFill>
              <a:latin typeface="Helvetica" charset="0"/>
              <a:ea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8"/>
          <p:cNvSpPr/>
          <p:nvPr>
            <p:ph type="title"/>
          </p:nvPr>
        </p:nvSpPr>
        <p:spPr>
          <a:noFill/>
          <a:ln w="12700">
            <a:noFill/>
          </a:ln>
        </p:spPr>
        <p:txBody>
          <a:bodyPr wrap="square" lIns="50800" tIns="50800" rIns="50800" bIns="50800" anchor="ctr"/>
          <a:p>
            <a:pPr algn="l" defTabSz="800100"/>
            <a:r>
              <a:rPr lang="zh-CN" altLang="en-US" sz="64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本节主要内容</a:t>
            </a:r>
            <a:endParaRPr lang="zh-CN" altLang="en-US" sz="64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9218" name="文本占位符 7169"/>
          <p:cNvSpPr/>
          <p:nvPr>
            <p:ph idx="1"/>
          </p:nvPr>
        </p:nvSpPr>
        <p:spPr>
          <a:xfrm>
            <a:off x="1560195" y="2743835"/>
            <a:ext cx="21031200" cy="7756525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ctr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变量的定义和基本用法</a:t>
            </a:r>
            <a:endParaRPr lang="zh-CN" altLang="en-US" sz="36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变量的高级用法（分类、作用域、使用规则）</a:t>
            </a:r>
            <a:endParaRPr lang="zh-CN" altLang="en-US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数据类型和分类</a:t>
            </a:r>
            <a:endParaRPr lang="zh-CN" altLang="en-US" sz="36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基本数据类型及基本数据类型转换</a:t>
            </a:r>
            <a:endParaRPr lang="zh-CN" altLang="en-US" sz="36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运算符（算数、赋值、比较、三元、逻辑等）</a:t>
            </a:r>
            <a:endParaRPr lang="zh-CN" altLang="en-US" sz="3600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8192"/>
          <p:cNvSpPr/>
          <p:nvPr>
            <p:ph type="ctrTitle"/>
          </p:nvPr>
        </p:nvSpPr>
        <p:spPr>
          <a:xfrm>
            <a:off x="3048000" y="1028700"/>
            <a:ext cx="18288000" cy="1724660"/>
          </a:xfrm>
        </p:spPr>
        <p:txBody>
          <a:bodyPr wrap="square" lIns="50800" tIns="50800" rIns="50800" bIns="50800" anchor="ctr"/>
          <a:p>
            <a:pPr algn="ctr" defTabSz="596900">
              <a:buNone/>
            </a:pPr>
            <a:r>
              <a:rPr lang="zh-CN" altLang="en-US" sz="6200" kern="1200" baseline="0">
                <a:solidFill>
                  <a:schemeClr val="tx1"/>
                </a:solidFill>
                <a:latin typeface="Chalkboard" charset="0"/>
                <a:ea typeface="Chalkboard" charset="0"/>
                <a:cs typeface="+mj-cs"/>
                <a:sym typeface="Chalkboard" charset="0"/>
              </a:rPr>
              <a:t>常量和变量概述</a:t>
            </a:r>
            <a:endParaRPr lang="zh-CN" altLang="en-US" sz="6200" kern="1200" baseline="0">
              <a:solidFill>
                <a:schemeClr val="tx1"/>
              </a:solidFill>
              <a:latin typeface="Chalkboard" charset="0"/>
              <a:ea typeface="Chalkboard" charset="0"/>
              <a:cs typeface="+mj-cs"/>
              <a:sym typeface="Chalkboard" charset="0"/>
            </a:endParaRPr>
          </a:p>
        </p:txBody>
      </p:sp>
      <p:sp>
        <p:nvSpPr>
          <p:cNvPr id="8194" name="矩形 8193"/>
          <p:cNvSpPr/>
          <p:nvPr/>
        </p:nvSpPr>
        <p:spPr>
          <a:xfrm>
            <a:off x="690563" y="2682558"/>
            <a:ext cx="20124737" cy="3754437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ctr"/>
          <a:p>
            <a:pPr marL="833755" lvl="0" indent="-376555" defTabSz="635000" hangingPunct="0">
              <a:spcBef>
                <a:spcPts val="1000"/>
              </a:spcBef>
              <a:buSzPct val="43000"/>
              <a:buBlip>
                <a:blip r:embed="rId1"/>
              </a:buBlip>
            </a:pPr>
            <a:r>
              <a:rPr lang="zh-CN" altLang="en-US" sz="40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概述</a:t>
            </a:r>
            <a:endParaRPr lang="zh-CN" altLang="en-US" sz="40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1300480" lvl="1" indent="-297180" algn="l" defTabSz="635000" hangingPunct="0">
              <a:spcBef>
                <a:spcPts val="1000"/>
              </a:spcBef>
              <a:buSzPct val="43000"/>
              <a:buBlip>
                <a:blip r:embed="rId1"/>
              </a:buBlip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常量：程序中固定不变化的值。</a:t>
            </a:r>
            <a:endParaRPr lang="zh-CN" altLang="en-US" sz="36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1300480" lvl="1" indent="-297180" algn="l" defTabSz="635000" hangingPunct="0">
              <a:spcBef>
                <a:spcPts val="1000"/>
              </a:spcBef>
              <a:buSzPct val="43000"/>
              <a:buBlip>
                <a:blip r:embed="rId1"/>
              </a:buBlip>
            </a:pPr>
            <a:r>
              <a:rPr lang="zh-CN" altLang="en-US" sz="3600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变量</a:t>
            </a:r>
            <a:r>
              <a:rPr lang="zh-CN" altLang="en-US" sz="3600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：表示存储空间，可用来存放某一类型的常量，没有固定值，并可以重复使用，也可以用来存储某种类型的未知数据。</a:t>
            </a:r>
            <a:endParaRPr lang="zh-CN" altLang="en-US" sz="36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  <a:p>
            <a:pPr marL="1300480" lvl="1" indent="-297180" algn="l" defTabSz="635000" hangingPunct="0">
              <a:spcBef>
                <a:spcPts val="1000"/>
              </a:spcBef>
              <a:buSzPct val="43000"/>
              <a:buBlip>
                <a:blip r:embed="rId1"/>
              </a:buBlip>
            </a:pPr>
            <a:endParaRPr lang="zh-CN" altLang="en-US" sz="3000">
              <a:solidFill>
                <a:schemeClr val="tx1"/>
              </a:solidFill>
              <a:latin typeface="Chalkboard" charset="0"/>
              <a:ea typeface="Chalkboard" charset="0"/>
              <a:sym typeface="Chalkboard" charset="0"/>
            </a:endParaRPr>
          </a:p>
        </p:txBody>
      </p:sp>
      <p:sp>
        <p:nvSpPr>
          <p:cNvPr id="8195" name="右箭头 8197" descr="tile_blackboard_green.jpeg"/>
          <p:cNvSpPr/>
          <p:nvPr/>
        </p:nvSpPr>
        <p:spPr>
          <a:xfrm>
            <a:off x="11147743" y="7910830"/>
            <a:ext cx="1270000" cy="1270000"/>
          </a:xfrm>
          <a:prstGeom prst="rightArrow">
            <a:avLst>
              <a:gd name="adj1" fmla="val 32009"/>
              <a:gd name="adj2" fmla="val 64000"/>
            </a:avLst>
          </a:prstGeom>
          <a:blipFill rotWithShape="0">
            <a:blip r:embed="rId2"/>
          </a:blipFill>
          <a:ln w="12700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anchor="ctr"/>
          <a:p>
            <a:pPr lvl="0" indent="0" algn="ctr" hangingPunct="0"/>
            <a:endParaRPr lang="en-US" altLang="en-US">
              <a:latin typeface="Helvetica Light" charset="0"/>
              <a:ea typeface="Helvetica Light" charset="0"/>
              <a:sym typeface="Helvetica Light" charset="0"/>
            </a:endParaRPr>
          </a:p>
        </p:txBody>
      </p:sp>
      <p:pic>
        <p:nvPicPr>
          <p:cNvPr id="8196" name="图片 2" descr="租赁合同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" y="6764655"/>
            <a:ext cx="10225405" cy="3427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3" descr="租赁合同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743" y="6764655"/>
            <a:ext cx="10914062" cy="356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变量的分类、作用域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6840" y="3651250"/>
            <a:ext cx="10652760" cy="8702675"/>
          </a:xfrm>
        </p:spPr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/>
              <a:t>  </a:t>
            </a:r>
            <a:r>
              <a:rPr lang="zh-CN" altLang="zh-CN"/>
              <a:t>分类：</a:t>
            </a:r>
            <a:r>
              <a:rPr lang="zh-CN" altLang="en-US"/>
              <a:t>根据定义位置的不同分为：</a:t>
            </a:r>
            <a:endParaRPr lang="zh-CN" altLang="en-US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 sz="4400"/>
              <a:t>全局变量 ，又称成员变量或字段；</a:t>
            </a:r>
            <a:endParaRPr lang="zh-CN" altLang="en-US" sz="4400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 sz="4400"/>
              <a:t>局部变量</a:t>
            </a:r>
            <a:endParaRPr lang="zh-CN" altLang="en-US" sz="4400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endParaRPr lang="zh-CN" altLang="en-US"/>
          </a:p>
          <a:p>
            <a:pPr marL="457835" lvl="1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有三种表现形式：</a:t>
            </a:r>
            <a:endParaRPr lang="zh-CN" altLang="en-US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/>
              <a:t>方法形参</a:t>
            </a:r>
            <a:endParaRPr lang="zh-CN" altLang="en-US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/>
              <a:t>方法内变量</a:t>
            </a:r>
            <a:endParaRPr lang="zh-CN" altLang="en-US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/>
              <a:t>代码块变量</a:t>
            </a:r>
            <a:endParaRPr lang="zh-CN" altLang="en-US"/>
          </a:p>
          <a:p>
            <a:pPr marL="1600835" lvl="2" indent="-685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endParaRPr lang="zh-CN" altLang="en-US" sz="3665"/>
          </a:p>
          <a:p>
            <a:pPr marL="915035" lvl="2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3665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lvl="2"/>
            <a:r>
              <a:rPr lang="zh-CN" altLang="en-US" sz="5600">
                <a:sym typeface="+mn-ea"/>
              </a:rPr>
              <a:t>作用域：从定义开始到所在花括号结束</a:t>
            </a:r>
            <a:endParaRPr lang="zh-CN" altLang="en-US" sz="5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3"/>
          <p:cNvSpPr txBox="1"/>
          <p:nvPr/>
        </p:nvSpPr>
        <p:spPr>
          <a:xfrm>
            <a:off x="1389380" y="3238183"/>
            <a:ext cx="17265650" cy="2378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hangingPunct="0"/>
            <a:r>
              <a:rPr lang="zh-CN" altLang="en-US">
                <a:solidFill>
                  <a:schemeClr val="tx1"/>
                </a:solidFill>
                <a:latin typeface="Helvetica Light" charset="0"/>
                <a:ea typeface="Helvetica Light" charset="-122"/>
                <a:sym typeface="Helvetica Light" charset="0"/>
              </a:rPr>
              <a:t>1．变量必须先声明，并且初始化后才能使用； </a:t>
            </a:r>
            <a:endParaRPr lang="zh-CN" altLang="en-US">
              <a:solidFill>
                <a:schemeClr val="tx1"/>
              </a:solidFill>
              <a:latin typeface="Helvetica Light" charset="0"/>
              <a:ea typeface="Helvetica Light" charset="-122"/>
              <a:sym typeface="Helvetica Light" charset="0"/>
            </a:endParaRPr>
          </a:p>
          <a:p>
            <a:pPr lvl="0" indent="0" hangingPunct="0"/>
            <a:r>
              <a:rPr lang="zh-CN" altLang="en-US">
                <a:solidFill>
                  <a:schemeClr val="tx1"/>
                </a:solidFill>
                <a:latin typeface="Helvetica Light" charset="0"/>
                <a:ea typeface="Helvetica Light" charset="-122"/>
                <a:sym typeface="Helvetica Light" charset="0"/>
              </a:rPr>
              <a:t>2．声明变量必须有数据类型 </a:t>
            </a:r>
            <a:endParaRPr lang="zh-CN" altLang="en-US">
              <a:solidFill>
                <a:schemeClr val="tx1"/>
              </a:solidFill>
              <a:latin typeface="Helvetica Light" charset="0"/>
              <a:ea typeface="Helvetica Light" charset="-122"/>
              <a:sym typeface="Helvetica Light" charset="0"/>
            </a:endParaRPr>
          </a:p>
          <a:p>
            <a:pPr lvl="0" indent="0" hangingPunct="0"/>
            <a:r>
              <a:rPr lang="zh-CN" altLang="en-US">
                <a:solidFill>
                  <a:schemeClr val="tx1"/>
                </a:solidFill>
                <a:latin typeface="Helvetica Light" charset="0"/>
                <a:ea typeface="Helvetica Light" charset="-122"/>
                <a:sym typeface="Helvetica Light" charset="0"/>
              </a:rPr>
              <a:t>3．同一作用域内变量不能重复定义</a:t>
            </a:r>
            <a:endParaRPr lang="zh-CN" altLang="en-US">
              <a:solidFill>
                <a:schemeClr val="tx1"/>
              </a:solidFill>
              <a:latin typeface="Helvetica Light" charset="0"/>
              <a:ea typeface="Helvetica Light" charset="-122"/>
              <a:sym typeface="Helvetica Light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218180" y="814705"/>
            <a:ext cx="9502775" cy="1920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 hangingPunct="0"/>
            <a:r>
              <a:rPr lang="zh-CN" altLang="en-US" sz="12000">
                <a:solidFill>
                  <a:schemeClr val="tx1"/>
                </a:solidFill>
                <a:latin typeface="Helvetica Light" charset="0"/>
                <a:ea typeface="Helvetica Light" charset="-122"/>
                <a:sym typeface="Helvetica Light" charset="-122"/>
              </a:rPr>
              <a:t>变量使用规则</a:t>
            </a:r>
            <a:r>
              <a:rPr lang="zh-CN" altLang="en-US">
                <a:solidFill>
                  <a:schemeClr val="tx1"/>
                </a:solidFill>
                <a:latin typeface="Helvetica Light" charset="0"/>
                <a:ea typeface="Helvetica Light" charset="-122"/>
                <a:sym typeface="Helvetica Light" charset="-122"/>
              </a:rPr>
              <a:t> </a:t>
            </a:r>
            <a:endParaRPr lang="zh-CN" altLang="en-US">
              <a:solidFill>
                <a:schemeClr val="tx1"/>
              </a:solidFill>
              <a:latin typeface="Helvetica Light" charset="0"/>
              <a:ea typeface="Helvetica Light" charset="-122"/>
              <a:sym typeface="Helvetica Light" charset="-122"/>
            </a:endParaRPr>
          </a:p>
        </p:txBody>
      </p:sp>
      <p:sp>
        <p:nvSpPr>
          <p:cNvPr id="12" name="副标题 7"/>
          <p:cNvSpPr>
            <a:spLocks noGrp="1"/>
          </p:cNvSpPr>
          <p:nvPr>
            <p:ph idx="1"/>
          </p:nvPr>
        </p:nvSpPr>
        <p:spPr>
          <a:xfrm>
            <a:off x="1389380" y="5852160"/>
            <a:ext cx="18288000" cy="5494338"/>
          </a:xfrm>
        </p:spPr>
        <p:txBody>
          <a:bodyPr/>
          <a:p>
            <a:pPr marL="915035" lvl="2" indent="0" algn="l" fontAlgn="base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方法</a:t>
            </a:r>
            <a:r>
              <a:rPr lang="en-US" altLang="zh-CN" sz="4400" strike="noStrike" noProof="1">
                <a:solidFill>
                  <a:schemeClr val="tx1"/>
                </a:solidFill>
                <a:uFillTx/>
              </a:rPr>
              <a:t>1. 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先定义变量,再赋值: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915035" lvl="2" indent="0" algn="l" fontAlgn="base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		数据类型  变量名;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915035" lvl="2" indent="0" algn="l" fontAlgn="base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4400" strike="noStrike" noProof="1">
                <a:solidFill>
                  <a:schemeClr val="tx1"/>
                </a:solidFill>
                <a:uFillTx/>
              </a:rPr>
              <a:t>		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变量名 = 值;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915035" lvl="2" indent="0" algn="l" fontAlgn="base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方法</a:t>
            </a:r>
            <a:r>
              <a:rPr lang="en-US" altLang="zh-CN" sz="4400" strike="noStrike" noProof="1">
                <a:solidFill>
                  <a:schemeClr val="tx1"/>
                </a:solidFill>
                <a:uFillTx/>
              </a:rPr>
              <a:t>2. 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在声明时同时赋值:                            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915035" lvl="2" indent="0" algn="l" fontAlgn="base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4400" strike="noStrike" noProof="1">
                <a:solidFill>
                  <a:schemeClr val="tx1"/>
                </a:solidFill>
                <a:uFillTx/>
              </a:rPr>
              <a:t>		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数据类型  变量名  =  初始化值；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8914765" y="11218545"/>
            <a:ext cx="5871845" cy="75247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p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演示示例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：变量的定义</a:t>
            </a:r>
            <a:endParaRPr lang="zh-CN" altLang="en-US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>
                <a:solidFill>
                  <a:schemeClr val="tx1"/>
                </a:solidFill>
                <a:uFillTx/>
              </a:rPr>
              <a:t>数据类型和分类</a:t>
            </a:r>
            <a:endParaRPr lang="zh-CN" altLang="en-US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一、基本数据类型，又称为原生数据类型；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Java中定义了4类，共8种基本数据类型。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	①　整数型： byte、short、int 、long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	②　浮点数型：float、double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	③　字符型： char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800" strike="noStrike" noProof="1">
                <a:solidFill>
                  <a:schemeClr val="tx1"/>
                </a:solidFill>
                <a:uFillTx/>
              </a:rPr>
              <a:t>	</a:t>
            </a: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④　布尔型： boolean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二、引用数据类型，又称为对象数据类型；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  <a:p>
            <a:pPr marL="635" indent="0" algn="l" fontAlgn="base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4400" strike="noStrike" noProof="1">
                <a:solidFill>
                  <a:schemeClr val="tx1"/>
                </a:solidFill>
                <a:uFillTx/>
              </a:rPr>
              <a:t>除了8种基本数据类型，其他所有类型都是引用数据类型，包括类、接口、数组。引用数据类型默认初始值都是null。</a:t>
            </a:r>
            <a:endParaRPr lang="zh-CN" altLang="en-US" sz="4400" strike="noStrike" noProof="1">
              <a:solidFill>
                <a:schemeClr val="tx1"/>
              </a:solidFill>
              <a:uFillTx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2910" y="3381375"/>
            <a:ext cx="10360025" cy="539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8914765" y="11218545"/>
            <a:ext cx="7255510" cy="75247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p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演示示例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：基本数据类型的定义</a:t>
            </a:r>
            <a:endParaRPr lang="zh-CN" altLang="en-US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布尔类型(boolean)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通常用于逻辑运算和程序流程控制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该类型的值只能是true 或 false，表示真或假</a:t>
            </a:r>
            <a:endParaRPr lang="zh-CN" altLang="en-US"/>
          </a:p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/>
              <a:t>		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整数类型(byte-short-int-long)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4800"/>
              <a:t>	Java语言的整型常量默认是int型，声明long型变量后加上‘l’或‘L，因小写的l容易和数字1相混淆，建议使用大写L。</a:t>
            </a:r>
            <a:endParaRPr lang="zh-CN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FFFFFF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3230</Words>
  <Application>WPS 演示</Application>
  <PresentationFormat/>
  <Paragraphs>231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Helvetica Light</vt:lpstr>
      <vt:lpstr>Helvetica Neue</vt:lpstr>
      <vt:lpstr>Chalkboard</vt:lpstr>
      <vt:lpstr>Helvetica Light</vt:lpstr>
      <vt:lpstr>黑体</vt:lpstr>
      <vt:lpstr>Helvetica</vt:lpstr>
      <vt:lpstr>Wingdings</vt:lpstr>
      <vt:lpstr>Segoe Print</vt:lpstr>
      <vt:lpstr>Calibri</vt:lpstr>
      <vt:lpstr>微软雅黑</vt:lpstr>
      <vt:lpstr>Calibri Light</vt:lpstr>
      <vt:lpstr>1_Office 主题</vt:lpstr>
      <vt:lpstr>2_Office 主题</vt:lpstr>
      <vt:lpstr>类型转换和运算符</vt:lpstr>
      <vt:lpstr>上节内容回顾</vt:lpstr>
      <vt:lpstr>本节主要内容</vt:lpstr>
      <vt:lpstr>常量和变量概述</vt:lpstr>
      <vt:lpstr>变量的分类、作用域</vt:lpstr>
      <vt:lpstr>PowerPoint 演示文稿</vt:lpstr>
      <vt:lpstr>数据类型和分类</vt:lpstr>
      <vt:lpstr>布尔类型(boolean)</vt:lpstr>
      <vt:lpstr>整数类型(byte-short-int-long)</vt:lpstr>
      <vt:lpstr>小数类型(float-double)</vt:lpstr>
      <vt:lpstr>字符类型(char)</vt:lpstr>
      <vt:lpstr>引用数据类型（String）</vt:lpstr>
      <vt:lpstr>基本数据类型转换</vt:lpstr>
      <vt:lpstr>基本数据类型范围和转换规则</vt:lpstr>
      <vt:lpstr>自动类型转换面试题</vt:lpstr>
      <vt:lpstr>自动类型转换小结</vt:lpstr>
      <vt:lpstr>运算符的概述和分类</vt:lpstr>
      <vt:lpstr>算数运算符</vt:lpstr>
      <vt:lpstr>面试题</vt:lpstr>
      <vt:lpstr>赋值运算符</vt:lpstr>
      <vt:lpstr>面试题</vt:lpstr>
      <vt:lpstr>比较运算符</vt:lpstr>
      <vt:lpstr>练习题</vt:lpstr>
      <vt:lpstr>逻辑运算符</vt:lpstr>
      <vt:lpstr>三次元运算符</vt:lpstr>
      <vt:lpstr>练习题</vt:lpstr>
      <vt:lpstr>运算符的操作优先级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类型和运算</dc:title>
  <dc:creator/>
  <cp:lastModifiedBy>Administrator</cp:lastModifiedBy>
  <cp:revision>265</cp:revision>
  <dcterms:created xsi:type="dcterms:W3CDTF">2016-08-10T07:15:00Z</dcterms:created>
  <dcterms:modified xsi:type="dcterms:W3CDTF">2016-12-09T05:20:10Z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