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24384000" cy="13716000"/>
  <p:notesSz cx="6858000" cy="9144000"/>
  <p:defaultTextStyle>
    <a:lvl1pPr algn="ctr" defTabSz="584200">
      <a:defRPr sz="5000">
        <a:latin typeface="+mj-lt"/>
        <a:ea typeface="+mj-ea"/>
        <a:cs typeface="+mj-cs"/>
        <a:sym typeface="Helvetica"/>
      </a:defRPr>
    </a:lvl1pPr>
    <a:lvl2pPr algn="ctr" defTabSz="584200">
      <a:defRPr sz="5000">
        <a:latin typeface="+mj-lt"/>
        <a:ea typeface="+mj-ea"/>
        <a:cs typeface="+mj-cs"/>
        <a:sym typeface="Helvetica"/>
      </a:defRPr>
    </a:lvl2pPr>
    <a:lvl3pPr algn="ctr" defTabSz="584200">
      <a:defRPr sz="5000">
        <a:latin typeface="+mj-lt"/>
        <a:ea typeface="+mj-ea"/>
        <a:cs typeface="+mj-cs"/>
        <a:sym typeface="Helvetica"/>
      </a:defRPr>
    </a:lvl3pPr>
    <a:lvl4pPr algn="ctr" defTabSz="584200">
      <a:defRPr sz="5000">
        <a:latin typeface="+mj-lt"/>
        <a:ea typeface="+mj-ea"/>
        <a:cs typeface="+mj-cs"/>
        <a:sym typeface="Helvetica"/>
      </a:defRPr>
    </a:lvl4pPr>
    <a:lvl5pPr algn="ctr" defTabSz="584200">
      <a:defRPr sz="5000">
        <a:latin typeface="+mj-lt"/>
        <a:ea typeface="+mj-ea"/>
        <a:cs typeface="+mj-cs"/>
        <a:sym typeface="Helvetica"/>
      </a:defRPr>
    </a:lvl5pPr>
    <a:lvl6pPr algn="ctr" defTabSz="584200">
      <a:defRPr sz="5000">
        <a:latin typeface="+mj-lt"/>
        <a:ea typeface="+mj-ea"/>
        <a:cs typeface="+mj-cs"/>
        <a:sym typeface="Helvetica"/>
      </a:defRPr>
    </a:lvl6pPr>
    <a:lvl7pPr algn="ctr" defTabSz="584200">
      <a:defRPr sz="5000">
        <a:latin typeface="+mj-lt"/>
        <a:ea typeface="+mj-ea"/>
        <a:cs typeface="+mj-cs"/>
        <a:sym typeface="Helvetica"/>
      </a:defRPr>
    </a:lvl7pPr>
    <a:lvl8pPr algn="ctr" defTabSz="584200">
      <a:defRPr sz="5000">
        <a:latin typeface="+mj-lt"/>
        <a:ea typeface="+mj-ea"/>
        <a:cs typeface="+mj-cs"/>
        <a:sym typeface="Helvetica"/>
      </a:defRPr>
    </a:lvl8pPr>
    <a:lvl9pPr algn="ctr" defTabSz="584200">
      <a:defRPr sz="5000"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1200"/>
              <a:t>5分钟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1200"/>
              <a:t>1分钟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public class SwitchDemo1{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public static void main(String[] args){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//输入整数数字，判断星期几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int i = 5;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switch(i){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case 1 : System.out.println("星期一"); break;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case 2 : System.out.println("星期二"); break;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case 3 : System.out.println("星期三"); break;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case 4 : System.out.println("星期四"); break;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case 5 : System.out.println("星期五"); break;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case 6 : System.out.println("星期六"); break;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case 7 : System.out.println("星期日"); break;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default : System.out.println("输入错误");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}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}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png" descr="19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-2359025" y="-1327150"/>
            <a:ext cx="29229050" cy="164417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" name="Group 10"/>
          <p:cNvGrpSpPr/>
          <p:nvPr/>
        </p:nvGrpSpPr>
        <p:grpSpPr>
          <a:xfrm>
            <a:off x="936625" y="336550"/>
            <a:ext cx="6062664" cy="1450405"/>
            <a:chOff x="0" y="0"/>
            <a:chExt cx="6062663" cy="1450404"/>
          </a:xfrm>
        </p:grpSpPr>
        <p:sp>
          <p:nvSpPr>
            <p:cNvPr id="7" name="Shape 7"/>
            <p:cNvSpPr/>
            <p:nvPr/>
          </p:nvSpPr>
          <p:spPr>
            <a:xfrm>
              <a:off x="673100" y="962820"/>
              <a:ext cx="53482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482600">
                <a:defRPr sz="1800"/>
              </a:pPr>
              <a:r>
                <a:rPr sz="1300">
                  <a:latin typeface="Arial Rounded MT Bold"/>
                  <a:ea typeface="Arial Rounded MT Bold"/>
                  <a:cs typeface="Arial Rounded MT Bold"/>
                  <a:sym typeface="Arial Rounded MT Bold"/>
                </a:rPr>
                <a:t>   </a:t>
              </a:r>
              <a:r>
                <a:rPr sz="2300">
                  <a:latin typeface="Arial Rounded MT Bold"/>
                  <a:ea typeface="Arial Rounded MT Bold"/>
                  <a:cs typeface="Arial Rounded MT Bold"/>
                  <a:sym typeface="Arial Rounded MT Bold"/>
                </a:rPr>
                <a:t>http://www.hnqingyun.com</a:t>
              </a:r>
              <a:endParaRPr sz="2300">
                <a:latin typeface="Arial Rounded MT Bold"/>
                <a:ea typeface="Arial Rounded MT Bold"/>
                <a:cs typeface="Arial Rounded MT Bold"/>
                <a:sym typeface="Arial Rounded MT Bold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1289049" y="269875"/>
              <a:ext cx="477361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algn="l" defTabSz="457200">
                <a:lnSpc>
                  <a:spcPct val="10000"/>
                </a:lnSpc>
                <a:defRPr sz="26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 河南青云信息技术有限公司</a:t>
              </a:r>
              <a:endParaRPr sz="2600">
                <a:solidFill>
                  <a:srgbClr val="FFFFFF"/>
                </a:solidFill>
              </a:endParaRPr>
            </a:p>
          </p:txBody>
        </p:sp>
        <p:pic>
          <p:nvPicPr>
            <p:cNvPr id="9" name="image3.png" descr="c.jp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98244" cy="14504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1" name="Shape 11"/>
          <p:cNvSpPr/>
          <p:nvPr/>
        </p:nvSpPr>
        <p:spPr>
          <a:xfrm>
            <a:off x="20326350" y="11956097"/>
            <a:ext cx="4078288" cy="106553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70000"/>
              </a:lnSpc>
              <a:defRPr sz="1800"/>
            </a:pPr>
            <a:r>
              <a:rPr sz="2600">
                <a:solidFill>
                  <a:srgbClr val="D52A37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WEB</a:t>
            </a:r>
            <a:r>
              <a:rPr sz="2600">
                <a:solidFill>
                  <a:srgbClr val="D52A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互联</a:t>
            </a:r>
            <a:r>
              <a:rPr sz="2600" b="1">
                <a:solidFill>
                  <a:srgbClr val="D52A37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 Java</a:t>
            </a:r>
            <a:endParaRPr sz="2600" b="1">
              <a:solidFill>
                <a:srgbClr val="D52A37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lnSpc>
                <a:spcPct val="70000"/>
              </a:lnSpc>
              <a:defRPr sz="1800"/>
            </a:pPr>
            <a:r>
              <a:rPr sz="2600" b="1">
                <a:solidFill>
                  <a:srgbClr val="D52A37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       </a:t>
            </a:r>
            <a:r>
              <a:rPr sz="2600">
                <a:solidFill>
                  <a:srgbClr val="D52A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技术培训专家</a:t>
            </a:r>
            <a:endParaRPr sz="2600">
              <a:solidFill>
                <a:srgbClr val="D52A3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Shape 12"/>
          <p:cNvSpPr/>
          <p:nvPr>
            <p:ph type="title" hasCustomPrompt="1"/>
          </p:nvPr>
        </p:nvSpPr>
        <p:spPr>
          <a:xfrm>
            <a:off x="2906917" y="27646"/>
            <a:ext cx="19507201" cy="2852727"/>
          </a:xfrm>
          <a:prstGeom prst="rect">
            <a:avLst/>
          </a:prstGeom>
        </p:spPr>
        <p:txBody>
          <a:bodyPr lIns="71435" tIns="71435" rIns="71435" bIns="71435" anchor="b"/>
          <a:lstStyle>
            <a:lvl1pPr defTabSz="584200">
              <a:defRPr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标题文本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13" name="Shape 13"/>
          <p:cNvSpPr/>
          <p:nvPr>
            <p:ph type="body" idx="1" hasCustomPrompt="1"/>
          </p:nvPr>
        </p:nvSpPr>
        <p:spPr>
          <a:xfrm>
            <a:off x="7776805" y="3743303"/>
            <a:ext cx="10572881" cy="4740556"/>
          </a:xfrm>
          <a:prstGeom prst="rect">
            <a:avLst/>
          </a:prstGeom>
        </p:spPr>
        <p:txBody>
          <a:bodyPr lIns="71435" tIns="71435" rIns="71435" bIns="71435"/>
          <a:lstStyle>
            <a:lvl1pPr marL="501015" indent="-501015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882015" indent="-501015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263015" indent="-501015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44015" indent="-501015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25015" indent="-501015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正文级别 1</a:t>
            </a:r>
            <a:endParaRPr sz="5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正文级别 2</a:t>
            </a:r>
            <a:endParaRPr sz="5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正文级别 3</a:t>
            </a:r>
            <a:endParaRPr sz="5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正文级别 4</a:t>
            </a:r>
            <a:endParaRPr sz="5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正文级别 5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6" name="Shape 16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 descr="19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-2359025" y="-1327150"/>
            <a:ext cx="29229050" cy="164417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3" name="Group 23"/>
          <p:cNvGrpSpPr/>
          <p:nvPr/>
        </p:nvGrpSpPr>
        <p:grpSpPr>
          <a:xfrm>
            <a:off x="936625" y="336550"/>
            <a:ext cx="6062664" cy="1450405"/>
            <a:chOff x="0" y="0"/>
            <a:chExt cx="6062663" cy="1450404"/>
          </a:xfrm>
        </p:grpSpPr>
        <p:sp>
          <p:nvSpPr>
            <p:cNvPr id="20" name="Shape 20"/>
            <p:cNvSpPr/>
            <p:nvPr/>
          </p:nvSpPr>
          <p:spPr>
            <a:xfrm>
              <a:off x="673100" y="962820"/>
              <a:ext cx="53482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482600">
                <a:defRPr sz="1800"/>
              </a:pPr>
              <a:r>
                <a:rPr sz="1300">
                  <a:latin typeface="Arial Rounded MT Bold"/>
                  <a:ea typeface="Arial Rounded MT Bold"/>
                  <a:cs typeface="Arial Rounded MT Bold"/>
                  <a:sym typeface="Arial Rounded MT Bold"/>
                </a:rPr>
                <a:t>   </a:t>
              </a:r>
              <a:r>
                <a:rPr sz="2300">
                  <a:latin typeface="Arial Rounded MT Bold"/>
                  <a:ea typeface="Arial Rounded MT Bold"/>
                  <a:cs typeface="Arial Rounded MT Bold"/>
                  <a:sym typeface="Arial Rounded MT Bold"/>
                </a:rPr>
                <a:t>http://www.hnqingyun.com</a:t>
              </a:r>
              <a:endParaRPr sz="2300">
                <a:latin typeface="Arial Rounded MT Bold"/>
                <a:ea typeface="Arial Rounded MT Bold"/>
                <a:cs typeface="Arial Rounded MT Bold"/>
                <a:sym typeface="Arial Rounded MT Bold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1289049" y="269875"/>
              <a:ext cx="477361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algn="l" defTabSz="457200">
                <a:lnSpc>
                  <a:spcPct val="10000"/>
                </a:lnSpc>
                <a:defRPr sz="26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 河南青云信息技术有限公司</a:t>
              </a:r>
              <a:endParaRPr sz="2600">
                <a:solidFill>
                  <a:srgbClr val="FFFFFF"/>
                </a:solidFill>
              </a:endParaRPr>
            </a:p>
          </p:txBody>
        </p:sp>
        <p:pic>
          <p:nvPicPr>
            <p:cNvPr id="22" name="image3.png" descr="c.jp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98244" cy="14504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4" name="Shape 24"/>
          <p:cNvSpPr/>
          <p:nvPr/>
        </p:nvSpPr>
        <p:spPr>
          <a:xfrm>
            <a:off x="20326350" y="11956097"/>
            <a:ext cx="4078288" cy="106553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70000"/>
              </a:lnSpc>
              <a:defRPr sz="1800"/>
            </a:pPr>
            <a:r>
              <a:rPr sz="2600">
                <a:solidFill>
                  <a:srgbClr val="D52A37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WEB</a:t>
            </a:r>
            <a:r>
              <a:rPr sz="2600">
                <a:solidFill>
                  <a:srgbClr val="D52A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互联</a:t>
            </a:r>
            <a:r>
              <a:rPr sz="2600" b="1">
                <a:solidFill>
                  <a:srgbClr val="D52A37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 Java</a:t>
            </a:r>
            <a:endParaRPr sz="2600" b="1">
              <a:solidFill>
                <a:srgbClr val="D52A37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lnSpc>
                <a:spcPct val="70000"/>
              </a:lnSpc>
              <a:defRPr sz="1800"/>
            </a:pPr>
            <a:r>
              <a:rPr sz="2600" b="1">
                <a:solidFill>
                  <a:srgbClr val="D52A37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       </a:t>
            </a:r>
            <a:r>
              <a:rPr sz="2600">
                <a:solidFill>
                  <a:srgbClr val="D52A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技术培训专家</a:t>
            </a:r>
            <a:endParaRPr sz="2600">
              <a:solidFill>
                <a:srgbClr val="D52A3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Shape 25"/>
          <p:cNvSpPr/>
          <p:nvPr>
            <p:ph type="title" hasCustomPrompt="1"/>
          </p:nvPr>
        </p:nvSpPr>
        <p:spPr>
          <a:xfrm>
            <a:off x="3653366" y="0"/>
            <a:ext cx="19507201" cy="3673475"/>
          </a:xfrm>
          <a:prstGeom prst="rect">
            <a:avLst/>
          </a:prstGeom>
        </p:spPr>
        <p:txBody>
          <a:bodyPr lIns="71435" tIns="71435" rIns="71435" bIns="71435" anchor="b"/>
          <a:lstStyle>
            <a:lvl1pPr defTabSz="584200">
              <a:defRPr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标题文本</a:t>
            </a:r>
            <a:endParaRPr sz="10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普通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 descr="19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-2359025" y="-1327150"/>
            <a:ext cx="29229050" cy="164417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1" name="Group 31"/>
          <p:cNvGrpSpPr/>
          <p:nvPr/>
        </p:nvGrpSpPr>
        <p:grpSpPr>
          <a:xfrm>
            <a:off x="936625" y="336550"/>
            <a:ext cx="6062664" cy="1450405"/>
            <a:chOff x="0" y="0"/>
            <a:chExt cx="6062663" cy="1450404"/>
          </a:xfrm>
        </p:grpSpPr>
        <p:sp>
          <p:nvSpPr>
            <p:cNvPr id="28" name="Shape 28"/>
            <p:cNvSpPr/>
            <p:nvPr/>
          </p:nvSpPr>
          <p:spPr>
            <a:xfrm>
              <a:off x="673100" y="962820"/>
              <a:ext cx="53482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482600">
                <a:defRPr sz="1800"/>
              </a:pPr>
              <a:r>
                <a:rPr sz="1300">
                  <a:latin typeface="Arial Rounded MT Bold"/>
                  <a:ea typeface="Arial Rounded MT Bold"/>
                  <a:cs typeface="Arial Rounded MT Bold"/>
                  <a:sym typeface="Arial Rounded MT Bold"/>
                </a:rPr>
                <a:t>   </a:t>
              </a:r>
              <a:r>
                <a:rPr sz="2300">
                  <a:latin typeface="Arial Rounded MT Bold"/>
                  <a:ea typeface="Arial Rounded MT Bold"/>
                  <a:cs typeface="Arial Rounded MT Bold"/>
                  <a:sym typeface="Arial Rounded MT Bold"/>
                </a:rPr>
                <a:t>http://www.hnqingyun.com</a:t>
              </a:r>
              <a:endParaRPr sz="2300">
                <a:latin typeface="Arial Rounded MT Bold"/>
                <a:ea typeface="Arial Rounded MT Bold"/>
                <a:cs typeface="Arial Rounded MT Bold"/>
                <a:sym typeface="Arial Rounded MT Bold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289049" y="269875"/>
              <a:ext cx="477361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algn="l" defTabSz="457200">
                <a:lnSpc>
                  <a:spcPct val="10000"/>
                </a:lnSpc>
                <a:defRPr sz="26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 河南青云信息技术有限公司</a:t>
              </a:r>
              <a:endParaRPr sz="2600">
                <a:solidFill>
                  <a:srgbClr val="FFFFFF"/>
                </a:solidFill>
              </a:endParaRPr>
            </a:p>
          </p:txBody>
        </p:sp>
        <p:pic>
          <p:nvPicPr>
            <p:cNvPr id="30" name="image3.png" descr="c.jp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98244" cy="14504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2" name="Shape 32"/>
          <p:cNvSpPr/>
          <p:nvPr/>
        </p:nvSpPr>
        <p:spPr>
          <a:xfrm>
            <a:off x="20326350" y="11956097"/>
            <a:ext cx="4078288" cy="106553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70000"/>
              </a:lnSpc>
              <a:defRPr sz="1800"/>
            </a:pPr>
            <a:r>
              <a:rPr sz="2600">
                <a:solidFill>
                  <a:srgbClr val="D52A37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WEB</a:t>
            </a:r>
            <a:r>
              <a:rPr sz="2600">
                <a:solidFill>
                  <a:srgbClr val="D52A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互联</a:t>
            </a:r>
            <a:r>
              <a:rPr sz="2600" b="1">
                <a:solidFill>
                  <a:srgbClr val="D52A37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 Java</a:t>
            </a:r>
            <a:endParaRPr sz="2600" b="1">
              <a:solidFill>
                <a:srgbClr val="D52A37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lnSpc>
                <a:spcPct val="70000"/>
              </a:lnSpc>
              <a:defRPr sz="1800"/>
            </a:pPr>
            <a:r>
              <a:rPr sz="2600" b="1">
                <a:solidFill>
                  <a:srgbClr val="D52A37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       </a:t>
            </a:r>
            <a:r>
              <a:rPr sz="2600">
                <a:solidFill>
                  <a:srgbClr val="D52A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技术培训专家</a:t>
            </a:r>
            <a:endParaRPr sz="2600">
              <a:solidFill>
                <a:srgbClr val="D52A3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Shape 33"/>
          <p:cNvSpPr/>
          <p:nvPr>
            <p:ph type="title" hasCustomPrompt="1"/>
          </p:nvPr>
        </p:nvSpPr>
        <p:spPr>
          <a:xfrm>
            <a:off x="2438400" y="22462"/>
            <a:ext cx="19507200" cy="3673476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标题文本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34" name="Shape 34"/>
          <p:cNvSpPr/>
          <p:nvPr>
            <p:ph type="body" idx="1" hasCustomPrompt="1"/>
          </p:nvPr>
        </p:nvSpPr>
        <p:spPr>
          <a:xfrm>
            <a:off x="7416800" y="4072034"/>
            <a:ext cx="9550400" cy="8839201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441325" indent="-441325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441325" indent="-441325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441325" indent="-441325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441325" indent="-441325" defTabSz="584200">
              <a:spcBef>
                <a:spcPts val="0"/>
              </a:spcBef>
              <a:buSzPct val="60000"/>
              <a:buFontTx/>
              <a:buBlip>
                <a:blip r:embed="rId5"/>
              </a:buBlip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19200" y="184148"/>
            <a:ext cx="21945600" cy="301625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7475200" y="12943204"/>
            <a:ext cx="56896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>
        <a:spcBef>
          <a:spcPts val="700"/>
        </a:spcBef>
        <a:buSzPct val="100000"/>
        <a:buFont typeface="Arial" panose="020B0604020202020204"/>
        <a:buChar char="»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83590" indent="-326390">
        <a:spcBef>
          <a:spcPts val="700"/>
        </a:spcBef>
        <a:buSzPct val="100000"/>
        <a:buFont typeface="Arial" panose="020B0604020202020204"/>
        <a:buChar char="–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19200" indent="-3048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37360" indent="-365760">
        <a:spcBef>
          <a:spcPts val="700"/>
        </a:spcBef>
        <a:buSzPct val="100000"/>
        <a:buFont typeface="Arial" panose="020B0604020202020204"/>
        <a:buChar char="–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235200" indent="-406400">
        <a:spcBef>
          <a:spcPts val="700"/>
        </a:spcBef>
        <a:buSzPct val="100000"/>
        <a:buFont typeface="Arial" panose="020B0604020202020204"/>
        <a:buChar char="»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3403600" indent="-20320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860800" indent="-20320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4318000" indent="-20320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775200" indent="-20320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选择结构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2054030" y="3770949"/>
            <a:ext cx="17081523" cy="8129707"/>
          </a:xfrm>
          <a:prstGeom prst="rect">
            <a:avLst/>
          </a:prstGeom>
        </p:spPr>
        <p:txBody>
          <a:bodyPr/>
          <a:lstStyle>
            <a:lvl1pPr marL="0" indent="0" defTabSz="1193800">
              <a:buSzTx/>
              <a:buNone/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主讲：胡俊昊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2962210" y="-746449"/>
            <a:ext cx="19507201" cy="28527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if-else if-else结构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1445812" y="3002896"/>
            <a:ext cx="12411249" cy="10320457"/>
          </a:xfrm>
          <a:prstGeom prst="rect">
            <a:avLst/>
          </a:prstGeom>
        </p:spPr>
        <p:txBody>
          <a:bodyPr/>
          <a:lstStyle/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if(boolean表达式A){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     条件执行体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}else if (boolean 表达式B){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     条件执行体B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}else{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     条件执行体C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}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1994591" y="-138232"/>
            <a:ext cx="19507201" cy="285272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课堂练习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1335227" y="3396181"/>
            <a:ext cx="21348334" cy="6923638"/>
          </a:xfrm>
          <a:prstGeom prst="rect">
            <a:avLst/>
          </a:prstGeom>
        </p:spPr>
        <p:txBody>
          <a:bodyPr/>
          <a:lstStyle/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需求：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	考试成绩大于90分，就打印优，如果大于80分，打印良，如果大于70分，打印中，其他情况打印多多努力。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                                       （5分钟）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2501900" y="-608218"/>
            <a:ext cx="19507200" cy="28527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if语句总结</a:t>
            </a:r>
            <a:endParaRPr sz="10000">
              <a:solidFill>
                <a:srgbClr val="FFFFFF"/>
              </a:solidFill>
            </a:endParaRPr>
          </a:p>
        </p:txBody>
      </p:sp>
      <p:pic>
        <p:nvPicPr>
          <p:cNvPr id="79" name="image7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6838647" y="4480525"/>
            <a:ext cx="9065261" cy="81153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2962210" y="-608218"/>
            <a:ext cx="19507201" cy="28527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switch选择结构概述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-85424" y="3273316"/>
            <a:ext cx="21209671" cy="9877254"/>
          </a:xfrm>
          <a:prstGeom prst="rect">
            <a:avLst/>
          </a:prstGeom>
        </p:spPr>
        <p:txBody>
          <a:bodyPr/>
          <a:lstStyle/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switch语句适用于对多个整型值进行匹配判断，从而实现条件的分支控制。 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和if语句不同的是：if语句后面是根据boolean表达式判断的，所以表达式的结构可以任意写， 而switch只是相当于做“表达式 == 数值”的boolean表达式判断。 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这里的数值的类型是除long之外的整型类型，也就是说switch支持的类型是byte，short，char，int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switch选择结构</a:t>
            </a:r>
            <a:endParaRPr sz="10000">
              <a:solidFill>
                <a:srgbClr val="FFFFFF"/>
              </a:solidFill>
            </a:endParaRPr>
          </a:p>
        </p:txBody>
      </p:sp>
      <p:pic>
        <p:nvPicPr>
          <p:cNvPr id="85" name="image8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5814362" y="5179016"/>
            <a:ext cx="11202671" cy="929132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3392584" y="-801742"/>
            <a:ext cx="19507201" cy="285272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switch语法结构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-4792825" y="2281484"/>
            <a:ext cx="19152310" cy="10760073"/>
          </a:xfrm>
          <a:prstGeom prst="rect">
            <a:avLst/>
          </a:prstGeom>
          <a:ln w="12700">
            <a:miter lim="400000"/>
          </a:ln>
        </p:spPr>
        <p:txBody>
          <a:bodyPr lIns="71435" tIns="71435" rIns="71435" bIns="71435" anchor="ctr">
            <a:spAutoFit/>
          </a:bodyPr>
          <a:lstStyle/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switch(整型表达式){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case A值: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        表达式结果等于条件1时，执行此语句；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break；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case B值: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        表达式结果等于条件2时，执行此语句；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break；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    ...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case C值: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        表达式结果等于条件N时，执行此语句；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break；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default: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        以上值都不满足时，执行此语句；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    break；//一般不写</a:t>
            </a:r>
            <a:endParaRPr sz="39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900">
                <a:solidFill>
                  <a:srgbClr val="FFFFFF"/>
                </a:solidFill>
              </a:rPr>
              <a:t>    }</a:t>
            </a:r>
            <a:endParaRPr sz="3900">
              <a:solidFill>
                <a:srgbClr val="FFFFFF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9941853" y="11080718"/>
            <a:ext cx="11941811" cy="1920873"/>
          </a:xfrm>
          <a:prstGeom prst="rect">
            <a:avLst/>
          </a:prstGeom>
          <a:ln w="12700">
            <a:miter lim="400000"/>
          </a:ln>
        </p:spPr>
        <p:txBody>
          <a:bodyPr lIns="71435" tIns="71435" rIns="71435" bIns="71435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注意：case之后的表达式结果必须是常量。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3985121" y="-364611"/>
            <a:ext cx="19507201" cy="28527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switch语句使用注意事项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616424" y="3660364"/>
            <a:ext cx="22248847" cy="9311692"/>
          </a:xfrm>
          <a:prstGeom prst="rect">
            <a:avLst/>
          </a:prstGeom>
        </p:spPr>
        <p:txBody>
          <a:bodyPr/>
          <a:lstStyle/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switch语句特点： </a:t>
            </a:r>
            <a:endParaRPr sz="44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switch语句选择的基本数据类型只有四种：byte、short、char、int，没有long。</a:t>
            </a:r>
            <a:endParaRPr sz="44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支持的引用类型是以上四个基本数据类型的包装类（后讲），依次是Byte、Short、Character、Integer以及从Java5开始支持的枚举和Java7开始支持的String类。 </a:t>
            </a:r>
            <a:endParaRPr sz="44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ase只是用来为switch选择一个执行代码的入口，如果一旦进入某个入口之后，后面的case实际上已经失去了判断的意义，也就是说代码在进入switch执行的时会把入口case之后的case统统忽略，会一直往下执行，直到遇到break或return。所以大家可以发现，每一个case后面没有{}这个符号来表示一个代码块。</a:t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2438400" y="-364611"/>
            <a:ext cx="19507200" cy="28527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课堂练习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1998737" y="3770949"/>
            <a:ext cx="16742640" cy="4740557"/>
          </a:xfrm>
          <a:prstGeom prst="rect">
            <a:avLst/>
          </a:prstGeom>
        </p:spPr>
        <p:txBody>
          <a:bodyPr/>
          <a:lstStyle>
            <a:lvl1pPr marL="0" indent="317500" defTabSz="1600200">
              <a:spcBef>
                <a:spcPts val="3300"/>
              </a:spcBef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需求：输入整数数字，判断星期几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switch语句总结</a:t>
            </a:r>
            <a:endParaRPr sz="10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if、switch语句如何选择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2496370" y="3936827"/>
            <a:ext cx="19960189" cy="4740556"/>
          </a:xfrm>
          <a:prstGeom prst="rect">
            <a:avLst/>
          </a:prstGeom>
        </p:spPr>
        <p:txBody>
          <a:bodyPr/>
          <a:lstStyle>
            <a:lvl1pPr marL="0" indent="317500" defTabSz="1600200">
              <a:spcBef>
                <a:spcPts val="3300"/>
              </a:spcBef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if语句判断的条件的是boolean类型的。 switch的判断条件是表达式 == 整型常量（暂不说String、枚举、包装类）。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上节课内容回顾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742038" y="3743303"/>
            <a:ext cx="20516245" cy="9209963"/>
          </a:xfrm>
          <a:prstGeom prst="rect">
            <a:avLst/>
          </a:prstGeom>
        </p:spPr>
        <p:txBody>
          <a:bodyPr/>
          <a:lstStyle/>
          <a:p>
            <a:pPr marL="1219200" lvl="0" indent="-90170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变量的定义和基本用法</a:t>
            </a:r>
            <a:endParaRPr sz="5000">
              <a:solidFill>
                <a:srgbClr val="FFFFFF"/>
              </a:solidFill>
            </a:endParaRPr>
          </a:p>
          <a:p>
            <a:pPr marL="1219200" lvl="0" indent="-90170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变量的高级用法（分类、作用域、使用规则）</a:t>
            </a:r>
            <a:endParaRPr sz="5000">
              <a:solidFill>
                <a:srgbClr val="FFFFFF"/>
              </a:solidFill>
            </a:endParaRPr>
          </a:p>
          <a:p>
            <a:pPr marL="1219200" lvl="0" indent="-90170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数据类型和分类</a:t>
            </a:r>
            <a:endParaRPr sz="5000">
              <a:solidFill>
                <a:srgbClr val="FFFFFF"/>
              </a:solidFill>
            </a:endParaRPr>
          </a:p>
          <a:p>
            <a:pPr marL="1219200" lvl="0" indent="-90170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基本数据类型及基本数据类型转换</a:t>
            </a:r>
            <a:endParaRPr sz="5000">
              <a:solidFill>
                <a:srgbClr val="FFFFFF"/>
              </a:solidFill>
            </a:endParaRPr>
          </a:p>
          <a:p>
            <a:pPr marL="1219200" lvl="0" indent="-90170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运算符（算数、赋值、比较、三元、逻辑运算符等）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课堂作业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2164615" y="3494487"/>
            <a:ext cx="19507203" cy="7617279"/>
          </a:xfrm>
          <a:prstGeom prst="rect">
            <a:avLst/>
          </a:prstGeom>
        </p:spPr>
        <p:txBody>
          <a:bodyPr/>
          <a:lstStyle/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1.输入数字1-6，分别通过if和switch语句判断工作日还是休息日，如果输入其他数字，则显示出入错误。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2.预习循环语句和控制语句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0471423" y="5279577"/>
            <a:ext cx="3052140" cy="17938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>
              <a:defRPr sz="10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800">
                <a:solidFill>
                  <a:srgbClr val="FFFFFF"/>
                </a:solidFill>
              </a:rPr>
              <a:t>Q&amp;A</a:t>
            </a:r>
            <a:endParaRPr sz="10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本节主要内容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2579309" y="3577425"/>
            <a:ext cx="16512830" cy="7313711"/>
          </a:xfrm>
          <a:prstGeom prst="rect">
            <a:avLst/>
          </a:prstGeom>
        </p:spPr>
        <p:txBody>
          <a:bodyPr/>
          <a:lstStyle/>
          <a:p>
            <a:pPr marL="1219200" lvl="0" indent="-90170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顺序结构</a:t>
            </a:r>
            <a:endParaRPr sz="5000">
              <a:solidFill>
                <a:srgbClr val="FFFFFF"/>
              </a:solidFill>
            </a:endParaRPr>
          </a:p>
          <a:p>
            <a:pPr marL="1219200" lvl="0" indent="-90170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选择结构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	if语句（if结构、if-else结构、if-else if-else）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顺序结构</a:t>
            </a:r>
            <a:endParaRPr sz="10000">
              <a:solidFill>
                <a:srgbClr val="FFFFFF"/>
              </a:solidFill>
            </a:endParaRPr>
          </a:p>
        </p:txBody>
      </p:sp>
      <p:pic>
        <p:nvPicPr>
          <p:cNvPr id="52" name="image2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765014" y="4857392"/>
            <a:ext cx="10124442" cy="56222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542934" y="4857392"/>
            <a:ext cx="9570720" cy="59372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选择结构的分类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34110" lvl="0" indent="-81661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if</a:t>
            </a:r>
            <a:endParaRPr sz="5000">
              <a:solidFill>
                <a:srgbClr val="FFFFFF"/>
              </a:solidFill>
            </a:endParaRPr>
          </a:p>
          <a:p>
            <a:pPr marL="1134110" lvl="0" indent="-81661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switch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if选择结构</a:t>
            </a:r>
            <a:endParaRPr sz="10000">
              <a:solidFill>
                <a:srgbClr val="FFFFFF"/>
              </a:solidFill>
            </a:endParaRPr>
          </a:p>
        </p:txBody>
      </p:sp>
      <p:pic>
        <p:nvPicPr>
          <p:cNvPr id="59" name="image4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4518521" y="4563576"/>
            <a:ext cx="6184901" cy="685419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if选择结构分类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3491635" y="3909180"/>
            <a:ext cx="10572881" cy="4740557"/>
          </a:xfrm>
          <a:prstGeom prst="rect">
            <a:avLst/>
          </a:prstGeom>
        </p:spPr>
        <p:txBody>
          <a:bodyPr/>
          <a:lstStyle/>
          <a:p>
            <a:pPr marL="1134110" lvl="0" indent="-81661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if结构</a:t>
            </a:r>
            <a:endParaRPr sz="5000">
              <a:solidFill>
                <a:srgbClr val="FFFFFF"/>
              </a:solidFill>
            </a:endParaRPr>
          </a:p>
          <a:p>
            <a:pPr marL="1134110" lvl="0" indent="-81661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if-else结构</a:t>
            </a:r>
            <a:endParaRPr sz="5000">
              <a:solidFill>
                <a:srgbClr val="FFFFFF"/>
              </a:solidFill>
            </a:endParaRPr>
          </a:p>
          <a:p>
            <a:pPr marL="1134110" lvl="0" indent="-816610" defTabSz="1600200">
              <a:spcBef>
                <a:spcPts val="3300"/>
              </a:spcBef>
              <a:buSzPct val="171000"/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if-else if-else结构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if结构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257023" y="3383901"/>
            <a:ext cx="22723735" cy="8732850"/>
          </a:xfrm>
          <a:prstGeom prst="rect">
            <a:avLst/>
          </a:prstGeom>
        </p:spPr>
        <p:txBody>
          <a:bodyPr/>
          <a:lstStyle/>
          <a:p>
            <a:pPr marL="0" lvl="0" indent="889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marL="0" lvl="0" indent="889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if(boolean表达式){</a:t>
            </a:r>
            <a:endParaRPr sz="5000">
              <a:solidFill>
                <a:srgbClr val="FFFFFF"/>
              </a:solidFill>
            </a:endParaRPr>
          </a:p>
          <a:p>
            <a:pPr marL="0" lvl="0" indent="889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     条件执行体</a:t>
            </a:r>
            <a:endParaRPr sz="4800">
              <a:solidFill>
                <a:srgbClr val="FFFFFF"/>
              </a:solidFill>
            </a:endParaRPr>
          </a:p>
          <a:p>
            <a:pPr marL="0" lvl="0" indent="889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}</a:t>
            </a:r>
            <a:endParaRPr sz="5000">
              <a:solidFill>
                <a:srgbClr val="FFFFFF"/>
              </a:solidFill>
            </a:endParaRPr>
          </a:p>
          <a:p>
            <a:pPr marL="0" lvl="0" indent="889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5000">
              <a:solidFill>
                <a:srgbClr val="FFFFFF"/>
              </a:solidFill>
            </a:endParaRPr>
          </a:p>
          <a:p>
            <a:pPr marL="0" lvl="0" indent="889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if后面跟的{}表示一个整体—代码块，我们在这称为条件执行体，</a:t>
            </a:r>
            <a:endParaRPr sz="5000">
              <a:solidFill>
                <a:srgbClr val="FFFFFF"/>
              </a:solidFill>
            </a:endParaRPr>
          </a:p>
          <a:p>
            <a:pPr marL="0" lvl="0" indent="889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也就是说条件为true，就执行这一块代码块。</a:t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66" name="image5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5538457" y="8019358"/>
            <a:ext cx="11539221" cy="48006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FFF"/>
                </a:solidFill>
              </a:rPr>
              <a:t>if-else结构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118792" y="4157997"/>
            <a:ext cx="11979060" cy="9275515"/>
          </a:xfrm>
          <a:prstGeom prst="rect">
            <a:avLst/>
          </a:prstGeom>
        </p:spPr>
        <p:txBody>
          <a:bodyPr/>
          <a:lstStyle/>
          <a:p>
            <a:pPr marL="0" lvl="0" indent="317500" defTabSz="1600200">
              <a:lnSpc>
                <a:spcPct val="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	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if(boolean表达式){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	     条件执行体A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}else{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	     条件执行体B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lnSpc>
                <a:spcPct val="3000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}</a:t>
            </a:r>
            <a:endParaRPr sz="5000">
              <a:solidFill>
                <a:srgbClr val="FFFFFF"/>
              </a:solidFill>
            </a:endParaRPr>
          </a:p>
          <a:p>
            <a:pPr marL="0" lvl="0" indent="317500" defTabSz="1600200">
              <a:lnSpc>
                <a:spcPct val="0"/>
              </a:lnSpc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	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70" name="image6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3021076" y="3914304"/>
            <a:ext cx="11469371" cy="70078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演示</Application>
  <PresentationFormat/>
  <Paragraphs>124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Helvetica</vt:lpstr>
      <vt:lpstr>Calibri</vt:lpstr>
      <vt:lpstr>Arial</vt:lpstr>
      <vt:lpstr>Arial Rounded MT Bold</vt:lpstr>
      <vt:lpstr>冬青黑体简体中文 W6</vt:lpstr>
      <vt:lpstr>American Typewriter</vt:lpstr>
      <vt:lpstr>Helvetica Neue</vt:lpstr>
      <vt:lpstr>黑体</vt:lpstr>
      <vt:lpstr>Segoe Print</vt:lpstr>
      <vt:lpstr>微软雅黑</vt:lpstr>
      <vt:lpstr>Arial Unicode MS</vt:lpstr>
      <vt:lpstr>Default</vt:lpstr>
      <vt:lpstr>选择结构</vt:lpstr>
      <vt:lpstr>上节课内容回顾</vt:lpstr>
      <vt:lpstr>本节主要内容</vt:lpstr>
      <vt:lpstr>顺序结构</vt:lpstr>
      <vt:lpstr>选择结构的分类</vt:lpstr>
      <vt:lpstr>if选择结构</vt:lpstr>
      <vt:lpstr>if选择结构分类</vt:lpstr>
      <vt:lpstr>if结构</vt:lpstr>
      <vt:lpstr>if-else结构</vt:lpstr>
      <vt:lpstr>if-else if-else结构</vt:lpstr>
      <vt:lpstr>课堂练习</vt:lpstr>
      <vt:lpstr>if语句总结</vt:lpstr>
      <vt:lpstr>switch选择结构概述</vt:lpstr>
      <vt:lpstr>switch选择结构</vt:lpstr>
      <vt:lpstr>switch语法结构</vt:lpstr>
      <vt:lpstr>switch语句使用注意事项</vt:lpstr>
      <vt:lpstr>课堂练习</vt:lpstr>
      <vt:lpstr>switch语句总结</vt:lpstr>
      <vt:lpstr>if、switch语句如何选择</vt:lpstr>
      <vt:lpstr>课堂作业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选择结构</dc:title>
  <dc:creator/>
  <cp:lastModifiedBy>Administrator</cp:lastModifiedBy>
  <cp:revision>1</cp:revision>
  <dcterms:created xsi:type="dcterms:W3CDTF">2018-03-09T11:48:57Z</dcterms:created>
  <dcterms:modified xsi:type="dcterms:W3CDTF">2018-03-09T11:48:58Z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