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F1B6B8-9884-43D3-ABC1-A224DADB7C8F}">
  <a:tblStyle styleId="{7FF1B6B8-9884-43D3-ABC1-A224DADB7C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ad1c0703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bad1c0703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ad1c0703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ad1c0703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ad1c0703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bad1c070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d1c070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d1c070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d1c0703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d1c0703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ad1c070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ad1c070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ad1c070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ad1c070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ad56e0fa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ad56e0fa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ad56e0f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ad56e0f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ad56e0f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ad56e0f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0422e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0422e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ad56e0f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bad56e0f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ad56e0fa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bad56e0fa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ad56e0fa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ad56e0fa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d56e0fa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d56e0fa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ad56e0fa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ad56e0fa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ad56e0fa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ad56e0fa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ad56e0fa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ad56e0fa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b23c004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b23c004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ad56e0fa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ad56e0f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d1c070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ad1c070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ad56e0fa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ad56e0fa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8d3b44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8d3b44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d56e0fa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d56e0fa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d1c070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d1c070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d1c070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d1c070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ad1c07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ad1c07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ad1c070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ad1c070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hasCustomPrompt="1" idx="2" type="title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2" type="ctrTitle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" type="subTitle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3" type="ctrTitle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4" type="subTitle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5" type="ctrTitle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6" type="subTitle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7" type="ctrTitle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8" type="subTitle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9" type="ctrTitle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3" type="subTitle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4" type="ctrTitle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5" type="subTitle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2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2" type="ctrTitle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6" name="Google Shape;86;p13"/>
          <p:cNvSpPr txBox="1"/>
          <p:nvPr>
            <p:ph idx="3" type="ctrTitle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13"/>
          <p:cNvSpPr txBox="1"/>
          <p:nvPr>
            <p:ph idx="4" type="subTitle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2" type="title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idx="2" type="ctrTitle"/>
          </p:nvPr>
        </p:nvSpPr>
        <p:spPr>
          <a:xfrm>
            <a:off x="2285760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2285760" y="1946292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3" type="ctrTitle"/>
          </p:nvPr>
        </p:nvSpPr>
        <p:spPr>
          <a:xfrm>
            <a:off x="2285760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2285760" y="3864823"/>
            <a:ext cx="170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5" type="ctrTitle"/>
          </p:nvPr>
        </p:nvSpPr>
        <p:spPr>
          <a:xfrm>
            <a:off x="5047297" y="1652042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5047299" y="1946292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7" type="ctrTitle"/>
          </p:nvPr>
        </p:nvSpPr>
        <p:spPr>
          <a:xfrm>
            <a:off x="5047297" y="3570573"/>
            <a:ext cx="17931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8" type="subTitle"/>
          </p:nvPr>
        </p:nvSpPr>
        <p:spPr>
          <a:xfrm>
            <a:off x="5047299" y="3864823"/>
            <a:ext cx="1793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29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 flipH="1">
            <a:off x="1193529" y="1611150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hasCustomPrompt="1" idx="2" type="title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4">
  <p:cSld name="CUSTOM_15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2" type="ctrTitle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hasCustomPrompt="1" idx="7" type="title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ctrTitle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5" type="subTitle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subTitle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subTitle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6">
  <p:cSld name="CUSTOM_3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5">
  <p:cSld name="CUSTOM_15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b="1" sz="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33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98125" y="911400"/>
            <a:ext cx="8826600" cy="4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hasCustomPrompt="1"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500"/>
              <a:buNone/>
              <a:defRPr sz="6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hasCustomPrompt="1" idx="2" type="title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ctrTitle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2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hasCustomPrompt="1" idx="2" type="title"/>
          </p:nvPr>
        </p:nvSpPr>
        <p:spPr>
          <a:xfrm>
            <a:off x="1086651" y="14751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 flipH="1">
            <a:off x="3481677" y="1666454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hasCustomPrompt="1" idx="3" type="title"/>
          </p:nvPr>
        </p:nvSpPr>
        <p:spPr>
          <a:xfrm>
            <a:off x="2298451" y="2475350"/>
            <a:ext cx="17637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/>
          <p:nvPr>
            <p:ph idx="4" type="subTitle"/>
          </p:nvPr>
        </p:nvSpPr>
        <p:spPr>
          <a:xfrm flipH="1">
            <a:off x="4568051" y="2688425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hasCustomPrompt="1" idx="5" type="title"/>
          </p:nvPr>
        </p:nvSpPr>
        <p:spPr>
          <a:xfrm>
            <a:off x="3353176" y="3513625"/>
            <a:ext cx="17952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Fira Sans Extra Condensed Medium"/>
              <a:buNone/>
              <a:defRPr sz="60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/>
          <p:nvPr>
            <p:ph idx="6" type="subTitle"/>
          </p:nvPr>
        </p:nvSpPr>
        <p:spPr>
          <a:xfrm flipH="1">
            <a:off x="5671490" y="3709941"/>
            <a:ext cx="32649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2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2"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" type="subTitle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3" type="ctrTitle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4" type="subTitle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5" type="ctrTitle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6" type="subTitle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b="1"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oracle.com/en/java/javase/11/docs/api/index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CS2030 LAB 2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B12A</a:t>
            </a:r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Egyptian braces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braces after if statements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3" name="Google Shape;203;p3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if statements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1428200" y="1984500"/>
            <a:ext cx="5804100" cy="2599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works but not advisable; could result in bugs if not careful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condition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i="1" lang="en" sz="11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code here;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better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if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condition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i="1" lang="en" sz="11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code here;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b="1" sz="6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ctrTitle"/>
          </p:nvPr>
        </p:nvSpPr>
        <p:spPr>
          <a:xfrm>
            <a:off x="1964851" y="4161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Line Wrapping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2350"/>
            <a:ext cx="8839198" cy="1101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64120"/>
            <a:ext cx="8839200" cy="96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ctrTitle"/>
          </p:nvPr>
        </p:nvSpPr>
        <p:spPr>
          <a:xfrm>
            <a:off x="1964851" y="4161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Line Wrapping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17" name="Google Shape;2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8300"/>
            <a:ext cx="8839201" cy="182411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870650" y="33342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It’s usually a good idea to wrap lines after operators or at appropriate juncture for Strings (such as after a full stop)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String.format()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24" name="Google Shape;224;p39"/>
          <p:cNvGraphicFramePr/>
          <p:nvPr/>
        </p:nvGraphicFramePr>
        <p:xfrm>
          <a:off x="952500" y="126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{7FF1B6B8-9884-43D3-ABC1-A224DADB7C8F}</a:tableStyleId>
              </a:tblPr>
              <a:tblGrid>
                <a:gridCol w="2413000"/>
                <a:gridCol w="2413000"/>
                <a:gridCol w="2745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Format Specifier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Type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E.g.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type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String.format(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"Hello %s!"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"World"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 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-&gt;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Hello World!</a:t>
                      </a:r>
                      <a:endParaRPr sz="10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String.format(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"%s"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" sz="1000">
                          <a:solidFill>
                            <a:srgbClr val="C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1.23456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-&gt;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1.23456</a:t>
                      </a:r>
                      <a:endParaRPr sz="1000">
                        <a:solidFill>
                          <a:srgbClr val="0000FF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String.format(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"%f"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" sz="1000">
                          <a:solidFill>
                            <a:srgbClr val="C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101.00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-&gt;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101.000000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String.format(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"%.3f"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 </a:t>
                      </a:r>
                      <a:r>
                        <a:rPr lang="en" sz="1000">
                          <a:solidFill>
                            <a:srgbClr val="C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1.23456</a:t>
                      </a: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-&gt; </a:t>
                      </a:r>
                      <a:r>
                        <a:rPr lang="en" sz="1000">
                          <a:solidFill>
                            <a:srgbClr val="0000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1.235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String.format() can be used to format entire Strings instead of being called multiple times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Looks cleaner and easier to write as well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following lines return the same String (assume that x and y are int variables)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%s as the placeholder for a String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0" name="Google Shape;230;p40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String.format()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1428200" y="3550475"/>
            <a:ext cx="5804100" cy="10329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BA212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"Coordinates: "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String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">
                <a:solidFill>
                  <a:srgbClr val="7D902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format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>
                <a:solidFill>
                  <a:srgbClr val="BA212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"(%d, %d)"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x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y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String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">
                <a:solidFill>
                  <a:srgbClr val="7D902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format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>
                <a:solidFill>
                  <a:srgbClr val="BA212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"Coordinates: (%d, %d)"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x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y</a:t>
            </a:r>
            <a:r>
              <a:rPr lang="en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i="1" sz="500">
              <a:solidFill>
                <a:srgbClr val="40808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Variable Initialisation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1669950" y="1299050"/>
            <a:ext cx="5804100" cy="2889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recommended:</a:t>
            </a:r>
            <a:endParaRPr sz="1400">
              <a:solidFill>
                <a:srgbClr val="B00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0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numberOfPoints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4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Other code</a:t>
            </a:r>
            <a:endParaRPr sz="14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numberOfPoints 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sc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" sz="1400">
                <a:solidFill>
                  <a:srgbClr val="7D902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nextInt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endParaRPr sz="14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Better (declare and initialize variables within the scope that they are needed):</a:t>
            </a:r>
            <a:endParaRPr sz="1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Other code</a:t>
            </a:r>
            <a:endParaRPr sz="14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00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numberOfPoints 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sc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" sz="1400">
                <a:solidFill>
                  <a:srgbClr val="7D902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nextInt</a:t>
            </a:r>
            <a:r>
              <a:rPr lang="en" sz="14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();</a:t>
            </a:r>
            <a:r>
              <a:rPr lang="en" sz="14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i="1" lang="en" sz="14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Declare and initialize here</a:t>
            </a:r>
            <a:endParaRPr sz="14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Variable Initialisation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834900" y="1006225"/>
            <a:ext cx="7474200" cy="33351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recommended:</a:t>
            </a:r>
            <a:endParaRPr sz="1300">
              <a:solidFill>
                <a:srgbClr val="B00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00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k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i, j, k all outside the scope of the for loops</a:t>
            </a:r>
            <a:endParaRPr sz="18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Other code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B0004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Better (declare and initialize variables within the scope that they are needed):</a:t>
            </a:r>
            <a:endParaRPr sz="13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300">
                <a:solidFill>
                  <a:srgbClr val="B00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i in the scope of this for loop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300">
                <a:solidFill>
                  <a:srgbClr val="B00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n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j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++)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j in the scope of this for loop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Other code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i="1" sz="1300">
              <a:solidFill>
                <a:srgbClr val="40808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ctrTitle"/>
          </p:nvPr>
        </p:nvSpPr>
        <p:spPr>
          <a:xfrm>
            <a:off x="1858250" y="1990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concepts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9" name="Google Shape;249;p43"/>
          <p:cNvSpPr txBox="1"/>
          <p:nvPr>
            <p:ph idx="2" type="ctrTitle"/>
          </p:nvPr>
        </p:nvSpPr>
        <p:spPr>
          <a:xfrm>
            <a:off x="4658678" y="2174850"/>
            <a:ext cx="3226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Abstraction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Encapsulation (data hiding)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Immutability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static</a:t>
            </a:r>
            <a:endParaRPr sz="2000"/>
          </a:p>
        </p:txBody>
      </p:sp>
      <p:cxnSp>
        <p:nvCxnSpPr>
          <p:cNvPr id="250" name="Google Shape;250;p43"/>
          <p:cNvCxnSpPr/>
          <p:nvPr/>
        </p:nvCxnSpPr>
        <p:spPr>
          <a:xfrm>
            <a:off x="4405525" y="126690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Abstraction is the concept of object-oriented programming that "shows" only essential attributes and "hides" unnecessary information. The main purpose of abstraction is hiding the unnecessary details from the users.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1"/>
                </a:solidFill>
              </a:rPr>
              <a:t>taken from https://www.guru99.com/java-data-abstraction.html#:~:text=Abstraction%20is%20the%20concept%20of,unnecessary%20details%20from%20the%20users.&amp;text=It%20helps%20in%20reducing%20programming%20complexity%20and%20efforts.</a:t>
            </a:r>
            <a:endParaRPr i="1" sz="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Break up lengthy methods into shorter ones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Basically have separate components that work together, instead of having one big method that does everything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6" name="Google Shape;256;p4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Abstraction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Helper functions are essential in implementing abstraction in your code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Also makes it much easier to debug code (you can trace and debug each component separately instead of digging through a 100+ line method)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62" name="Google Shape;262;p4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Abstraction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1428200" y="2424050"/>
            <a:ext cx="5994000" cy="1663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Good example of abstraction: 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0004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boolean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containsPoint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Point q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center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" sz="1300">
                <a:solidFill>
                  <a:srgbClr val="7D902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distTo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&lt;=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radius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008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28"/>
          <p:cNvSpPr txBox="1"/>
          <p:nvPr>
            <p:ph idx="2" type="ctrTitle"/>
          </p:nvPr>
        </p:nvSpPr>
        <p:spPr>
          <a:xfrm>
            <a:off x="466696" y="544428"/>
            <a:ext cx="197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Lab 1 Recap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46" name="Google Shape;146;p28"/>
          <p:cNvSpPr txBox="1"/>
          <p:nvPr>
            <p:ph idx="3" type="title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8"/>
          <p:cNvSpPr txBox="1"/>
          <p:nvPr>
            <p:ph idx="5" type="title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28"/>
          <p:cNvSpPr txBox="1"/>
          <p:nvPr>
            <p:ph idx="4" type="title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9" name="Google Shape;149;p28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8"/>
          <p:cNvSpPr txBox="1"/>
          <p:nvPr>
            <p:ph idx="2" type="ctrTitle"/>
          </p:nvPr>
        </p:nvSpPr>
        <p:spPr>
          <a:xfrm>
            <a:off x="466696" y="1515803"/>
            <a:ext cx="197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Tips for this week’s lab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>
            <p:ph idx="2" type="ctrTitle"/>
          </p:nvPr>
        </p:nvSpPr>
        <p:spPr>
          <a:xfrm>
            <a:off x="466696" y="2487153"/>
            <a:ext cx="197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Start coding!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Encapsulation is used to hide the values or state of a structured data object inside a class, preventing unauthorized parties’ direct access to them.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1"/>
                </a:solidFill>
              </a:rPr>
              <a:t>taken from https://press.rebus.community/programmingfundamentals/chapter/encapsulation/#:~:text=Encapsulation%20is%20one%20of%20the,parties'%20direct%20access%20to%20them.</a:t>
            </a:r>
            <a:endParaRPr i="1" sz="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Data hiding - declaring instance and class variables as private (except for special cases like constants)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Hides data from other classes that only this class needs to know about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69" name="Google Shape;269;p46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Make objects immutable so that they cannot be tampered with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Especially important for reference types (objects)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</a:t>
            </a: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</a:t>
            </a:r>
            <a:r>
              <a:rPr lang="en" sz="1700">
                <a:solidFill>
                  <a:schemeClr val="dk1"/>
                </a:solidFill>
              </a:rPr>
              <a:t> keyword for instance variables and constructors to return new Object instances with different attributes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setters for immutable objects! e.g. setX(double x)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There is </a:t>
            </a: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need</a:t>
            </a:r>
            <a:r>
              <a:rPr lang="en" sz="1700">
                <a:solidFill>
                  <a:schemeClr val="dk1"/>
                </a:solidFill>
              </a:rPr>
              <a:t> to change attributes within immutable objects (by definition)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75" name="Google Shape;275;p47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Immutability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static keyword is used to declare class level attributes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One copy of each static variable (attribute) is stored across all instances of a class (instead of one copy per instance)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81" name="Google Shape;281;p48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- static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1428200" y="2424050"/>
            <a:ext cx="5994000" cy="1663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1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Dog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n" sz="1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private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1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String sound 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1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100">
                <a:solidFill>
                  <a:srgbClr val="BA212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"woof"</a:t>
            </a: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endParaRPr sz="11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1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example, in the above class, the “woof” sound is shared across any instance of a Dog</a:t>
            </a:r>
            <a:endParaRPr sz="1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ctrTitle"/>
          </p:nvPr>
        </p:nvSpPr>
        <p:spPr>
          <a:xfrm>
            <a:off x="1928850" y="2098650"/>
            <a:ext cx="5286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Lab 2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Cruise Loaders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/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293" name="Google Shape;293;p50"/>
          <p:cNvSpPr txBox="1"/>
          <p:nvPr>
            <p:ph idx="1" type="subTitle"/>
          </p:nvPr>
        </p:nvSpPr>
        <p:spPr>
          <a:xfrm>
            <a:off x="3053100" y="2386250"/>
            <a:ext cx="3037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Inheritance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Polymorphism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Method Overriding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CS2030 style guide</a:t>
            </a:r>
            <a:endParaRPr sz="1400"/>
          </a:p>
        </p:txBody>
      </p:sp>
      <p:cxnSp>
        <p:nvCxnSpPr>
          <p:cNvPr id="294" name="Google Shape;294;p50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50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Focus on immutability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All instance fields should be final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State of any object instance </a:t>
            </a: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 not be mutated!</a:t>
            </a:r>
            <a:r>
              <a:rPr lang="en" sz="1700">
                <a:solidFill>
                  <a:schemeClr val="dk1"/>
                </a:solidFill>
              </a:rPr>
              <a:t> Return a </a:t>
            </a: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 object </a:t>
            </a:r>
            <a:r>
              <a:rPr lang="en" sz="1700">
                <a:solidFill>
                  <a:schemeClr val="dk1"/>
                </a:solidFill>
              </a:rPr>
              <a:t>with a different state if there is a need to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Possible to overload methods to help achieve immutability (including constructor methods)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ArrayList/Array to store your loaders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01" name="Google Shape;301;p51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02" name="Google Shape;302;p51"/>
          <p:cNvPicPr preferRelativeResize="0"/>
          <p:nvPr/>
        </p:nvPicPr>
        <p:blipFill rotWithShape="1">
          <a:blip r:embed="rId3">
            <a:alphaModFix/>
          </a:blip>
          <a:srcRect b="0" l="0" r="22809" t="0"/>
          <a:stretch/>
        </p:blipFill>
        <p:spPr>
          <a:xfrm>
            <a:off x="1450475" y="3872850"/>
            <a:ext cx="5173175" cy="10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Remember to implement abstraction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Break down logic into components that work together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Will help greatly in ensuring your program is easily extendable (required in higher levels)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Follow CodeCrunch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Classes to be coded in .java files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Methods to be coded in .jsh </a:t>
            </a: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only if specified by the question</a:t>
            </a:r>
            <a:endParaRPr b="1" sz="17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08" name="Google Shape;308;p5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u="sng">
                <a:hlinkClick r:id="rId3"/>
              </a:rPr>
              <a:t>https://docs.oracle.com/en/java/javase/11/docs/api/index.html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This website will become your best friend (for Java 11)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There are some default Java methods that can be very useful!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Always try to solve the problem on your own first!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Problem solving is the fundamental building block of programming and software development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If </a:t>
            </a:r>
            <a:r>
              <a:rPr i="1" lang="en" sz="1700">
                <a:solidFill>
                  <a:schemeClr val="dk1"/>
                </a:solidFill>
              </a:rPr>
              <a:t>really</a:t>
            </a:r>
            <a:r>
              <a:rPr lang="en" sz="1700">
                <a:solidFill>
                  <a:schemeClr val="dk1"/>
                </a:solidFill>
              </a:rPr>
              <a:t> cannot, then try Google/StackOverflow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14" name="Google Shape;314;p5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idx="1" type="body"/>
          </p:nvPr>
        </p:nvSpPr>
        <p:spPr>
          <a:xfrm>
            <a:off x="870650" y="10680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elinks index.html</a:t>
            </a:r>
            <a:r>
              <a:rPr lang="en" sz="1700">
                <a:solidFill>
                  <a:schemeClr val="dk1"/>
                </a:solidFill>
              </a:rPr>
              <a:t> to open the problem statement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Arrow keys to navigate, q to quit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jshell -q &lt; test#.jsh</a:t>
            </a:r>
            <a:r>
              <a:rPr lang="en" sz="1700">
                <a:solidFill>
                  <a:schemeClr val="dk1"/>
                </a:solidFill>
              </a:rPr>
              <a:t> to test your output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Recommended to have 2 terminal/unix windows side by side, one to code in and one to compile/run tests in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20" name="Google Shape;320;p5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/>
          <p:nvPr>
            <p:ph type="ctrTitle"/>
          </p:nvPr>
        </p:nvSpPr>
        <p:spPr>
          <a:xfrm>
            <a:off x="2341350" y="2098650"/>
            <a:ext cx="4461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Start coding!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ctrTitle"/>
          </p:nvPr>
        </p:nvSpPr>
        <p:spPr>
          <a:xfrm>
            <a:off x="2341350" y="2098650"/>
            <a:ext cx="4461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Attendance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ctrTitle"/>
          </p:nvPr>
        </p:nvSpPr>
        <p:spPr>
          <a:xfrm>
            <a:off x="2341350" y="2098650"/>
            <a:ext cx="4461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Attendance</a:t>
            </a:r>
            <a:endParaRPr sz="5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30"/>
          <p:cNvSpPr txBox="1"/>
          <p:nvPr>
            <p:ph idx="2" type="title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63" name="Google Shape;163;p30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0"/>
          <p:cNvSpPr txBox="1"/>
          <p:nvPr>
            <p:ph idx="1" type="subTitle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Code style &amp; Coding concepts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ctrTitle"/>
          </p:nvPr>
        </p:nvSpPr>
        <p:spPr>
          <a:xfrm>
            <a:off x="1858250" y="1990650"/>
            <a:ext cx="23724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31"/>
          <p:cNvSpPr txBox="1"/>
          <p:nvPr>
            <p:ph idx="2" type="ctrTitle"/>
          </p:nvPr>
        </p:nvSpPr>
        <p:spPr>
          <a:xfrm>
            <a:off x="4658678" y="2174850"/>
            <a:ext cx="3226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/>
              <a:t>Imports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CS2030 style guide</a:t>
            </a:r>
            <a:endParaRPr sz="20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Spacing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Variable naming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if statements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" sz="1500"/>
              <a:t>Line wrapping</a:t>
            </a:r>
            <a:endParaRPr sz="1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String.format()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Variable initialisation</a:t>
            </a:r>
            <a:endParaRPr sz="2000"/>
          </a:p>
        </p:txBody>
      </p:sp>
      <p:cxnSp>
        <p:nvCxnSpPr>
          <p:cNvPr id="171" name="Google Shape;171;p31"/>
          <p:cNvCxnSpPr/>
          <p:nvPr/>
        </p:nvCxnSpPr>
        <p:spPr>
          <a:xfrm>
            <a:off x="4405525" y="1266900"/>
            <a:ext cx="0" cy="23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870650" y="1296600"/>
            <a:ext cx="6919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need to import from java.lang.*! It is imported by default for every Java file that you write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77" name="Google Shape;177;p32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Imports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CS2030 style guide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1110000" y="1299050"/>
            <a:ext cx="69240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https://www.comp.nus.edu.sg/~cs2030/style/</a:t>
            </a:r>
            <a:endParaRPr b="1" sz="1700">
              <a:solidFill>
                <a:schemeClr val="l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27" y="2128475"/>
            <a:ext cx="2497150" cy="2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Spacing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0" name="Google Shape;190;p34"/>
          <p:cNvGraphicFramePr/>
          <p:nvPr/>
        </p:nvGraphicFramePr>
        <p:xfrm>
          <a:off x="1340775" y="1854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{7FF1B6B8-9884-43D3-ABC1-A224DADB7C8F}</a:tableStyleId>
              </a:tblPr>
              <a:tblGrid>
                <a:gridCol w="3231225"/>
                <a:gridCol w="3231225"/>
              </a:tblGrid>
              <a:tr h="30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2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0004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int</a:t>
                      </a:r>
                      <a:r>
                        <a:rPr lang="en" sz="1800">
                          <a:solidFill>
                            <a:srgbClr val="333333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x 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= 1 + 2;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B00040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int</a:t>
                      </a:r>
                      <a:r>
                        <a:rPr lang="en" sz="1800">
                          <a:solidFill>
                            <a:srgbClr val="333333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 x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Droid Sans Mono"/>
                          <a:ea typeface="Droid Sans Mono"/>
                          <a:cs typeface="Droid Sans Mono"/>
                          <a:sym typeface="Droid Sans Mono"/>
                        </a:rPr>
                        <a:t>=1+2;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21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" sz="1800">
                          <a:solidFill>
                            <a:srgbClr val="7D90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800">
                          <a:solidFill>
                            <a:srgbClr val="BA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"%s"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" sz="1800">
                          <a:solidFill>
                            <a:srgbClr val="BA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"hi"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);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33333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String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r>
                        <a:rPr lang="en" sz="1800">
                          <a:solidFill>
                            <a:srgbClr val="7D90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n" sz="1800">
                          <a:solidFill>
                            <a:srgbClr val="BA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"%s"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en" sz="1800">
                          <a:solidFill>
                            <a:srgbClr val="BA212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"hi"</a:t>
                      </a:r>
                      <a:r>
                        <a:rPr lang="en" sz="18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);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870650" y="1296600"/>
            <a:ext cx="69192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more descriptive variable names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Spell out full variable names (e.g. maxDiscCoverage instead of mdc)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camelCase (e.g. helloWorld instead of hello_world)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96" name="Google Shape;196;p35"/>
          <p:cNvSpPr txBox="1"/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- Variable Naming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1480500" y="1780025"/>
            <a:ext cx="6183000" cy="12120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public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300">
                <a:solidFill>
                  <a:srgbClr val="00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Circle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private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final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Point p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Not advisable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private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300">
                <a:solidFill>
                  <a:srgbClr val="008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final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Point midpoint</a:t>
            </a: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  <a:r>
              <a:rPr lang="en" sz="1300">
                <a:solidFill>
                  <a:srgbClr val="33333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i="1" lang="en" sz="1300">
                <a:solidFill>
                  <a:srgbClr val="40808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Better variable name </a:t>
            </a:r>
            <a:endParaRPr sz="1300">
              <a:solidFill>
                <a:srgbClr val="33333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300">
              <a:solidFill>
                <a:srgbClr val="00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Newsletter by Slidesgo">
  <a:themeElements>
    <a:clrScheme name="Simple Light">
      <a:dk1>
        <a:srgbClr val="AAFFEE"/>
      </a:dk1>
      <a:lt1>
        <a:srgbClr val="05214A"/>
      </a:lt1>
      <a:dk2>
        <a:srgbClr val="00FFCD"/>
      </a:dk2>
      <a:lt2>
        <a:srgbClr val="FFFFFF"/>
      </a:lt2>
      <a:accent1>
        <a:srgbClr val="98FFEA"/>
      </a:accent1>
      <a:accent2>
        <a:srgbClr val="62F8DA"/>
      </a:accent2>
      <a:accent3>
        <a:srgbClr val="28497A"/>
      </a:accent3>
      <a:accent4>
        <a:srgbClr val="1A4079"/>
      </a:accent4>
      <a:accent5>
        <a:srgbClr val="041B3D"/>
      </a:accent5>
      <a:accent6>
        <a:srgbClr val="092A5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