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113" autoAdjust="0"/>
    <p:restoredTop sz="94660"/>
  </p:normalViewPr>
  <p:slideViewPr>
    <p:cSldViewPr snapToGrid="0">
      <p:cViewPr varScale="1">
        <p:scale>
          <a:sx n="23" d="100"/>
          <a:sy n="23" d="100"/>
        </p:scale>
        <p:origin x="240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84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a:spLocks noGrp="1"/>
          </p:cNvSpPr>
          <p:nvPr>
            <p:ph type="subTitle" idx="1"/>
          </p:nvPr>
        </p:nvSpPr>
        <p:spPr>
          <a:xfrm>
            <a:off x="5486400" y="17289782"/>
            <a:ext cx="329184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193252" y="10968991"/>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a:spLocks noGrp="1"/>
          </p:cNvSpPr>
          <p:nvPr>
            <p:ph type="body" idx="1"/>
          </p:nvPr>
        </p:nvSpPr>
        <p:spPr>
          <a:xfrm rot="5400000">
            <a:off x="2990852" y="1779271"/>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p:txBody>
      </p:sp>
      <p:sp>
        <p:nvSpPr>
          <p:cNvPr id="81" name="Google Shape;81;p1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a:spLocks noGrp="1"/>
          </p:cNvSpPr>
          <p:nvPr>
            <p:ph type="body" idx="1"/>
          </p:nvPr>
        </p:nvSpPr>
        <p:spPr>
          <a:xfrm>
            <a:off x="2994662"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5"/>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a:spLocks noGrp="1"/>
          </p:cNvSpPr>
          <p:nvPr>
            <p:ph type="body" idx="1"/>
          </p:nvPr>
        </p:nvSpPr>
        <p:spPr>
          <a:xfrm>
            <a:off x="30175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p:txBody>
      </p:sp>
      <p:sp>
        <p:nvSpPr>
          <p:cNvPr id="36" name="Google Shape;36;p6"/>
          <p:cNvSpPr txBox="1">
            <a:spLocks noGrp="1"/>
          </p:cNvSpPr>
          <p:nvPr>
            <p:ph type="body" idx="2"/>
          </p:nvPr>
        </p:nvSpPr>
        <p:spPr>
          <a:xfrm>
            <a:off x="222199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p:txBody>
      </p:sp>
      <p:sp>
        <p:nvSpPr>
          <p:cNvPr id="37" name="Google Shape;37;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p:txBody>
      </p:sp>
      <p:sp>
        <p:nvSpPr>
          <p:cNvPr id="43" name="Google Shape;43;p7"/>
          <p:cNvSpPr txBox="1">
            <a:spLocks noGrp="1"/>
          </p:cNvSpPr>
          <p:nvPr>
            <p:ph type="body" idx="2"/>
          </p:nvPr>
        </p:nvSpPr>
        <p:spPr>
          <a:xfrm>
            <a:off x="3023242" y="12024360"/>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p:txBody>
      </p:sp>
      <p:sp>
        <p:nvSpPr>
          <p:cNvPr id="44" name="Google Shape;44;p7"/>
          <p:cNvSpPr txBox="1">
            <a:spLocks noGrp="1"/>
          </p:cNvSpPr>
          <p:nvPr>
            <p:ph type="body" idx="3"/>
          </p:nvPr>
        </p:nvSpPr>
        <p:spPr>
          <a:xfrm>
            <a:off x="22219923" y="8069582"/>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p:txBody>
      </p:sp>
      <p:sp>
        <p:nvSpPr>
          <p:cNvPr id="45" name="Google Shape;45;p7"/>
          <p:cNvSpPr txBox="1">
            <a:spLocks noGrp="1"/>
          </p:cNvSpPr>
          <p:nvPr>
            <p:ph type="body" idx="4"/>
          </p:nvPr>
        </p:nvSpPr>
        <p:spPr>
          <a:xfrm>
            <a:off x="22219923" y="12024360"/>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p:txBody>
      </p:sp>
      <p:sp>
        <p:nvSpPr>
          <p:cNvPr id="46" name="Google Shape;46;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40"/>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p:txBody>
      </p:sp>
      <p:sp>
        <p:nvSpPr>
          <p:cNvPr id="61" name="Google Shape;61;p10"/>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20"/>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p:txBody>
      </p:sp>
      <p:sp>
        <p:nvSpPr>
          <p:cNvPr id="62" name="Google Shape;62;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a:spLocks noGrp="1"/>
          </p:cNvSpPr>
          <p:nvPr>
            <p:ph type="pic" idx="2"/>
          </p:nvPr>
        </p:nvSpPr>
        <p:spPr>
          <a:xfrm>
            <a:off x="18659477" y="4739647"/>
            <a:ext cx="22219920" cy="23393400"/>
          </a:xfrm>
          <a:prstGeom prst="rect">
            <a:avLst/>
          </a:prstGeom>
          <a:noFill/>
          <a:ln>
            <a:noFill/>
          </a:ln>
        </p:spPr>
      </p:sp>
      <p:sp>
        <p:nvSpPr>
          <p:cNvPr id="68" name="Google Shape;68;p11"/>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20"/>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p:txBody>
      </p:sp>
      <p:sp>
        <p:nvSpPr>
          <p:cNvPr id="69" name="Google Shape;69;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p:txBody>
      </p:sp>
      <p:sp>
        <p:nvSpPr>
          <p:cNvPr id="75" name="Google Shape;75;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panose="020B0604020202020204"/>
              <a:buChar char="•"/>
              <a:defRPr sz="13440"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panose="020B0604020202020204"/>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panose="020B0604020202020204"/>
              <a:buChar char="•"/>
              <a:defRPr sz="9600" b="0" i="0" u="none" strike="noStrike" cap="none">
                <a:solidFill>
                  <a:schemeClr val="dk1"/>
                </a:solidFill>
                <a:latin typeface="Calibri"/>
                <a:ea typeface="Calibri"/>
                <a:cs typeface="Calibri"/>
                <a:sym typeface="Calibri"/>
              </a:defRPr>
            </a:lvl3pPr>
            <a:lvl4pPr marL="1828800" marR="0" lvl="3" indent="-777240" algn="l" rtl="0">
              <a:lnSpc>
                <a:spcPct val="90000"/>
              </a:lnSpc>
              <a:spcBef>
                <a:spcPts val="2400"/>
              </a:spcBef>
              <a:spcAft>
                <a:spcPts val="0"/>
              </a:spcAft>
              <a:buClr>
                <a:schemeClr val="dk1"/>
              </a:buClr>
              <a:buSzPts val="8640"/>
              <a:buFont typeface="Arial" panose="020B0604020202020204"/>
              <a:buChar char="•"/>
              <a:defRPr sz="8640" b="0" i="0" u="none" strike="noStrike" cap="none">
                <a:solidFill>
                  <a:schemeClr val="dk1"/>
                </a:solidFill>
                <a:latin typeface="Calibri"/>
                <a:ea typeface="Calibri"/>
                <a:cs typeface="Calibri"/>
                <a:sym typeface="Calibri"/>
              </a:defRPr>
            </a:lvl4pPr>
            <a:lvl5pPr marL="2286000" marR="0" lvl="4" indent="-777240" algn="l" rtl="0">
              <a:lnSpc>
                <a:spcPct val="90000"/>
              </a:lnSpc>
              <a:spcBef>
                <a:spcPts val="2400"/>
              </a:spcBef>
              <a:spcAft>
                <a:spcPts val="0"/>
              </a:spcAft>
              <a:buClr>
                <a:schemeClr val="dk1"/>
              </a:buClr>
              <a:buSzPts val="8640"/>
              <a:buFont typeface="Arial" panose="020B0604020202020204"/>
              <a:buChar char="•"/>
              <a:defRPr sz="8640" b="0" i="0" u="none" strike="noStrike" cap="none">
                <a:solidFill>
                  <a:schemeClr val="dk1"/>
                </a:solidFill>
                <a:latin typeface="Calibri"/>
                <a:ea typeface="Calibri"/>
                <a:cs typeface="Calibri"/>
                <a:sym typeface="Calibri"/>
              </a:defRPr>
            </a:lvl5pPr>
            <a:lvl6pPr marL="2743200" marR="0" lvl="5" indent="-777240" algn="l" rtl="0">
              <a:lnSpc>
                <a:spcPct val="90000"/>
              </a:lnSpc>
              <a:spcBef>
                <a:spcPts val="2400"/>
              </a:spcBef>
              <a:spcAft>
                <a:spcPts val="0"/>
              </a:spcAft>
              <a:buClr>
                <a:schemeClr val="dk1"/>
              </a:buClr>
              <a:buSzPts val="8640"/>
              <a:buFont typeface="Arial" panose="020B0604020202020204"/>
              <a:buChar char="•"/>
              <a:defRPr sz="8640" b="0" i="0" u="none" strike="noStrike" cap="none">
                <a:solidFill>
                  <a:schemeClr val="dk1"/>
                </a:solidFill>
                <a:latin typeface="Calibri"/>
                <a:ea typeface="Calibri"/>
                <a:cs typeface="Calibri"/>
                <a:sym typeface="Calibri"/>
              </a:defRPr>
            </a:lvl6pPr>
            <a:lvl7pPr marL="3200400" marR="0" lvl="6" indent="-777240" algn="l" rtl="0">
              <a:lnSpc>
                <a:spcPct val="90000"/>
              </a:lnSpc>
              <a:spcBef>
                <a:spcPts val="2400"/>
              </a:spcBef>
              <a:spcAft>
                <a:spcPts val="0"/>
              </a:spcAft>
              <a:buClr>
                <a:schemeClr val="dk1"/>
              </a:buClr>
              <a:buSzPts val="8640"/>
              <a:buFont typeface="Arial" panose="020B0604020202020204"/>
              <a:buChar char="•"/>
              <a:defRPr sz="8640" b="0" i="0" u="none" strike="noStrike" cap="none">
                <a:solidFill>
                  <a:schemeClr val="dk1"/>
                </a:solidFill>
                <a:latin typeface="Calibri"/>
                <a:ea typeface="Calibri"/>
                <a:cs typeface="Calibri"/>
                <a:sym typeface="Calibri"/>
              </a:defRPr>
            </a:lvl7pPr>
            <a:lvl8pPr marL="3657600" marR="0" lvl="7" indent="-777240" algn="l" rtl="0">
              <a:lnSpc>
                <a:spcPct val="90000"/>
              </a:lnSpc>
              <a:spcBef>
                <a:spcPts val="2400"/>
              </a:spcBef>
              <a:spcAft>
                <a:spcPts val="0"/>
              </a:spcAft>
              <a:buClr>
                <a:schemeClr val="dk1"/>
              </a:buClr>
              <a:buSzPts val="8640"/>
              <a:buFont typeface="Arial" panose="020B0604020202020204"/>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panose="020B0604020202020204"/>
              <a:buChar char="•"/>
              <a:defRPr sz="8640" b="0" i="0" u="none" strike="noStrike" cap="none">
                <a:solidFill>
                  <a:schemeClr val="dk1"/>
                </a:solidFill>
                <a:latin typeface="Calibri"/>
                <a:ea typeface="Calibri"/>
                <a:cs typeface="Calibri"/>
                <a:sym typeface="Calibri"/>
              </a:defRPr>
            </a:lvl9pPr>
          </a:lstStyle>
          <a:p/>
        </p:txBody>
      </p:sp>
      <p:sp>
        <p:nvSpPr>
          <p:cNvPr id="12" name="Google Shape;12;p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4" name="Google Shape;14;p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fld id="{00000000-1234-1234-1234-123412341234}" type="slidenum">
              <a:rPr lang="en-US" smtClean="0"/>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7.GIF"/><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Sponsors &amp; Exhibitors - IEEE NMDC IEEE NMDC"/>
          <p:cNvPicPr preferRelativeResize="0"/>
          <p:nvPr/>
        </p:nvPicPr>
        <p:blipFill rotWithShape="1">
          <a:blip r:embed="rId1"/>
          <a:srcRect/>
          <a:stretch>
            <a:fillRect/>
          </a:stretch>
        </p:blipFill>
        <p:spPr>
          <a:xfrm>
            <a:off x="782973" y="1260710"/>
            <a:ext cx="4890192" cy="2888590"/>
          </a:xfrm>
          <a:prstGeom prst="rect">
            <a:avLst/>
          </a:prstGeom>
          <a:noFill/>
          <a:ln>
            <a:noFill/>
          </a:ln>
        </p:spPr>
      </p:pic>
      <p:sp>
        <p:nvSpPr>
          <p:cNvPr id="89" name="Google Shape;89;p1"/>
          <p:cNvSpPr/>
          <p:nvPr/>
        </p:nvSpPr>
        <p:spPr>
          <a:xfrm>
            <a:off x="34526251" y="-18879453"/>
            <a:ext cx="3039313" cy="1169321"/>
          </a:xfrm>
          <a:prstGeom prst="rect">
            <a:avLst/>
          </a:prstGeom>
          <a:noFill/>
          <a:ln>
            <a:noFill/>
          </a:ln>
        </p:spPr>
        <p:txBody>
          <a:bodyPr spcFirstLastPara="1" wrap="square" lIns="91425" tIns="45701" rIns="91425" bIns="45701" anchor="t" anchorCtr="0">
            <a:spAutoFit/>
          </a:bodyPr>
          <a:lstStyle/>
          <a:p>
            <a:pPr algn="ctr"/>
            <a:r>
              <a:rPr lang="en-US" sz="2335">
                <a:solidFill>
                  <a:schemeClr val="dk1"/>
                </a:solidFill>
              </a:rPr>
              <a:t>Sainan Zhang, Tairan Liu, Jin Sen Huang, and Hao Su</a:t>
            </a:r>
            <a:endParaRPr lang="en-US" sz="2335">
              <a:solidFill>
                <a:schemeClr val="dk1"/>
              </a:solidFill>
            </a:endParaRPr>
          </a:p>
        </p:txBody>
      </p:sp>
      <p:sp>
        <p:nvSpPr>
          <p:cNvPr id="90" name="Google Shape;90;p1"/>
          <p:cNvSpPr/>
          <p:nvPr/>
        </p:nvSpPr>
        <p:spPr>
          <a:xfrm>
            <a:off x="230897" y="848342"/>
            <a:ext cx="43434000" cy="5050784"/>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92" name="Google Shape;92;p1"/>
          <p:cNvSpPr/>
          <p:nvPr/>
        </p:nvSpPr>
        <p:spPr>
          <a:xfrm>
            <a:off x="299997" y="6605350"/>
            <a:ext cx="10515600" cy="991509"/>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76200" tIns="38101" rIns="76200" bIns="38101" anchor="ctr" anchorCtr="1">
            <a:noAutofit/>
          </a:bodyPr>
          <a:lstStyle/>
          <a:p>
            <a:pPr algn="ctr"/>
            <a:r>
              <a:rPr lang="en-US" sz="3600" b="1" dirty="0">
                <a:solidFill>
                  <a:schemeClr val="lt1"/>
                </a:solidFill>
              </a:rPr>
              <a:t>Objectives and Challenges</a:t>
            </a:r>
            <a:endParaRPr sz="3600" b="1" dirty="0">
              <a:solidFill>
                <a:schemeClr val="lt1"/>
              </a:solidFill>
            </a:endParaRPr>
          </a:p>
        </p:txBody>
      </p:sp>
      <p:sp>
        <p:nvSpPr>
          <p:cNvPr id="93" name="Google Shape;93;p1"/>
          <p:cNvSpPr txBox="1"/>
          <p:nvPr/>
        </p:nvSpPr>
        <p:spPr>
          <a:xfrm>
            <a:off x="29698577" y="7292588"/>
            <a:ext cx="2286000" cy="304271"/>
          </a:xfrm>
          <a:prstGeom prst="rect">
            <a:avLst/>
          </a:prstGeom>
          <a:noFill/>
          <a:ln>
            <a:noFill/>
          </a:ln>
        </p:spPr>
        <p:txBody>
          <a:bodyPr spcFirstLastPara="1" wrap="square" lIns="91425" tIns="45701" rIns="91425" bIns="45701" anchor="t" anchorCtr="0">
            <a:noAutofit/>
          </a:bodyPr>
          <a:lstStyle/>
          <a:p>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4" name="Google Shape;94;p1"/>
          <p:cNvSpPr/>
          <p:nvPr/>
        </p:nvSpPr>
        <p:spPr>
          <a:xfrm>
            <a:off x="299997" y="8047820"/>
            <a:ext cx="10515600" cy="5456233"/>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96" name="Google Shape;96;p1"/>
          <p:cNvSpPr/>
          <p:nvPr/>
        </p:nvSpPr>
        <p:spPr>
          <a:xfrm>
            <a:off x="230897" y="13916422"/>
            <a:ext cx="10584700" cy="922031"/>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76200" tIns="38101" rIns="76200" bIns="38101" anchor="ctr" anchorCtr="1">
            <a:noAutofit/>
          </a:bodyPr>
          <a:lstStyle/>
          <a:p>
            <a:pPr algn="ctr"/>
            <a:r>
              <a:rPr lang="en-US" altLang="zh-CN" sz="3600" b="1" dirty="0">
                <a:solidFill>
                  <a:schemeClr val="lt1"/>
                </a:solidFill>
              </a:rPr>
              <a:t>Training Environment: Isaac Gym</a:t>
            </a:r>
            <a:endParaRPr lang="en-US" altLang="zh-CN" sz="3600" dirty="0"/>
          </a:p>
        </p:txBody>
      </p:sp>
      <p:sp>
        <p:nvSpPr>
          <p:cNvPr id="97" name="Google Shape;97;p1"/>
          <p:cNvSpPr/>
          <p:nvPr/>
        </p:nvSpPr>
        <p:spPr>
          <a:xfrm>
            <a:off x="204097" y="15250822"/>
            <a:ext cx="10611500" cy="16819236"/>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98" name="Google Shape;98;p1"/>
          <p:cNvSpPr/>
          <p:nvPr/>
        </p:nvSpPr>
        <p:spPr>
          <a:xfrm>
            <a:off x="22309863" y="12924913"/>
            <a:ext cx="10515600" cy="991509"/>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76200" tIns="38101" rIns="76200" bIns="38101" anchor="ctr" anchorCtr="1">
            <a:noAutofit/>
          </a:bodyPr>
          <a:lstStyle/>
          <a:p>
            <a:pPr algn="ctr"/>
            <a:r>
              <a:rPr lang="en-US" altLang="zh-CN" sz="3600" b="1" dirty="0">
                <a:solidFill>
                  <a:schemeClr val="lt1"/>
                </a:solidFill>
              </a:rPr>
              <a:t>Experiment: Environment and Training</a:t>
            </a:r>
            <a:endParaRPr lang="en-US" altLang="zh-CN" sz="3600" dirty="0"/>
          </a:p>
        </p:txBody>
      </p:sp>
      <p:sp>
        <p:nvSpPr>
          <p:cNvPr id="99" name="Google Shape;99;p1"/>
          <p:cNvSpPr/>
          <p:nvPr/>
        </p:nvSpPr>
        <p:spPr>
          <a:xfrm>
            <a:off x="11430000" y="6605350"/>
            <a:ext cx="10515600" cy="991509"/>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76200" tIns="38101" rIns="76200" bIns="38101" anchor="ctr" anchorCtr="1">
            <a:noAutofit/>
          </a:bodyPr>
          <a:lstStyle/>
          <a:p>
            <a:pPr algn="ctr"/>
            <a:r>
              <a:rPr lang="en-US" sz="3600" b="1" dirty="0">
                <a:solidFill>
                  <a:schemeClr val="lt1"/>
                </a:solidFill>
              </a:rPr>
              <a:t>Background: Reinforcement Learning</a:t>
            </a:r>
            <a:endParaRPr dirty="0"/>
          </a:p>
        </p:txBody>
      </p:sp>
      <p:sp>
        <p:nvSpPr>
          <p:cNvPr id="100" name="Google Shape;100;p1"/>
          <p:cNvSpPr/>
          <p:nvPr/>
        </p:nvSpPr>
        <p:spPr>
          <a:xfrm>
            <a:off x="33171830" y="12924912"/>
            <a:ext cx="10515600" cy="11000127"/>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101" name="Google Shape;101;p1"/>
          <p:cNvSpPr/>
          <p:nvPr/>
        </p:nvSpPr>
        <p:spPr>
          <a:xfrm>
            <a:off x="33171830" y="25116060"/>
            <a:ext cx="10515600" cy="6953998"/>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102" name="Google Shape;102;p1"/>
          <p:cNvSpPr/>
          <p:nvPr/>
        </p:nvSpPr>
        <p:spPr>
          <a:xfrm>
            <a:off x="11486742" y="8047820"/>
            <a:ext cx="10458858" cy="24022238"/>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103" name="Google Shape;103;p1"/>
          <p:cNvSpPr/>
          <p:nvPr/>
        </p:nvSpPr>
        <p:spPr>
          <a:xfrm>
            <a:off x="22306753" y="14328789"/>
            <a:ext cx="10515600" cy="17741269"/>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104" name="Google Shape;104;p1"/>
          <p:cNvSpPr/>
          <p:nvPr/>
        </p:nvSpPr>
        <p:spPr>
          <a:xfrm>
            <a:off x="33183506" y="11478117"/>
            <a:ext cx="10515600" cy="991508"/>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76200" tIns="38101" rIns="76200" bIns="38101" anchor="ctr" anchorCtr="1">
            <a:noAutofit/>
          </a:bodyPr>
          <a:lstStyle/>
          <a:p>
            <a:pPr algn="ctr"/>
            <a:r>
              <a:rPr lang="en-US" sz="3600" b="1" dirty="0">
                <a:solidFill>
                  <a:schemeClr val="lt1"/>
                </a:solidFill>
              </a:rPr>
              <a:t>Results: Robotic Arms Complete Task</a:t>
            </a:r>
            <a:endParaRPr sz="3600" b="1" dirty="0">
              <a:solidFill>
                <a:schemeClr val="lt1"/>
              </a:solidFill>
            </a:endParaRPr>
          </a:p>
        </p:txBody>
      </p:sp>
      <p:sp>
        <p:nvSpPr>
          <p:cNvPr id="105" name="Google Shape;105;p1"/>
          <p:cNvSpPr/>
          <p:nvPr/>
        </p:nvSpPr>
        <p:spPr>
          <a:xfrm>
            <a:off x="33225765" y="24133082"/>
            <a:ext cx="10515600" cy="812088"/>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76200" tIns="38101" rIns="76200" bIns="38101" anchor="ctr" anchorCtr="1">
            <a:noAutofit/>
          </a:bodyPr>
          <a:lstStyle/>
          <a:p>
            <a:pPr algn="ctr"/>
            <a:r>
              <a:rPr lang="en-US" sz="3600" b="1" dirty="0">
                <a:solidFill>
                  <a:schemeClr val="lt1"/>
                </a:solidFill>
              </a:rPr>
              <a:t>References</a:t>
            </a:r>
            <a:endParaRPr dirty="0"/>
          </a:p>
        </p:txBody>
      </p:sp>
      <p:pic>
        <p:nvPicPr>
          <p:cNvPr id="110" name="Google Shape;110;p1"/>
          <p:cNvPicPr preferRelativeResize="0"/>
          <p:nvPr/>
        </p:nvPicPr>
        <p:blipFill rotWithShape="1">
          <a:blip r:embed="rId2"/>
          <a:srcRect/>
          <a:stretch>
            <a:fillRect/>
          </a:stretch>
        </p:blipFill>
        <p:spPr>
          <a:xfrm>
            <a:off x="38742826" y="1470565"/>
            <a:ext cx="4415957" cy="2468880"/>
          </a:xfrm>
          <a:prstGeom prst="rect">
            <a:avLst/>
          </a:prstGeom>
          <a:noFill/>
          <a:ln>
            <a:noFill/>
          </a:ln>
        </p:spPr>
      </p:pic>
      <p:grpSp>
        <p:nvGrpSpPr>
          <p:cNvPr id="113" name="Google Shape;113;p1"/>
          <p:cNvGrpSpPr/>
          <p:nvPr/>
        </p:nvGrpSpPr>
        <p:grpSpPr>
          <a:xfrm>
            <a:off x="8385959" y="1716922"/>
            <a:ext cx="27593517" cy="3607479"/>
            <a:chOff x="9304260" y="627228"/>
            <a:chExt cx="25282681" cy="3607480"/>
          </a:xfrm>
        </p:grpSpPr>
        <p:sp>
          <p:nvSpPr>
            <p:cNvPr id="114" name="Google Shape;114;p1"/>
            <p:cNvSpPr/>
            <p:nvPr/>
          </p:nvSpPr>
          <p:spPr>
            <a:xfrm>
              <a:off x="9304260" y="627228"/>
              <a:ext cx="25282681" cy="2062066"/>
            </a:xfrm>
            <a:prstGeom prst="rect">
              <a:avLst/>
            </a:prstGeom>
            <a:noFill/>
            <a:ln>
              <a:noFill/>
            </a:ln>
          </p:spPr>
          <p:txBody>
            <a:bodyPr spcFirstLastPara="1" wrap="square" lIns="91425" tIns="45701" rIns="91425" bIns="45701" anchor="t" anchorCtr="0">
              <a:spAutoFit/>
            </a:bodyPr>
            <a:lstStyle/>
            <a:p>
              <a:pPr algn="ctr"/>
              <a:r>
                <a:rPr lang="en-US" sz="6400" b="1" dirty="0">
                  <a:solidFill>
                    <a:schemeClr val="dk1"/>
                  </a:solidFill>
                </a:rPr>
                <a:t>Reinforcement Learning-Based Task Training: </a:t>
              </a:r>
              <a:endParaRPr lang="en-US" sz="6400" b="1" dirty="0">
                <a:solidFill>
                  <a:schemeClr val="dk1"/>
                </a:solidFill>
              </a:endParaRPr>
            </a:p>
            <a:p>
              <a:pPr algn="ctr"/>
              <a:r>
                <a:rPr lang="en-US" sz="6400" b="1" dirty="0">
                  <a:solidFill>
                    <a:schemeClr val="dk1"/>
                  </a:solidFill>
                </a:rPr>
                <a:t>Simulation Training of Robotic Arm Gripping and Stacking Cube Tasks</a:t>
              </a:r>
              <a:endParaRPr lang="en-US" sz="6400" dirty="0"/>
            </a:p>
          </p:txBody>
        </p:sp>
        <p:sp>
          <p:nvSpPr>
            <p:cNvPr id="116" name="Google Shape;116;p1"/>
            <p:cNvSpPr/>
            <p:nvPr/>
          </p:nvSpPr>
          <p:spPr>
            <a:xfrm>
              <a:off x="12448042" y="2849752"/>
              <a:ext cx="19024325" cy="1384956"/>
            </a:xfrm>
            <a:prstGeom prst="rect">
              <a:avLst/>
            </a:prstGeom>
            <a:noFill/>
            <a:ln>
              <a:noFill/>
            </a:ln>
          </p:spPr>
          <p:txBody>
            <a:bodyPr spcFirstLastPara="1" wrap="square" lIns="91425" tIns="45701" rIns="91425" bIns="45701" anchor="t" anchorCtr="0">
              <a:spAutoFit/>
            </a:bodyPr>
            <a:lstStyle/>
            <a:p>
              <a:pPr algn="ctr"/>
              <a:r>
                <a:rPr lang="en-US" sz="2800" dirty="0">
                  <a:solidFill>
                    <a:schemeClr val="dk1"/>
                  </a:solidFill>
                </a:rPr>
                <a:t>Xi Lin, Dalian University of Technology</a:t>
              </a:r>
              <a:endParaRPr lang="en-US" sz="2800" dirty="0">
                <a:solidFill>
                  <a:schemeClr val="dk1"/>
                </a:solidFill>
              </a:endParaRPr>
            </a:p>
            <a:p>
              <a:pPr algn="ctr"/>
              <a:r>
                <a:rPr lang="en-US" sz="2800" dirty="0">
                  <a:solidFill>
                    <a:schemeClr val="dk1"/>
                  </a:solidFill>
                </a:rPr>
                <a:t>Mentor: Professor Hao Su</a:t>
              </a:r>
              <a:endParaRPr lang="en-US" sz="2800" dirty="0">
                <a:solidFill>
                  <a:schemeClr val="dk1"/>
                </a:solidFill>
              </a:endParaRPr>
            </a:p>
            <a:p>
              <a:pPr algn="ctr"/>
              <a:r>
                <a:rPr lang="en-US" sz="2800" dirty="0">
                  <a:solidFill>
                    <a:schemeClr val="dk1"/>
                  </a:solidFill>
                </a:rPr>
                <a:t>Contact: 20211044031@mail.dlut.edu.cn</a:t>
              </a:r>
              <a:endParaRPr lang="en-US" sz="2800" dirty="0">
                <a:solidFill>
                  <a:schemeClr val="dk1"/>
                </a:solidFill>
              </a:endParaRPr>
            </a:p>
          </p:txBody>
        </p:sp>
      </p:grpSp>
      <p:sp>
        <p:nvSpPr>
          <p:cNvPr id="2" name="Google Shape;102;p1"/>
          <p:cNvSpPr/>
          <p:nvPr/>
        </p:nvSpPr>
        <p:spPr>
          <a:xfrm>
            <a:off x="22317733" y="6605349"/>
            <a:ext cx="10515600" cy="5907193"/>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pic>
        <p:nvPicPr>
          <p:cNvPr id="4" name="图片 3"/>
          <p:cNvPicPr>
            <a:picLocks noChangeAspect="1"/>
          </p:cNvPicPr>
          <p:nvPr/>
        </p:nvPicPr>
        <p:blipFill>
          <a:blip r:embed="rId3"/>
          <a:stretch>
            <a:fillRect/>
          </a:stretch>
        </p:blipFill>
        <p:spPr>
          <a:xfrm>
            <a:off x="11544542" y="8567788"/>
            <a:ext cx="10344643" cy="4936265"/>
          </a:xfrm>
          <a:prstGeom prst="rect">
            <a:avLst/>
          </a:prstGeom>
        </p:spPr>
      </p:pic>
      <p:sp>
        <p:nvSpPr>
          <p:cNvPr id="5" name="文本框 4"/>
          <p:cNvSpPr txBox="1"/>
          <p:nvPr/>
        </p:nvSpPr>
        <p:spPr>
          <a:xfrm>
            <a:off x="11486742" y="13738043"/>
            <a:ext cx="10402443" cy="17463435"/>
          </a:xfrm>
          <a:prstGeom prst="rect">
            <a:avLst/>
          </a:prstGeom>
          <a:noFill/>
        </p:spPr>
        <p:txBody>
          <a:bodyPr wrap="square" rtlCol="0">
            <a:spAutoFit/>
          </a:bodyPr>
          <a:lstStyle/>
          <a:p>
            <a:pPr>
              <a:lnSpc>
                <a:spcPct val="150000"/>
              </a:lnSpc>
            </a:pPr>
            <a:r>
              <a:rPr lang="en-US" altLang="zh-CN" sz="2800" dirty="0"/>
              <a:t>Reinforcement Learning Introduction</a:t>
            </a:r>
            <a:endParaRPr lang="en-US" altLang="zh-CN" sz="2800" dirty="0"/>
          </a:p>
          <a:p>
            <a:pPr>
              <a:lnSpc>
                <a:spcPct val="150000"/>
              </a:lnSpc>
            </a:pPr>
            <a:r>
              <a:rPr lang="en-US" altLang="zh-CN" sz="2800" dirty="0"/>
              <a:t>Reinforcement Learning (RL) is a field in machine learning that focuses on learning how to take actions to maximize rewards without being explicitly told which actions to take. It involves an agent interacting with an environment, aiming to learn the best strategy to achieve its goals through trial and error.</a:t>
            </a:r>
            <a:endParaRPr lang="en-US" altLang="zh-CN" sz="2800" dirty="0"/>
          </a:p>
          <a:p>
            <a:pPr>
              <a:lnSpc>
                <a:spcPct val="150000"/>
              </a:lnSpc>
            </a:pPr>
            <a:endParaRPr lang="en-US" altLang="zh-CN" sz="2800" dirty="0"/>
          </a:p>
          <a:p>
            <a:pPr marL="457200" indent="-457200">
              <a:lnSpc>
                <a:spcPct val="150000"/>
              </a:lnSpc>
              <a:buFont typeface="Arial" panose="020B0604020202020204" pitchFamily="34" charset="0"/>
              <a:buChar char="•"/>
            </a:pPr>
            <a:r>
              <a:rPr lang="en-US" altLang="zh-CN" sz="2800" dirty="0"/>
              <a:t>Core Concepts</a:t>
            </a:r>
            <a:endParaRPr lang="en-US" altLang="zh-CN" sz="2800" dirty="0"/>
          </a:p>
          <a:p>
            <a:pPr>
              <a:lnSpc>
                <a:spcPct val="150000"/>
              </a:lnSpc>
            </a:pPr>
            <a:r>
              <a:rPr lang="en-US" altLang="zh-CN" sz="2800" dirty="0"/>
              <a:t>The main components of RL are the agent and the environment. The agent observes the environment, takes actions, and receives rewards as feedback. Its objective is to maximize cumulative rewards over time.</a:t>
            </a:r>
            <a:endParaRPr lang="en-US" altLang="zh-CN" sz="2800" dirty="0"/>
          </a:p>
          <a:p>
            <a:pPr>
              <a:lnSpc>
                <a:spcPct val="150000"/>
              </a:lnSpc>
            </a:pPr>
            <a:endParaRPr lang="en-US" altLang="zh-CN" sz="2800" dirty="0"/>
          </a:p>
          <a:p>
            <a:pPr marL="457200" indent="-457200">
              <a:lnSpc>
                <a:spcPct val="150000"/>
              </a:lnSpc>
              <a:buFont typeface="Arial" panose="020B0604020202020204" pitchFamily="34" charset="0"/>
              <a:buChar char="•"/>
            </a:pPr>
            <a:r>
              <a:rPr lang="en-US" altLang="zh-CN" sz="2800" dirty="0"/>
              <a:t>Policy</a:t>
            </a:r>
            <a:endParaRPr lang="en-US" altLang="zh-CN" sz="2800" dirty="0"/>
          </a:p>
          <a:p>
            <a:pPr>
              <a:lnSpc>
                <a:spcPct val="150000"/>
              </a:lnSpc>
            </a:pPr>
            <a:r>
              <a:rPr lang="en-US" altLang="zh-CN" sz="2800" dirty="0"/>
              <a:t>The agent's strategy, called a policy, determines which actions to take in different states. Policies can be deterministic or stochastic.</a:t>
            </a:r>
            <a:endParaRPr lang="en-US" altLang="zh-CN" sz="2800" dirty="0"/>
          </a:p>
          <a:p>
            <a:pPr>
              <a:lnSpc>
                <a:spcPct val="150000"/>
              </a:lnSpc>
            </a:pPr>
            <a:endParaRPr lang="en-US" altLang="zh-CN" sz="2800" dirty="0"/>
          </a:p>
          <a:p>
            <a:pPr marL="457200" indent="-457200">
              <a:lnSpc>
                <a:spcPct val="150000"/>
              </a:lnSpc>
              <a:buFont typeface="Arial" panose="020B0604020202020204" pitchFamily="34" charset="0"/>
              <a:buChar char="•"/>
            </a:pPr>
            <a:r>
              <a:rPr lang="en-US" altLang="zh-CN" sz="2800" dirty="0"/>
              <a:t>Exploration and Exploitation</a:t>
            </a:r>
            <a:endParaRPr lang="en-US" altLang="zh-CN" sz="2800" dirty="0"/>
          </a:p>
          <a:p>
            <a:pPr>
              <a:lnSpc>
                <a:spcPct val="150000"/>
              </a:lnSpc>
            </a:pPr>
            <a:r>
              <a:rPr lang="en-US" altLang="zh-CN" sz="2800" dirty="0"/>
              <a:t>RL faces the exploration-exploitation dilemma, where the agent must balance trying new actions for potential rewards (exploration) and exploiting known actions for immediate rewards (exploitation).</a:t>
            </a:r>
            <a:endParaRPr lang="en-US" altLang="zh-CN" sz="2800" dirty="0"/>
          </a:p>
          <a:p>
            <a:pPr>
              <a:lnSpc>
                <a:spcPct val="150000"/>
              </a:lnSpc>
            </a:pPr>
            <a:endParaRPr lang="en-US" altLang="zh-CN" sz="2800" dirty="0"/>
          </a:p>
          <a:p>
            <a:pPr marL="457200" indent="-457200">
              <a:lnSpc>
                <a:spcPct val="150000"/>
              </a:lnSpc>
              <a:buFont typeface="Arial" panose="020B0604020202020204" pitchFamily="34" charset="0"/>
              <a:buChar char="•"/>
            </a:pPr>
            <a:r>
              <a:rPr lang="en-US" altLang="zh-CN" sz="2800" dirty="0"/>
              <a:t>Reward</a:t>
            </a:r>
            <a:endParaRPr lang="en-US" altLang="zh-CN" sz="2800" dirty="0"/>
          </a:p>
          <a:p>
            <a:pPr>
              <a:lnSpc>
                <a:spcPct val="150000"/>
              </a:lnSpc>
            </a:pPr>
            <a:r>
              <a:rPr lang="en-US" altLang="zh-CN" sz="2800" dirty="0"/>
              <a:t>The reward function provides feedback to the agent about the goodness or badness of its actions in a given state.</a:t>
            </a:r>
            <a:endParaRPr lang="en-US" altLang="zh-CN" sz="2800" dirty="0"/>
          </a:p>
        </p:txBody>
      </p:sp>
      <p:sp>
        <p:nvSpPr>
          <p:cNvPr id="6" name="文本框 5"/>
          <p:cNvSpPr txBox="1"/>
          <p:nvPr/>
        </p:nvSpPr>
        <p:spPr>
          <a:xfrm>
            <a:off x="22363493" y="6557989"/>
            <a:ext cx="10458859" cy="5829481"/>
          </a:xfrm>
          <a:prstGeom prst="rect">
            <a:avLst/>
          </a:prstGeom>
          <a:noFill/>
        </p:spPr>
        <p:txBody>
          <a:bodyPr wrap="square" rtlCol="0">
            <a:spAutoFit/>
          </a:bodyPr>
          <a:lstStyle/>
          <a:p>
            <a:pPr>
              <a:lnSpc>
                <a:spcPct val="150000"/>
              </a:lnSpc>
            </a:pPr>
            <a:r>
              <a:rPr lang="en-US" altLang="zh-CN" sz="2800" dirty="0"/>
              <a:t>Additional Introduction</a:t>
            </a:r>
            <a:endParaRPr lang="en-US" altLang="zh-CN" sz="2800" dirty="0"/>
          </a:p>
          <a:p>
            <a:pPr marL="457200" indent="-457200">
              <a:lnSpc>
                <a:spcPct val="150000"/>
              </a:lnSpc>
              <a:buFont typeface="Arial" panose="020B0604020202020204" pitchFamily="34" charset="0"/>
              <a:buChar char="•"/>
            </a:pPr>
            <a:r>
              <a:rPr lang="en-US" altLang="zh-CN" sz="2800" dirty="0"/>
              <a:t>Markov Decision Process (MDP)</a:t>
            </a:r>
            <a:endParaRPr lang="en-US" altLang="zh-CN" sz="2800" dirty="0"/>
          </a:p>
          <a:p>
            <a:pPr>
              <a:lnSpc>
                <a:spcPct val="150000"/>
              </a:lnSpc>
            </a:pPr>
            <a:r>
              <a:rPr lang="en-US" altLang="zh-CN" sz="2800" dirty="0"/>
              <a:t>MDP is a theoretical model used to describe multi-step RL tasks. It includes states, actions, transition probabilities, and reward functions.</a:t>
            </a:r>
            <a:endParaRPr lang="en-US" altLang="zh-CN" sz="2800" dirty="0"/>
          </a:p>
          <a:p>
            <a:pPr marL="457200" indent="-457200">
              <a:lnSpc>
                <a:spcPct val="150000"/>
              </a:lnSpc>
              <a:buFont typeface="Arial" panose="020B0604020202020204" pitchFamily="34" charset="0"/>
              <a:buChar char="•"/>
            </a:pPr>
            <a:r>
              <a:rPr lang="en-US" altLang="zh-CN" sz="2800" dirty="0"/>
              <a:t>Classification of Reinforcement Learning</a:t>
            </a:r>
            <a:endParaRPr lang="en-US" altLang="zh-CN" sz="2800" dirty="0"/>
          </a:p>
          <a:p>
            <a:pPr>
              <a:lnSpc>
                <a:spcPct val="150000"/>
              </a:lnSpc>
            </a:pPr>
            <a:r>
              <a:rPr lang="en-US" altLang="zh-CN" sz="2800" dirty="0"/>
              <a:t>RL can be classified as model-based or model-free learning. Model-based learning involves knowing the environment's model, while model-free learning does not rely on such knowledge.</a:t>
            </a:r>
            <a:endParaRPr lang="zh-CN" altLang="en-US" sz="2800" dirty="0"/>
          </a:p>
        </p:txBody>
      </p:sp>
      <p:sp>
        <p:nvSpPr>
          <p:cNvPr id="7" name="文本框 6"/>
          <p:cNvSpPr txBox="1"/>
          <p:nvPr/>
        </p:nvSpPr>
        <p:spPr>
          <a:xfrm>
            <a:off x="384945" y="8047820"/>
            <a:ext cx="10458859" cy="51831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t>Basic Knowledge: Controlment and Reinforcement Learning</a:t>
            </a:r>
            <a:endParaRPr lang="en-US" altLang="zh-CN" sz="2800" dirty="0"/>
          </a:p>
          <a:p>
            <a:pPr>
              <a:lnSpc>
                <a:spcPct val="150000"/>
              </a:lnSpc>
            </a:pPr>
            <a:r>
              <a:rPr lang="en-US" altLang="zh-CN" sz="2800" dirty="0"/>
              <a:t>Understanding the theory of automatic control of mechanical devices and learning about reinforcement learning</a:t>
            </a:r>
            <a:endParaRPr lang="en-US" altLang="zh-CN" sz="2800" dirty="0"/>
          </a:p>
          <a:p>
            <a:pPr marL="457200" indent="-457200">
              <a:lnSpc>
                <a:spcPct val="150000"/>
              </a:lnSpc>
              <a:buFont typeface="Arial" panose="020B0604020202020204" pitchFamily="34" charset="0"/>
              <a:buChar char="•"/>
            </a:pPr>
            <a:r>
              <a:rPr lang="en-US" altLang="zh-CN" sz="2800" dirty="0"/>
              <a:t>Experiment: Building Environment and Simulating Training</a:t>
            </a:r>
            <a:endParaRPr lang="en-US" altLang="zh-CN" sz="2800" dirty="0"/>
          </a:p>
          <a:p>
            <a:pPr>
              <a:lnSpc>
                <a:spcPct val="150000"/>
              </a:lnSpc>
            </a:pPr>
            <a:r>
              <a:rPr lang="en-US" altLang="zh-CN" sz="2800" dirty="0"/>
              <a:t>Reinforcement learning is applied to the training and expansion of robotic arm functions by setting up a reinforcement learning experiment environment and importing the parameter model of the robotic arm to be controlled.</a:t>
            </a:r>
            <a:endParaRPr lang="zh-CN" altLang="en-US" sz="2800" dirty="0"/>
          </a:p>
        </p:txBody>
      </p:sp>
      <p:sp>
        <p:nvSpPr>
          <p:cNvPr id="10" name="文本框 9"/>
          <p:cNvSpPr txBox="1"/>
          <p:nvPr/>
        </p:nvSpPr>
        <p:spPr>
          <a:xfrm>
            <a:off x="356738" y="15250822"/>
            <a:ext cx="10458859" cy="10353796"/>
          </a:xfrm>
          <a:prstGeom prst="rect">
            <a:avLst/>
          </a:prstGeom>
          <a:noFill/>
        </p:spPr>
        <p:txBody>
          <a:bodyPr wrap="square" rtlCol="0">
            <a:spAutoFit/>
          </a:bodyPr>
          <a:lstStyle/>
          <a:p>
            <a:pPr>
              <a:lnSpc>
                <a:spcPct val="150000"/>
              </a:lnSpc>
            </a:pPr>
            <a:r>
              <a:rPr lang="en-US" altLang="zh-CN" sz="2800" dirty="0"/>
              <a:t>NVIDIA's Reinforcement Learning Environment, </a:t>
            </a:r>
            <a:r>
              <a:rPr lang="en-US" altLang="zh-CN" sz="2800" dirty="0" err="1"/>
              <a:t>IsaacGym</a:t>
            </a:r>
            <a:r>
              <a:rPr lang="en-US" altLang="zh-CN" sz="2800" dirty="0"/>
              <a:t>, offers a robust platform for developing and testing advanced robotic control algorithms. This comprehensive introduction outlines the key features and components of </a:t>
            </a:r>
            <a:r>
              <a:rPr lang="en-US" altLang="zh-CN" sz="2800" dirty="0" err="1"/>
              <a:t>IsaacGym</a:t>
            </a:r>
            <a:r>
              <a:rPr lang="en-US" altLang="zh-CN" sz="2800" dirty="0"/>
              <a:t>, highlighting its significance in the field of reinforcement learning for robotics:</a:t>
            </a:r>
            <a:endParaRPr lang="en-US" altLang="zh-CN" sz="2800" dirty="0"/>
          </a:p>
          <a:p>
            <a:pPr>
              <a:lnSpc>
                <a:spcPct val="150000"/>
              </a:lnSpc>
            </a:pPr>
            <a:endParaRPr lang="en-US" altLang="zh-CN" sz="2800" dirty="0"/>
          </a:p>
          <a:p>
            <a:pPr marL="457200" indent="-457200">
              <a:lnSpc>
                <a:spcPct val="150000"/>
              </a:lnSpc>
              <a:buFont typeface="Arial" panose="020B0604020202020204" pitchFamily="34" charset="0"/>
              <a:buChar char="•"/>
            </a:pPr>
            <a:r>
              <a:rPr lang="en-US" altLang="zh-CN" sz="2800" dirty="0"/>
              <a:t>Simulation Capabilities:</a:t>
            </a:r>
            <a:endParaRPr lang="en-US" altLang="zh-CN" sz="2800" dirty="0"/>
          </a:p>
          <a:p>
            <a:pPr marL="457200" indent="-457200">
              <a:lnSpc>
                <a:spcPct val="150000"/>
              </a:lnSpc>
              <a:buFont typeface="Arial" panose="020B0604020202020204" pitchFamily="34" charset="0"/>
              <a:buChar char="•"/>
            </a:pPr>
            <a:r>
              <a:rPr lang="en-US" altLang="zh-CN" sz="2800" dirty="0"/>
              <a:t>Realism and Immersion:</a:t>
            </a:r>
            <a:endParaRPr lang="en-US" altLang="zh-CN" sz="2800" dirty="0"/>
          </a:p>
          <a:p>
            <a:pPr marL="457200" indent="-457200">
              <a:lnSpc>
                <a:spcPct val="150000"/>
              </a:lnSpc>
              <a:buFont typeface="Arial" panose="020B0604020202020204" pitchFamily="34" charset="0"/>
              <a:buChar char="•"/>
            </a:pPr>
            <a:r>
              <a:rPr lang="en-US" altLang="zh-CN" sz="2800" dirty="0"/>
              <a:t>Customizability:</a:t>
            </a:r>
            <a:endParaRPr lang="en-US" altLang="zh-CN" sz="2800" dirty="0"/>
          </a:p>
          <a:p>
            <a:pPr marL="457200" indent="-457200">
              <a:lnSpc>
                <a:spcPct val="150000"/>
              </a:lnSpc>
              <a:buFont typeface="Arial" panose="020B0604020202020204" pitchFamily="34" charset="0"/>
              <a:buChar char="•"/>
            </a:pPr>
            <a:r>
              <a:rPr lang="en-US" altLang="zh-CN" sz="2800" dirty="0"/>
              <a:t>Robotics Toolkit Integration</a:t>
            </a:r>
            <a:endParaRPr lang="en-US" altLang="zh-CN" sz="2800" dirty="0"/>
          </a:p>
          <a:p>
            <a:pPr marL="457200" indent="-457200">
              <a:lnSpc>
                <a:spcPct val="150000"/>
              </a:lnSpc>
              <a:buFont typeface="Arial" panose="020B0604020202020204" pitchFamily="34" charset="0"/>
              <a:buChar char="•"/>
            </a:pPr>
            <a:r>
              <a:rPr lang="en-US" altLang="zh-CN" sz="2800" dirty="0"/>
              <a:t>Multi-Agent Simulations</a:t>
            </a:r>
            <a:endParaRPr lang="en-US" altLang="zh-CN" sz="2800" dirty="0"/>
          </a:p>
          <a:p>
            <a:pPr marL="457200" indent="-457200">
              <a:lnSpc>
                <a:spcPct val="150000"/>
              </a:lnSpc>
              <a:buFont typeface="Arial" panose="020B0604020202020204" pitchFamily="34" charset="0"/>
              <a:buChar char="•"/>
            </a:pPr>
            <a:r>
              <a:rPr lang="en-US" altLang="zh-CN" sz="2800" dirty="0"/>
              <a:t>Sensor Realism:</a:t>
            </a:r>
            <a:endParaRPr lang="en-US" altLang="zh-CN" sz="2800" dirty="0"/>
          </a:p>
          <a:p>
            <a:pPr marL="457200" indent="-457200">
              <a:lnSpc>
                <a:spcPct val="150000"/>
              </a:lnSpc>
              <a:buFont typeface="Arial" panose="020B0604020202020204" pitchFamily="34" charset="0"/>
              <a:buChar char="•"/>
            </a:pPr>
            <a:r>
              <a:rPr lang="en-US" altLang="zh-CN" sz="2800" dirty="0"/>
              <a:t>Diverse Environments:</a:t>
            </a:r>
            <a:endParaRPr lang="en-US" altLang="zh-CN" sz="2800" dirty="0"/>
          </a:p>
          <a:p>
            <a:pPr marL="457200" indent="-457200">
              <a:lnSpc>
                <a:spcPct val="150000"/>
              </a:lnSpc>
              <a:buFont typeface="Arial" panose="020B0604020202020204" pitchFamily="34" charset="0"/>
              <a:buChar char="•"/>
            </a:pPr>
            <a:r>
              <a:rPr lang="en-US" altLang="zh-CN" sz="2800" dirty="0"/>
              <a:t>Benchmarking and Evaluation: </a:t>
            </a:r>
            <a:endParaRPr lang="en-US" altLang="zh-CN" sz="2800" dirty="0"/>
          </a:p>
          <a:p>
            <a:pPr marL="457200" indent="-457200">
              <a:lnSpc>
                <a:spcPct val="150000"/>
              </a:lnSpc>
              <a:buFont typeface="Arial" panose="020B0604020202020204" pitchFamily="34" charset="0"/>
              <a:buChar char="•"/>
            </a:pPr>
            <a:r>
              <a:rPr lang="en-US" altLang="zh-CN" sz="2800" dirty="0"/>
              <a:t>Community and Support</a:t>
            </a:r>
            <a:endParaRPr lang="en-US" altLang="zh-CN" sz="2800" dirty="0"/>
          </a:p>
        </p:txBody>
      </p:sp>
      <p:sp>
        <p:nvSpPr>
          <p:cNvPr id="11" name="文本框 10"/>
          <p:cNvSpPr txBox="1"/>
          <p:nvPr/>
        </p:nvSpPr>
        <p:spPr>
          <a:xfrm>
            <a:off x="33237031" y="25375295"/>
            <a:ext cx="10385197" cy="6117829"/>
          </a:xfrm>
          <a:prstGeom prst="rect">
            <a:avLst/>
          </a:prstGeom>
          <a:noFill/>
        </p:spPr>
        <p:txBody>
          <a:bodyPr wrap="square" rtlCol="0">
            <a:spAutoFit/>
          </a:bodyPr>
          <a:lstStyle/>
          <a:p>
            <a:pPr>
              <a:lnSpc>
                <a:spcPct val="150000"/>
              </a:lnSpc>
            </a:pPr>
            <a:r>
              <a:rPr lang="en-US" altLang="zh-CN" sz="2400" dirty="0"/>
              <a:t>[1] Rudin, Nikita, David </a:t>
            </a:r>
            <a:r>
              <a:rPr lang="en-US" altLang="zh-CN" sz="2400" dirty="0" err="1"/>
              <a:t>Hoeller</a:t>
            </a:r>
            <a:r>
              <a:rPr lang="en-US" altLang="zh-CN" sz="2400" dirty="0"/>
              <a:t>, Marko </a:t>
            </a:r>
            <a:r>
              <a:rPr lang="en-US" altLang="zh-CN" sz="2400" dirty="0" err="1"/>
              <a:t>Bjelonic</a:t>
            </a:r>
            <a:r>
              <a:rPr lang="en-US" altLang="zh-CN" sz="2400" dirty="0"/>
              <a:t>, and Marco </a:t>
            </a:r>
            <a:r>
              <a:rPr lang="en-US" altLang="zh-CN" sz="2400" dirty="0" err="1"/>
              <a:t>Hutter</a:t>
            </a:r>
            <a:r>
              <a:rPr lang="en-US" altLang="zh-CN" sz="2400" dirty="0"/>
              <a:t>. </a:t>
            </a:r>
            <a:endParaRPr lang="en-US" altLang="zh-CN" sz="2400" dirty="0"/>
          </a:p>
          <a:p>
            <a:pPr>
              <a:lnSpc>
                <a:spcPct val="150000"/>
              </a:lnSpc>
            </a:pPr>
            <a:r>
              <a:rPr lang="en-US" altLang="zh-CN" sz="2400" dirty="0"/>
              <a:t>"Advanced Skills by Learning Locomotion and Local Navigation End-to-End.“</a:t>
            </a:r>
            <a:endParaRPr lang="en-US" altLang="zh-CN" sz="2400" dirty="0"/>
          </a:p>
          <a:p>
            <a:pPr>
              <a:lnSpc>
                <a:spcPct val="150000"/>
              </a:lnSpc>
            </a:pPr>
            <a:r>
              <a:rPr lang="en-US" altLang="zh-CN" sz="2400" dirty="0"/>
              <a:t> In 2022 IEEE/RSJ International Conference on Intelligent Robots and Systems (IROS), pp. 2497-2503. IEEE, 2022.</a:t>
            </a:r>
            <a:endParaRPr lang="en-US" altLang="zh-CN" sz="2400" dirty="0"/>
          </a:p>
          <a:p>
            <a:pPr>
              <a:lnSpc>
                <a:spcPct val="150000"/>
              </a:lnSpc>
            </a:pPr>
            <a:r>
              <a:rPr lang="en-US" altLang="zh-CN" sz="2400" dirty="0"/>
              <a:t>[2] Rudin, Nikita, David </a:t>
            </a:r>
            <a:r>
              <a:rPr lang="en-US" altLang="zh-CN" sz="2400" dirty="0" err="1"/>
              <a:t>Hoeller</a:t>
            </a:r>
            <a:r>
              <a:rPr lang="en-US" altLang="zh-CN" sz="2400" dirty="0"/>
              <a:t>, Philipp </a:t>
            </a:r>
            <a:r>
              <a:rPr lang="en-US" altLang="zh-CN" sz="2400" dirty="0" err="1"/>
              <a:t>Reist</a:t>
            </a:r>
            <a:r>
              <a:rPr lang="en-US" altLang="zh-CN" sz="2400" dirty="0"/>
              <a:t>, and Marco </a:t>
            </a:r>
            <a:r>
              <a:rPr lang="en-US" altLang="zh-CN" sz="2400" dirty="0" err="1"/>
              <a:t>Hutter</a:t>
            </a:r>
            <a:r>
              <a:rPr lang="en-US" altLang="zh-CN" sz="2400" dirty="0"/>
              <a:t>. </a:t>
            </a:r>
            <a:endParaRPr lang="en-US" altLang="zh-CN" sz="2400" dirty="0"/>
          </a:p>
          <a:p>
            <a:pPr>
              <a:lnSpc>
                <a:spcPct val="150000"/>
              </a:lnSpc>
            </a:pPr>
            <a:r>
              <a:rPr lang="en-US" altLang="zh-CN" sz="2400" dirty="0"/>
              <a:t>"Learning to walk in minutes using massively parallel deep reinforcement learning." </a:t>
            </a:r>
            <a:endParaRPr lang="en-US" altLang="zh-CN" sz="2400" dirty="0"/>
          </a:p>
          <a:p>
            <a:pPr>
              <a:lnSpc>
                <a:spcPct val="150000"/>
              </a:lnSpc>
            </a:pPr>
            <a:r>
              <a:rPr lang="en-US" altLang="zh-CN" sz="2400" dirty="0"/>
              <a:t>In Conference on Robot Learning, pp. 91-100. PMLR, 2022.</a:t>
            </a:r>
            <a:endParaRPr lang="en-US" altLang="zh-CN" sz="2400" dirty="0"/>
          </a:p>
          <a:p>
            <a:pPr>
              <a:lnSpc>
                <a:spcPct val="150000"/>
              </a:lnSpc>
            </a:pPr>
            <a:r>
              <a:rPr lang="en-US" altLang="zh-CN" sz="2400" dirty="0"/>
              <a:t>[3] Issac Gym:</a:t>
            </a:r>
            <a:endParaRPr lang="en-US" altLang="zh-CN" sz="2400" dirty="0"/>
          </a:p>
          <a:p>
            <a:pPr>
              <a:lnSpc>
                <a:spcPct val="150000"/>
              </a:lnSpc>
            </a:pPr>
            <a:r>
              <a:rPr lang="en-US" altLang="zh-CN" sz="2400" dirty="0"/>
              <a:t>https://developer.nvidia.com/isaac-gym</a:t>
            </a:r>
            <a:endParaRPr lang="en-US" altLang="zh-CN" sz="2400" dirty="0"/>
          </a:p>
        </p:txBody>
      </p:sp>
      <p:pic>
        <p:nvPicPr>
          <p:cNvPr id="14" name="图片 13" descr="电脑的屏幕截图"/>
          <p:cNvPicPr>
            <a:picLocks noChangeAspect="1"/>
          </p:cNvPicPr>
          <p:nvPr/>
        </p:nvPicPr>
        <p:blipFill>
          <a:blip r:embed="rId4"/>
          <a:stretch>
            <a:fillRect/>
          </a:stretch>
        </p:blipFill>
        <p:spPr>
          <a:xfrm>
            <a:off x="782973" y="25851602"/>
            <a:ext cx="9686556" cy="5641522"/>
          </a:xfrm>
          <a:prstGeom prst="rect">
            <a:avLst/>
          </a:prstGeom>
        </p:spPr>
      </p:pic>
      <p:sp>
        <p:nvSpPr>
          <p:cNvPr id="17" name="文本框 16"/>
          <p:cNvSpPr txBox="1"/>
          <p:nvPr/>
        </p:nvSpPr>
        <p:spPr>
          <a:xfrm>
            <a:off x="22411513" y="14590132"/>
            <a:ext cx="10458859" cy="11000127"/>
          </a:xfrm>
          <a:prstGeom prst="rect">
            <a:avLst/>
          </a:prstGeom>
          <a:noFill/>
        </p:spPr>
        <p:txBody>
          <a:bodyPr wrap="square" rtlCol="0">
            <a:spAutoFit/>
          </a:bodyPr>
          <a:lstStyle/>
          <a:p>
            <a:pPr>
              <a:lnSpc>
                <a:spcPct val="150000"/>
              </a:lnSpc>
            </a:pPr>
            <a:r>
              <a:rPr lang="en-US" altLang="zh-CN" sz="2800" dirty="0"/>
              <a:t>1. Building Environment</a:t>
            </a:r>
            <a:endParaRPr lang="en-US" altLang="zh-CN" sz="2800" dirty="0"/>
          </a:p>
          <a:p>
            <a:pPr marL="457200" indent="-457200">
              <a:lnSpc>
                <a:spcPct val="150000"/>
              </a:lnSpc>
              <a:buFont typeface="Arial" panose="020B0604020202020204" pitchFamily="34" charset="0"/>
              <a:buChar char="•"/>
            </a:pPr>
            <a:r>
              <a:rPr lang="en-US" altLang="zh-CN" sz="2800" dirty="0"/>
              <a:t>Ubuntu / Nvidia Driver</a:t>
            </a:r>
            <a:endParaRPr lang="en-US" altLang="zh-CN" sz="2800" dirty="0"/>
          </a:p>
          <a:p>
            <a:pPr>
              <a:lnSpc>
                <a:spcPct val="150000"/>
              </a:lnSpc>
            </a:pPr>
            <a:r>
              <a:rPr lang="en-US" altLang="zh-CN" sz="2800" dirty="0"/>
              <a:t>Since the whole experiment is deployed in Ubuntu environment and the computing power is supported by Nvidia GPUs, we need to find and install the drivers for different models of graphic cards and Ubuntu versions on the official website.</a:t>
            </a:r>
            <a:endParaRPr lang="en-US" altLang="zh-CN" sz="2800" dirty="0"/>
          </a:p>
          <a:p>
            <a:pPr marL="457200" indent="-457200">
              <a:lnSpc>
                <a:spcPct val="150000"/>
              </a:lnSpc>
              <a:buFont typeface="Arial" panose="020B0604020202020204" pitchFamily="34" charset="0"/>
              <a:buChar char="•"/>
            </a:pPr>
            <a:r>
              <a:rPr lang="en-US" altLang="zh-CN" sz="2800" dirty="0"/>
              <a:t>Anaconda / </a:t>
            </a:r>
            <a:r>
              <a:rPr lang="en-US" altLang="zh-CN" sz="2800" dirty="0" err="1"/>
              <a:t>PyTorch</a:t>
            </a:r>
            <a:r>
              <a:rPr lang="en-US" altLang="zh-CN" sz="2800" dirty="0"/>
              <a:t> / CUDA</a:t>
            </a:r>
            <a:endParaRPr lang="en-US" altLang="zh-CN" sz="2800" dirty="0"/>
          </a:p>
          <a:p>
            <a:pPr>
              <a:lnSpc>
                <a:spcPct val="150000"/>
              </a:lnSpc>
            </a:pPr>
            <a:r>
              <a:rPr lang="en-US" altLang="zh-CN" sz="2800" dirty="0"/>
              <a:t>Since reinforcement learning is a branch of machine learning, and today's mainstream machine learning training environments simulate mirrored environments for training, install and configure the environment as above.</a:t>
            </a:r>
            <a:endParaRPr lang="en-US" altLang="zh-CN" sz="2800" dirty="0"/>
          </a:p>
          <a:p>
            <a:pPr marL="457200" indent="-457200">
              <a:lnSpc>
                <a:spcPct val="150000"/>
              </a:lnSpc>
              <a:buFont typeface="Arial" panose="020B0604020202020204" pitchFamily="34" charset="0"/>
              <a:buChar char="•"/>
            </a:pPr>
            <a:r>
              <a:rPr lang="en-US" altLang="zh-CN" sz="2800" dirty="0"/>
              <a:t>Issac Gym /  Legged Gym and Environment Testing</a:t>
            </a:r>
            <a:endParaRPr lang="en-US" altLang="zh-CN" sz="2800" dirty="0"/>
          </a:p>
          <a:p>
            <a:pPr>
              <a:lnSpc>
                <a:spcPct val="150000"/>
              </a:lnSpc>
            </a:pPr>
            <a:r>
              <a:rPr lang="en-US" altLang="zh-CN" sz="2800" dirty="0"/>
              <a:t>There are some examples under the official self-installation package. Among them, the small ball falling experiment (1080_balls of solitude) is selected for environment installation testing, and the simulation results can be obtained as follows, and can prove that the environment is built successfully.</a:t>
            </a:r>
            <a:endParaRPr lang="zh-CN" altLang="en-US" sz="2800" dirty="0"/>
          </a:p>
        </p:txBody>
      </p:sp>
      <p:pic>
        <p:nvPicPr>
          <p:cNvPr id="1028" name="Picture 4" descr="在这里插入图片描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16745" y="25851602"/>
            <a:ext cx="10053960" cy="5842844"/>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00;p1"/>
          <p:cNvSpPr/>
          <p:nvPr/>
        </p:nvSpPr>
        <p:spPr>
          <a:xfrm>
            <a:off x="33171830" y="6605349"/>
            <a:ext cx="10515600" cy="4417481"/>
          </a:xfrm>
          <a:prstGeom prst="rect">
            <a:avLst/>
          </a:prstGeom>
          <a:noFill/>
          <a:ln w="9525" cap="flat" cmpd="sng">
            <a:solidFill>
              <a:schemeClr val="dk1"/>
            </a:solidFill>
            <a:prstDash val="solid"/>
            <a:round/>
            <a:headEnd type="none" w="sm" len="sm"/>
            <a:tailEnd type="none" w="sm" len="sm"/>
          </a:ln>
        </p:spPr>
        <p:txBody>
          <a:bodyPr spcFirstLastPara="1" wrap="square" lIns="76200" tIns="38101" rIns="76200" bIns="38101" anchor="t" anchorCtr="0">
            <a:noAutofit/>
          </a:bodyPr>
          <a:lstStyle/>
          <a:p>
            <a:endParaRPr sz="1800">
              <a:solidFill>
                <a:schemeClr val="dk1"/>
              </a:solidFill>
              <a:latin typeface="Calibri"/>
              <a:ea typeface="Calibri"/>
              <a:cs typeface="Calibri"/>
              <a:sym typeface="Calibri"/>
            </a:endParaRPr>
          </a:p>
        </p:txBody>
      </p:sp>
      <p:sp>
        <p:nvSpPr>
          <p:cNvPr id="19" name="文本框 18"/>
          <p:cNvSpPr txBox="1"/>
          <p:nvPr/>
        </p:nvSpPr>
        <p:spPr>
          <a:xfrm>
            <a:off x="33279700" y="6525727"/>
            <a:ext cx="10407730" cy="4615815"/>
          </a:xfrm>
          <a:prstGeom prst="rect">
            <a:avLst/>
          </a:prstGeom>
          <a:noFill/>
        </p:spPr>
        <p:txBody>
          <a:bodyPr wrap="square" rtlCol="0">
            <a:spAutoFit/>
          </a:bodyPr>
          <a:lstStyle/>
          <a:p>
            <a:pPr>
              <a:lnSpc>
                <a:spcPct val="150000"/>
              </a:lnSpc>
            </a:pPr>
            <a:r>
              <a:rPr lang="en-US" altLang="zh-CN" sz="2800" dirty="0"/>
              <a:t>2. Experimental Model Import</a:t>
            </a:r>
            <a:endParaRPr lang="en-US" altLang="zh-CN" sz="2800" dirty="0"/>
          </a:p>
          <a:p>
            <a:pPr marL="457200" indent="-457200">
              <a:lnSpc>
                <a:spcPct val="150000"/>
              </a:lnSpc>
              <a:buFont typeface="Arial" panose="020B0604020202020204" pitchFamily="34" charset="0"/>
              <a:buChar char="•"/>
            </a:pPr>
            <a:r>
              <a:rPr lang="en-US" altLang="zh-CN" sz="2800" dirty="0"/>
              <a:t>Cube Stack Task</a:t>
            </a:r>
            <a:endParaRPr lang="en-US" altLang="zh-CN" sz="2800" dirty="0"/>
          </a:p>
          <a:p>
            <a:pPr>
              <a:lnSpc>
                <a:spcPct val="150000"/>
              </a:lnSpc>
            </a:pPr>
            <a:r>
              <a:rPr lang="en-US" altLang="zh-CN" sz="2800" dirty="0"/>
              <a:t>Code: python train.py task=</a:t>
            </a:r>
            <a:r>
              <a:rPr lang="en-US" altLang="zh-CN" sz="2800" dirty="0" err="1"/>
              <a:t>FrankaCubeStack</a:t>
            </a:r>
            <a:r>
              <a:rPr lang="en-US" altLang="zh-CN" sz="2800" dirty="0"/>
              <a:t> [options]</a:t>
            </a:r>
            <a:endParaRPr lang="en-US" altLang="zh-CN" sz="2800" dirty="0"/>
          </a:p>
          <a:p>
            <a:pPr>
              <a:lnSpc>
                <a:spcPct val="150000"/>
              </a:lnSpc>
            </a:pPr>
            <a:r>
              <a:rPr lang="en-US" altLang="zh-CN" sz="2800" dirty="0"/>
              <a:t>This is a task to stack boxes using the panda arm. 7-axis arm joint motions are learned step by step. The default setting is 10,000 epochs, but the arm motion can be learned in about 1,000 epochs.</a:t>
            </a:r>
            <a:endParaRPr lang="en-US" altLang="zh-CN" sz="2800" dirty="0"/>
          </a:p>
        </p:txBody>
      </p:sp>
      <p:sp>
        <p:nvSpPr>
          <p:cNvPr id="20" name="文本框 19"/>
          <p:cNvSpPr txBox="1"/>
          <p:nvPr/>
        </p:nvSpPr>
        <p:spPr>
          <a:xfrm>
            <a:off x="33548103" y="20122775"/>
            <a:ext cx="4543425" cy="65883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t>Before Training:</a:t>
            </a:r>
            <a:endParaRPr lang="en-US" altLang="zh-CN" sz="2800" dirty="0"/>
          </a:p>
        </p:txBody>
      </p:sp>
      <p:pic>
        <p:nvPicPr>
          <p:cNvPr id="24" name="图片 23" descr="图片包含 桌子, 水槽, 镜子, 乐高&#10;&#10;描述已自动生成"/>
          <p:cNvPicPr>
            <a:picLocks noChangeAspect="1"/>
          </p:cNvPicPr>
          <p:nvPr/>
        </p:nvPicPr>
        <p:blipFill>
          <a:blip r:embed="rId6"/>
          <a:stretch>
            <a:fillRect/>
          </a:stretch>
        </p:blipFill>
        <p:spPr>
          <a:xfrm>
            <a:off x="33548103" y="20934775"/>
            <a:ext cx="4543425" cy="2543175"/>
          </a:xfrm>
          <a:prstGeom prst="rect">
            <a:avLst/>
          </a:prstGeom>
        </p:spPr>
      </p:pic>
      <p:pic>
        <p:nvPicPr>
          <p:cNvPr id="26" name="图片 25" descr="卫生间的摆设布局&#10;&#10;低可信度描述已自动生成"/>
          <p:cNvPicPr>
            <a:picLocks noChangeAspect="1"/>
          </p:cNvPicPr>
          <p:nvPr/>
        </p:nvPicPr>
        <p:blipFill>
          <a:blip r:embed="rId7"/>
          <a:stretch>
            <a:fillRect/>
          </a:stretch>
        </p:blipFill>
        <p:spPr>
          <a:xfrm>
            <a:off x="38895225" y="20934775"/>
            <a:ext cx="4543425" cy="2543175"/>
          </a:xfrm>
          <a:prstGeom prst="rect">
            <a:avLst/>
          </a:prstGeom>
        </p:spPr>
      </p:pic>
      <p:sp>
        <p:nvSpPr>
          <p:cNvPr id="27" name="文本框 26"/>
          <p:cNvSpPr txBox="1"/>
          <p:nvPr/>
        </p:nvSpPr>
        <p:spPr>
          <a:xfrm>
            <a:off x="38895225" y="20064710"/>
            <a:ext cx="4543425" cy="65883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t>After Training:</a:t>
            </a:r>
            <a:endParaRPr lang="en-US" altLang="zh-CN" sz="2800" dirty="0"/>
          </a:p>
        </p:txBody>
      </p:sp>
      <p:sp>
        <p:nvSpPr>
          <p:cNvPr id="28" name="文本框 27"/>
          <p:cNvSpPr txBox="1"/>
          <p:nvPr/>
        </p:nvSpPr>
        <p:spPr>
          <a:xfrm>
            <a:off x="33291376" y="12847468"/>
            <a:ext cx="10407730" cy="7122143"/>
          </a:xfrm>
          <a:prstGeom prst="rect">
            <a:avLst/>
          </a:prstGeom>
          <a:noFill/>
        </p:spPr>
        <p:txBody>
          <a:bodyPr wrap="square" rtlCol="0">
            <a:spAutoFit/>
          </a:bodyPr>
          <a:lstStyle/>
          <a:p>
            <a:pPr>
              <a:lnSpc>
                <a:spcPct val="150000"/>
              </a:lnSpc>
            </a:pPr>
            <a:r>
              <a:rPr lang="en-US" altLang="zh-CN" sz="2800" dirty="0"/>
              <a:t>The action space consists of 7 dimensions of the arm joints, while the observation space has a total of 26 dimensions. After a step-by-step learning of the 7 degrees of freedom, the training was finalized and achieved the expected results.</a:t>
            </a:r>
            <a:endParaRPr lang="en-US" altLang="zh-CN" sz="2800" dirty="0"/>
          </a:p>
          <a:p>
            <a:pPr marL="457200" indent="-457200">
              <a:lnSpc>
                <a:spcPct val="150000"/>
              </a:lnSpc>
              <a:buFont typeface="Arial" panose="020B0604020202020204" pitchFamily="34" charset="0"/>
              <a:buChar char="•"/>
            </a:pPr>
            <a:r>
              <a:rPr lang="en-US" altLang="zh-CN" sz="2800" dirty="0"/>
              <a:t>7 dimensions for the position and orientation of the boxes being moved</a:t>
            </a:r>
            <a:endParaRPr lang="en-US" altLang="zh-CN" sz="2800" dirty="0"/>
          </a:p>
          <a:p>
            <a:pPr marL="457200" indent="-457200">
              <a:lnSpc>
                <a:spcPct val="150000"/>
              </a:lnSpc>
              <a:buFont typeface="Arial" panose="020B0604020202020204" pitchFamily="34" charset="0"/>
              <a:buChar char="•"/>
            </a:pPr>
            <a:r>
              <a:rPr lang="en-US" altLang="zh-CN" sz="2800" dirty="0"/>
              <a:t>3 dimensions for the vector from the stacked box to the moved box</a:t>
            </a:r>
            <a:endParaRPr lang="en-US" altLang="zh-CN" sz="2800" dirty="0"/>
          </a:p>
          <a:p>
            <a:pPr marL="457200" indent="-457200">
              <a:lnSpc>
                <a:spcPct val="150000"/>
              </a:lnSpc>
              <a:buFont typeface="Arial" panose="020B0604020202020204" pitchFamily="34" charset="0"/>
              <a:buChar char="•"/>
            </a:pPr>
            <a:r>
              <a:rPr lang="en-US" altLang="zh-CN" sz="2800" dirty="0"/>
              <a:t>7 dimensions for the gripper's grasping position and orientation</a:t>
            </a:r>
            <a:endParaRPr lang="en-US" altLang="zh-CN" sz="2800" dirty="0"/>
          </a:p>
          <a:p>
            <a:pPr marL="457200" indent="-457200">
              <a:lnSpc>
                <a:spcPct val="150000"/>
              </a:lnSpc>
              <a:buFont typeface="Arial" panose="020B0604020202020204" pitchFamily="34" charset="0"/>
              <a:buChar char="•"/>
            </a:pPr>
            <a:r>
              <a:rPr lang="en-US" altLang="zh-CN" sz="2800" dirty="0"/>
              <a:t>9 dimensions for arm joints and gripper fingers</a:t>
            </a:r>
            <a:endParaRPr lang="en-US" altLang="zh-CN" sz="28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5039</Words>
  <Application>WPS 演示</Application>
  <PresentationFormat>自定义</PresentationFormat>
  <Paragraphs>93</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宋体</vt:lpstr>
      <vt:lpstr>Wingdings</vt:lpstr>
      <vt:lpstr>Arial</vt:lpstr>
      <vt:lpstr>Calibri</vt:lpstr>
      <vt:lpstr>Trebuchet MS</vt:lpstr>
      <vt:lpstr>Times New Roman</vt:lpstr>
      <vt:lpstr>微软雅黑</vt:lpstr>
      <vt:lpstr>宋体</vt:lpstr>
      <vt:lpstr>Droid Sans Fallback</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Jason Huang</dc:creator>
  <cp:lastModifiedBy>axi2u</cp:lastModifiedBy>
  <cp:revision>7</cp:revision>
  <dcterms:created xsi:type="dcterms:W3CDTF">2023-08-16T13:06:32Z</dcterms:created>
  <dcterms:modified xsi:type="dcterms:W3CDTF">2023-08-16T13:06:32Z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2052-11.1.0.11698</vt:lpwstr>
  </property>
</Properties>
</file>