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009" autoAdjust="0"/>
  </p:normalViewPr>
  <p:slideViewPr>
    <p:cSldViewPr snapToGrid="0">
      <p:cViewPr varScale="1">
        <p:scale>
          <a:sx n="105" d="100"/>
          <a:sy n="105" d="100"/>
        </p:scale>
        <p:origin x="7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FB8891-AC98-45AE-BBB0-6ED843C917AB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2C2E25-F010-4E0E-8AAA-E2AD22363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670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C2E25-F010-4E0E-8AAA-E2AD223634D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751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C2E25-F010-4E0E-8AAA-E2AD223634D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749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C2E25-F010-4E0E-8AAA-E2AD223634D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936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C2E25-F010-4E0E-8AAA-E2AD223634D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342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C6A6A6-8AF9-4ACA-BDBA-1C6B67FDC3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C9DFF6-2D9B-45FF-B493-272B3F937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C65299-6523-4EBF-99B2-5AAC0DCFB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6783-8F65-4E5E-84AA-BA2F0DF3CE7D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B4B3C7-26A7-41D2-9DE9-3411FDDE7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0CADC8-C902-479C-9804-CA3738C18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85FE-5BF5-4984-A357-F1F4867260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896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27EB79-1D89-4FEB-831C-24D198DAD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A66B7E-5823-4FD4-B8EF-F0BCAA9C97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1D6F33-5938-479A-A603-9631ABD12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6783-8F65-4E5E-84AA-BA2F0DF3CE7D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41CC02-C8C1-4263-8E41-A5E1917BA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393B9C-2080-44C4-BF05-DED1D3216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85FE-5BF5-4984-A357-F1F4867260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471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02EB54-002A-491A-A756-0DB3E5E450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E8C257-504D-4398-A288-C77DAEF88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E0AC2B-9191-4C12-84DC-09FA0ECAF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6783-8F65-4E5E-84AA-BA2F0DF3CE7D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264A7B-5465-4AF1-9365-70382038B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066FF2-42D3-4416-AAC9-F42CDEB7E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85FE-5BF5-4984-A357-F1F4867260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737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597622-965E-4094-9D9F-24C0075CD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E7FCE0-F3CC-447F-96FD-5EEDC9AE0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CEE4EC-D268-4108-B6C2-E73119403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6783-8F65-4E5E-84AA-BA2F0DF3CE7D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079BA2-F313-4AC5-BD52-F7E3C0EB1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883992-6A91-48F3-8573-C5783F7D0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85FE-5BF5-4984-A357-F1F4867260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58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1AC856-6B4E-499A-B6E4-6C1A63A8F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F06ADD-D84D-49C9-972C-99180082B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12A547-C612-453C-82B5-E7ADDD0CE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6783-8F65-4E5E-84AA-BA2F0DF3CE7D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AB2BC2-B970-448B-9F2C-2818BFBEB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6DF17E-A699-409E-AFAA-1718BBF01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85FE-5BF5-4984-A357-F1F4867260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159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254B37-7E4C-4557-BF11-427AEBA73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2F3032-11ED-4A3C-B185-CE69262FBF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221ECE-6DF8-4592-8A66-50B61624C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B2FDE0-BEE0-4897-846E-DDDEA5507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6783-8F65-4E5E-84AA-BA2F0DF3CE7D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831FF2-F7E2-4263-9E54-2376454B3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7FE6FE-133C-43EE-96D0-0C6EDCACA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85FE-5BF5-4984-A357-F1F4867260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61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2A9B32-7A3A-4036-B88D-313CCF953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DB0692-A8E8-4F4D-A296-BDC8DA9A7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F9BB1E-059C-4E6C-B8B9-712566AC5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FD8538F-8AAC-4759-A006-21CE9771C0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17A9675-D7C6-49B0-8FAD-E5B753549B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549E4F6-9B1D-4186-8A7F-281B2A335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6783-8F65-4E5E-84AA-BA2F0DF3CE7D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B18BCFC-9442-40D6-AB03-B3B95DEE2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B6D3A7A-C21E-4222-B30E-78C3F4CB1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85FE-5BF5-4984-A357-F1F4867260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245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04E38C-98D2-4489-9853-90EC1AF4B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C921381-8D72-4DC6-B158-B061518D1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6783-8F65-4E5E-84AA-BA2F0DF3CE7D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4C13F2-3FB1-4950-AA87-63E31D1A9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D95C04-24CC-44DA-9B20-B8D997B0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85FE-5BF5-4984-A357-F1F4867260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796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344FEB1-8C2A-4E43-AE7E-FDFA58EFA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6783-8F65-4E5E-84AA-BA2F0DF3CE7D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4E8D106-C9F1-43DD-966E-1E84EE37A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868CEE-D134-41E7-99F4-337700C14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85FE-5BF5-4984-A357-F1F4867260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081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F4BCCE-7B12-4FA6-BFAD-E836A3A83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11645B-E0D7-4CD5-A10C-FEBE38384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728574-C13E-45D9-A69E-FAAF5DC7ED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F857AE-1F1E-4111-9778-1929C6280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6783-8F65-4E5E-84AA-BA2F0DF3CE7D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C74B49-4794-4975-9612-44D2A8FF1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1AA15D-B30F-40F2-8E74-70C737876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85FE-5BF5-4984-A357-F1F4867260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070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6BD3A-A5D2-437D-AD4E-DF6E052D1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5F138BF-8D94-4E66-8817-E6AF812B8E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8CC1F5-D0A5-4DCA-9B6D-B6151943E6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672C96-0C9E-41BB-A733-4737C11FB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6783-8F65-4E5E-84AA-BA2F0DF3CE7D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4D252E-562B-43CC-9D56-4A76D7650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9F21EE-D1A6-4470-BD82-882E9377F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A85FE-5BF5-4984-A357-F1F4867260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548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4FA1D94-1BF2-4325-A172-98C6331EF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D3A58D-17EC-43C3-A6B9-794254942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58C524-367A-490F-A8B6-65779EB1D5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D6783-8F65-4E5E-84AA-BA2F0DF3CE7D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12C7CD-EFCA-46B3-9042-4DE8316051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1CC16-9186-48B6-A2F1-1807260CC5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A85FE-5BF5-4984-A357-F1F4867260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60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an.baidu.com/s/14JEGQ56LJX7LMbd6GLtxCw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2D0323-D681-419A-9A81-382BD9686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3455" y="1275885"/>
            <a:ext cx="4572000" cy="129835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文献分享：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5EECED77-4730-4448-B060-F53039FCE7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45463" y="4523550"/>
            <a:ext cx="3583577" cy="606381"/>
          </a:xfrm>
        </p:spPr>
        <p:txBody>
          <a:bodyPr>
            <a:normAutofit/>
          </a:bodyPr>
          <a:lstStyle/>
          <a:p>
            <a:r>
              <a:rPr lang="en-US" altLang="zh-CN" sz="3200" b="1" dirty="0"/>
              <a:t>2021.11.12</a:t>
            </a:r>
            <a:endParaRPr lang="zh-CN" altLang="en-US" sz="3200" b="1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0C66FF55-AEF5-4F86-96A2-5F29A436EF6C}"/>
              </a:ext>
            </a:extLst>
          </p:cNvPr>
          <p:cNvSpPr txBox="1">
            <a:spLocks/>
          </p:cNvSpPr>
          <p:nvPr/>
        </p:nvSpPr>
        <p:spPr>
          <a:xfrm>
            <a:off x="1066232" y="2186609"/>
            <a:ext cx="10015898" cy="17294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zh-CN" dirty="0"/>
              <a:t>Domain Adaptation via Transfer Component Analysis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3655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A88ECB-0E7E-4F2B-8105-0BB3810DD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</a:t>
            </a:r>
            <a:r>
              <a:rPr lang="en-US" altLang="zh-CN" dirty="0"/>
              <a:t>Code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52A4452-821F-436C-882E-E9A34EA743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7265" y="2084102"/>
            <a:ext cx="4933950" cy="30480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7E6CEB9-7DC3-4E78-AF41-53BE29B4D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265" y="2941924"/>
            <a:ext cx="9105900" cy="74295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EAD372B-4804-4B11-A40E-472CFE92240B}"/>
              </a:ext>
            </a:extLst>
          </p:cNvPr>
          <p:cNvSpPr txBox="1"/>
          <p:nvPr/>
        </p:nvSpPr>
        <p:spPr>
          <a:xfrm>
            <a:off x="902208" y="1654596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中心矩阵：</a:t>
            </a:r>
            <a:r>
              <a:rPr lang="en-US" altLang="zh-CN" dirty="0">
                <a:solidFill>
                  <a:srgbClr val="FF0000"/>
                </a:solidFill>
              </a:rPr>
              <a:t>n=(</a:t>
            </a:r>
            <a:r>
              <a:rPr lang="en-US" altLang="zh-CN" dirty="0" err="1">
                <a:solidFill>
                  <a:srgbClr val="FF0000"/>
                </a:solidFill>
              </a:rPr>
              <a:t>ns+nt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738924C-E4A9-4C6E-A336-978D991D0E67}"/>
              </a:ext>
            </a:extLst>
          </p:cNvPr>
          <p:cNvSpPr txBox="1"/>
          <p:nvPr/>
        </p:nvSpPr>
        <p:spPr>
          <a:xfrm>
            <a:off x="902208" y="2450394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论文中的</a:t>
            </a:r>
            <a:r>
              <a:rPr lang="en-US" altLang="zh-CN" dirty="0">
                <a:solidFill>
                  <a:srgbClr val="FF0000"/>
                </a:solidFill>
              </a:rPr>
              <a:t>L</a:t>
            </a:r>
            <a:r>
              <a:rPr lang="zh-CN" altLang="en-US" dirty="0">
                <a:solidFill>
                  <a:srgbClr val="FF0000"/>
                </a:solidFill>
              </a:rPr>
              <a:t>矩阵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78A6AB6-72DB-433E-BC29-0D8FFEC9E0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265" y="4095021"/>
            <a:ext cx="8020050" cy="28575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9DA08EA-2317-4070-92E7-E8464A4602F7}"/>
              </a:ext>
            </a:extLst>
          </p:cNvPr>
          <p:cNvSpPr txBox="1"/>
          <p:nvPr/>
        </p:nvSpPr>
        <p:spPr>
          <a:xfrm>
            <a:off x="944880" y="372568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核矩阵</a:t>
            </a:r>
            <a:r>
              <a:rPr lang="en-US" altLang="zh-CN" dirty="0">
                <a:solidFill>
                  <a:srgbClr val="FF0000"/>
                </a:solidFill>
              </a:rPr>
              <a:t>K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12A14B8-3D38-4794-92EC-400A7AFC98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7265" y="4790918"/>
            <a:ext cx="9791700" cy="53340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60C05931-52D6-4404-8EB9-A8427E0AA50C}"/>
              </a:ext>
            </a:extLst>
          </p:cNvPr>
          <p:cNvSpPr txBox="1"/>
          <p:nvPr/>
        </p:nvSpPr>
        <p:spPr>
          <a:xfrm>
            <a:off x="944880" y="4380843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a = K</a:t>
            </a:r>
            <a:r>
              <a:rPr lang="en-US" altLang="zh-CN" dirty="0">
                <a:solidFill>
                  <a:srgbClr val="FF0000"/>
                </a:solidFill>
              </a:rPr>
              <a:t>L</a:t>
            </a:r>
            <a:r>
              <a:rPr lang="zh-CN" altLang="en-US" dirty="0">
                <a:solidFill>
                  <a:srgbClr val="FF0000"/>
                </a:solidFill>
              </a:rPr>
              <a:t>K_T</a:t>
            </a:r>
            <a:r>
              <a:rPr lang="en-US" altLang="zh-CN" dirty="0">
                <a:solidFill>
                  <a:srgbClr val="FF0000"/>
                </a:solidFill>
              </a:rPr>
              <a:t>+</a:t>
            </a:r>
            <a:r>
              <a:rPr lang="en-US" altLang="zh-CN" dirty="0" err="1">
                <a:solidFill>
                  <a:srgbClr val="FF0000"/>
                </a:solidFill>
              </a:rPr>
              <a:t>uI</a:t>
            </a:r>
            <a:r>
              <a:rPr lang="zh-CN" altLang="en-US" dirty="0">
                <a:solidFill>
                  <a:srgbClr val="FF0000"/>
                </a:solidFill>
              </a:rPr>
              <a:t>; b=KHK_T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74CAD264-135D-4590-A742-4F7DE0DFA6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7265" y="5856219"/>
            <a:ext cx="5029200" cy="781050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33058F6E-5D3C-48D4-B2E9-D283136C5F4F}"/>
              </a:ext>
            </a:extLst>
          </p:cNvPr>
          <p:cNvSpPr txBox="1"/>
          <p:nvPr/>
        </p:nvSpPr>
        <p:spPr>
          <a:xfrm>
            <a:off x="944880" y="5405602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scipy.linalg.eig</a:t>
            </a:r>
            <a:r>
              <a:rPr lang="zh-CN" altLang="en-US" dirty="0">
                <a:solidFill>
                  <a:srgbClr val="FF0000"/>
                </a:solidFill>
              </a:rPr>
              <a:t>求特征向量</a:t>
            </a:r>
          </a:p>
        </p:txBody>
      </p:sp>
    </p:spTree>
    <p:extLst>
      <p:ext uri="{BB962C8B-B14F-4D97-AF65-F5344CB8AC3E}">
        <p14:creationId xmlns:p14="http://schemas.microsoft.com/office/powerpoint/2010/main" val="1804100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633FE5-B110-4A6D-A850-16DC5C182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552" y="273685"/>
            <a:ext cx="10515600" cy="1325563"/>
          </a:xfrm>
        </p:spPr>
        <p:txBody>
          <a:bodyPr/>
          <a:lstStyle/>
          <a:p>
            <a:r>
              <a:rPr lang="zh-CN" altLang="en-US" dirty="0"/>
              <a:t>实验结果：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F76FBAB3-AF25-48A9-B040-7F27D8293A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071218"/>
              </p:ext>
            </p:extLst>
          </p:nvPr>
        </p:nvGraphicFramePr>
        <p:xfrm>
          <a:off x="1361567" y="1690688"/>
          <a:ext cx="9468865" cy="44632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5766">
                  <a:extLst>
                    <a:ext uri="{9D8B030D-6E8A-4147-A177-3AD203B41FA5}">
                      <a16:colId xmlns:a16="http://schemas.microsoft.com/office/drawing/2014/main" val="2993745984"/>
                    </a:ext>
                  </a:extLst>
                </a:gridCol>
                <a:gridCol w="2537221">
                  <a:extLst>
                    <a:ext uri="{9D8B030D-6E8A-4147-A177-3AD203B41FA5}">
                      <a16:colId xmlns:a16="http://schemas.microsoft.com/office/drawing/2014/main" val="2955974387"/>
                    </a:ext>
                  </a:extLst>
                </a:gridCol>
                <a:gridCol w="2080064">
                  <a:extLst>
                    <a:ext uri="{9D8B030D-6E8A-4147-A177-3AD203B41FA5}">
                      <a16:colId xmlns:a16="http://schemas.microsoft.com/office/drawing/2014/main" val="672228755"/>
                    </a:ext>
                  </a:extLst>
                </a:gridCol>
                <a:gridCol w="1662909">
                  <a:extLst>
                    <a:ext uri="{9D8B030D-6E8A-4147-A177-3AD203B41FA5}">
                      <a16:colId xmlns:a16="http://schemas.microsoft.com/office/drawing/2014/main" val="751000835"/>
                    </a:ext>
                  </a:extLst>
                </a:gridCol>
                <a:gridCol w="1542905">
                  <a:extLst>
                    <a:ext uri="{9D8B030D-6E8A-4147-A177-3AD203B41FA5}">
                      <a16:colId xmlns:a16="http://schemas.microsoft.com/office/drawing/2014/main" val="425647319"/>
                    </a:ext>
                  </a:extLst>
                </a:gridCol>
              </a:tblGrid>
              <a:tr h="43980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源域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目标域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分类器直接迁移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TCA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18547"/>
                  </a:ext>
                </a:extLst>
              </a:tr>
              <a:tr h="3094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Linear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rbf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2570194"/>
                  </a:ext>
                </a:extLst>
              </a:tr>
              <a:tr h="30949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caltech.mat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amazon.mat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0.237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0.456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0.458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98137"/>
                  </a:ext>
                </a:extLst>
              </a:tr>
              <a:tr h="3094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webcam.mat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0.258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0.393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0.376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453149"/>
                  </a:ext>
                </a:extLst>
              </a:tr>
              <a:tr h="3094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dslr.mat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0.255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0.459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0.427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480359"/>
                  </a:ext>
                </a:extLst>
              </a:tr>
              <a:tr h="30949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amazon.mat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caltech.mat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0.26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0.42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0.412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973947"/>
                  </a:ext>
                </a:extLst>
              </a:tr>
              <a:tr h="3094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webcam.mat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0.298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0.373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997356"/>
                  </a:ext>
                </a:extLst>
              </a:tr>
              <a:tr h="3094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dslr.mat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0.255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0.357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0.331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270378"/>
                  </a:ext>
                </a:extLst>
              </a:tr>
              <a:tr h="30949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webcam.mat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caltech.mat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0.199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0.315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0.321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231134"/>
                  </a:ext>
                </a:extLst>
              </a:tr>
              <a:tr h="3094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amazon.mat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0.23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0.305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0.276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831732"/>
                  </a:ext>
                </a:extLst>
              </a:tr>
              <a:tr h="3094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dslr.mat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0.592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0.911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0.892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089283"/>
                  </a:ext>
                </a:extLst>
              </a:tr>
              <a:tr h="30949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dslr.mat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caltech.mat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0.263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0.329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0.305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312537"/>
                  </a:ext>
                </a:extLst>
              </a:tr>
              <a:tr h="3094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amazon.mat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0.285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0.328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0.315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957884"/>
                  </a:ext>
                </a:extLst>
              </a:tr>
              <a:tr h="3094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webcam.mat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0.634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0.875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0.892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560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9137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70E0EA-7FE5-4221-B270-B8D7FA16B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一、总体概述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008126-A546-406C-A4B8-D9511F426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9495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迁移学习要求：</a:t>
            </a:r>
            <a:r>
              <a:rPr lang="zh-CN" altLang="en-US" b="1" i="0" u="none" strike="noStrike" dirty="0">
                <a:solidFill>
                  <a:srgbClr val="FF0000"/>
                </a:solidFill>
                <a:effectLst/>
                <a:latin typeface="-apple-system"/>
              </a:rPr>
              <a:t>让源域和目标域距离尽可能小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TCA</a:t>
            </a:r>
            <a:r>
              <a:rPr lang="zh-CN" altLang="en-US" dirty="0">
                <a:solidFill>
                  <a:srgbClr val="FF0000"/>
                </a:solidFill>
              </a:rPr>
              <a:t>解决？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1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、源域和目标域处于不同数据分布时，将两个领域的数据一起映射到一个高维的再生核希尔伯特空间。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2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、在此空间中，最小化源和目标的数据距离，同时最大程度地保留它们各自的内部属性。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TCA</a:t>
            </a:r>
            <a:r>
              <a:rPr lang="zh-CN" altLang="en-US" dirty="0">
                <a:solidFill>
                  <a:srgbClr val="FF0000"/>
                </a:solidFill>
              </a:rPr>
              <a:t>优势？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TCA</a:t>
            </a:r>
            <a:r>
              <a:rPr lang="zh-CN" altLang="en-US" dirty="0"/>
              <a:t>将这个计算距离的方法变得通用而简单，这就是它最大的贡献。</a:t>
            </a:r>
          </a:p>
        </p:txBody>
      </p:sp>
    </p:spTree>
    <p:extLst>
      <p:ext uri="{BB962C8B-B14F-4D97-AF65-F5344CB8AC3E}">
        <p14:creationId xmlns:p14="http://schemas.microsoft.com/office/powerpoint/2010/main" val="843967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B6470-4DFA-4D9B-B646-B41C0FA58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</a:t>
            </a:r>
            <a:r>
              <a:rPr lang="en-US" altLang="zh-CN" dirty="0"/>
              <a:t>TCA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DBC2246-9A85-4B3B-8A56-44C71ED251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假设：源域和目标域边缘分布不同，即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解决：特征映射，让                        ，进一步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    </a:t>
                </a:r>
                <a:r>
                  <a:rPr lang="zh-CN" altLang="en-US" dirty="0"/>
                  <a:t>剩下的任务就是找映射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14141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 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zh-CN" altLang="en-US" dirty="0"/>
                  <a:t>预备知识：</a:t>
                </a:r>
                <a:r>
                  <a:rPr lang="en-US" altLang="zh-CN" dirty="0"/>
                  <a:t>Hilbert</a:t>
                </a:r>
                <a:r>
                  <a:rPr lang="zh-CN" altLang="en-US" dirty="0"/>
                  <a:t>空间、核函数、矩阵的迹的性质、</a:t>
                </a:r>
                <a:r>
                  <a:rPr lang="en-US" altLang="zh-CN" dirty="0"/>
                  <a:t>MMD</a:t>
                </a:r>
                <a:r>
                  <a:rPr lang="zh-CN" altLang="en-US" dirty="0"/>
                  <a:t>距离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DBC2246-9A85-4B3B-8A56-44C71ED251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21AC7CB9-3A87-46AA-99A7-811F3E5E7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5189" y="1832156"/>
            <a:ext cx="2126583" cy="45384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80E52F8-25A3-4E9E-8F6F-422A61C25C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7557" y="2878728"/>
            <a:ext cx="2222770" cy="37392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E4C2201-4EC2-4F08-90EA-2472308375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3346" y="2878728"/>
            <a:ext cx="3206682" cy="37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52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1DB654-ACF9-4357-8415-73F543110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4979" y="55086"/>
            <a:ext cx="5264426" cy="506896"/>
          </a:xfrm>
        </p:spPr>
        <p:txBody>
          <a:bodyPr>
            <a:normAutofit/>
          </a:bodyPr>
          <a:lstStyle/>
          <a:p>
            <a:r>
              <a:rPr lang="en-US" altLang="zh-CN" sz="2000" b="0" i="0" dirty="0">
                <a:solidFill>
                  <a:srgbClr val="141418"/>
                </a:solidFill>
                <a:effectLst/>
                <a:latin typeface="Monda"/>
              </a:rPr>
              <a:t>MMD</a:t>
            </a:r>
            <a:r>
              <a:rPr lang="zh-CN" altLang="en-US" sz="2000" b="1" i="0" dirty="0">
                <a:solidFill>
                  <a:srgbClr val="141418"/>
                </a:solidFill>
                <a:effectLst/>
                <a:latin typeface="Monda"/>
              </a:rPr>
              <a:t>度量两个域之间的经验均值的距离平方</a:t>
            </a:r>
            <a:endParaRPr lang="zh-CN" altLang="en-US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34D4B53-D505-4F5A-A16B-8A09946EE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2659" y="492407"/>
            <a:ext cx="5105927" cy="974491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2ADADA30-2B30-40BD-BE4E-91CF8958E584}"/>
              </a:ext>
            </a:extLst>
          </p:cNvPr>
          <p:cNvSpPr txBox="1">
            <a:spLocks/>
          </p:cNvSpPr>
          <p:nvPr/>
        </p:nvSpPr>
        <p:spPr>
          <a:xfrm>
            <a:off x="2364978" y="1213488"/>
            <a:ext cx="7649817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b="1" dirty="0">
                <a:solidFill>
                  <a:srgbClr val="141418"/>
                </a:solidFill>
                <a:latin typeface="Monda"/>
              </a:rPr>
              <a:t>最小化上述距离，即可求得映射。然而</a:t>
            </a:r>
            <a:r>
              <a:rPr lang="en-US" altLang="zh-CN" sz="2000" b="1" dirty="0">
                <a:solidFill>
                  <a:srgbClr val="141418"/>
                </a:solidFill>
                <a:latin typeface="Monda"/>
              </a:rPr>
              <a:t>, </a:t>
            </a:r>
            <a:r>
              <a:rPr lang="zh-CN" altLang="en-US" sz="2000" b="1" dirty="0">
                <a:solidFill>
                  <a:srgbClr val="141418"/>
                </a:solidFill>
                <a:latin typeface="Monda"/>
              </a:rPr>
              <a:t>对公式直接优化是十分困难的</a:t>
            </a:r>
            <a:r>
              <a:rPr lang="en-US" altLang="zh-CN" sz="2000" b="1" dirty="0">
                <a:solidFill>
                  <a:srgbClr val="141418"/>
                </a:solidFill>
                <a:latin typeface="Monda"/>
              </a:rPr>
              <a:t>, </a:t>
            </a:r>
            <a:r>
              <a:rPr lang="zh-CN" altLang="en-US" sz="2000" b="1" dirty="0">
                <a:solidFill>
                  <a:srgbClr val="141418"/>
                </a:solidFill>
                <a:latin typeface="Monda"/>
              </a:rPr>
              <a:t>通常会陷入局部极值点</a:t>
            </a:r>
            <a:r>
              <a:rPr lang="en-US" altLang="zh-CN" sz="2000" b="1" dirty="0">
                <a:solidFill>
                  <a:srgbClr val="141418"/>
                </a:solidFill>
                <a:latin typeface="Monda"/>
              </a:rPr>
              <a:t>. </a:t>
            </a:r>
            <a:r>
              <a:rPr lang="zh-CN" altLang="en-US" sz="2000" b="1" dirty="0">
                <a:solidFill>
                  <a:srgbClr val="141418"/>
                </a:solidFill>
                <a:latin typeface="Monda"/>
              </a:rPr>
              <a:t>因此</a:t>
            </a:r>
            <a:r>
              <a:rPr lang="en-US" altLang="zh-CN" sz="2000" b="1" dirty="0">
                <a:solidFill>
                  <a:srgbClr val="141418"/>
                </a:solidFill>
                <a:latin typeface="Monda"/>
              </a:rPr>
              <a:t>, </a:t>
            </a:r>
            <a:r>
              <a:rPr lang="zh-CN" altLang="en-US" sz="2000" b="1" dirty="0">
                <a:solidFill>
                  <a:srgbClr val="141418"/>
                </a:solidFill>
                <a:latin typeface="Monda"/>
              </a:rPr>
              <a:t>必须另辟蹊径</a:t>
            </a:r>
            <a:r>
              <a:rPr lang="en-US" altLang="zh-CN" sz="2000" b="1" dirty="0">
                <a:solidFill>
                  <a:srgbClr val="141418"/>
                </a:solidFill>
                <a:latin typeface="Monda"/>
              </a:rPr>
              <a:t>.</a:t>
            </a:r>
            <a:endParaRPr lang="zh-CN" altLang="en-US" sz="2000" b="1" dirty="0">
              <a:solidFill>
                <a:srgbClr val="141418"/>
              </a:solidFill>
              <a:latin typeface="Monda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50C2CE5F-B6A9-4B38-A53E-BF5B1FC7F30A}"/>
              </a:ext>
            </a:extLst>
          </p:cNvPr>
          <p:cNvSpPr txBox="1">
            <a:spLocks/>
          </p:cNvSpPr>
          <p:nvPr/>
        </p:nvSpPr>
        <p:spPr>
          <a:xfrm flipH="1">
            <a:off x="298490" y="182753"/>
            <a:ext cx="572729" cy="6227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/>
              <a:t>迁移成分分析</a:t>
            </a: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0632E192-AF49-4594-8BF1-DE66AB9B44FD}"/>
              </a:ext>
            </a:extLst>
          </p:cNvPr>
          <p:cNvSpPr/>
          <p:nvPr/>
        </p:nvSpPr>
        <p:spPr>
          <a:xfrm>
            <a:off x="6096000" y="1982382"/>
            <a:ext cx="319548" cy="3905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标题 1">
                <a:extLst>
                  <a:ext uri="{FF2B5EF4-FFF2-40B4-BE49-F238E27FC236}">
                    <a16:creationId xmlns:a16="http://schemas.microsoft.com/office/drawing/2014/main" id="{0D80317D-E6A2-467C-A9CB-E4A0DCF9AD7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64978" y="2215515"/>
                <a:ext cx="9177879" cy="9144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zh-CN" altLang="en-US" sz="2000" b="1" dirty="0">
                    <a:solidFill>
                      <a:srgbClr val="141418"/>
                    </a:solidFill>
                    <a:latin typeface="Monda"/>
                  </a:rPr>
                  <a:t>为了避免显式地直接寻找非线性变换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14141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zh-CN" sz="2000" b="1" dirty="0">
                    <a:solidFill>
                      <a:srgbClr val="141418"/>
                    </a:solidFill>
                    <a:latin typeface="Monda"/>
                  </a:rPr>
                  <a:t>, Pan</a:t>
                </a:r>
                <a:r>
                  <a:rPr lang="zh-CN" altLang="en-US" sz="2000" b="1" dirty="0">
                    <a:solidFill>
                      <a:srgbClr val="141418"/>
                    </a:solidFill>
                    <a:latin typeface="Monda"/>
                  </a:rPr>
                  <a:t>等人将该问题转化为核学习问题。</a:t>
                </a:r>
                <a:endParaRPr lang="en-US" altLang="zh-CN" sz="2000" b="1" dirty="0">
                  <a:solidFill>
                    <a:srgbClr val="141418"/>
                  </a:solidFill>
                  <a:latin typeface="Monda"/>
                </a:endParaRPr>
              </a:p>
              <a:p>
                <a:r>
                  <a:rPr lang="zh-CN" altLang="en-US" sz="2000" b="1" dirty="0">
                    <a:solidFill>
                      <a:srgbClr val="141418"/>
                    </a:solidFill>
                    <a:latin typeface="Monda"/>
                  </a:rPr>
                  <a:t>通过利用核技巧                                    ，上述</a:t>
                </a:r>
                <a:r>
                  <a:rPr lang="en-US" altLang="zh-CN" sz="2000" b="1" dirty="0">
                    <a:solidFill>
                      <a:srgbClr val="141418"/>
                    </a:solidFill>
                    <a:latin typeface="Monda"/>
                  </a:rPr>
                  <a:t>MMD</a:t>
                </a:r>
                <a:r>
                  <a:rPr lang="zh-CN" altLang="en-US" sz="2000" b="1" dirty="0">
                    <a:solidFill>
                      <a:srgbClr val="141418"/>
                    </a:solidFill>
                    <a:latin typeface="Monda"/>
                  </a:rPr>
                  <a:t>距离公式可以被写为：</a:t>
                </a:r>
              </a:p>
            </p:txBody>
          </p:sp>
        </mc:Choice>
        <mc:Fallback xmlns="">
          <p:sp>
            <p:nvSpPr>
              <p:cNvPr id="10" name="标题 1">
                <a:extLst>
                  <a:ext uri="{FF2B5EF4-FFF2-40B4-BE49-F238E27FC236}">
                    <a16:creationId xmlns:a16="http://schemas.microsoft.com/office/drawing/2014/main" id="{0D80317D-E6A2-467C-A9CB-E4A0DCF9AD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4978" y="2215515"/>
                <a:ext cx="9177879" cy="914400"/>
              </a:xfrm>
              <a:prstGeom prst="rect">
                <a:avLst/>
              </a:prstGeom>
              <a:blipFill>
                <a:blip r:embed="rId4"/>
                <a:stretch>
                  <a:fillRect l="-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>
            <a:extLst>
              <a:ext uri="{FF2B5EF4-FFF2-40B4-BE49-F238E27FC236}">
                <a16:creationId xmlns:a16="http://schemas.microsoft.com/office/drawing/2014/main" id="{4B6CFFD6-211B-492E-B99C-37112965BA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2036" y="2659867"/>
            <a:ext cx="1847850" cy="33337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BD32858-C3C0-42E4-9C9E-59F78F7BB7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1803" y="2993242"/>
            <a:ext cx="7545601" cy="940256"/>
          </a:xfrm>
          <a:prstGeom prst="rect">
            <a:avLst/>
          </a:prstGeom>
        </p:spPr>
      </p:pic>
      <p:sp>
        <p:nvSpPr>
          <p:cNvPr id="16" name="标题 1">
            <a:extLst>
              <a:ext uri="{FF2B5EF4-FFF2-40B4-BE49-F238E27FC236}">
                <a16:creationId xmlns:a16="http://schemas.microsoft.com/office/drawing/2014/main" id="{293EBFD8-4515-4840-B298-E15484FBE609}"/>
              </a:ext>
            </a:extLst>
          </p:cNvPr>
          <p:cNvSpPr txBox="1">
            <a:spLocks/>
          </p:cNvSpPr>
          <p:nvPr/>
        </p:nvSpPr>
        <p:spPr>
          <a:xfrm>
            <a:off x="2364979" y="3805143"/>
            <a:ext cx="5264426" cy="506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b="1" dirty="0">
                <a:solidFill>
                  <a:srgbClr val="141418"/>
                </a:solidFill>
                <a:latin typeface="Monda"/>
              </a:rPr>
              <a:t>其中：</a:t>
            </a:r>
            <a:endParaRPr lang="zh-CN" altLang="en-US" sz="2000" b="1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7C95E8F1-0036-4A32-ACE7-F75F9BD4CC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03760" y="4021125"/>
            <a:ext cx="2519970" cy="874044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DC166652-B369-49DF-9B7D-19FF2F7D07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15548" y="3731890"/>
            <a:ext cx="2886075" cy="1352550"/>
          </a:xfrm>
          <a:prstGeom prst="rect">
            <a:avLst/>
          </a:prstGeom>
        </p:spPr>
      </p:pic>
      <p:sp>
        <p:nvSpPr>
          <p:cNvPr id="21" name="标题 1">
            <a:extLst>
              <a:ext uri="{FF2B5EF4-FFF2-40B4-BE49-F238E27FC236}">
                <a16:creationId xmlns:a16="http://schemas.microsoft.com/office/drawing/2014/main" id="{4D69CAFE-DF9F-4A09-8585-D11446208847}"/>
              </a:ext>
            </a:extLst>
          </p:cNvPr>
          <p:cNvSpPr txBox="1">
            <a:spLocks/>
          </p:cNvSpPr>
          <p:nvPr/>
        </p:nvSpPr>
        <p:spPr>
          <a:xfrm>
            <a:off x="2370109" y="4952411"/>
            <a:ext cx="9523401" cy="15842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b="1" dirty="0">
                <a:solidFill>
                  <a:srgbClr val="141418"/>
                </a:solidFill>
                <a:latin typeface="Monda"/>
              </a:rPr>
              <a:t>K</a:t>
            </a:r>
            <a:r>
              <a:rPr lang="zh-CN" altLang="en-US" sz="2000" b="1" dirty="0">
                <a:solidFill>
                  <a:srgbClr val="141418"/>
                </a:solidFill>
                <a:latin typeface="Monda"/>
              </a:rPr>
              <a:t>是</a:t>
            </a:r>
            <a:r>
              <a:rPr lang="en-US" altLang="zh-CN" sz="2000" b="1" dirty="0">
                <a:solidFill>
                  <a:srgbClr val="141418"/>
                </a:solidFill>
                <a:latin typeface="Monda"/>
              </a:rPr>
              <a:t>(n1+n2)×(n1+n2)  </a:t>
            </a:r>
            <a:r>
              <a:rPr lang="zh-CN" altLang="en-US" sz="2000" b="1" dirty="0">
                <a:solidFill>
                  <a:srgbClr val="141418"/>
                </a:solidFill>
                <a:latin typeface="Monda"/>
              </a:rPr>
              <a:t>大小的核矩阵，</a:t>
            </a:r>
            <a:r>
              <a:rPr lang="en-US" altLang="zh-CN" sz="2000" b="1" dirty="0">
                <a:solidFill>
                  <a:srgbClr val="141418"/>
                </a:solidFill>
                <a:latin typeface="Monda"/>
              </a:rPr>
              <a:t>K</a:t>
            </a:r>
            <a:r>
              <a:rPr lang="en-US" altLang="zh-CN" sz="1400" b="1" dirty="0">
                <a:solidFill>
                  <a:srgbClr val="141418"/>
                </a:solidFill>
                <a:latin typeface="Monda"/>
              </a:rPr>
              <a:t>S,S </a:t>
            </a:r>
            <a:r>
              <a:rPr lang="zh-CN" altLang="en-US" sz="2000" b="1" dirty="0">
                <a:solidFill>
                  <a:srgbClr val="141418"/>
                </a:solidFill>
                <a:latin typeface="Monda"/>
              </a:rPr>
              <a:t>、</a:t>
            </a:r>
            <a:r>
              <a:rPr lang="en-US" altLang="zh-CN" sz="2000" b="1" dirty="0">
                <a:solidFill>
                  <a:srgbClr val="141418"/>
                </a:solidFill>
                <a:latin typeface="Monda"/>
              </a:rPr>
              <a:t>K</a:t>
            </a:r>
            <a:r>
              <a:rPr lang="en-US" altLang="zh-CN" sz="1400" b="1" dirty="0">
                <a:solidFill>
                  <a:srgbClr val="141418"/>
                </a:solidFill>
                <a:latin typeface="Monda"/>
              </a:rPr>
              <a:t>T,T</a:t>
            </a:r>
            <a:r>
              <a:rPr lang="zh-CN" altLang="en-US" sz="2000" b="1" dirty="0">
                <a:solidFill>
                  <a:srgbClr val="141418"/>
                </a:solidFill>
                <a:latin typeface="Monda"/>
              </a:rPr>
              <a:t>、</a:t>
            </a:r>
            <a:r>
              <a:rPr lang="en-US" altLang="zh-CN" sz="2000" b="1" dirty="0">
                <a:solidFill>
                  <a:srgbClr val="141418"/>
                </a:solidFill>
                <a:latin typeface="Monda"/>
              </a:rPr>
              <a:t>K</a:t>
            </a:r>
            <a:r>
              <a:rPr lang="en-US" altLang="zh-CN" sz="1400" b="1" dirty="0">
                <a:solidFill>
                  <a:srgbClr val="141418"/>
                </a:solidFill>
                <a:latin typeface="Monda"/>
              </a:rPr>
              <a:t>S,T </a:t>
            </a:r>
            <a:r>
              <a:rPr lang="zh-CN" altLang="en-US" sz="2000" b="1" dirty="0">
                <a:solidFill>
                  <a:srgbClr val="141418"/>
                </a:solidFill>
                <a:latin typeface="Monda"/>
              </a:rPr>
              <a:t>分别为由 </a:t>
            </a:r>
            <a:r>
              <a:rPr lang="en-US" altLang="zh-CN" sz="2000" b="1" dirty="0">
                <a:solidFill>
                  <a:srgbClr val="141418"/>
                </a:solidFill>
                <a:latin typeface="Monda"/>
              </a:rPr>
              <a:t>k </a:t>
            </a:r>
            <a:r>
              <a:rPr lang="zh-CN" altLang="en-US" sz="2000" b="1" dirty="0">
                <a:solidFill>
                  <a:srgbClr val="141418"/>
                </a:solidFill>
                <a:latin typeface="Monda"/>
              </a:rPr>
              <a:t>定义在源域</a:t>
            </a:r>
            <a:r>
              <a:rPr lang="en-US" altLang="zh-CN" sz="2000" b="1" dirty="0">
                <a:solidFill>
                  <a:srgbClr val="141418"/>
                </a:solidFill>
                <a:latin typeface="Monda"/>
              </a:rPr>
              <a:t>/</a:t>
            </a:r>
            <a:r>
              <a:rPr lang="zh-CN" altLang="en-US" sz="2000" b="1" dirty="0">
                <a:solidFill>
                  <a:srgbClr val="141418"/>
                </a:solidFill>
                <a:latin typeface="Monda"/>
              </a:rPr>
              <a:t>目标域</a:t>
            </a:r>
            <a:r>
              <a:rPr lang="en-US" altLang="zh-CN" sz="2000" b="1" dirty="0">
                <a:solidFill>
                  <a:srgbClr val="141418"/>
                </a:solidFill>
                <a:latin typeface="Monda"/>
              </a:rPr>
              <a:t>/</a:t>
            </a:r>
            <a:r>
              <a:rPr lang="zh-CN" altLang="en-US" sz="2000" b="1" dirty="0">
                <a:solidFill>
                  <a:srgbClr val="141418"/>
                </a:solidFill>
                <a:latin typeface="Monda"/>
              </a:rPr>
              <a:t>跨域的核矩阵。</a:t>
            </a:r>
            <a:endParaRPr lang="en-US" altLang="zh-CN" sz="2000" b="1" dirty="0">
              <a:solidFill>
                <a:srgbClr val="141418"/>
              </a:solidFill>
              <a:latin typeface="Monda"/>
            </a:endParaRPr>
          </a:p>
          <a:p>
            <a:r>
              <a:rPr lang="zh-CN" altLang="en-US" sz="2000" b="1" dirty="0">
                <a:solidFill>
                  <a:srgbClr val="141418"/>
                </a:solidFill>
                <a:latin typeface="Monda"/>
              </a:rPr>
              <a:t>核函数 </a:t>
            </a:r>
            <a:r>
              <a:rPr lang="en-US" altLang="zh-CN" sz="2000" b="1" dirty="0">
                <a:solidFill>
                  <a:srgbClr val="141418"/>
                </a:solidFill>
                <a:latin typeface="Monda"/>
              </a:rPr>
              <a:t>k(⋅,⋅) </a:t>
            </a:r>
            <a:r>
              <a:rPr lang="zh-CN" altLang="en-US" sz="2000" b="1" dirty="0">
                <a:solidFill>
                  <a:srgbClr val="141418"/>
                </a:solidFill>
                <a:latin typeface="Monda"/>
              </a:rPr>
              <a:t>可以通过求解核矩阵 </a:t>
            </a:r>
            <a:r>
              <a:rPr lang="en-US" altLang="zh-CN" sz="2000" b="1" dirty="0">
                <a:solidFill>
                  <a:srgbClr val="141418"/>
                </a:solidFill>
                <a:latin typeface="Monda"/>
              </a:rPr>
              <a:t>K </a:t>
            </a:r>
            <a:r>
              <a:rPr lang="zh-CN" altLang="en-US" sz="2000" b="1" dirty="0">
                <a:solidFill>
                  <a:srgbClr val="141418"/>
                </a:solidFill>
                <a:latin typeface="Monda"/>
              </a:rPr>
              <a:t>替代，</a:t>
            </a:r>
            <a:r>
              <a:rPr lang="en-US" altLang="zh-CN" sz="2000" b="1" dirty="0">
                <a:solidFill>
                  <a:srgbClr val="141418"/>
                </a:solidFill>
                <a:latin typeface="Monda"/>
              </a:rPr>
              <a:t>Pan</a:t>
            </a:r>
            <a:r>
              <a:rPr lang="zh-CN" altLang="en-US" sz="2000" b="1" dirty="0">
                <a:solidFill>
                  <a:srgbClr val="141418"/>
                </a:solidFill>
                <a:latin typeface="Monda"/>
              </a:rPr>
              <a:t>等人将核矩阵学习问题形式化为</a:t>
            </a:r>
            <a:r>
              <a:rPr lang="zh-CN" altLang="en-US" sz="2000" b="1" dirty="0">
                <a:solidFill>
                  <a:srgbClr val="FF0000"/>
                </a:solidFill>
                <a:latin typeface="Monda"/>
              </a:rPr>
              <a:t>半定规划</a:t>
            </a:r>
            <a:r>
              <a:rPr lang="en-US" altLang="zh-CN" sz="2000" b="1" dirty="0">
                <a:solidFill>
                  <a:srgbClr val="FF0000"/>
                </a:solidFill>
                <a:latin typeface="Monda"/>
              </a:rPr>
              <a:t>(semi-definite program, SDP)</a:t>
            </a:r>
            <a:r>
              <a:rPr lang="zh-CN" altLang="en-US" sz="2000" b="1" dirty="0">
                <a:solidFill>
                  <a:srgbClr val="FF0000"/>
                </a:solidFill>
                <a:latin typeface="Monda"/>
              </a:rPr>
              <a:t>问题（还需学习），</a:t>
            </a:r>
            <a:r>
              <a:rPr lang="zh-CN" altLang="en-US" sz="2000" b="1" dirty="0">
                <a:solidFill>
                  <a:srgbClr val="141418"/>
                </a:solidFill>
                <a:latin typeface="Monda"/>
              </a:rPr>
              <a:t>然后</a:t>
            </a:r>
            <a:r>
              <a:rPr lang="en-US" altLang="zh-CN" sz="2000" b="1" dirty="0">
                <a:solidFill>
                  <a:srgbClr val="141418"/>
                </a:solidFill>
                <a:latin typeface="Monda"/>
              </a:rPr>
              <a:t>, </a:t>
            </a:r>
            <a:r>
              <a:rPr lang="zh-CN" altLang="en-US" sz="2000" b="1" dirty="0">
                <a:solidFill>
                  <a:srgbClr val="141418"/>
                </a:solidFill>
                <a:latin typeface="Monda"/>
              </a:rPr>
              <a:t>对学习到的核矩阵使用</a:t>
            </a:r>
            <a:r>
              <a:rPr lang="en-US" altLang="zh-CN" sz="2000" b="1" dirty="0">
                <a:solidFill>
                  <a:srgbClr val="141418"/>
                </a:solidFill>
                <a:latin typeface="Monda"/>
              </a:rPr>
              <a:t>PCA</a:t>
            </a:r>
            <a:r>
              <a:rPr lang="zh-CN" altLang="en-US" sz="2000" b="1" dirty="0">
                <a:solidFill>
                  <a:srgbClr val="141418"/>
                </a:solidFill>
                <a:latin typeface="Monda"/>
              </a:rPr>
              <a:t>方法得到跨域的低维隐空间</a:t>
            </a:r>
            <a:r>
              <a:rPr lang="en-US" altLang="zh-CN" sz="2000" b="1" dirty="0">
                <a:solidFill>
                  <a:srgbClr val="141418"/>
                </a:solidFill>
                <a:latin typeface="Monda"/>
              </a:rPr>
              <a:t>.</a:t>
            </a:r>
            <a:endParaRPr lang="zh-CN" altLang="en-US" sz="2000" b="1" dirty="0">
              <a:solidFill>
                <a:srgbClr val="141418"/>
              </a:solidFill>
              <a:latin typeface="Monda"/>
            </a:endParaRPr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F60C53D8-66CF-4073-A05E-3971B26A76BE}"/>
              </a:ext>
            </a:extLst>
          </p:cNvPr>
          <p:cNvSpPr/>
          <p:nvPr/>
        </p:nvSpPr>
        <p:spPr>
          <a:xfrm>
            <a:off x="6096000" y="6365593"/>
            <a:ext cx="319548" cy="3905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0E34F1F-8952-40B3-9860-F52363EADD05}"/>
              </a:ext>
            </a:extLst>
          </p:cNvPr>
          <p:cNvCxnSpPr>
            <a:cxnSpLocks/>
          </p:cNvCxnSpPr>
          <p:nvPr/>
        </p:nvCxnSpPr>
        <p:spPr>
          <a:xfrm flipH="1">
            <a:off x="2151287" y="854765"/>
            <a:ext cx="427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CE88D202-A3C2-4992-A1B5-EA930A982278}"/>
              </a:ext>
            </a:extLst>
          </p:cNvPr>
          <p:cNvSpPr txBox="1"/>
          <p:nvPr/>
        </p:nvSpPr>
        <p:spPr>
          <a:xfrm>
            <a:off x="1359072" y="670099"/>
            <a:ext cx="83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MMD</a:t>
            </a:r>
            <a:endParaRPr lang="zh-CN" altLang="en-US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C978C36-E68D-4BF7-A8C8-42999B297D65}"/>
              </a:ext>
            </a:extLst>
          </p:cNvPr>
          <p:cNvCxnSpPr>
            <a:cxnSpLocks/>
          </p:cNvCxnSpPr>
          <p:nvPr/>
        </p:nvCxnSpPr>
        <p:spPr>
          <a:xfrm flipH="1">
            <a:off x="2175600" y="4952411"/>
            <a:ext cx="427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A2BCC27C-269B-49C8-ADC9-6D419C4FA105}"/>
              </a:ext>
            </a:extLst>
          </p:cNvPr>
          <p:cNvSpPr txBox="1"/>
          <p:nvPr/>
        </p:nvSpPr>
        <p:spPr>
          <a:xfrm>
            <a:off x="1383385" y="4767745"/>
            <a:ext cx="981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MMDE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1904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C0FA0ADC-A336-4FCA-BB93-C32091E26845}"/>
              </a:ext>
            </a:extLst>
          </p:cNvPr>
          <p:cNvSpPr txBox="1">
            <a:spLocks/>
          </p:cNvSpPr>
          <p:nvPr/>
        </p:nvSpPr>
        <p:spPr>
          <a:xfrm flipH="1">
            <a:off x="298490" y="182753"/>
            <a:ext cx="572729" cy="6227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/>
              <a:t>迁移成分分析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标题 1">
                <a:extLst>
                  <a:ext uri="{FF2B5EF4-FFF2-40B4-BE49-F238E27FC236}">
                    <a16:creationId xmlns:a16="http://schemas.microsoft.com/office/drawing/2014/main" id="{E936EE09-41B5-4B38-9C8A-B2725F80383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253343" y="471218"/>
                <a:ext cx="9938657" cy="96255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 b="0" i="0" dirty="0">
                    <a:solidFill>
                      <a:srgbClr val="141418"/>
                    </a:solidFill>
                    <a:effectLst/>
                    <a:latin typeface="Monda"/>
                  </a:rPr>
                  <a:t>MMDE</a:t>
                </a:r>
                <a:r>
                  <a:rPr lang="zh-CN" altLang="en-US" sz="2000" b="1" i="0" dirty="0">
                    <a:solidFill>
                      <a:srgbClr val="141418"/>
                    </a:solidFill>
                    <a:effectLst/>
                    <a:latin typeface="Monda"/>
                  </a:rPr>
                  <a:t>有缺点：耗时、降维损失信息等，本文提出了基于核特征提取来寻找非线性映射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14141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zh-CN" altLang="en-US" sz="2000" b="1" i="0" dirty="0">
                    <a:solidFill>
                      <a:srgbClr val="141418"/>
                    </a:solidFill>
                    <a:effectLst/>
                    <a:latin typeface="Monda"/>
                  </a:rPr>
                  <a:t>的高效方法</a:t>
                </a:r>
                <a:r>
                  <a:rPr lang="zh-CN" altLang="en-US" sz="2000" b="1" dirty="0">
                    <a:solidFill>
                      <a:srgbClr val="141418"/>
                    </a:solidFill>
                    <a:latin typeface="Monda"/>
                  </a:rPr>
                  <a:t>。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5" name="标题 1">
                <a:extLst>
                  <a:ext uri="{FF2B5EF4-FFF2-40B4-BE49-F238E27FC236}">
                    <a16:creationId xmlns:a16="http://schemas.microsoft.com/office/drawing/2014/main" id="{E936EE09-41B5-4B38-9C8A-B2725F8038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253343" y="471218"/>
                <a:ext cx="9938657" cy="962553"/>
              </a:xfrm>
              <a:blipFill>
                <a:blip r:embed="rId2"/>
                <a:stretch>
                  <a:fillRect l="-6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标题 1">
                <a:extLst>
                  <a:ext uri="{FF2B5EF4-FFF2-40B4-BE49-F238E27FC236}">
                    <a16:creationId xmlns:a16="http://schemas.microsoft.com/office/drawing/2014/main" id="{84BEAED4-FD80-4852-A51E-064EB0C068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53343" y="1851572"/>
                <a:ext cx="9794278" cy="1086187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zh-CN" altLang="en-US" sz="2000" b="1" dirty="0">
                    <a:solidFill>
                      <a:srgbClr val="141418"/>
                    </a:solidFill>
                    <a:latin typeface="Monda"/>
                  </a:rPr>
                  <a:t>上述核矩阵</a:t>
                </a:r>
                <a:r>
                  <a:rPr lang="en-US" altLang="zh-CN" sz="2000" b="1" dirty="0">
                    <a:solidFill>
                      <a:srgbClr val="141418"/>
                    </a:solidFill>
                    <a:latin typeface="Monda"/>
                  </a:rPr>
                  <a:t>K</a:t>
                </a:r>
                <a:r>
                  <a:rPr lang="zh-CN" altLang="en-US" sz="2000" b="1" dirty="0">
                    <a:solidFill>
                      <a:srgbClr val="141418"/>
                    </a:solidFill>
                    <a:latin typeface="Monda"/>
                  </a:rPr>
                  <a:t>可以分解为                                       ，称为经验核映射。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Monda"/>
                  </a:rPr>
                  <a:t>PS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Monda"/>
                  </a:rPr>
                  <a:t>：</a:t>
                </a:r>
                <a:r>
                  <a:rPr lang="zh-CN" altLang="en-US" sz="2000" b="1" dirty="0">
                    <a:solidFill>
                      <a:srgbClr val="141418"/>
                    </a:solidFill>
                    <a:latin typeface="Monda"/>
                  </a:rPr>
                  <a:t>分解可由矩阵的特征分解得到；对于分解可以这样理解</a:t>
                </a:r>
                <a:r>
                  <a:rPr lang="en-US" altLang="zh-CN" sz="2000" b="1" dirty="0">
                    <a:solidFill>
                      <a:srgbClr val="141418"/>
                    </a:solidFill>
                    <a:latin typeface="Monda"/>
                  </a:rPr>
                  <a:t>, </a:t>
                </a:r>
                <a:r>
                  <a:rPr lang="zh-CN" altLang="en-US" sz="2000" b="1" dirty="0">
                    <a:solidFill>
                      <a:srgbClr val="141418"/>
                    </a:solidFill>
                    <a:latin typeface="Monda"/>
                  </a:rPr>
                  <a:t>核矩阵给出的是映射后数据的内积结果，但是我们想知道映射后的数据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14141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∅(</m:t>
                    </m:r>
                    <m:r>
                      <a:rPr lang="en-US" altLang="zh-CN" sz="2000" b="1" i="1" smtClean="0">
                        <a:solidFill>
                          <a:srgbClr val="14141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CN" sz="2000" b="1" i="1" smtClean="0">
                        <a:solidFill>
                          <a:srgbClr val="14141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b="1" dirty="0">
                    <a:solidFill>
                      <a:srgbClr val="141418"/>
                    </a:solidFill>
                    <a:latin typeface="Monda"/>
                  </a:rPr>
                  <a:t>怎么办？便可将矩阵分解成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1" i="1" dirty="0">
                        <a:solidFill>
                          <a:srgbClr val="141418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zh-CN" sz="2000" b="1" i="1" smtClean="0">
                        <a:solidFill>
                          <a:srgbClr val="141418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1" i="1" smtClean="0">
                            <a:solidFill>
                              <a:srgbClr val="141418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 b="1" i="1">
                            <a:solidFill>
                              <a:srgbClr val="141418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rgbClr val="141418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2000" b="1" i="1" smtClean="0">
                        <a:solidFill>
                          <a:srgbClr val="141418"/>
                        </a:solidFill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zh-CN" altLang="en-US" sz="2000" b="1" dirty="0"/>
                  <a:t>的形式。</a:t>
                </a:r>
              </a:p>
            </p:txBody>
          </p:sp>
        </mc:Choice>
        <mc:Fallback xmlns="">
          <p:sp>
            <p:nvSpPr>
              <p:cNvPr id="6" name="标题 1">
                <a:extLst>
                  <a:ext uri="{FF2B5EF4-FFF2-40B4-BE49-F238E27FC236}">
                    <a16:creationId xmlns:a16="http://schemas.microsoft.com/office/drawing/2014/main" id="{84BEAED4-FD80-4852-A51E-064EB0C068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343" y="1851572"/>
                <a:ext cx="9794278" cy="1086187"/>
              </a:xfrm>
              <a:prstGeom prst="rect">
                <a:avLst/>
              </a:prstGeom>
              <a:blipFill>
                <a:blip r:embed="rId3"/>
                <a:stretch>
                  <a:fillRect l="-685" b="-2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58D57006-2D98-43F8-8EC4-0A7942925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8628" y="1841747"/>
            <a:ext cx="2174042" cy="3572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标题 1">
                <a:extLst>
                  <a:ext uri="{FF2B5EF4-FFF2-40B4-BE49-F238E27FC236}">
                    <a16:creationId xmlns:a16="http://schemas.microsoft.com/office/drawing/2014/main" id="{4C6FF42F-E5E5-466E-94D1-B49A15282B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53343" y="3262399"/>
                <a:ext cx="9938657" cy="86382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00000"/>
                  </a:lnSpc>
                </a:pPr>
                <a:r>
                  <a:rPr lang="zh-CN" altLang="en-US" sz="2000" b="1" dirty="0">
                    <a:solidFill>
                      <a:srgbClr val="141418"/>
                    </a:solidFill>
                    <a:latin typeface="Monda"/>
                  </a:rPr>
                  <a:t>考虑使用 </a:t>
                </a:r>
                <a:r>
                  <a:rPr lang="en-US" altLang="zh-CN" sz="2000" b="1" dirty="0">
                    <a:solidFill>
                      <a:srgbClr val="141418"/>
                    </a:solidFill>
                    <a:latin typeface="Monda"/>
                  </a:rPr>
                  <a:t>(n1+n2)×m </a:t>
                </a:r>
                <a:r>
                  <a:rPr lang="zh-CN" altLang="en-US" sz="2000" b="1" dirty="0">
                    <a:solidFill>
                      <a:srgbClr val="141418"/>
                    </a:solidFill>
                    <a:latin typeface="Monda"/>
                  </a:rPr>
                  <a:t>维的矩阵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000" b="1" i="1" smtClean="0">
                            <a:solidFill>
                              <a:srgbClr val="141418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1" i="1">
                            <a:solidFill>
                              <a:srgbClr val="141418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acc>
                    <m:r>
                      <a:rPr lang="zh-CN" altLang="en-US" sz="2000" b="1" i="1">
                        <a:solidFill>
                          <a:srgbClr val="141418"/>
                        </a:solidFill>
                        <a:latin typeface="Cambria Math" panose="02040503050406030204" pitchFamily="18" charset="0"/>
                      </a:rPr>
                      <m:t>将</m:t>
                    </m:r>
                  </m:oMath>
                </a14:m>
                <a:r>
                  <a:rPr lang="zh-CN" altLang="en-US" sz="2000" b="1" dirty="0"/>
                  <a:t>特征变换到</a:t>
                </a:r>
                <a:r>
                  <a:rPr lang="en-US" altLang="zh-CN" sz="2000" b="1" dirty="0"/>
                  <a:t>m</a:t>
                </a:r>
                <a:r>
                  <a:rPr lang="zh-CN" altLang="en-US" sz="2000" b="1" dirty="0"/>
                  <a:t>维空间</a:t>
                </a:r>
                <a:r>
                  <a:rPr lang="en-US" altLang="zh-CN" sz="2000" b="1" dirty="0"/>
                  <a:t>(m</a:t>
                </a:r>
                <a:r>
                  <a:rPr lang="zh-CN" altLang="en-US" sz="2000" b="1" dirty="0"/>
                  <a:t>远小于</a:t>
                </a:r>
                <a:r>
                  <a:rPr lang="en-US" altLang="zh-CN" sz="2000" b="1" dirty="0"/>
                  <a:t>n1+n2)</a:t>
                </a:r>
                <a:r>
                  <a:rPr lang="zh-CN" altLang="en-US" sz="2000" b="1" dirty="0"/>
                  <a:t>，则得到的核矩阵变换为：</a:t>
                </a:r>
              </a:p>
            </p:txBody>
          </p:sp>
        </mc:Choice>
        <mc:Fallback xmlns="">
          <p:sp>
            <p:nvSpPr>
              <p:cNvPr id="9" name="标题 1">
                <a:extLst>
                  <a:ext uri="{FF2B5EF4-FFF2-40B4-BE49-F238E27FC236}">
                    <a16:creationId xmlns:a16="http://schemas.microsoft.com/office/drawing/2014/main" id="{4C6FF42F-E5E5-466E-94D1-B49A15282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343" y="3262399"/>
                <a:ext cx="9938657" cy="863822"/>
              </a:xfrm>
              <a:prstGeom prst="rect">
                <a:avLst/>
              </a:prstGeom>
              <a:blipFill>
                <a:blip r:embed="rId5"/>
                <a:stretch>
                  <a:fillRect l="-675" b="-3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>
            <a:extLst>
              <a:ext uri="{FF2B5EF4-FFF2-40B4-BE49-F238E27FC236}">
                <a16:creationId xmlns:a16="http://schemas.microsoft.com/office/drawing/2014/main" id="{1D7029BD-F736-49CD-B857-4063AFC573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9715" y="3971849"/>
            <a:ext cx="5174488" cy="572054"/>
          </a:xfrm>
          <a:prstGeom prst="rect">
            <a:avLst/>
          </a:prstGeom>
        </p:spPr>
      </p:pic>
      <p:sp>
        <p:nvSpPr>
          <p:cNvPr id="14" name="标题 1">
            <a:extLst>
              <a:ext uri="{FF2B5EF4-FFF2-40B4-BE49-F238E27FC236}">
                <a16:creationId xmlns:a16="http://schemas.microsoft.com/office/drawing/2014/main" id="{62ECBE64-BC4C-4578-A983-FECF298E8040}"/>
              </a:ext>
            </a:extLst>
          </p:cNvPr>
          <p:cNvSpPr txBox="1">
            <a:spLocks/>
          </p:cNvSpPr>
          <p:nvPr/>
        </p:nvSpPr>
        <p:spPr>
          <a:xfrm>
            <a:off x="2253342" y="4389531"/>
            <a:ext cx="9938657" cy="74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000" b="1" dirty="0">
                <a:solidFill>
                  <a:srgbClr val="141418"/>
                </a:solidFill>
                <a:latin typeface="Monda"/>
              </a:rPr>
              <a:t>其中                                           ，所以两个域之间的经验均值距离重新定义为：</a:t>
            </a:r>
            <a:endParaRPr lang="zh-CN" altLang="en-US" sz="2000" b="1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464503FA-5592-448C-BB56-0B3A8A6E5D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56023" y="4539927"/>
            <a:ext cx="2379020" cy="41195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4AFF46C8-8412-4606-803A-4A0FA08785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46339" y="4951879"/>
            <a:ext cx="4989638" cy="1045574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178F7F00-6093-46C5-862E-859D40D9983B}"/>
              </a:ext>
            </a:extLst>
          </p:cNvPr>
          <p:cNvSpPr txBox="1"/>
          <p:nvPr/>
        </p:nvSpPr>
        <p:spPr>
          <a:xfrm>
            <a:off x="5948901" y="5997453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u="none" strike="noStrike" dirty="0">
                <a:effectLst/>
                <a:latin typeface="STIXGeneral"/>
              </a:rPr>
              <a:t>* 利用迹循环性质</a:t>
            </a:r>
            <a:r>
              <a:rPr lang="en-US" altLang="zh-CN" b="1" i="0" u="none" strike="noStrike" dirty="0">
                <a:effectLst/>
                <a:latin typeface="MathJax_Main"/>
              </a:rPr>
              <a:t>:</a:t>
            </a:r>
            <a:r>
              <a:rPr lang="en-US" altLang="zh-CN" b="1" i="0" u="none" strike="noStrike" dirty="0">
                <a:effectLst/>
                <a:latin typeface="MathJax_Math-italic"/>
              </a:rPr>
              <a:t>tr</a:t>
            </a:r>
            <a:r>
              <a:rPr lang="en-US" altLang="zh-CN" b="1" i="0" u="none" strike="noStrike" dirty="0">
                <a:effectLst/>
                <a:latin typeface="MathJax_Main"/>
              </a:rPr>
              <a:t>(</a:t>
            </a:r>
            <a:r>
              <a:rPr lang="en-US" altLang="zh-CN" b="1" i="0" u="none" strike="noStrike" dirty="0">
                <a:effectLst/>
                <a:latin typeface="MathJax_Math-italic"/>
              </a:rPr>
              <a:t>ABC</a:t>
            </a:r>
            <a:r>
              <a:rPr lang="en-US" altLang="zh-CN" b="1" i="0" u="none" strike="noStrike" dirty="0">
                <a:effectLst/>
                <a:latin typeface="MathJax_Main"/>
              </a:rPr>
              <a:t>)=</a:t>
            </a:r>
            <a:r>
              <a:rPr lang="en-US" altLang="zh-CN" b="1" i="0" u="none" strike="noStrike" dirty="0">
                <a:effectLst/>
                <a:latin typeface="MathJax_Math-italic"/>
              </a:rPr>
              <a:t>tr</a:t>
            </a:r>
            <a:r>
              <a:rPr lang="en-US" altLang="zh-CN" b="1" i="0" u="none" strike="noStrike" dirty="0">
                <a:effectLst/>
                <a:latin typeface="MathJax_Main"/>
              </a:rPr>
              <a:t>(</a:t>
            </a:r>
            <a:r>
              <a:rPr lang="en-US" altLang="zh-CN" b="1" i="0" u="none" strike="noStrike" dirty="0">
                <a:effectLst/>
                <a:latin typeface="MathJax_Math-italic"/>
              </a:rPr>
              <a:t>BCA</a:t>
            </a:r>
            <a:r>
              <a:rPr lang="en-US" altLang="zh-CN" b="1" i="0" u="none" strike="noStrike" dirty="0">
                <a:effectLst/>
                <a:latin typeface="MathJax_Main"/>
              </a:rPr>
              <a:t>)=</a:t>
            </a:r>
            <a:r>
              <a:rPr lang="en-US" altLang="zh-CN" b="1" i="0" u="none" strike="noStrike" dirty="0">
                <a:effectLst/>
                <a:latin typeface="MathJax_Math-italic"/>
              </a:rPr>
              <a:t>tr</a:t>
            </a:r>
            <a:r>
              <a:rPr lang="en-US" altLang="zh-CN" b="1" i="0" u="none" strike="noStrike" dirty="0">
                <a:effectLst/>
                <a:latin typeface="MathJax_Main"/>
              </a:rPr>
              <a:t>(</a:t>
            </a:r>
            <a:r>
              <a:rPr lang="en-US" altLang="zh-CN" b="1" i="0" u="none" strike="noStrike" dirty="0">
                <a:effectLst/>
                <a:latin typeface="MathJax_Math-italic"/>
              </a:rPr>
              <a:t>CAB</a:t>
            </a:r>
            <a:r>
              <a:rPr lang="en-US" altLang="zh-CN" b="1" i="0" u="none" strike="noStrike" dirty="0">
                <a:effectLst/>
                <a:latin typeface="MathJax_Main"/>
              </a:rPr>
              <a:t>)</a:t>
            </a:r>
            <a:endParaRPr lang="zh-CN" altLang="en-US" b="1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BD5BC75-6B8C-4010-A1B4-9256D0A2F132}"/>
              </a:ext>
            </a:extLst>
          </p:cNvPr>
          <p:cNvCxnSpPr/>
          <p:nvPr/>
        </p:nvCxnSpPr>
        <p:spPr>
          <a:xfrm flipH="1">
            <a:off x="2030547" y="2973289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5388CEDF-AEC7-4C76-B29F-D9C2B8ADA1CB}"/>
              </a:ext>
            </a:extLst>
          </p:cNvPr>
          <p:cNvSpPr txBox="1"/>
          <p:nvPr/>
        </p:nvSpPr>
        <p:spPr>
          <a:xfrm>
            <a:off x="1094013" y="2650124"/>
            <a:ext cx="936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参数化核映射</a:t>
            </a:r>
          </a:p>
        </p:txBody>
      </p:sp>
    </p:spTree>
    <p:extLst>
      <p:ext uri="{BB962C8B-B14F-4D97-AF65-F5344CB8AC3E}">
        <p14:creationId xmlns:p14="http://schemas.microsoft.com/office/powerpoint/2010/main" val="3320289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2119DC7-A5E7-4157-8EA0-3264A14BAEA3}"/>
              </a:ext>
            </a:extLst>
          </p:cNvPr>
          <p:cNvSpPr txBox="1">
            <a:spLocks/>
          </p:cNvSpPr>
          <p:nvPr/>
        </p:nvSpPr>
        <p:spPr>
          <a:xfrm flipH="1">
            <a:off x="298490" y="182753"/>
            <a:ext cx="572729" cy="6227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/>
              <a:t>迁移成分提取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D5C59324-A6A6-4FCC-B7CD-81E9025D5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343" y="0"/>
            <a:ext cx="9938657" cy="117796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b="1" dirty="0">
                <a:solidFill>
                  <a:srgbClr val="141418"/>
                </a:solidFill>
                <a:latin typeface="Monda"/>
              </a:rPr>
              <a:t>一般的迁移学习中将问题建模为以下形式的优化问题：</a:t>
            </a:r>
            <a:br>
              <a:rPr lang="en-US" altLang="zh-CN" sz="2000" b="1" dirty="0">
                <a:solidFill>
                  <a:srgbClr val="141418"/>
                </a:solidFill>
                <a:latin typeface="Monda"/>
              </a:rPr>
            </a:br>
            <a:r>
              <a:rPr lang="en-US" altLang="zh-CN" sz="2000" b="1" dirty="0">
                <a:solidFill>
                  <a:srgbClr val="141418"/>
                </a:solidFill>
                <a:latin typeface="Monda"/>
              </a:rPr>
              <a:t>	</a:t>
            </a:r>
            <a:endParaRPr lang="zh-CN" altLang="en-US" sz="2000" dirty="0">
              <a:solidFill>
                <a:srgbClr val="141418"/>
              </a:solidFill>
              <a:latin typeface="Mond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277C809-9AC5-40C7-918B-BF4F0DD2341C}"/>
              </a:ext>
            </a:extLst>
          </p:cNvPr>
          <p:cNvSpPr txBox="1"/>
          <p:nvPr/>
        </p:nvSpPr>
        <p:spPr>
          <a:xfrm>
            <a:off x="3667126" y="707845"/>
            <a:ext cx="60987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141418"/>
                </a:solidFill>
                <a:latin typeface="Monda"/>
              </a:rPr>
              <a:t>min    </a:t>
            </a:r>
            <a:r>
              <a:rPr lang="zh-CN" altLang="en-US" sz="1800" dirty="0">
                <a:solidFill>
                  <a:srgbClr val="141418"/>
                </a:solidFill>
                <a:latin typeface="Monda"/>
              </a:rPr>
              <a:t>某个衡量两个分布差异的统计指标 </a:t>
            </a:r>
            <a:r>
              <a:rPr lang="en-US" altLang="zh-CN" sz="1800" dirty="0">
                <a:solidFill>
                  <a:srgbClr val="141418"/>
                </a:solidFill>
                <a:latin typeface="Monda"/>
              </a:rPr>
              <a:t>+ </a:t>
            </a:r>
            <a:r>
              <a:rPr lang="zh-CN" altLang="en-US" sz="1800" dirty="0">
                <a:solidFill>
                  <a:srgbClr val="141418"/>
                </a:solidFill>
                <a:latin typeface="Monda"/>
              </a:rPr>
              <a:t>正则化项目</a:t>
            </a:r>
            <a:br>
              <a:rPr lang="en-US" altLang="zh-CN" sz="1800" dirty="0">
                <a:solidFill>
                  <a:srgbClr val="141418"/>
                </a:solidFill>
                <a:latin typeface="Monda"/>
              </a:rPr>
            </a:br>
            <a:r>
              <a:rPr lang="en-US" altLang="zh-CN" sz="1800" dirty="0" err="1">
                <a:solidFill>
                  <a:srgbClr val="141418"/>
                </a:solidFill>
                <a:latin typeface="Monda"/>
              </a:rPr>
              <a:t>s.t.</a:t>
            </a:r>
            <a:r>
              <a:rPr lang="en-US" altLang="zh-CN" sz="1800" dirty="0">
                <a:solidFill>
                  <a:srgbClr val="141418"/>
                </a:solidFill>
                <a:latin typeface="Monda"/>
              </a:rPr>
              <a:t>     </a:t>
            </a:r>
            <a:r>
              <a:rPr lang="zh-CN" altLang="en-US" sz="1800" dirty="0">
                <a:solidFill>
                  <a:srgbClr val="141418"/>
                </a:solidFill>
                <a:latin typeface="Monda"/>
              </a:rPr>
              <a:t>与具体问题相关的约束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E4C14E9-F7C0-47FD-8223-45750CF2774A}"/>
              </a:ext>
            </a:extLst>
          </p:cNvPr>
          <p:cNvSpPr txBox="1"/>
          <p:nvPr/>
        </p:nvSpPr>
        <p:spPr>
          <a:xfrm>
            <a:off x="2253343" y="1368588"/>
            <a:ext cx="60987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141418"/>
                </a:solidFill>
                <a:latin typeface="Monda"/>
                <a:ea typeface="+mj-ea"/>
                <a:cs typeface="+mj-cs"/>
              </a:rPr>
              <a:t>TCA</a:t>
            </a:r>
            <a:r>
              <a:rPr lang="zh-CN" altLang="en-US" sz="2000" b="1" dirty="0">
                <a:solidFill>
                  <a:srgbClr val="141418"/>
                </a:solidFill>
                <a:latin typeface="Monda"/>
                <a:ea typeface="+mj-ea"/>
                <a:cs typeface="+mj-cs"/>
              </a:rPr>
              <a:t>算法中</a:t>
            </a:r>
            <a:r>
              <a:rPr lang="en-US" altLang="zh-CN" sz="2000" b="1" dirty="0">
                <a:solidFill>
                  <a:srgbClr val="141418"/>
                </a:solidFill>
                <a:latin typeface="Monda"/>
                <a:ea typeface="+mj-ea"/>
                <a:cs typeface="+mj-cs"/>
              </a:rPr>
              <a:t>,</a:t>
            </a:r>
            <a:r>
              <a:rPr lang="zh-CN" altLang="en-US" sz="2000" b="1" dirty="0">
                <a:solidFill>
                  <a:srgbClr val="141418"/>
                </a:solidFill>
                <a:latin typeface="Monda"/>
                <a:ea typeface="+mj-ea"/>
                <a:cs typeface="+mj-cs"/>
              </a:rPr>
              <a:t>该优化问题表示为</a:t>
            </a:r>
            <a:r>
              <a:rPr lang="en-US" altLang="zh-CN" sz="2000" b="1" dirty="0">
                <a:solidFill>
                  <a:srgbClr val="141418"/>
                </a:solidFill>
                <a:latin typeface="Monda"/>
                <a:ea typeface="+mj-ea"/>
                <a:cs typeface="+mj-cs"/>
              </a:rPr>
              <a:t>: </a:t>
            </a:r>
            <a:endParaRPr lang="zh-CN" altLang="en-US" sz="2000" b="1" dirty="0">
              <a:solidFill>
                <a:srgbClr val="141418"/>
              </a:solidFill>
              <a:latin typeface="Monda"/>
              <a:ea typeface="+mj-ea"/>
              <a:cs typeface="+mj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841172F-B227-4FC1-8E22-E2605A044761}"/>
              </a:ext>
            </a:extLst>
          </p:cNvPr>
          <p:cNvSpPr txBox="1"/>
          <p:nvPr/>
        </p:nvSpPr>
        <p:spPr>
          <a:xfrm>
            <a:off x="3667125" y="1737920"/>
            <a:ext cx="72730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141418"/>
                </a:solidFill>
                <a:latin typeface="Monda"/>
              </a:rPr>
              <a:t>min    </a:t>
            </a:r>
            <a:r>
              <a:rPr lang="zh-CN" altLang="en-US" dirty="0">
                <a:solidFill>
                  <a:srgbClr val="141418"/>
                </a:solidFill>
                <a:latin typeface="Monda"/>
              </a:rPr>
              <a:t>以</a:t>
            </a:r>
            <a:r>
              <a:rPr lang="en-US" altLang="zh-CN" dirty="0">
                <a:solidFill>
                  <a:srgbClr val="141418"/>
                </a:solidFill>
                <a:latin typeface="Monda"/>
              </a:rPr>
              <a:t>MMD</a:t>
            </a:r>
            <a:r>
              <a:rPr lang="zh-CN" altLang="en-US" dirty="0">
                <a:solidFill>
                  <a:srgbClr val="141418"/>
                </a:solidFill>
                <a:latin typeface="Monda"/>
              </a:rPr>
              <a:t>表示的边缘分布差异 </a:t>
            </a:r>
            <a:r>
              <a:rPr lang="en-US" altLang="zh-CN" dirty="0">
                <a:solidFill>
                  <a:srgbClr val="141418"/>
                </a:solidFill>
                <a:latin typeface="Monda"/>
              </a:rPr>
              <a:t>+ </a:t>
            </a:r>
            <a:r>
              <a:rPr lang="zh-CN" altLang="en-US" dirty="0">
                <a:solidFill>
                  <a:srgbClr val="141418"/>
                </a:solidFill>
                <a:latin typeface="Monda"/>
              </a:rPr>
              <a:t>降维矩阵</a:t>
            </a:r>
            <a:r>
              <a:rPr lang="en-US" altLang="zh-CN" dirty="0">
                <a:solidFill>
                  <a:srgbClr val="141418"/>
                </a:solidFill>
                <a:latin typeface="Monda"/>
              </a:rPr>
              <a:t>W</a:t>
            </a:r>
            <a:r>
              <a:rPr lang="zh-CN" altLang="en-US" dirty="0">
                <a:solidFill>
                  <a:srgbClr val="141418"/>
                </a:solidFill>
                <a:latin typeface="Monda"/>
              </a:rPr>
              <a:t>的正则化项 </a:t>
            </a:r>
            <a:endParaRPr lang="en-US" altLang="zh-CN" dirty="0">
              <a:solidFill>
                <a:srgbClr val="141418"/>
              </a:solidFill>
              <a:latin typeface="Monda"/>
            </a:endParaRPr>
          </a:p>
          <a:p>
            <a:r>
              <a:rPr lang="en-US" altLang="zh-CN" dirty="0" err="1">
                <a:solidFill>
                  <a:srgbClr val="141418"/>
                </a:solidFill>
                <a:latin typeface="Monda"/>
              </a:rPr>
              <a:t>s.t.</a:t>
            </a:r>
            <a:r>
              <a:rPr lang="en-US" altLang="zh-CN" dirty="0">
                <a:solidFill>
                  <a:srgbClr val="141418"/>
                </a:solidFill>
                <a:latin typeface="Monda"/>
              </a:rPr>
              <a:t>     </a:t>
            </a:r>
            <a:r>
              <a:rPr lang="zh-CN" altLang="en-US" dirty="0">
                <a:solidFill>
                  <a:srgbClr val="141418"/>
                </a:solidFill>
                <a:latin typeface="Monda"/>
              </a:rPr>
              <a:t>最大化保留映射后的样本所含信息</a:t>
            </a:r>
            <a:r>
              <a:rPr lang="en-US" altLang="zh-CN" dirty="0">
                <a:solidFill>
                  <a:srgbClr val="141418"/>
                </a:solidFill>
                <a:latin typeface="Monda"/>
              </a:rPr>
              <a:t>(TCA</a:t>
            </a:r>
            <a:r>
              <a:rPr lang="zh-CN" altLang="en-US" dirty="0">
                <a:solidFill>
                  <a:srgbClr val="141418"/>
                </a:solidFill>
                <a:latin typeface="Monda"/>
              </a:rPr>
              <a:t>中用方差进行衡量</a:t>
            </a:r>
            <a:r>
              <a:rPr lang="en-US" altLang="zh-CN" dirty="0">
                <a:solidFill>
                  <a:srgbClr val="141418"/>
                </a:solidFill>
                <a:latin typeface="Monda"/>
              </a:rPr>
              <a:t>) </a:t>
            </a:r>
            <a:endParaRPr lang="zh-CN" altLang="en-US" dirty="0">
              <a:solidFill>
                <a:srgbClr val="141418"/>
              </a:solidFill>
              <a:latin typeface="Monda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C133EBC-CB04-411F-AF47-5CC479643B9C}"/>
              </a:ext>
            </a:extLst>
          </p:cNvPr>
          <p:cNvCxnSpPr>
            <a:cxnSpLocks/>
          </p:cNvCxnSpPr>
          <p:nvPr/>
        </p:nvCxnSpPr>
        <p:spPr>
          <a:xfrm>
            <a:off x="6400800" y="2384251"/>
            <a:ext cx="0" cy="434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906491D3-1237-4978-9438-BE5489DD1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208" y="2860237"/>
            <a:ext cx="5107184" cy="1081368"/>
          </a:xfrm>
          <a:prstGeom prst="rect">
            <a:avLst/>
          </a:prstGeom>
        </p:spPr>
      </p:pic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752BBFF-5CE9-4005-9A6B-87DC0603C23C}"/>
              </a:ext>
            </a:extLst>
          </p:cNvPr>
          <p:cNvCxnSpPr>
            <a:cxnSpLocks/>
          </p:cNvCxnSpPr>
          <p:nvPr/>
        </p:nvCxnSpPr>
        <p:spPr>
          <a:xfrm>
            <a:off x="6400800" y="3763135"/>
            <a:ext cx="0" cy="434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BB745CAE-2411-4B74-AE77-55B609FCB467}"/>
              </a:ext>
            </a:extLst>
          </p:cNvPr>
          <p:cNvSpPr txBox="1"/>
          <p:nvPr/>
        </p:nvSpPr>
        <p:spPr>
          <a:xfrm>
            <a:off x="3036192" y="3831436"/>
            <a:ext cx="3876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转换为迹优化问题（拉格朗日乘子法得到）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2BABEDC9-8822-437D-82A3-64485EB32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0613" y="4211797"/>
            <a:ext cx="3981450" cy="581025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4A645E95-0EB6-4EC9-8980-5A12A91672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5388" y="4739164"/>
            <a:ext cx="3876675" cy="647700"/>
          </a:xfrm>
          <a:prstGeom prst="rect">
            <a:avLst/>
          </a:prstGeom>
        </p:spPr>
      </p:pic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360B056-1B2F-4F86-A8E3-0E85DAB5A88D}"/>
              </a:ext>
            </a:extLst>
          </p:cNvPr>
          <p:cNvCxnSpPr>
            <a:cxnSpLocks/>
          </p:cNvCxnSpPr>
          <p:nvPr/>
        </p:nvCxnSpPr>
        <p:spPr>
          <a:xfrm>
            <a:off x="6413725" y="5245768"/>
            <a:ext cx="0" cy="465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B2D437E2-2175-415C-83BE-9C54EB9435B2}"/>
              </a:ext>
            </a:extLst>
          </p:cNvPr>
          <p:cNvSpPr txBox="1"/>
          <p:nvPr/>
        </p:nvSpPr>
        <p:spPr>
          <a:xfrm>
            <a:off x="3847207" y="5707449"/>
            <a:ext cx="72730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141418"/>
                </a:solidFill>
                <a:effectLst/>
                <a:latin typeface="Monda"/>
              </a:rPr>
              <a:t>类似于</a:t>
            </a:r>
            <a:r>
              <a:rPr lang="en-US" altLang="zh-CN" b="0" i="0" dirty="0">
                <a:solidFill>
                  <a:srgbClr val="141418"/>
                </a:solidFill>
                <a:effectLst/>
                <a:latin typeface="Monda"/>
              </a:rPr>
              <a:t>KFD</a:t>
            </a:r>
            <a:r>
              <a:rPr lang="zh-CN" altLang="en-US" b="0" i="0" dirty="0">
                <a:solidFill>
                  <a:srgbClr val="141418"/>
                </a:solidFill>
                <a:effectLst/>
                <a:latin typeface="Monda"/>
              </a:rPr>
              <a:t>方法</a:t>
            </a:r>
            <a:r>
              <a:rPr lang="en-US" altLang="zh-CN" b="0" i="0" dirty="0">
                <a:solidFill>
                  <a:srgbClr val="141418"/>
                </a:solidFill>
                <a:effectLst/>
                <a:latin typeface="Monda"/>
              </a:rPr>
              <a:t>,W</a:t>
            </a:r>
            <a:r>
              <a:rPr lang="zh-CN" altLang="en-US" b="0" i="0" dirty="0">
                <a:solidFill>
                  <a:srgbClr val="141418"/>
                </a:solidFill>
                <a:effectLst/>
                <a:latin typeface="Monda"/>
              </a:rPr>
              <a:t>的解为                                  的前</a:t>
            </a:r>
            <a:r>
              <a:rPr lang="en-US" altLang="zh-CN" b="0" i="0" dirty="0">
                <a:solidFill>
                  <a:srgbClr val="141418"/>
                </a:solidFill>
                <a:effectLst/>
                <a:latin typeface="Monda"/>
              </a:rPr>
              <a:t>m</a:t>
            </a:r>
            <a:r>
              <a:rPr lang="zh-CN" altLang="en-US" b="0" i="0" dirty="0">
                <a:solidFill>
                  <a:srgbClr val="141418"/>
                </a:solidFill>
                <a:effectLst/>
                <a:latin typeface="Monda"/>
              </a:rPr>
              <a:t>个特征值的特征向量</a:t>
            </a:r>
            <a:endParaRPr lang="zh-CN" altLang="en-US" dirty="0"/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317BB25C-DD83-4F30-93F3-40E3481C53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1338" y="5696852"/>
            <a:ext cx="1781175" cy="3905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10A6AE44-982D-41C7-880E-7403657F1258}"/>
                  </a:ext>
                </a:extLst>
              </p:cNvPr>
              <p:cNvSpPr txBox="1"/>
              <p:nvPr/>
            </p:nvSpPr>
            <p:spPr>
              <a:xfrm>
                <a:off x="7222671" y="3513049"/>
                <a:ext cx="5279135" cy="311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FF0000"/>
                    </a:solidFill>
                  </a:rPr>
                  <a:t>限制条件：</a:t>
                </a:r>
                <a:r>
                  <a:rPr lang="zh-CN" altLang="en-US" sz="1400" b="1" i="0" dirty="0">
                    <a:solidFill>
                      <a:srgbClr val="FF0000"/>
                    </a:solidFill>
                    <a:effectLst/>
                    <a:latin typeface="Monda"/>
                  </a:rPr>
                  <a:t>保持数据的散度；散度求法</a:t>
                </a:r>
                <a:r>
                  <a:rPr lang="en-US" altLang="zh-CN" sz="1400" b="1" i="0" dirty="0">
                    <a:solidFill>
                      <a:srgbClr val="FF0000"/>
                    </a:solidFill>
                    <a:effectLst/>
                    <a:latin typeface="Monda"/>
                  </a:rPr>
                  <a:t>AH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1" i="1" dirty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1400" b="1" i="1" dirty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altLang="zh-CN" sz="1400" b="1" dirty="0">
                    <a:solidFill>
                      <a:srgbClr val="FF0000"/>
                    </a:solidFill>
                  </a:rPr>
                  <a:t>,H</a:t>
                </a:r>
                <a:r>
                  <a:rPr lang="zh-CN" altLang="en-US" sz="1400" b="1" dirty="0">
                    <a:solidFill>
                      <a:srgbClr val="FF0000"/>
                    </a:solidFill>
                  </a:rPr>
                  <a:t>是中心矩阵</a:t>
                </a: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10A6AE44-982D-41C7-880E-7403657F1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2671" y="3513049"/>
                <a:ext cx="5279135" cy="311560"/>
              </a:xfrm>
              <a:prstGeom prst="rect">
                <a:avLst/>
              </a:prstGeom>
              <a:blipFill>
                <a:blip r:embed="rId6"/>
                <a:stretch>
                  <a:fillRect l="-346" b="-215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2BAD1BDA-F650-4263-82E0-AB8636A1FF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58310" y="3824609"/>
            <a:ext cx="183832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068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0D538D-98CF-4B6F-8841-C388BA29A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F380C6-AF43-4632-8FA8-14C9AA5CF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5383"/>
            <a:ext cx="10515600" cy="4351338"/>
          </a:xfrm>
        </p:spPr>
        <p:txBody>
          <a:bodyPr/>
          <a:lstStyle/>
          <a:p>
            <a:r>
              <a:rPr lang="zh-CN" altLang="en-US" dirty="0"/>
              <a:t>输入是两个特征矩阵，我们首先计算</a:t>
            </a:r>
            <a:r>
              <a:rPr lang="en-US" altLang="zh-CN" dirty="0"/>
              <a:t>L</a:t>
            </a:r>
            <a:r>
              <a:rPr lang="zh-CN" altLang="en-US" dirty="0"/>
              <a:t>和</a:t>
            </a:r>
            <a:r>
              <a:rPr lang="en-US" altLang="zh-CN" dirty="0"/>
              <a:t>H</a:t>
            </a:r>
            <a:r>
              <a:rPr lang="zh-CN" altLang="en-US" dirty="0"/>
              <a:t>矩阵，然后选择一些常用的核函数进行映射（比如线性核、高斯核）计算</a:t>
            </a:r>
            <a:r>
              <a:rPr lang="en-US" altLang="zh-CN" dirty="0"/>
              <a:t>K</a:t>
            </a:r>
            <a:r>
              <a:rPr lang="zh-CN" altLang="en-US" dirty="0"/>
              <a:t>，接着求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前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个特征值对应的特征向量，得到的就是源域和目标域的降维后的数据。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2755621-BB53-4C1F-B279-E0FDB61CB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337" y="2589101"/>
            <a:ext cx="3007326" cy="5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950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67DB10A-EE79-4424-9451-EC5D85E1A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b="1" dirty="0"/>
              <a:t>三、论文实验部分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FD65D16-223B-44A3-BB46-3D4642F0A9F9}"/>
              </a:ext>
            </a:extLst>
          </p:cNvPr>
          <p:cNvSpPr txBox="1"/>
          <p:nvPr/>
        </p:nvSpPr>
        <p:spPr>
          <a:xfrm>
            <a:off x="0" y="1193479"/>
            <a:ext cx="42291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b="1" dirty="0">
                <a:latin typeface="Arial" panose="020B0604020202020204" pitchFamily="34" charset="0"/>
              </a:rPr>
              <a:t>1</a:t>
            </a:r>
            <a:r>
              <a:rPr lang="zh-CN" altLang="en-US" b="1" dirty="0">
                <a:latin typeface="Arial" panose="020B0604020202020204" pitchFamily="34" charset="0"/>
              </a:rPr>
              <a:t>、</a:t>
            </a:r>
            <a:r>
              <a:rPr lang="zh-CN" altLang="en-US" b="1" dirty="0">
                <a:effectLst/>
                <a:latin typeface="Arial" panose="020B0604020202020204" pitchFamily="34" charset="0"/>
              </a:rPr>
              <a:t>室内</a:t>
            </a:r>
            <a:r>
              <a:rPr lang="en-US" altLang="zh-CN" b="1" dirty="0" err="1">
                <a:effectLst/>
                <a:latin typeface="Arial" panose="020B0604020202020204" pitchFamily="34" charset="0"/>
              </a:rPr>
              <a:t>WiFi</a:t>
            </a:r>
            <a:r>
              <a:rPr lang="zh-CN" altLang="en-US" b="1" dirty="0">
                <a:effectLst/>
                <a:latin typeface="Arial" panose="020B0604020202020204" pitchFamily="34" charset="0"/>
              </a:rPr>
              <a:t>定位：</a:t>
            </a:r>
            <a:endParaRPr lang="en-US" altLang="zh-CN" b="1" dirty="0">
              <a:effectLst/>
              <a:latin typeface="Arial" panose="020B0604020202020204" pitchFamily="34" charset="0"/>
            </a:endParaRPr>
          </a:p>
          <a:p>
            <a:pPr algn="just"/>
            <a:r>
              <a:rPr lang="zh-CN" altLang="en-US" b="1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图</a:t>
            </a:r>
            <a:r>
              <a:rPr lang="en-US" altLang="zh-CN" b="1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a) </a:t>
            </a:r>
            <a:r>
              <a:rPr lang="zh-CN" altLang="en-US" b="1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：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正则化最小二乘回归模型</a:t>
            </a:r>
            <a:r>
              <a:rPr lang="zh-CN" altLang="en-US" dirty="0">
                <a:latin typeface="Arial" panose="020B0604020202020204" pitchFamily="34" charset="0"/>
              </a:rPr>
              <a:t>，</a:t>
            </a:r>
            <a:r>
              <a:rPr lang="en-US" altLang="zh-CN" dirty="0">
                <a:latin typeface="Arial" panose="020B0604020202020204" pitchFamily="34" charset="0"/>
              </a:rPr>
              <a:t>TCA</a:t>
            </a:r>
            <a:r>
              <a:rPr lang="zh-CN" altLang="en-US" dirty="0">
                <a:latin typeface="Arial" panose="020B0604020202020204" pitchFamily="34" charset="0"/>
              </a:rPr>
              <a:t>对比了</a:t>
            </a:r>
            <a:r>
              <a:rPr lang="en-US" altLang="zh-CN" dirty="0">
                <a:latin typeface="Arial" panose="020B0604020202020204" pitchFamily="34" charset="0"/>
              </a:rPr>
              <a:t>KPCA</a:t>
            </a:r>
            <a:r>
              <a:rPr lang="zh-CN" altLang="en-US" dirty="0">
                <a:latin typeface="Arial" panose="020B0604020202020204" pitchFamily="34" charset="0"/>
              </a:rPr>
              <a:t>、</a:t>
            </a:r>
            <a:r>
              <a:rPr lang="en-US" altLang="zh-CN" dirty="0">
                <a:latin typeface="Arial" panose="020B0604020202020204" pitchFamily="34" charset="0"/>
              </a:rPr>
              <a:t>SCL</a:t>
            </a:r>
            <a:r>
              <a:rPr lang="zh-CN" altLang="en-US" dirty="0">
                <a:latin typeface="Arial" panose="020B0604020202020204" pitchFamily="34" charset="0"/>
              </a:rPr>
              <a:t>（特征表示）；</a:t>
            </a:r>
            <a:r>
              <a:rPr lang="en-US" altLang="zh-CN" dirty="0">
                <a:latin typeface="Arial" panose="020B0604020202020204" pitchFamily="34" charset="0"/>
              </a:rPr>
              <a:t>KMM</a:t>
            </a:r>
            <a:r>
              <a:rPr lang="zh-CN" altLang="en-US" dirty="0">
                <a:latin typeface="Arial" panose="020B0604020202020204" pitchFamily="34" charset="0"/>
              </a:rPr>
              <a:t>和</a:t>
            </a:r>
            <a:r>
              <a:rPr lang="en-US" altLang="zh-CN" dirty="0">
                <a:latin typeface="Arial" panose="020B0604020202020204" pitchFamily="34" charset="0"/>
              </a:rPr>
              <a:t>KLIEP</a:t>
            </a:r>
            <a:r>
              <a:rPr lang="zh-CN" altLang="en-US" dirty="0">
                <a:latin typeface="Arial" panose="020B0604020202020204" pitchFamily="34" charset="0"/>
              </a:rPr>
              <a:t>（样本权重迁移）</a:t>
            </a:r>
            <a:endParaRPr lang="en-US" altLang="zh-CN" dirty="0">
              <a:latin typeface="Arial" panose="020B0604020202020204" pitchFamily="34" charset="0"/>
            </a:endParaRPr>
          </a:p>
          <a:p>
            <a:pPr algn="just"/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图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）：</a:t>
            </a:r>
            <a:r>
              <a:rPr lang="zh-CN" altLang="en-US" dirty="0">
                <a:latin typeface="Arial" panose="020B0604020202020204" pitchFamily="34" charset="0"/>
              </a:rPr>
              <a:t>不同数量的未标记数据下的结果</a:t>
            </a:r>
            <a:endParaRPr lang="en-US" altLang="zh-CN" dirty="0">
              <a:latin typeface="Arial" panose="020B0604020202020204" pitchFamily="34" charset="0"/>
            </a:endParaRPr>
          </a:p>
          <a:p>
            <a:pPr algn="just"/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图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c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）：</a:t>
            </a:r>
            <a:r>
              <a:rPr lang="en-US" altLang="zh-CN" dirty="0">
                <a:latin typeface="Arial" panose="020B0604020202020204" pitchFamily="34" charset="0"/>
              </a:rPr>
              <a:t>TCA</a:t>
            </a:r>
            <a:r>
              <a:rPr lang="zh-CN" altLang="en-US" dirty="0">
                <a:latin typeface="Arial" panose="020B0604020202020204" pitchFamily="34" charset="0"/>
              </a:rPr>
              <a:t>与</a:t>
            </a:r>
            <a:r>
              <a:rPr lang="en-US" altLang="zh-CN" dirty="0">
                <a:latin typeface="Arial" panose="020B0604020202020204" pitchFamily="34" charset="0"/>
              </a:rPr>
              <a:t>MMDE</a:t>
            </a:r>
            <a:r>
              <a:rPr lang="zh-CN" altLang="en-US" dirty="0">
                <a:latin typeface="Arial" panose="020B0604020202020204" pitchFamily="34" charset="0"/>
              </a:rPr>
              <a:t>的对比（</a:t>
            </a:r>
            <a:r>
              <a:rPr lang="en-US" altLang="zh-CN" dirty="0">
                <a:latin typeface="Arial" panose="020B0604020202020204" pitchFamily="34" charset="0"/>
              </a:rPr>
              <a:t>300</a:t>
            </a:r>
            <a:r>
              <a:rPr lang="zh-CN" altLang="en-US" dirty="0">
                <a:latin typeface="Arial" panose="020B0604020202020204" pitchFamily="34" charset="0"/>
              </a:rPr>
              <a:t>无标签）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B1077AC-B7F4-48AA-BEE4-404DA1E70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164" y="817717"/>
            <a:ext cx="7831836" cy="278284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E3ED8F8-8F9A-4520-9CFE-F98BA6EE8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516" y="3930606"/>
            <a:ext cx="5781484" cy="26535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667FC83-2E28-4AF5-AF83-9423DD069B0A}"/>
              </a:ext>
            </a:extLst>
          </p:cNvPr>
          <p:cNvSpPr txBox="1"/>
          <p:nvPr/>
        </p:nvSpPr>
        <p:spPr>
          <a:xfrm>
            <a:off x="6975131" y="4589185"/>
            <a:ext cx="42291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b="1" dirty="0">
                <a:latin typeface="Arial" panose="020B0604020202020204" pitchFamily="34" charset="0"/>
              </a:rPr>
              <a:t>2</a:t>
            </a:r>
            <a:r>
              <a:rPr lang="zh-CN" altLang="en-US" b="1" dirty="0">
                <a:latin typeface="Arial" panose="020B0604020202020204" pitchFamily="34" charset="0"/>
              </a:rPr>
              <a:t>、</a:t>
            </a:r>
            <a:r>
              <a:rPr lang="zh-CN" altLang="en-US" b="1" dirty="0">
                <a:effectLst/>
                <a:latin typeface="Arial" panose="020B0604020202020204" pitchFamily="34" charset="0"/>
              </a:rPr>
              <a:t>跨域文本分类：</a:t>
            </a:r>
            <a:endParaRPr lang="en-US" altLang="zh-CN" b="1" dirty="0">
              <a:effectLst/>
              <a:latin typeface="Arial" panose="020B0604020202020204" pitchFamily="34" charset="0"/>
            </a:endParaRPr>
          </a:p>
          <a:p>
            <a:pPr algn="just"/>
            <a:r>
              <a:rPr lang="zh-CN" altLang="en-US" dirty="0">
                <a:effectLst/>
                <a:latin typeface="Arial" panose="020B0604020202020204" pitchFamily="34" charset="0"/>
              </a:rPr>
              <a:t>分类器采用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SVM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，实验结果来看使用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TCA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学习的特征表示，在跨域分类中表现最好。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237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58ADFE-1A22-414E-9857-BEF0E9432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2452"/>
            <a:ext cx="10515600" cy="4931791"/>
          </a:xfrm>
        </p:spPr>
        <p:txBody>
          <a:bodyPr/>
          <a:lstStyle/>
          <a:p>
            <a:r>
              <a:rPr lang="zh-CN" altLang="en-US" sz="2400" b="1" dirty="0"/>
              <a:t>数据集：</a:t>
            </a:r>
            <a:r>
              <a:rPr lang="en-US" altLang="zh-CN" sz="2400" dirty="0"/>
              <a:t>Office-Caltech10 </a:t>
            </a:r>
            <a:r>
              <a:rPr lang="zh-CN" altLang="en-US" sz="2400" dirty="0"/>
              <a:t>（包含四个不同的域，分别是</a:t>
            </a:r>
            <a:r>
              <a:rPr lang="en-US" altLang="zh-CN" sz="2400" dirty="0"/>
              <a:t>amazon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caltech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dslr</a:t>
            </a:r>
            <a:r>
              <a:rPr lang="zh-CN" altLang="en-US" sz="2400" dirty="0"/>
              <a:t>、</a:t>
            </a:r>
            <a:r>
              <a:rPr lang="en-US" altLang="zh-CN" sz="2400" dirty="0"/>
              <a:t>webcam</a:t>
            </a:r>
            <a:r>
              <a:rPr lang="zh-CN" altLang="en-US" sz="2400" dirty="0"/>
              <a:t>；每个域包含</a:t>
            </a:r>
            <a:r>
              <a:rPr lang="en-US" altLang="zh-CN" sz="2400" dirty="0"/>
              <a:t>10</a:t>
            </a:r>
            <a:r>
              <a:rPr lang="zh-CN" altLang="en-US" sz="2400" dirty="0"/>
              <a:t>类图像）</a:t>
            </a:r>
            <a:r>
              <a:rPr lang="en-US" altLang="zh-CN" sz="2400" dirty="0"/>
              <a:t> </a:t>
            </a:r>
            <a:r>
              <a:rPr lang="en-US" altLang="zh-CN" sz="2400" u="sng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3"/>
              </a:rPr>
              <a:t>https://pan.baidu.com/s/14JEGQ56LJX7LMbd6GLtxCw</a:t>
            </a:r>
            <a:endParaRPr lang="en-US" altLang="zh-CN" sz="2400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altLang="zh-CN" dirty="0"/>
          </a:p>
          <a:p>
            <a:r>
              <a:rPr lang="zh-CN" altLang="en-US" sz="2400" b="1" dirty="0"/>
              <a:t>相关实验设置：</a:t>
            </a:r>
            <a:endParaRPr lang="en-US" altLang="zh-CN" sz="2400" b="1" dirty="0"/>
          </a:p>
          <a:p>
            <a:r>
              <a:rPr lang="en-US" altLang="zh-CN" sz="2000" dirty="0"/>
              <a:t>1</a:t>
            </a:r>
            <a:r>
              <a:rPr lang="zh-CN" altLang="en-US" sz="2000" dirty="0"/>
              <a:t>）核函数（尝试了</a:t>
            </a:r>
            <a:r>
              <a:rPr lang="en-US" altLang="zh-CN" sz="2000" dirty="0"/>
              <a:t>Linear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rbf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r>
              <a:rPr lang="en-US" altLang="zh-CN" sz="2000" dirty="0"/>
              <a:t>2</a:t>
            </a:r>
            <a:r>
              <a:rPr lang="zh-CN" altLang="en-US" sz="2000" dirty="0"/>
              <a:t>）特征降维（维度</a:t>
            </a:r>
            <a:r>
              <a:rPr lang="en-US" altLang="zh-CN" sz="2000" dirty="0"/>
              <a:t>30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r>
              <a:rPr lang="en-US" altLang="zh-CN" sz="2000" dirty="0"/>
              <a:t>3</a:t>
            </a:r>
            <a:r>
              <a:rPr lang="zh-CN" altLang="en-US" sz="2000" dirty="0"/>
              <a:t>）分类器</a:t>
            </a:r>
            <a:r>
              <a:rPr lang="en-US" altLang="zh-CN" sz="2000" dirty="0"/>
              <a:t>KNN</a:t>
            </a:r>
          </a:p>
          <a:p>
            <a:r>
              <a:rPr lang="en-US" altLang="zh-CN" sz="2000" dirty="0"/>
              <a:t>4</a:t>
            </a:r>
            <a:r>
              <a:rPr lang="zh-CN" altLang="en-US" sz="2000" dirty="0"/>
              <a:t>）                            中的</a:t>
            </a:r>
            <a:r>
              <a:rPr lang="en-US" altLang="zh-CN" sz="2000" dirty="0"/>
              <a:t>u</a:t>
            </a:r>
            <a:r>
              <a:rPr lang="zh-CN" altLang="en-US" sz="2000" dirty="0"/>
              <a:t>设置为</a:t>
            </a:r>
            <a:r>
              <a:rPr lang="en-US" altLang="zh-CN" sz="2000" dirty="0"/>
              <a:t>1</a:t>
            </a:r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0E45931E-A684-4122-B2F0-A0782346CE0B}"/>
              </a:ext>
            </a:extLst>
          </p:cNvPr>
          <p:cNvSpPr txBox="1">
            <a:spLocks/>
          </p:cNvSpPr>
          <p:nvPr/>
        </p:nvSpPr>
        <p:spPr>
          <a:xfrm>
            <a:off x="106680" y="24688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/>
              <a:t>四、动手实验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92DB52-4F16-44B6-8D17-DE99F58ABE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0738" y="4846380"/>
            <a:ext cx="178117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250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622</TotalTime>
  <Words>1030</Words>
  <Application>Microsoft Office PowerPoint</Application>
  <PresentationFormat>宽屏</PresentationFormat>
  <Paragraphs>134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-apple-system</vt:lpstr>
      <vt:lpstr>MathJax_Main</vt:lpstr>
      <vt:lpstr>MathJax_Math-italic</vt:lpstr>
      <vt:lpstr>Monda</vt:lpstr>
      <vt:lpstr>STIXGeneral</vt:lpstr>
      <vt:lpstr>等线</vt:lpstr>
      <vt:lpstr>等线 Light</vt:lpstr>
      <vt:lpstr>Arial</vt:lpstr>
      <vt:lpstr>Cambria Math</vt:lpstr>
      <vt:lpstr>Office 主题​​</vt:lpstr>
      <vt:lpstr>文献分享： </vt:lpstr>
      <vt:lpstr>一、总体概述</vt:lpstr>
      <vt:lpstr>二、TCA</vt:lpstr>
      <vt:lpstr>MMD度量两个域之间的经验均值的距离平方</vt:lpstr>
      <vt:lpstr>MMDE有缺点：耗时、降维损失信息等，本文提出了基于核特征提取来寻找非线性映射 ∅的高效方法。</vt:lpstr>
      <vt:lpstr>一般的迁移学习中将问题建模为以下形式的优化问题：  </vt:lpstr>
      <vt:lpstr>总结</vt:lpstr>
      <vt:lpstr>三、论文实验部分</vt:lpstr>
      <vt:lpstr>PowerPoint 演示文稿</vt:lpstr>
      <vt:lpstr>核心Code</vt:lpstr>
      <vt:lpstr>实验结果：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文献分享： Domain Adaptation via Transfer Component Analysis</dc:title>
  <dc:creator>Xin Yi</dc:creator>
  <cp:lastModifiedBy>Xin Yi</cp:lastModifiedBy>
  <cp:revision>45</cp:revision>
  <dcterms:created xsi:type="dcterms:W3CDTF">2021-11-09T02:42:23Z</dcterms:created>
  <dcterms:modified xsi:type="dcterms:W3CDTF">2021-11-11T08:56:30Z</dcterms:modified>
</cp:coreProperties>
</file>