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53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8891-AC98-45AE-BBB0-6ED843C917A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C2E25-F010-4E0E-8AAA-E2AD2236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7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5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3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4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A6A6-8AF9-4ACA-BDBA-1C6B67FDC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9DFF6-2D9B-45FF-B493-272B3F93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65299-6523-4EBF-99B2-5AAC0DCF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4B3C7-26A7-41D2-9DE9-3411FDDE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CADC8-C902-479C-9804-CA3738C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EB79-1D89-4FEB-831C-24D198D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66B7E-5823-4FD4-B8EF-F0BCAA9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D6F33-5938-479A-A603-9631ABD1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1CC02-C8C1-4263-8E41-A5E1917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3B9C-2080-44C4-BF05-DED1D32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7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02EB54-002A-491A-A756-0DB3E5E45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8C257-504D-4398-A288-C77DAEF8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0AC2B-9191-4C12-84DC-09FA0EC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64A7B-5465-4AF1-9365-7038203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66FF2-42D3-4416-AAC9-F42CDEB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7622-965E-4094-9D9F-24C0075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7FCE0-F3CC-447F-96FD-5EEDC9AE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EE4EC-D268-4108-B6C2-E731194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79BA2-F313-4AC5-BD52-F7E3C0EB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83992-6A91-48F3-8573-C5783F7D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AC856-6B4E-499A-B6E4-6C1A63A8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6ADD-D84D-49C9-972C-99180082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A547-C612-453C-82B5-E7ADDD0C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B2BC2-B970-448B-9F2C-2818BFB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DF17E-A699-409E-AFAA-1718BBF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4B37-7E4C-4557-BF11-427AEBA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F3032-11ED-4A3C-B185-CE69262F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1ECE-6DF8-4592-8A66-50B61624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2FDE0-BEE0-4897-846E-DDDEA550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31FF2-F7E2-4263-9E54-2376454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FE6FE-133C-43EE-96D0-0C6EDCAC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9B32-7A3A-4036-B88D-313CCF95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B0692-A8E8-4F4D-A296-BDC8DA9A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9BB1E-059C-4E6C-B8B9-712566AC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D8538F-8AAC-4759-A006-21CE9771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A9675-D7C6-49B0-8FAD-E5B753549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49E4F6-9B1D-4186-8A7F-281B2A3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18BCFC-9442-40D6-AB03-B3B95DE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D3A7A-C21E-4222-B30E-78C3F4C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4E38C-98D2-4489-9853-90EC1AF4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921381-8D72-4DC6-B158-B061518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C13F2-3FB1-4950-AA87-63E31D1A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D95C04-24CC-44DA-9B20-B8D997B0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4FEB1-8C2A-4E43-AE7E-FDFA58EF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8D106-C9F1-43DD-966E-1E84EE37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68CEE-D134-41E7-99F4-337700C1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4BCCE-7B12-4FA6-BFAD-E836A3A8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1645B-E0D7-4CD5-A10C-FEBE3838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28574-C13E-45D9-A69E-FAAF5DC7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857AE-1F1E-4111-9778-1929C628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74B49-4794-4975-9612-44D2A8FF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AA15D-B30F-40F2-8E74-70C73787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BD3A-A5D2-437D-AD4E-DF6E052D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138BF-8D94-4E66-8817-E6AF812B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8CC1F5-D0A5-4DCA-9B6D-B6151943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72C96-0C9E-41BB-A733-4737C11F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D252E-562B-43CC-9D56-4A76D76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F21EE-D1A6-4470-BD82-882E937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FA1D94-1BF2-4325-A172-98C6331E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3A58D-17EC-43C3-A6B9-79425494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8C524-367A-490F-A8B6-65779EB1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6783-8F65-4E5E-84AA-BA2F0DF3CE7D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2C7CD-EFCA-46B3-9042-4DE83160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1CC16-9186-48B6-A2F1-1807260CC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4JEGQ56LJX7LMbd6GLtxC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D0323-D681-419A-9A81-382BD968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455" y="1275885"/>
            <a:ext cx="4572000" cy="1298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文献分享：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EECED77-4730-4448-B060-F53039FC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63" y="4523550"/>
            <a:ext cx="3583577" cy="606381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2021.11.12</a:t>
            </a:r>
            <a:endParaRPr lang="zh-CN" altLang="en-US" sz="32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C66FF55-AEF5-4F86-96A2-5F29A436EF6C}"/>
              </a:ext>
            </a:extLst>
          </p:cNvPr>
          <p:cNvSpPr txBox="1">
            <a:spLocks/>
          </p:cNvSpPr>
          <p:nvPr/>
        </p:nvSpPr>
        <p:spPr>
          <a:xfrm>
            <a:off x="1066232" y="2186609"/>
            <a:ext cx="10015898" cy="172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/>
              <a:t>Domain Adaptation via Transfer Component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5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88ECB-0E7E-4F2B-8105-0BB3810D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2A4452-821F-436C-882E-E9A34EA7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65" y="2084102"/>
            <a:ext cx="4933950" cy="304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6CEB9-7DC3-4E78-AF41-53BE29B4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2941924"/>
            <a:ext cx="9105900" cy="742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AD372B-4804-4B11-A40E-472CFE92240B}"/>
              </a:ext>
            </a:extLst>
          </p:cNvPr>
          <p:cNvSpPr txBox="1"/>
          <p:nvPr/>
        </p:nvSpPr>
        <p:spPr>
          <a:xfrm>
            <a:off x="902208" y="16545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中心矩阵：</a:t>
            </a:r>
            <a:r>
              <a:rPr lang="en-US" altLang="zh-CN" dirty="0">
                <a:solidFill>
                  <a:srgbClr val="FF0000"/>
                </a:solidFill>
              </a:rPr>
              <a:t>n=(</a:t>
            </a:r>
            <a:r>
              <a:rPr lang="en-US" altLang="zh-CN" dirty="0" err="1">
                <a:solidFill>
                  <a:srgbClr val="FF0000"/>
                </a:solidFill>
              </a:rPr>
              <a:t>ns+nt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38924C-E4A9-4C6E-A336-978D991D0E67}"/>
              </a:ext>
            </a:extLst>
          </p:cNvPr>
          <p:cNvSpPr txBox="1"/>
          <p:nvPr/>
        </p:nvSpPr>
        <p:spPr>
          <a:xfrm>
            <a:off x="902208" y="24503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论文中的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矩阵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8A6AB6-72DB-433E-BC29-0D8FFEC9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" y="4095021"/>
            <a:ext cx="8020050" cy="285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DA08EA-2317-4070-92E7-E8464A4602F7}"/>
              </a:ext>
            </a:extLst>
          </p:cNvPr>
          <p:cNvSpPr txBox="1"/>
          <p:nvPr/>
        </p:nvSpPr>
        <p:spPr>
          <a:xfrm>
            <a:off x="944880" y="37256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核矩阵</a:t>
            </a:r>
            <a:r>
              <a:rPr lang="en-US" altLang="zh-CN" dirty="0">
                <a:solidFill>
                  <a:srgbClr val="FF0000"/>
                </a:solidFill>
              </a:rPr>
              <a:t>K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2A14B8-3D38-4794-92EC-400A7AFC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265" y="4790918"/>
            <a:ext cx="9791700" cy="533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0C05931-52D6-4404-8EB9-A8427E0AA50C}"/>
              </a:ext>
            </a:extLst>
          </p:cNvPr>
          <p:cNvSpPr txBox="1"/>
          <p:nvPr/>
        </p:nvSpPr>
        <p:spPr>
          <a:xfrm>
            <a:off x="944880" y="438084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a = K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K_T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; b=KHK_T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4CAD264-135D-4590-A742-4F7DE0DF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65" y="5856219"/>
            <a:ext cx="5029200" cy="7810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3058F6E-5D3C-48D4-B2E9-D283136C5F4F}"/>
              </a:ext>
            </a:extLst>
          </p:cNvPr>
          <p:cNvSpPr txBox="1"/>
          <p:nvPr/>
        </p:nvSpPr>
        <p:spPr>
          <a:xfrm>
            <a:off x="944880" y="54056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scipy.linalg.eig</a:t>
            </a:r>
            <a:r>
              <a:rPr lang="zh-CN" altLang="en-US" dirty="0">
                <a:solidFill>
                  <a:srgbClr val="FF0000"/>
                </a:solidFill>
              </a:rPr>
              <a:t>求特征向量</a:t>
            </a:r>
          </a:p>
        </p:txBody>
      </p:sp>
    </p:spTree>
    <p:extLst>
      <p:ext uri="{BB962C8B-B14F-4D97-AF65-F5344CB8AC3E}">
        <p14:creationId xmlns:p14="http://schemas.microsoft.com/office/powerpoint/2010/main" val="180410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3FE5-B110-4A6D-A850-16DC5C18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273685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76FBAB3-AF25-48A9-B040-7F27D829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71218"/>
              </p:ext>
            </p:extLst>
          </p:nvPr>
        </p:nvGraphicFramePr>
        <p:xfrm>
          <a:off x="1361567" y="1690688"/>
          <a:ext cx="9468865" cy="4463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766">
                  <a:extLst>
                    <a:ext uri="{9D8B030D-6E8A-4147-A177-3AD203B41FA5}">
                      <a16:colId xmlns:a16="http://schemas.microsoft.com/office/drawing/2014/main" val="2993745984"/>
                    </a:ext>
                  </a:extLst>
                </a:gridCol>
                <a:gridCol w="2537221">
                  <a:extLst>
                    <a:ext uri="{9D8B030D-6E8A-4147-A177-3AD203B41FA5}">
                      <a16:colId xmlns:a16="http://schemas.microsoft.com/office/drawing/2014/main" val="2955974387"/>
                    </a:ext>
                  </a:extLst>
                </a:gridCol>
                <a:gridCol w="2080064">
                  <a:extLst>
                    <a:ext uri="{9D8B030D-6E8A-4147-A177-3AD203B41FA5}">
                      <a16:colId xmlns:a16="http://schemas.microsoft.com/office/drawing/2014/main" val="672228755"/>
                    </a:ext>
                  </a:extLst>
                </a:gridCol>
                <a:gridCol w="1662909">
                  <a:extLst>
                    <a:ext uri="{9D8B030D-6E8A-4147-A177-3AD203B41FA5}">
                      <a16:colId xmlns:a16="http://schemas.microsoft.com/office/drawing/2014/main" val="751000835"/>
                    </a:ext>
                  </a:extLst>
                </a:gridCol>
                <a:gridCol w="1542905">
                  <a:extLst>
                    <a:ext uri="{9D8B030D-6E8A-4147-A177-3AD203B41FA5}">
                      <a16:colId xmlns:a16="http://schemas.microsoft.com/office/drawing/2014/main" val="425647319"/>
                    </a:ext>
                  </a:extLst>
                </a:gridCol>
              </a:tblGrid>
              <a:tr h="439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源域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目标域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分类器直接迁移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54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rbf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70194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caltech.mat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813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webcam.mat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53149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dslr.mat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0359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caltech.mat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7394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97356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70378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caltech.mat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31134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31732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89283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caltech.mat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31253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57884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6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0EA-7FE5-4221-B270-B8D7FA16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一、总体概述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08126-A546-406C-A4B8-D9511F42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迁移学习要求：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让源域和目标域距离尽可能小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TCA</a:t>
            </a:r>
            <a:r>
              <a:rPr lang="zh-CN" altLang="en-US" dirty="0">
                <a:solidFill>
                  <a:srgbClr val="FF0000"/>
                </a:solidFill>
              </a:rPr>
              <a:t>解决？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、源域和目标域处于不同数据分布时，将两个领域的数据一起映射到一个高维的再生核希尔伯特空间。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、在此空间中，最小化源和目标的数据距离，同时最大程度地保留它们各自的内部属性。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TCA</a:t>
            </a:r>
            <a:r>
              <a:rPr lang="zh-CN" altLang="en-US" dirty="0">
                <a:solidFill>
                  <a:srgbClr val="FF0000"/>
                </a:solidFill>
              </a:rPr>
              <a:t>优势？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TCA</a:t>
            </a:r>
            <a:r>
              <a:rPr lang="zh-CN" altLang="en-US" dirty="0"/>
              <a:t>将这个计算距离的方法变得通用而简单，这就是它最大的贡献。</a:t>
            </a:r>
          </a:p>
        </p:txBody>
      </p:sp>
    </p:spTree>
    <p:extLst>
      <p:ext uri="{BB962C8B-B14F-4D97-AF65-F5344CB8AC3E}">
        <p14:creationId xmlns:p14="http://schemas.microsoft.com/office/powerpoint/2010/main" val="8439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6470-4DFA-4D9B-B646-B41C0FA5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TCA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2246-9A85-4B3B-8A56-44C71ED25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假设：源域和目标域边缘分布不同，即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解决：特征映射，让                        ，进一步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</a:t>
                </a:r>
                <a:r>
                  <a:rPr lang="zh-CN" altLang="en-US" dirty="0"/>
                  <a:t>剩下的任务就是找映射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预备知识：</a:t>
                </a:r>
                <a:r>
                  <a:rPr lang="en-US" altLang="zh-CN" dirty="0"/>
                  <a:t>Hilbert</a:t>
                </a:r>
                <a:r>
                  <a:rPr lang="zh-CN" altLang="en-US" dirty="0"/>
                  <a:t>空间、核函数、矩阵的迹的性质、</a:t>
                </a:r>
                <a:r>
                  <a:rPr lang="en-US" altLang="zh-CN" dirty="0"/>
                  <a:t>MMD</a:t>
                </a:r>
                <a:r>
                  <a:rPr lang="zh-CN" altLang="en-US" dirty="0"/>
                  <a:t>距离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2246-9A85-4B3B-8A56-44C71ED25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AC7CB9-3A87-46AA-99A7-811F3E5E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89" y="1832156"/>
            <a:ext cx="2126583" cy="453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E52F8-25A3-4E9E-8F6F-422A61C2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57" y="2878728"/>
            <a:ext cx="2222770" cy="373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4C2201-4EC2-4F08-90EA-24723083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346" y="2878728"/>
            <a:ext cx="3206682" cy="3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DB654-ACF9-4357-8415-73F5431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79" y="55086"/>
            <a:ext cx="5264426" cy="506896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141418"/>
                </a:solidFill>
                <a:effectLst/>
                <a:latin typeface="Monda"/>
              </a:rPr>
              <a:t>MMD</a:t>
            </a:r>
            <a:r>
              <a:rPr lang="zh-CN" altLang="en-US" sz="2000" b="1" i="0" dirty="0">
                <a:solidFill>
                  <a:srgbClr val="141418"/>
                </a:solidFill>
                <a:effectLst/>
                <a:latin typeface="Monda"/>
              </a:rPr>
              <a:t>度量两个域之间的经验均值的距离平方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D4B53-D505-4F5A-A16B-8A09946E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59" y="492407"/>
            <a:ext cx="5105927" cy="97449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ADADA30-2B30-40BD-BE4E-91CF8958E584}"/>
              </a:ext>
            </a:extLst>
          </p:cNvPr>
          <p:cNvSpPr txBox="1">
            <a:spLocks/>
          </p:cNvSpPr>
          <p:nvPr/>
        </p:nvSpPr>
        <p:spPr>
          <a:xfrm>
            <a:off x="2364978" y="1213488"/>
            <a:ext cx="764981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最小化上述距离，即可求得映射。然而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对公式直接优化是十分困难的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通常会陷入局部极值点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因此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必须另辟蹊径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</a:t>
            </a:r>
            <a:endParaRPr lang="zh-CN" altLang="en-US" sz="2000" b="1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C2CE5F-B6A9-4B38-A53E-BF5B1FC7F30A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迁移成分分析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632E192-AF49-4594-8BF1-DE66AB9B44FD}"/>
              </a:ext>
            </a:extLst>
          </p:cNvPr>
          <p:cNvSpPr/>
          <p:nvPr/>
        </p:nvSpPr>
        <p:spPr>
          <a:xfrm>
            <a:off x="6096000" y="1982382"/>
            <a:ext cx="319548" cy="390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0D80317D-E6A2-467C-A9CB-E4A0DCF9A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4978" y="2215515"/>
                <a:ext cx="9177879" cy="914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为了避免显式地直接寻找非线性变换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, Pan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等人将该问题转化为核学习问题。</a:t>
                </a:r>
                <a:endParaRPr lang="en-US" altLang="zh-CN" sz="2000" b="1" dirty="0">
                  <a:solidFill>
                    <a:srgbClr val="141418"/>
                  </a:solidFill>
                  <a:latin typeface="Monda"/>
                </a:endParaRPr>
              </a:p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通过利用核技巧                                    ，上述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MMD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距离公式可以被写为：</a:t>
                </a:r>
              </a:p>
            </p:txBody>
          </p:sp>
        </mc:Choice>
        <mc:Fallback xmlns="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0D80317D-E6A2-467C-A9CB-E4A0DCF9A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78" y="2215515"/>
                <a:ext cx="9177879" cy="914400"/>
              </a:xfrm>
              <a:prstGeom prst="rect">
                <a:avLst/>
              </a:prstGeom>
              <a:blipFill>
                <a:blip r:embed="rId4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B6CFFD6-211B-492E-B99C-37112965B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036" y="2659867"/>
            <a:ext cx="1847850" cy="333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D32858-C3C0-42E4-9C9E-59F78F7BB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803" y="2993242"/>
            <a:ext cx="7545601" cy="940256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93EBFD8-4515-4840-B298-E15484FBE609}"/>
              </a:ext>
            </a:extLst>
          </p:cNvPr>
          <p:cNvSpPr txBox="1">
            <a:spLocks/>
          </p:cNvSpPr>
          <p:nvPr/>
        </p:nvSpPr>
        <p:spPr>
          <a:xfrm>
            <a:off x="2364979" y="3805143"/>
            <a:ext cx="5264426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其中：</a:t>
            </a:r>
            <a:endParaRPr lang="zh-CN" altLang="en-US" sz="20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95E8F1-0036-4A32-ACE7-F75F9BD4C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760" y="4021125"/>
            <a:ext cx="2519970" cy="8740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166652-B369-49DF-9B7D-19FF2F7D0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548" y="3731890"/>
            <a:ext cx="2886075" cy="135255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4D69CAFE-DF9F-4A09-8585-D11446208847}"/>
              </a:ext>
            </a:extLst>
          </p:cNvPr>
          <p:cNvSpPr txBox="1">
            <a:spLocks/>
          </p:cNvSpPr>
          <p:nvPr/>
        </p:nvSpPr>
        <p:spPr>
          <a:xfrm>
            <a:off x="2370109" y="4952411"/>
            <a:ext cx="9523401" cy="1584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是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(n1+n2)×(n1+n2) 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大小的核矩阵，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S,S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、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T,T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、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S,T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分别为由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定义在源域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/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目标域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/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跨域的核矩阵。</a:t>
            </a:r>
            <a:endParaRPr lang="en-US" altLang="zh-CN" sz="2000" b="1" dirty="0">
              <a:solidFill>
                <a:srgbClr val="141418"/>
              </a:solidFill>
              <a:latin typeface="Monda"/>
            </a:endParaRPr>
          </a:p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核函数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k(⋅,⋅)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可以通过求解核矩阵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替代，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Pan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等人将核矩阵学习问题形式化为</a:t>
            </a:r>
            <a:r>
              <a:rPr lang="zh-CN" altLang="en-US" sz="2000" b="1" dirty="0">
                <a:solidFill>
                  <a:srgbClr val="FF0000"/>
                </a:solidFill>
                <a:latin typeface="Monda"/>
              </a:rPr>
              <a:t>半定规划</a:t>
            </a:r>
            <a:r>
              <a:rPr lang="en-US" altLang="zh-CN" sz="2000" b="1" dirty="0">
                <a:solidFill>
                  <a:srgbClr val="FF0000"/>
                </a:solidFill>
                <a:latin typeface="Monda"/>
              </a:rPr>
              <a:t>(semi-definite program, SDP)</a:t>
            </a:r>
            <a:r>
              <a:rPr lang="zh-CN" altLang="en-US" sz="2000" b="1" dirty="0">
                <a:solidFill>
                  <a:srgbClr val="FF0000"/>
                </a:solidFill>
                <a:latin typeface="Monda"/>
              </a:rPr>
              <a:t>问题（还需学习），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然后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对学习到的核矩阵使用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PCA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方法得到跨域的低维隐空间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</a:t>
            </a:r>
            <a:endParaRPr lang="zh-CN" altLang="en-US" sz="2000" b="1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60C53D8-66CF-4073-A05E-3971B26A76BE}"/>
              </a:ext>
            </a:extLst>
          </p:cNvPr>
          <p:cNvSpPr/>
          <p:nvPr/>
        </p:nvSpPr>
        <p:spPr>
          <a:xfrm>
            <a:off x="6096000" y="6365593"/>
            <a:ext cx="319548" cy="390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E34F1F-8952-40B3-9860-F52363EADD05}"/>
              </a:ext>
            </a:extLst>
          </p:cNvPr>
          <p:cNvCxnSpPr>
            <a:cxnSpLocks/>
          </p:cNvCxnSpPr>
          <p:nvPr/>
        </p:nvCxnSpPr>
        <p:spPr>
          <a:xfrm flipH="1">
            <a:off x="2151287" y="854765"/>
            <a:ext cx="42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E88D202-A3C2-4992-A1B5-EA930A982278}"/>
              </a:ext>
            </a:extLst>
          </p:cNvPr>
          <p:cNvSpPr txBox="1"/>
          <p:nvPr/>
        </p:nvSpPr>
        <p:spPr>
          <a:xfrm>
            <a:off x="1359072" y="670099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MMD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978C36-E68D-4BF7-A8C8-42999B297D65}"/>
              </a:ext>
            </a:extLst>
          </p:cNvPr>
          <p:cNvCxnSpPr>
            <a:cxnSpLocks/>
          </p:cNvCxnSpPr>
          <p:nvPr/>
        </p:nvCxnSpPr>
        <p:spPr>
          <a:xfrm flipH="1">
            <a:off x="2175600" y="4952411"/>
            <a:ext cx="42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2BCC27C-269B-49C8-ADC9-6D419C4FA105}"/>
              </a:ext>
            </a:extLst>
          </p:cNvPr>
          <p:cNvSpPr txBox="1"/>
          <p:nvPr/>
        </p:nvSpPr>
        <p:spPr>
          <a:xfrm>
            <a:off x="1383385" y="4767745"/>
            <a:ext cx="98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9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0FA0ADC-A336-4FCA-BB93-C32091E26845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E936EE09-41B5-4B38-9C8A-B2725F8038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53343" y="471218"/>
                <a:ext cx="9938657" cy="96255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b="0" i="0" dirty="0">
                    <a:solidFill>
                      <a:srgbClr val="141418"/>
                    </a:solidFill>
                    <a:effectLst/>
                    <a:latin typeface="Monda"/>
                  </a:rPr>
                  <a:t>MMDE</a:t>
                </a:r>
                <a:r>
                  <a:rPr lang="zh-CN" altLang="en-US" sz="2000" b="1" i="0" dirty="0">
                    <a:solidFill>
                      <a:srgbClr val="141418"/>
                    </a:solidFill>
                    <a:effectLst/>
                    <a:latin typeface="Monda"/>
                  </a:rPr>
                  <a:t>有缺点：耗时、降维损失信息等，本文提出了基于核特征提取来寻找非线性映射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 i="0" dirty="0">
                    <a:solidFill>
                      <a:srgbClr val="141418"/>
                    </a:solidFill>
                    <a:effectLst/>
                    <a:latin typeface="Monda"/>
                  </a:rPr>
                  <a:t>的高效方法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E936EE09-41B5-4B38-9C8A-B2725F803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53343" y="471218"/>
                <a:ext cx="9938657" cy="962553"/>
              </a:xfr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84BEAED4-FD80-4852-A51E-064EB0C06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3343" y="1851572"/>
                <a:ext cx="9794278" cy="10861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上述核矩阵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K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可以分解为                                       ，称为经验核映射。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Monda"/>
                  </a:rPr>
                  <a:t>PS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Monda"/>
                  </a:rPr>
                  <a:t>：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分解可由矩阵的特征分解得到；对于分解可以这样理解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, 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核矩阵给出的是映射后数据的内积结果，但是我们想知道映射后的数据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怎么办？便可将矩阵分解成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dirty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000" b="1" dirty="0"/>
                  <a:t>的形式。</a:t>
                </a:r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84BEAED4-FD80-4852-A51E-064EB0C0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1851572"/>
                <a:ext cx="9794278" cy="1086187"/>
              </a:xfrm>
              <a:prstGeom prst="rect">
                <a:avLst/>
              </a:prstGeom>
              <a:blipFill>
                <a:blip r:embed="rId3"/>
                <a:stretch>
                  <a:fillRect l="-685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8D57006-2D98-43F8-8EC4-0A794292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628" y="1841747"/>
            <a:ext cx="2174042" cy="357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4C6FF42F-E5E5-466E-94D1-B49A15282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3343" y="3262399"/>
                <a:ext cx="9938657" cy="8638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考虑使用 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(n1+n2)×m 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维的矩阵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zh-CN" altLang="en-US" sz="2000" b="1" i="1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sz="2000" b="1" dirty="0"/>
                  <a:t>特征变换到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维空间</a:t>
                </a:r>
                <a:r>
                  <a:rPr lang="en-US" altLang="zh-CN" sz="2000" b="1" dirty="0"/>
                  <a:t>(m</a:t>
                </a:r>
                <a:r>
                  <a:rPr lang="zh-CN" altLang="en-US" sz="2000" b="1" dirty="0"/>
                  <a:t>远小于</a:t>
                </a:r>
                <a:r>
                  <a:rPr lang="en-US" altLang="zh-CN" sz="2000" b="1" dirty="0"/>
                  <a:t>n1+n2)</a:t>
                </a:r>
                <a:r>
                  <a:rPr lang="zh-CN" altLang="en-US" sz="2000" b="1" dirty="0"/>
                  <a:t>，则得到的核矩阵变换为：</a:t>
                </a: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4C6FF42F-E5E5-466E-94D1-B49A1528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3262399"/>
                <a:ext cx="9938657" cy="863822"/>
              </a:xfrm>
              <a:prstGeom prst="rect">
                <a:avLst/>
              </a:prstGeom>
              <a:blipFill>
                <a:blip r:embed="rId5"/>
                <a:stretch>
                  <a:fillRect l="-675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D7029BD-F736-49CD-B857-4063AFC57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715" y="3971849"/>
            <a:ext cx="5174488" cy="572054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62ECBE64-BC4C-4578-A983-FECF298E8040}"/>
              </a:ext>
            </a:extLst>
          </p:cNvPr>
          <p:cNvSpPr txBox="1">
            <a:spLocks/>
          </p:cNvSpPr>
          <p:nvPr/>
        </p:nvSpPr>
        <p:spPr>
          <a:xfrm>
            <a:off x="2253342" y="4389531"/>
            <a:ext cx="9938657" cy="74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其中                                           ，所以两个域之间的经验均值距离重新定义为：</a:t>
            </a:r>
            <a:endParaRPr lang="zh-CN" altLang="en-US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4503FA-5592-448C-BB56-0B3A8A6E5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023" y="4539927"/>
            <a:ext cx="2379020" cy="411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AFF46C8-8412-4606-803A-4A0FA0878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6339" y="4951879"/>
            <a:ext cx="4989638" cy="10455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78F7F00-6093-46C5-862E-859D40D9983B}"/>
              </a:ext>
            </a:extLst>
          </p:cNvPr>
          <p:cNvSpPr txBox="1"/>
          <p:nvPr/>
        </p:nvSpPr>
        <p:spPr>
          <a:xfrm>
            <a:off x="5948901" y="599745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STIXGeneral"/>
              </a:rPr>
              <a:t>* 利用迹循环性质</a:t>
            </a:r>
            <a:r>
              <a:rPr lang="en-US" altLang="zh-CN" b="1" i="0" u="none" strike="noStrike" dirty="0">
                <a:effectLst/>
                <a:latin typeface="MathJax_Main"/>
              </a:rPr>
              <a:t>: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ABC</a:t>
            </a:r>
            <a:r>
              <a:rPr lang="en-US" altLang="zh-CN" b="1" i="0" u="none" strike="noStrike" dirty="0">
                <a:effectLst/>
                <a:latin typeface="MathJax_Main"/>
              </a:rPr>
              <a:t>)=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BCA</a:t>
            </a:r>
            <a:r>
              <a:rPr lang="en-US" altLang="zh-CN" b="1" i="0" u="none" strike="noStrike" dirty="0">
                <a:effectLst/>
                <a:latin typeface="MathJax_Main"/>
              </a:rPr>
              <a:t>)=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CAB</a:t>
            </a:r>
            <a:r>
              <a:rPr lang="en-US" altLang="zh-CN" b="1" i="0" u="none" strike="noStrike" dirty="0">
                <a:effectLst/>
                <a:latin typeface="MathJax_Main"/>
              </a:rPr>
              <a:t>)</a:t>
            </a:r>
            <a:endParaRPr lang="zh-CN" altLang="en-US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D5BC75-6B8C-4010-A1B4-9256D0A2F132}"/>
              </a:ext>
            </a:extLst>
          </p:cNvPr>
          <p:cNvCxnSpPr/>
          <p:nvPr/>
        </p:nvCxnSpPr>
        <p:spPr>
          <a:xfrm flipH="1">
            <a:off x="2030547" y="297328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388CEDF-AEC7-4C76-B29F-D9C2B8ADA1CB}"/>
              </a:ext>
            </a:extLst>
          </p:cNvPr>
          <p:cNvSpPr txBox="1"/>
          <p:nvPr/>
        </p:nvSpPr>
        <p:spPr>
          <a:xfrm>
            <a:off x="1094013" y="2650124"/>
            <a:ext cx="9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参数化核映射</a:t>
            </a:r>
          </a:p>
        </p:txBody>
      </p:sp>
    </p:spTree>
    <p:extLst>
      <p:ext uri="{BB962C8B-B14F-4D97-AF65-F5344CB8AC3E}">
        <p14:creationId xmlns:p14="http://schemas.microsoft.com/office/powerpoint/2010/main" val="33202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119DC7-A5E7-4157-8EA0-3264A14BAEA3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迁移成分提取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5C59324-A6A6-4FCC-B7CD-81E9025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0"/>
            <a:ext cx="9938657" cy="1177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一般的迁移学习中将问题建模为以下形式的优化问题：</a:t>
            </a:r>
            <a:br>
              <a:rPr lang="en-US" altLang="zh-CN" sz="2000" b="1" dirty="0">
                <a:solidFill>
                  <a:srgbClr val="141418"/>
                </a:solidFill>
                <a:latin typeface="Monda"/>
              </a:rPr>
            </a:b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	</a:t>
            </a:r>
            <a:endParaRPr lang="zh-CN" altLang="en-US" sz="2000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77C809-9AC5-40C7-918B-BF4F0DD2341C}"/>
              </a:ext>
            </a:extLst>
          </p:cNvPr>
          <p:cNvSpPr txBox="1"/>
          <p:nvPr/>
        </p:nvSpPr>
        <p:spPr>
          <a:xfrm>
            <a:off x="3667126" y="707845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min   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某个衡量两个分布差异的统计指标 </a:t>
            </a:r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+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正则化项目</a:t>
            </a:r>
            <a:br>
              <a:rPr lang="en-US" altLang="zh-CN" sz="1800" dirty="0">
                <a:solidFill>
                  <a:srgbClr val="141418"/>
                </a:solidFill>
                <a:latin typeface="Monda"/>
              </a:rPr>
            </a:br>
            <a:r>
              <a:rPr lang="en-US" altLang="zh-CN" sz="1800" dirty="0" err="1">
                <a:solidFill>
                  <a:srgbClr val="141418"/>
                </a:solidFill>
                <a:latin typeface="Monda"/>
              </a:rPr>
              <a:t>s.t.</a:t>
            </a:r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    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与具体问题相关的约束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4C14E9-F7C0-47FD-8223-45750CF2774A}"/>
              </a:ext>
            </a:extLst>
          </p:cNvPr>
          <p:cNvSpPr txBox="1"/>
          <p:nvPr/>
        </p:nvSpPr>
        <p:spPr>
          <a:xfrm>
            <a:off x="2253343" y="1368588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TCA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算法中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,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该优化问题表示为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: </a:t>
            </a:r>
            <a:endParaRPr lang="zh-CN" altLang="en-US" sz="2000" b="1" dirty="0">
              <a:solidFill>
                <a:srgbClr val="141418"/>
              </a:solidFill>
              <a:latin typeface="Monda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1172F-B227-4FC1-8E22-E2605A044761}"/>
              </a:ext>
            </a:extLst>
          </p:cNvPr>
          <p:cNvSpPr txBox="1"/>
          <p:nvPr/>
        </p:nvSpPr>
        <p:spPr>
          <a:xfrm>
            <a:off x="3667125" y="1737920"/>
            <a:ext cx="7273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41418"/>
                </a:solidFill>
                <a:latin typeface="Monda"/>
              </a:rPr>
              <a:t>min   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以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MMD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表示的边缘分布差异 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+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降维矩阵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W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的正则化项 </a:t>
            </a:r>
            <a:endParaRPr lang="en-US" altLang="zh-CN" dirty="0">
              <a:solidFill>
                <a:srgbClr val="141418"/>
              </a:solidFill>
              <a:latin typeface="Monda"/>
            </a:endParaRPr>
          </a:p>
          <a:p>
            <a:r>
              <a:rPr lang="en-US" altLang="zh-CN" dirty="0" err="1">
                <a:solidFill>
                  <a:srgbClr val="141418"/>
                </a:solidFill>
                <a:latin typeface="Monda"/>
              </a:rPr>
              <a:t>s.t.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    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最大化保留映射后的样本所含信息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(TCA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中用方差进行衡量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) </a:t>
            </a:r>
            <a:endParaRPr lang="zh-CN" altLang="en-US" dirty="0">
              <a:solidFill>
                <a:srgbClr val="141418"/>
              </a:solidFill>
              <a:latin typeface="Mond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133EBC-CB04-411F-AF47-5CC479643B9C}"/>
              </a:ext>
            </a:extLst>
          </p:cNvPr>
          <p:cNvCxnSpPr>
            <a:cxnSpLocks/>
          </p:cNvCxnSpPr>
          <p:nvPr/>
        </p:nvCxnSpPr>
        <p:spPr>
          <a:xfrm>
            <a:off x="6400800" y="2384251"/>
            <a:ext cx="0" cy="43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06491D3-1237-4978-9438-BE5489DD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08" y="2860237"/>
            <a:ext cx="5107184" cy="108136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52BBFF-5CE9-4005-9A6B-87DC0603C23C}"/>
              </a:ext>
            </a:extLst>
          </p:cNvPr>
          <p:cNvCxnSpPr>
            <a:cxnSpLocks/>
          </p:cNvCxnSpPr>
          <p:nvPr/>
        </p:nvCxnSpPr>
        <p:spPr>
          <a:xfrm>
            <a:off x="6400800" y="3763135"/>
            <a:ext cx="0" cy="43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B745CAE-2411-4B74-AE77-55B609FCB467}"/>
              </a:ext>
            </a:extLst>
          </p:cNvPr>
          <p:cNvSpPr txBox="1"/>
          <p:nvPr/>
        </p:nvSpPr>
        <p:spPr>
          <a:xfrm>
            <a:off x="4729118" y="4664439"/>
            <a:ext cx="173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转换为迹优化问题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ABEDC9-8822-437D-82A3-64485EB3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3" y="4962751"/>
            <a:ext cx="3981450" cy="5810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A645E95-0EB6-4EC9-8980-5A12A916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04" y="5356362"/>
            <a:ext cx="3876675" cy="6477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60B056-1B2F-4F86-A8E3-0E85DAB5A88D}"/>
              </a:ext>
            </a:extLst>
          </p:cNvPr>
          <p:cNvCxnSpPr>
            <a:cxnSpLocks/>
          </p:cNvCxnSpPr>
          <p:nvPr/>
        </p:nvCxnSpPr>
        <p:spPr>
          <a:xfrm>
            <a:off x="6402708" y="5886219"/>
            <a:ext cx="0" cy="46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2D437E2-2175-415C-83BE-9C54EB9435B2}"/>
              </a:ext>
            </a:extLst>
          </p:cNvPr>
          <p:cNvSpPr txBox="1"/>
          <p:nvPr/>
        </p:nvSpPr>
        <p:spPr>
          <a:xfrm>
            <a:off x="3004455" y="6398497"/>
            <a:ext cx="727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类似于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KFD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方法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,W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的解为                                  的前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m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个特征值的特征向量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17BB25C-DD83-4F30-93F3-40E3481C5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137" y="6351440"/>
            <a:ext cx="1781175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A6AE44-982D-41C7-880E-7403657F1258}"/>
                  </a:ext>
                </a:extLst>
              </p:cNvPr>
              <p:cNvSpPr txBox="1"/>
              <p:nvPr/>
            </p:nvSpPr>
            <p:spPr>
              <a:xfrm>
                <a:off x="7222671" y="3513049"/>
                <a:ext cx="5279135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限制条件：</a:t>
                </a:r>
                <a:r>
                  <a:rPr lang="zh-CN" altLang="en-US" sz="1400" b="1" i="0" dirty="0">
                    <a:solidFill>
                      <a:srgbClr val="FF0000"/>
                    </a:solidFill>
                    <a:effectLst/>
                    <a:latin typeface="Monda"/>
                  </a:rPr>
                  <a:t>保持数据的散度；散度求法</a:t>
                </a:r>
                <a:r>
                  <a:rPr lang="en-US" altLang="zh-CN" sz="1400" b="1" i="0" dirty="0">
                    <a:solidFill>
                      <a:srgbClr val="FF0000"/>
                    </a:solidFill>
                    <a:effectLst/>
                    <a:latin typeface="Monda"/>
                  </a:rPr>
                  <a:t>AH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</a:rPr>
                  <a:t>,H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是中心矩阵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A6AE44-982D-41C7-880E-7403657F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671" y="3513049"/>
                <a:ext cx="5279135" cy="311560"/>
              </a:xfrm>
              <a:prstGeom prst="rect">
                <a:avLst/>
              </a:prstGeom>
              <a:blipFill>
                <a:blip r:embed="rId6"/>
                <a:stretch>
                  <a:fillRect l="-346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BAD1BDA-F650-4263-82E0-AB8636A1F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310" y="3824609"/>
            <a:ext cx="1838325" cy="285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D2BE89-4FE9-48D5-800B-6C9251203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404" y="4244838"/>
            <a:ext cx="4505325" cy="39052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CEB520-E37C-48E1-938D-C326EBD54FD3}"/>
              </a:ext>
            </a:extLst>
          </p:cNvPr>
          <p:cNvCxnSpPr>
            <a:cxnSpLocks/>
          </p:cNvCxnSpPr>
          <p:nvPr/>
        </p:nvCxnSpPr>
        <p:spPr>
          <a:xfrm>
            <a:off x="6378837" y="4635363"/>
            <a:ext cx="0" cy="43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A8A9345-F42A-409E-871B-6851799D1875}"/>
              </a:ext>
            </a:extLst>
          </p:cNvPr>
          <p:cNvSpPr txBox="1"/>
          <p:nvPr/>
        </p:nvSpPr>
        <p:spPr>
          <a:xfrm>
            <a:off x="4821598" y="3880835"/>
            <a:ext cx="173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拉格朗日乘子法</a:t>
            </a:r>
          </a:p>
        </p:txBody>
      </p:sp>
    </p:spTree>
    <p:extLst>
      <p:ext uri="{BB962C8B-B14F-4D97-AF65-F5344CB8AC3E}">
        <p14:creationId xmlns:p14="http://schemas.microsoft.com/office/powerpoint/2010/main" val="401306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D538D-98CF-4B6F-8841-C388BA29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380C6-AF43-4632-8FA8-14C9AA5C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383"/>
            <a:ext cx="10515600" cy="4351338"/>
          </a:xfrm>
        </p:spPr>
        <p:txBody>
          <a:bodyPr/>
          <a:lstStyle/>
          <a:p>
            <a:r>
              <a:rPr lang="zh-CN" altLang="en-US" dirty="0"/>
              <a:t>输入是两个特征矩阵，我们首先计算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矩阵，然后选择一些常用的核函数进行映射（比如线性核、高斯核）计算</a:t>
            </a:r>
            <a:r>
              <a:rPr lang="en-US" altLang="zh-CN" dirty="0"/>
              <a:t>K</a:t>
            </a:r>
            <a:r>
              <a:rPr lang="zh-CN" altLang="en-US" dirty="0"/>
              <a:t>，接着求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个特征值对应的特征向量，得到的就是源域和目标域的降维后的数据。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55621-BB53-4C1F-B279-E0FDB61C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37" y="2589101"/>
            <a:ext cx="3007326" cy="5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7DB10A-EE79-4424-9451-EC5D85E1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三、论文实验部分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D65D16-223B-44A3-BB46-3D4642F0A9F9}"/>
              </a:ext>
            </a:extLst>
          </p:cNvPr>
          <p:cNvSpPr txBox="1"/>
          <p:nvPr/>
        </p:nvSpPr>
        <p:spPr>
          <a:xfrm>
            <a:off x="0" y="1193479"/>
            <a:ext cx="422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室内</a:t>
            </a:r>
            <a:r>
              <a:rPr lang="en-US" altLang="zh-CN" b="1" dirty="0" err="1">
                <a:effectLst/>
                <a:latin typeface="Arial" panose="020B0604020202020204" pitchFamily="34" charset="0"/>
              </a:rPr>
              <a:t>WiFi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定位：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a)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正则化最小二乘回归模型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TCA</a:t>
            </a:r>
            <a:r>
              <a:rPr lang="zh-CN" altLang="en-US" dirty="0">
                <a:latin typeface="Arial" panose="020B0604020202020204" pitchFamily="34" charset="0"/>
              </a:rPr>
              <a:t>对比了</a:t>
            </a:r>
            <a:r>
              <a:rPr lang="en-US" altLang="zh-CN" dirty="0">
                <a:latin typeface="Arial" panose="020B0604020202020204" pitchFamily="34" charset="0"/>
              </a:rPr>
              <a:t>KPCA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SCL</a:t>
            </a:r>
            <a:r>
              <a:rPr lang="zh-CN" altLang="en-US" dirty="0">
                <a:latin typeface="Arial" panose="020B0604020202020204" pitchFamily="34" charset="0"/>
              </a:rPr>
              <a:t>（特征表示）；</a:t>
            </a:r>
            <a:r>
              <a:rPr lang="en-US" altLang="zh-CN" dirty="0">
                <a:latin typeface="Arial" panose="020B0604020202020204" pitchFamily="34" charset="0"/>
              </a:rPr>
              <a:t>KMM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KLIEP</a:t>
            </a:r>
            <a:r>
              <a:rPr lang="zh-CN" altLang="en-US" dirty="0">
                <a:latin typeface="Arial" panose="020B0604020202020204" pitchFamily="34" charset="0"/>
              </a:rPr>
              <a:t>（样本权重迁移）</a:t>
            </a:r>
            <a:endParaRPr lang="en-US" altLang="zh-CN" dirty="0"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dirty="0">
                <a:latin typeface="Arial" panose="020B0604020202020204" pitchFamily="34" charset="0"/>
              </a:rPr>
              <a:t>不同数量的未标记数据下的结果</a:t>
            </a:r>
            <a:endParaRPr lang="en-US" altLang="zh-CN" dirty="0"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）：</a:t>
            </a:r>
            <a:r>
              <a:rPr lang="en-US" altLang="zh-CN" dirty="0">
                <a:latin typeface="Arial" panose="020B0604020202020204" pitchFamily="34" charset="0"/>
              </a:rPr>
              <a:t>TCA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MMDE</a:t>
            </a:r>
            <a:r>
              <a:rPr lang="zh-CN" altLang="en-US" dirty="0">
                <a:latin typeface="Arial" panose="020B0604020202020204" pitchFamily="34" charset="0"/>
              </a:rPr>
              <a:t>的对比（</a:t>
            </a:r>
            <a:r>
              <a:rPr lang="en-US" altLang="zh-CN" dirty="0">
                <a:latin typeface="Arial" panose="020B0604020202020204" pitchFamily="34" charset="0"/>
              </a:rPr>
              <a:t>300</a:t>
            </a:r>
            <a:r>
              <a:rPr lang="zh-CN" altLang="en-US" dirty="0">
                <a:latin typeface="Arial" panose="020B0604020202020204" pitchFamily="34" charset="0"/>
              </a:rPr>
              <a:t>无标签）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1077AC-B7F4-48AA-BEE4-404DA1E7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64" y="817717"/>
            <a:ext cx="7831836" cy="2782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3ED8F8-8F9A-4520-9CFE-F98BA6EE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6" y="3930606"/>
            <a:ext cx="5781484" cy="2653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67FC83-2E28-4AF5-AF83-9423DD069B0A}"/>
              </a:ext>
            </a:extLst>
          </p:cNvPr>
          <p:cNvSpPr txBox="1"/>
          <p:nvPr/>
        </p:nvSpPr>
        <p:spPr>
          <a:xfrm>
            <a:off x="6975131" y="4589185"/>
            <a:ext cx="4229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跨域文本分类：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分类器采用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，实验结果来看使用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学习的特征表示，在跨域分类中表现最好。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8ADFE-1A22-414E-9857-BEF0E943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52"/>
            <a:ext cx="10515600" cy="4931791"/>
          </a:xfrm>
        </p:spPr>
        <p:txBody>
          <a:bodyPr/>
          <a:lstStyle/>
          <a:p>
            <a:r>
              <a:rPr lang="zh-CN" altLang="en-US" sz="2400" b="1" dirty="0"/>
              <a:t>数据集：</a:t>
            </a:r>
            <a:r>
              <a:rPr lang="en-US" altLang="zh-CN" sz="2400" dirty="0"/>
              <a:t>Office-Caltech10 </a:t>
            </a:r>
            <a:r>
              <a:rPr lang="zh-CN" altLang="en-US" sz="2400" dirty="0"/>
              <a:t>（包含四个不同的域，分别是</a:t>
            </a:r>
            <a:r>
              <a:rPr lang="en-US" altLang="zh-CN" sz="2400" dirty="0"/>
              <a:t>amazon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caltech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dslr</a:t>
            </a:r>
            <a:r>
              <a:rPr lang="zh-CN" altLang="en-US" sz="2400" dirty="0"/>
              <a:t>、</a:t>
            </a:r>
            <a:r>
              <a:rPr lang="en-US" altLang="zh-CN" sz="2400" dirty="0"/>
              <a:t>webcam</a:t>
            </a:r>
            <a:r>
              <a:rPr lang="zh-CN" altLang="en-US" sz="2400" dirty="0"/>
              <a:t>；每个域包含</a:t>
            </a:r>
            <a:r>
              <a:rPr lang="en-US" altLang="zh-CN" sz="2400" dirty="0"/>
              <a:t>10</a:t>
            </a:r>
            <a:r>
              <a:rPr lang="zh-CN" altLang="en-US" sz="2400" dirty="0"/>
              <a:t>类图像）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https://pan.baidu.com/s/14JEGQ56LJX7LMbd6GLtxCw</a:t>
            </a:r>
            <a:endParaRPr lang="en-US" altLang="zh-CN" sz="24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sz="2400" b="1" dirty="0"/>
              <a:t>相关实验设置：</a:t>
            </a:r>
            <a:endParaRPr lang="en-US" altLang="zh-CN" sz="2400" b="1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）核函数（尝试了</a:t>
            </a:r>
            <a:r>
              <a:rPr lang="en-US" altLang="zh-CN" sz="2000" dirty="0"/>
              <a:t>Linear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rbf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）特征降维（维度</a:t>
            </a:r>
            <a:r>
              <a:rPr lang="en-US" altLang="zh-CN" sz="2000" dirty="0"/>
              <a:t>30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）分类器</a:t>
            </a:r>
            <a:r>
              <a:rPr lang="en-US" altLang="zh-CN" sz="2000" dirty="0"/>
              <a:t>KNN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                            中的</a:t>
            </a:r>
            <a:r>
              <a:rPr lang="en-US" altLang="zh-CN" sz="2000" dirty="0"/>
              <a:t>u</a:t>
            </a:r>
            <a:r>
              <a:rPr lang="zh-CN" altLang="en-US" sz="2000" dirty="0"/>
              <a:t>设置为</a:t>
            </a:r>
            <a:r>
              <a:rPr lang="en-US" altLang="zh-CN" sz="2000" dirty="0"/>
              <a:t>1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E45931E-A684-4122-B2F0-A0782346CE0B}"/>
              </a:ext>
            </a:extLst>
          </p:cNvPr>
          <p:cNvSpPr txBox="1">
            <a:spLocks/>
          </p:cNvSpPr>
          <p:nvPr/>
        </p:nvSpPr>
        <p:spPr>
          <a:xfrm>
            <a:off x="106680" y="246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四、动手实验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2DB52-4F16-44B6-8D17-DE99F58A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38" y="4846380"/>
            <a:ext cx="1781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654</TotalTime>
  <Words>1028</Words>
  <Application>Microsoft Office PowerPoint</Application>
  <PresentationFormat>宽屏</PresentationFormat>
  <Paragraphs>135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MathJax_Main</vt:lpstr>
      <vt:lpstr>MathJax_Math-italic</vt:lpstr>
      <vt:lpstr>Monda</vt:lpstr>
      <vt:lpstr>STIXGeneral</vt:lpstr>
      <vt:lpstr>等线</vt:lpstr>
      <vt:lpstr>等线 Light</vt:lpstr>
      <vt:lpstr>Arial</vt:lpstr>
      <vt:lpstr>Cambria Math</vt:lpstr>
      <vt:lpstr>Office 主题​​</vt:lpstr>
      <vt:lpstr>文献分享： </vt:lpstr>
      <vt:lpstr>一、总体概述</vt:lpstr>
      <vt:lpstr>二、TCA</vt:lpstr>
      <vt:lpstr>MMD度量两个域之间的经验均值的距离平方</vt:lpstr>
      <vt:lpstr>MMDE有缺点：耗时、降维损失信息等，本文提出了基于核特征提取来寻找非线性映射 ∅的高效方法。</vt:lpstr>
      <vt:lpstr>一般的迁移学习中将问题建模为以下形式的优化问题：  </vt:lpstr>
      <vt:lpstr>总结</vt:lpstr>
      <vt:lpstr>三、论文实验部分</vt:lpstr>
      <vt:lpstr>PowerPoint 演示文稿</vt:lpstr>
      <vt:lpstr>核心Code</vt:lpstr>
      <vt:lpstr>实验结果：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文献分享： Domain Adaptation via Transfer Component Analysis</dc:title>
  <dc:creator>Xin Yi</dc:creator>
  <cp:lastModifiedBy>Xin Yi</cp:lastModifiedBy>
  <cp:revision>47</cp:revision>
  <dcterms:created xsi:type="dcterms:W3CDTF">2021-11-09T02:42:23Z</dcterms:created>
  <dcterms:modified xsi:type="dcterms:W3CDTF">2021-11-12T10:49:47Z</dcterms:modified>
</cp:coreProperties>
</file>