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2DF2-20E8-4F93-AC8B-0EE58D65A0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2778-14BF-463D-A8FB-CBC38740DC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447031"/>
            <a:ext cx="4515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 </a:t>
            </a:r>
            <a:r>
              <a:rPr lang="fr-FR" sz="1200" b="1" dirty="0" smtClean="0"/>
              <a:t>       Mus </a:t>
            </a:r>
            <a:r>
              <a:rPr lang="fr-FR" sz="1200" dirty="0" smtClean="0"/>
              <a:t>(ou </a:t>
            </a:r>
            <a:r>
              <a:rPr lang="fr-FR" sz="1200" b="1" dirty="0" err="1" smtClean="0"/>
              <a:t>Zietan</a:t>
            </a:r>
            <a:r>
              <a:rPr lang="fr-FR" sz="1200" b="1" dirty="0" smtClean="0"/>
              <a:t> </a:t>
            </a:r>
            <a:r>
              <a:rPr lang="fr-FR" sz="1200" dirty="0" smtClean="0"/>
              <a:t>« à vous ») </a:t>
            </a:r>
            <a:r>
              <a:rPr lang="fr-FR" sz="1200" dirty="0"/>
              <a:t>: </a:t>
            </a:r>
            <a:r>
              <a:rPr lang="fr-FR" sz="1200" i="1" dirty="0"/>
              <a:t>on redistribue </a:t>
            </a:r>
            <a:r>
              <a:rPr lang="fr-FR" sz="1200" i="1" dirty="0" smtClean="0"/>
              <a:t>des </a:t>
            </a:r>
            <a:r>
              <a:rPr lang="fr-FR" sz="1200" i="1" dirty="0"/>
              <a:t>cartes </a:t>
            </a:r>
            <a:endParaRPr lang="fr-FR" sz="1200" dirty="0"/>
          </a:p>
          <a:p>
            <a:r>
              <a:rPr lang="fr-FR" sz="1200" b="1" dirty="0" smtClean="0"/>
              <a:t>            </a:t>
            </a:r>
            <a:r>
              <a:rPr lang="fr-FR" sz="1200" dirty="0" smtClean="0"/>
              <a:t>Ou bien </a:t>
            </a:r>
            <a:r>
              <a:rPr lang="fr-FR" sz="1200" b="1" dirty="0" err="1" smtClean="0"/>
              <a:t>Mintza</a:t>
            </a:r>
            <a:r>
              <a:rPr lang="fr-FR" sz="1200" b="1" dirty="0" smtClean="0"/>
              <a:t> </a:t>
            </a:r>
            <a:r>
              <a:rPr lang="fr-FR" sz="1200" dirty="0"/>
              <a:t>: </a:t>
            </a:r>
            <a:r>
              <a:rPr lang="fr-FR" sz="1200" i="1" dirty="0"/>
              <a:t>on garde </a:t>
            </a:r>
            <a:r>
              <a:rPr lang="fr-FR" sz="1200" i="1" dirty="0" smtClean="0"/>
              <a:t>ses </a:t>
            </a:r>
            <a:r>
              <a:rPr lang="fr-FR" sz="1200" i="1" dirty="0"/>
              <a:t>cartes et on joue</a:t>
            </a:r>
            <a:endParaRPr lang="fr-FR" sz="1200" b="1" dirty="0" smtClean="0"/>
          </a:p>
          <a:p>
            <a:endParaRPr lang="fr-FR" sz="800" b="1" dirty="0" smtClean="0"/>
          </a:p>
          <a:p>
            <a:endParaRPr lang="fr-FR" sz="1200" b="1" dirty="0"/>
          </a:p>
          <a:p>
            <a:r>
              <a:rPr lang="fr-FR" sz="1200" b="1" dirty="0" smtClean="0"/>
              <a:t>1- </a:t>
            </a:r>
            <a:r>
              <a:rPr lang="fr-FR" sz="1200" b="1" dirty="0" err="1"/>
              <a:t>Handia</a:t>
            </a:r>
            <a:r>
              <a:rPr lang="fr-FR" sz="1200" b="1" dirty="0"/>
              <a:t> : </a:t>
            </a:r>
            <a:r>
              <a:rPr lang="fr-FR" sz="1200" dirty="0" smtClean="0"/>
              <a:t>on </a:t>
            </a:r>
            <a:r>
              <a:rPr lang="fr-FR" sz="1200" dirty="0"/>
              <a:t>mise sur les cartes les plus </a:t>
            </a:r>
            <a:r>
              <a:rPr lang="fr-FR" sz="1200" dirty="0" smtClean="0"/>
              <a:t>grandes</a:t>
            </a:r>
          </a:p>
          <a:p>
            <a:endParaRPr lang="fr-FR" sz="800" dirty="0" smtClean="0"/>
          </a:p>
          <a:p>
            <a:endParaRPr lang="en-US" sz="1200" dirty="0"/>
          </a:p>
          <a:p>
            <a:r>
              <a:rPr lang="fr-FR" sz="1200" b="1" dirty="0"/>
              <a:t>2- </a:t>
            </a:r>
            <a:r>
              <a:rPr lang="fr-FR" sz="1200" b="1" dirty="0" err="1"/>
              <a:t>Ttipia</a:t>
            </a:r>
            <a:r>
              <a:rPr lang="fr-FR" sz="1200" b="1" dirty="0"/>
              <a:t> : </a:t>
            </a:r>
            <a:r>
              <a:rPr lang="fr-FR" sz="1200" dirty="0" smtClean="0"/>
              <a:t>on </a:t>
            </a:r>
            <a:r>
              <a:rPr lang="fr-FR" sz="1200" dirty="0"/>
              <a:t>mise sur les cartes les plus petites</a:t>
            </a:r>
            <a:r>
              <a:rPr lang="fr-FR" sz="1200" dirty="0" smtClean="0"/>
              <a:t>.</a:t>
            </a:r>
          </a:p>
          <a:p>
            <a:endParaRPr lang="fr-FR" sz="800" dirty="0" smtClean="0"/>
          </a:p>
          <a:p>
            <a:endParaRPr lang="en-US" sz="800" dirty="0" smtClean="0"/>
          </a:p>
          <a:p>
            <a:r>
              <a:rPr lang="fr-FR" sz="1200" b="1" dirty="0" smtClean="0"/>
              <a:t>3- </a:t>
            </a:r>
            <a:r>
              <a:rPr lang="fr-FR" sz="1200" b="1" dirty="0" err="1"/>
              <a:t>Pareak</a:t>
            </a:r>
            <a:r>
              <a:rPr lang="fr-FR" sz="1200" b="1" dirty="0"/>
              <a:t> : </a:t>
            </a:r>
            <a:r>
              <a:rPr lang="fr-FR" sz="1200" dirty="0" smtClean="0"/>
              <a:t>on </a:t>
            </a:r>
            <a:r>
              <a:rPr lang="fr-FR" sz="1200" dirty="0"/>
              <a:t>mise sur les paires de cartes. </a:t>
            </a:r>
            <a:endParaRPr lang="fr-FR" sz="1200" dirty="0" smtClean="0"/>
          </a:p>
          <a:p>
            <a:r>
              <a:rPr lang="fr-FR" sz="1200" dirty="0" smtClean="0"/>
              <a:t>Seuls ceux qui ont des paires misent.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b="1" dirty="0" smtClean="0"/>
          </a:p>
          <a:p>
            <a:endParaRPr lang="fr-FR" sz="1200" b="1" dirty="0" smtClean="0"/>
          </a:p>
          <a:p>
            <a:endParaRPr lang="fr-FR" sz="800" b="1" dirty="0" smtClean="0"/>
          </a:p>
          <a:p>
            <a:r>
              <a:rPr lang="fr-FR" sz="1200" b="1" dirty="0" smtClean="0"/>
              <a:t>4- </a:t>
            </a:r>
            <a:r>
              <a:rPr lang="fr-FR" sz="1200" b="1" dirty="0" err="1"/>
              <a:t>Jokoa</a:t>
            </a:r>
            <a:r>
              <a:rPr lang="fr-FR" sz="1200" b="1" dirty="0"/>
              <a:t> : </a:t>
            </a:r>
            <a:r>
              <a:rPr lang="fr-FR" sz="1200" dirty="0" smtClean="0"/>
              <a:t>on </a:t>
            </a:r>
            <a:r>
              <a:rPr lang="fr-FR" sz="1200" dirty="0"/>
              <a:t>mise sur </a:t>
            </a:r>
            <a:r>
              <a:rPr lang="fr-FR" sz="1200" dirty="0" smtClean="0"/>
              <a:t>le jeu, c’est-à-dire la </a:t>
            </a:r>
            <a:r>
              <a:rPr lang="fr-FR" sz="1200" i="1" dirty="0"/>
              <a:t>somme des </a:t>
            </a:r>
            <a:r>
              <a:rPr lang="fr-FR" sz="1200" i="1" dirty="0" smtClean="0"/>
              <a:t>cartes</a:t>
            </a:r>
            <a:endParaRPr lang="en-US" sz="1200" dirty="0"/>
          </a:p>
          <a:p>
            <a:r>
              <a:rPr lang="fr-FR" sz="1200" dirty="0" smtClean="0"/>
              <a:t>Avoir </a:t>
            </a:r>
            <a:r>
              <a:rPr lang="fr-FR" sz="1200" dirty="0"/>
              <a:t>le jeu </a:t>
            </a:r>
            <a:r>
              <a:rPr lang="fr-FR" sz="1200" dirty="0" smtClean="0"/>
              <a:t>: </a:t>
            </a:r>
            <a:r>
              <a:rPr lang="fr-FR" sz="1200" dirty="0"/>
              <a:t>somme des cartes ≥ </a:t>
            </a:r>
            <a:r>
              <a:rPr lang="fr-FR" sz="1200" b="1" dirty="0" smtClean="0"/>
              <a:t>31</a:t>
            </a:r>
            <a:r>
              <a:rPr lang="fr-FR" sz="1200" dirty="0" smtClean="0"/>
              <a:t>.</a:t>
            </a:r>
            <a:r>
              <a:rPr lang="fr-FR" sz="1200" b="1" dirty="0" smtClean="0"/>
              <a:t> </a:t>
            </a:r>
            <a:r>
              <a:rPr lang="fr-FR" sz="1200" dirty="0" smtClean="0"/>
              <a:t>Seuls </a:t>
            </a:r>
            <a:r>
              <a:rPr lang="fr-FR" sz="1200" dirty="0" smtClean="0"/>
              <a:t>ceux qui ont </a:t>
            </a:r>
            <a:r>
              <a:rPr lang="fr-FR" sz="1200" dirty="0" smtClean="0"/>
              <a:t>le jeu misent.</a:t>
            </a:r>
            <a:endParaRPr lang="fr-FR" sz="1200" b="1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Meilleur </a:t>
            </a:r>
            <a:r>
              <a:rPr lang="fr-FR" sz="1200" dirty="0"/>
              <a:t>jeu </a:t>
            </a:r>
            <a:r>
              <a:rPr lang="fr-FR" sz="1200" dirty="0" smtClean="0"/>
              <a:t>: 	</a:t>
            </a:r>
            <a:r>
              <a:rPr lang="fr-FR" sz="1600" b="1" dirty="0" smtClean="0"/>
              <a:t>31</a:t>
            </a:r>
            <a:r>
              <a:rPr lang="fr-FR" sz="1600" dirty="0" smtClean="0"/>
              <a:t>    </a:t>
            </a:r>
            <a:r>
              <a:rPr lang="fr-FR" sz="1200" dirty="0" smtClean="0"/>
              <a:t>puis    </a:t>
            </a:r>
            <a:r>
              <a:rPr lang="fr-FR" sz="1400" dirty="0" smtClean="0"/>
              <a:t>32 </a:t>
            </a:r>
            <a:r>
              <a:rPr lang="fr-FR" sz="1200" dirty="0"/>
              <a:t>&gt; 40 &gt; 37 &gt; 36 &gt; … &gt; 33</a:t>
            </a:r>
            <a:endParaRPr lang="en-US" sz="1200" dirty="0"/>
          </a:p>
          <a:p>
            <a:endParaRPr lang="en-US" sz="1200" b="1" dirty="0">
              <a:solidFill>
                <a:srgbClr val="00B050"/>
              </a:solidFill>
            </a:endParaRPr>
          </a:p>
          <a:p>
            <a:pPr lvl="0"/>
            <a:endParaRPr lang="fr-FR" sz="1200" dirty="0" smtClean="0"/>
          </a:p>
          <a:p>
            <a:pPr lvl="0"/>
            <a:r>
              <a:rPr lang="fr-FR" sz="1200" dirty="0" smtClean="0"/>
              <a:t>Si </a:t>
            </a:r>
            <a:r>
              <a:rPr lang="fr-FR" sz="1200" dirty="0" smtClean="0"/>
              <a:t>personne n’a </a:t>
            </a:r>
            <a:r>
              <a:rPr lang="fr-FR" sz="1200" dirty="0"/>
              <a:t>le jeu, on mise sur le «faux jeu» :</a:t>
            </a:r>
            <a:r>
              <a:rPr lang="fr-FR" sz="1200" b="1" dirty="0"/>
              <a:t> </a:t>
            </a:r>
            <a:r>
              <a:rPr lang="fr-FR" sz="1200" b="1" dirty="0" err="1"/>
              <a:t>pundia</a:t>
            </a:r>
            <a:r>
              <a:rPr lang="fr-FR" sz="1200" b="1" dirty="0"/>
              <a:t>, </a:t>
            </a:r>
            <a:r>
              <a:rPr lang="fr-FR" sz="1200" b="1" dirty="0" err="1"/>
              <a:t>pundutzia</a:t>
            </a:r>
            <a:endParaRPr lang="en-US" sz="1200" dirty="0"/>
          </a:p>
          <a:p>
            <a:r>
              <a:rPr lang="fr-FR" sz="1200" dirty="0"/>
              <a:t>Meilleur </a:t>
            </a:r>
            <a:r>
              <a:rPr lang="fr-FR" sz="1200" dirty="0" smtClean="0"/>
              <a:t>« faux jeu »</a:t>
            </a:r>
            <a:r>
              <a:rPr lang="fr-FR" sz="1200" dirty="0"/>
              <a:t> </a:t>
            </a:r>
            <a:r>
              <a:rPr lang="fr-FR" sz="1200" dirty="0" smtClean="0"/>
              <a:t>:</a:t>
            </a:r>
            <a:r>
              <a:rPr lang="fr-FR" sz="1200" b="1" dirty="0" smtClean="0"/>
              <a:t>   </a:t>
            </a:r>
            <a:r>
              <a:rPr lang="fr-FR" sz="1600" b="1" dirty="0" smtClean="0"/>
              <a:t>30</a:t>
            </a:r>
            <a:r>
              <a:rPr lang="fr-FR" sz="1600" dirty="0" smtClean="0"/>
              <a:t>  </a:t>
            </a:r>
            <a:r>
              <a:rPr lang="fr-FR" sz="1200" dirty="0" smtClean="0"/>
              <a:t>&gt; </a:t>
            </a:r>
            <a:r>
              <a:rPr lang="fr-FR" sz="1200" dirty="0"/>
              <a:t>29 &gt; </a:t>
            </a:r>
            <a:r>
              <a:rPr lang="fr-FR" sz="1200" dirty="0" smtClean="0"/>
              <a:t>28 </a:t>
            </a:r>
            <a:r>
              <a:rPr lang="fr-FR" sz="1200" dirty="0"/>
              <a:t>&gt; </a:t>
            </a:r>
            <a:r>
              <a:rPr lang="fr-FR" sz="1200" dirty="0" smtClean="0"/>
              <a:t>…</a:t>
            </a:r>
            <a:endParaRPr lang="en-US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4925537" y="38610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cap="small" dirty="0" smtClean="0"/>
              <a:t>Exemples comptage points</a:t>
            </a:r>
            <a:endParaRPr lang="en-US" u="sng" cap="small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852"/>
            <a:ext cx="457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cap="small" dirty="0" smtClean="0"/>
              <a:t>Mon Mémo Mus 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©2019 Ximun Loyatho - v2</a:t>
            </a:r>
            <a:endParaRPr lang="en-US" cap="small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059832" y="548680"/>
            <a:ext cx="1235184" cy="504056"/>
            <a:chOff x="2987824" y="476672"/>
            <a:chExt cx="1235184" cy="504056"/>
          </a:xfrm>
        </p:grpSpPr>
        <p:sp>
          <p:nvSpPr>
            <p:cNvPr id="8" name="Arc 7"/>
            <p:cNvSpPr/>
            <p:nvPr/>
          </p:nvSpPr>
          <p:spPr>
            <a:xfrm>
              <a:off x="3718952" y="476672"/>
              <a:ext cx="504056" cy="504056"/>
            </a:xfrm>
            <a:prstGeom prst="arc">
              <a:avLst>
                <a:gd name="adj1" fmla="val 16200000"/>
                <a:gd name="adj2" fmla="val 8943321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987824" y="571074"/>
              <a:ext cx="1202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/>
                <a:t>s</a:t>
              </a:r>
              <a:r>
                <a:rPr lang="fr-FR" sz="1200" i="1" dirty="0" smtClean="0"/>
                <a:t>ens distribution</a:t>
              </a:r>
              <a:endParaRPr lang="en-US" sz="1200" i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51520" y="548680"/>
            <a:ext cx="2429317" cy="432048"/>
            <a:chOff x="846539" y="476672"/>
            <a:chExt cx="2429317" cy="432048"/>
          </a:xfrm>
        </p:grpSpPr>
        <p:grpSp>
          <p:nvGrpSpPr>
            <p:cNvPr id="15" name="Groupe 14"/>
            <p:cNvGrpSpPr/>
            <p:nvPr/>
          </p:nvGrpSpPr>
          <p:grpSpPr>
            <a:xfrm>
              <a:off x="846539" y="549260"/>
              <a:ext cx="432048" cy="359460"/>
              <a:chOff x="899592" y="476672"/>
              <a:chExt cx="432048" cy="359460"/>
            </a:xfrm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1068458" y="476672"/>
              <a:ext cx="432048" cy="359460"/>
              <a:chOff x="899592" y="476672"/>
              <a:chExt cx="432048" cy="359460"/>
            </a:xfrm>
          </p:grpSpPr>
          <p:sp>
            <p:nvSpPr>
              <p:cNvPr id="19" name="Rectangle à coins arrondis 18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2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290377" y="549260"/>
              <a:ext cx="432048" cy="359460"/>
              <a:chOff x="899592" y="476672"/>
              <a:chExt cx="432048" cy="359460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3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1512296" y="476672"/>
              <a:ext cx="432048" cy="359460"/>
              <a:chOff x="899592" y="476672"/>
              <a:chExt cx="432048" cy="359460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bg1"/>
                    </a:solidFill>
                  </a:rPr>
                  <a:t>4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1734215" y="549260"/>
              <a:ext cx="432048" cy="359460"/>
              <a:chOff x="899592" y="476672"/>
              <a:chExt cx="432048" cy="35946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5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56134" y="476672"/>
              <a:ext cx="432048" cy="359460"/>
              <a:chOff x="899592" y="476672"/>
              <a:chExt cx="432048" cy="359460"/>
            </a:xfrm>
          </p:grpSpPr>
          <p:sp>
            <p:nvSpPr>
              <p:cNvPr id="31" name="Rectangle à coins arrondis 30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6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2178053" y="549260"/>
              <a:ext cx="432048" cy="359460"/>
              <a:chOff x="899592" y="476672"/>
              <a:chExt cx="432048" cy="359460"/>
            </a:xfrm>
          </p:grpSpPr>
          <p:sp>
            <p:nvSpPr>
              <p:cNvPr id="12" name="Rectangle à coins arrondis 11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7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2399972" y="476672"/>
              <a:ext cx="432048" cy="359460"/>
              <a:chOff x="899592" y="476672"/>
              <a:chExt cx="432048" cy="359460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10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2621891" y="549260"/>
              <a:ext cx="432048" cy="359460"/>
              <a:chOff x="899592" y="476672"/>
              <a:chExt cx="432048" cy="359460"/>
            </a:xfrm>
          </p:grpSpPr>
          <p:sp>
            <p:nvSpPr>
              <p:cNvPr id="37" name="Rectangle à coins arrondis 36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11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2843808" y="476672"/>
              <a:ext cx="432048" cy="359460"/>
              <a:chOff x="899592" y="476672"/>
              <a:chExt cx="432048" cy="359460"/>
            </a:xfrm>
          </p:grpSpPr>
          <p:sp>
            <p:nvSpPr>
              <p:cNvPr id="40" name="Rectangle à coins arrondis 39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12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0" y="101498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cap="small" dirty="0" smtClean="0"/>
              <a:t>Phases d’un tour</a:t>
            </a:r>
            <a:endParaRPr lang="en-US" u="sng" cap="small" dirty="0"/>
          </a:p>
        </p:txBody>
      </p:sp>
      <p:grpSp>
        <p:nvGrpSpPr>
          <p:cNvPr id="403" name="Groupe 402"/>
          <p:cNvGrpSpPr/>
          <p:nvPr/>
        </p:nvGrpSpPr>
        <p:grpSpPr>
          <a:xfrm>
            <a:off x="-36512" y="4941168"/>
            <a:ext cx="4608512" cy="432048"/>
            <a:chOff x="-36512" y="4509120"/>
            <a:chExt cx="4608512" cy="432048"/>
          </a:xfrm>
        </p:grpSpPr>
        <p:grpSp>
          <p:nvGrpSpPr>
            <p:cNvPr id="189" name="Groupe 188"/>
            <p:cNvGrpSpPr/>
            <p:nvPr/>
          </p:nvGrpSpPr>
          <p:grpSpPr>
            <a:xfrm>
              <a:off x="2898135" y="4509120"/>
              <a:ext cx="1673865" cy="432048"/>
              <a:chOff x="2826127" y="4436532"/>
              <a:chExt cx="1673865" cy="432048"/>
            </a:xfrm>
          </p:grpSpPr>
          <p:sp>
            <p:nvSpPr>
              <p:cNvPr id="82" name="ZoneTexte 81"/>
              <p:cNvSpPr txBox="1"/>
              <p:nvPr/>
            </p:nvSpPr>
            <p:spPr>
              <a:xfrm>
                <a:off x="3560311" y="4550350"/>
                <a:ext cx="939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i="1" dirty="0" smtClean="0"/>
                  <a:t>→ valeur 10</a:t>
                </a:r>
                <a:endParaRPr lang="en-US" sz="1200" i="1" dirty="0"/>
              </a:p>
            </p:txBody>
          </p:sp>
          <p:grpSp>
            <p:nvGrpSpPr>
              <p:cNvPr id="158" name="Groupe 157"/>
              <p:cNvGrpSpPr/>
              <p:nvPr/>
            </p:nvGrpSpPr>
            <p:grpSpPr>
              <a:xfrm>
                <a:off x="2826127" y="4436532"/>
                <a:ext cx="875884" cy="432048"/>
                <a:chOff x="2399972" y="476672"/>
                <a:chExt cx="875884" cy="432048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2399972" y="476672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73" name="Rectangle à coins arrondis 172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ZoneTexte 173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10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7" name="Groupe 166"/>
                <p:cNvGrpSpPr/>
                <p:nvPr/>
              </p:nvGrpSpPr>
              <p:grpSpPr>
                <a:xfrm>
                  <a:off x="2621891" y="549260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71" name="Rectangle à coins arrondis 170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ZoneTexte 171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11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8" name="Groupe 167"/>
                <p:cNvGrpSpPr/>
                <p:nvPr/>
              </p:nvGrpSpPr>
              <p:grpSpPr>
                <a:xfrm>
                  <a:off x="2843808" y="476672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69" name="Rectangle à coins arrondis 168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12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1" name="Groupe 190"/>
            <p:cNvGrpSpPr/>
            <p:nvPr/>
          </p:nvGrpSpPr>
          <p:grpSpPr>
            <a:xfrm>
              <a:off x="-36512" y="4509120"/>
              <a:ext cx="2891761" cy="432048"/>
              <a:chOff x="96063" y="4509120"/>
              <a:chExt cx="2891761" cy="43204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96063" y="4509120"/>
                <a:ext cx="1763562" cy="432048"/>
                <a:chOff x="846539" y="476672"/>
                <a:chExt cx="1763562" cy="432048"/>
              </a:xfrm>
            </p:grpSpPr>
            <p:grpSp>
              <p:nvGrpSpPr>
                <p:cNvPr id="128" name="Groupe 127"/>
                <p:cNvGrpSpPr/>
                <p:nvPr/>
              </p:nvGrpSpPr>
              <p:grpSpPr>
                <a:xfrm>
                  <a:off x="846539" y="549260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56" name="Rectangle à coins arrondis 155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ZoneTexte 156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9" name="Groupe 128"/>
                <p:cNvGrpSpPr/>
                <p:nvPr/>
              </p:nvGrpSpPr>
              <p:grpSpPr>
                <a:xfrm>
                  <a:off x="1068458" y="476672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54" name="Rectangle à coins arrondis 153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ZoneTexte 154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2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0" name="Groupe 129"/>
                <p:cNvGrpSpPr/>
                <p:nvPr/>
              </p:nvGrpSpPr>
              <p:grpSpPr>
                <a:xfrm>
                  <a:off x="1290377" y="549260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52" name="Rectangle à coins arrondis 151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ZoneTexte 152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3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1512296" y="476672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ZoneTexte 150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>
                        <a:solidFill>
                          <a:schemeClr val="bg1"/>
                        </a:solidFill>
                      </a:rPr>
                      <a:t>4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2" name="Groupe 131"/>
                <p:cNvGrpSpPr/>
                <p:nvPr/>
              </p:nvGrpSpPr>
              <p:grpSpPr>
                <a:xfrm>
                  <a:off x="1734215" y="549260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48" name="Rectangle à coins arrondis 147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ZoneTexte 148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5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3" name="Groupe 132"/>
                <p:cNvGrpSpPr/>
                <p:nvPr/>
              </p:nvGrpSpPr>
              <p:grpSpPr>
                <a:xfrm>
                  <a:off x="1956134" y="476672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46" name="Rectangle à coins arrondis 145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ZoneTexte 146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6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4" name="Groupe 133"/>
                <p:cNvGrpSpPr/>
                <p:nvPr/>
              </p:nvGrpSpPr>
              <p:grpSpPr>
                <a:xfrm>
                  <a:off x="2178053" y="549260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44" name="Rectangle à coins arrondis 143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ZoneTexte 144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7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90" name="ZoneTexte 189"/>
              <p:cNvSpPr txBox="1"/>
              <p:nvPr/>
            </p:nvSpPr>
            <p:spPr>
              <a:xfrm>
                <a:off x="1713116" y="4622938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i="1" dirty="0" smtClean="0"/>
                  <a:t>→ valeur 1,2, …,7</a:t>
                </a:r>
                <a:endParaRPr lang="en-US" sz="1200" i="1" dirty="0"/>
              </a:p>
            </p:txBody>
          </p:sp>
        </p:grpSp>
      </p:grpSp>
      <p:grpSp>
        <p:nvGrpSpPr>
          <p:cNvPr id="205" name="Groupe 204"/>
          <p:cNvGrpSpPr/>
          <p:nvPr/>
        </p:nvGrpSpPr>
        <p:grpSpPr>
          <a:xfrm>
            <a:off x="1" y="5614917"/>
            <a:ext cx="3491879" cy="262355"/>
            <a:chOff x="292739" y="5532367"/>
            <a:chExt cx="3192041" cy="262355"/>
          </a:xfrm>
        </p:grpSpPr>
        <p:sp>
          <p:nvSpPr>
            <p:cNvPr id="84" name="ZoneTexte 83"/>
            <p:cNvSpPr txBox="1"/>
            <p:nvPr/>
          </p:nvSpPr>
          <p:spPr>
            <a:xfrm>
              <a:off x="292739" y="5533112"/>
              <a:ext cx="3016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 smtClean="0">
                  <a:solidFill>
                    <a:srgbClr val="00B050"/>
                  </a:solidFill>
                </a:rPr>
                <a:t>Bonus :              3pts 	                  2pts</a:t>
              </a:r>
              <a:endParaRPr lang="en-US" sz="1100" dirty="0"/>
            </a:p>
          </p:txBody>
        </p:sp>
        <p:grpSp>
          <p:nvGrpSpPr>
            <p:cNvPr id="198" name="Groupe 197"/>
            <p:cNvGrpSpPr/>
            <p:nvPr/>
          </p:nvGrpSpPr>
          <p:grpSpPr>
            <a:xfrm>
              <a:off x="1184609" y="5545067"/>
              <a:ext cx="259600" cy="65381"/>
              <a:chOff x="1192930" y="5553370"/>
              <a:chExt cx="259600" cy="65381"/>
            </a:xfrm>
          </p:grpSpPr>
          <p:cxnSp>
            <p:nvCxnSpPr>
              <p:cNvPr id="193" name="Connecteur droit 192"/>
              <p:cNvCxnSpPr/>
              <p:nvPr/>
            </p:nvCxnSpPr>
            <p:spPr>
              <a:xfrm>
                <a:off x="1192930" y="5553370"/>
                <a:ext cx="2596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>
                <a:off x="1322733" y="5553370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e 198"/>
            <p:cNvGrpSpPr/>
            <p:nvPr/>
          </p:nvGrpSpPr>
          <p:grpSpPr>
            <a:xfrm>
              <a:off x="1863966" y="5532367"/>
              <a:ext cx="1620814" cy="65381"/>
              <a:chOff x="478490" y="5540670"/>
              <a:chExt cx="1620814" cy="65381"/>
            </a:xfrm>
          </p:grpSpPr>
          <p:cxnSp>
            <p:nvCxnSpPr>
              <p:cNvPr id="200" name="Connecteur droit 199"/>
              <p:cNvCxnSpPr/>
              <p:nvPr/>
            </p:nvCxnSpPr>
            <p:spPr>
              <a:xfrm>
                <a:off x="478490" y="5540670"/>
                <a:ext cx="162081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/>
              <p:cNvCxnSpPr/>
              <p:nvPr/>
            </p:nvCxnSpPr>
            <p:spPr>
              <a:xfrm>
                <a:off x="1290326" y="5540670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e 370"/>
          <p:cNvGrpSpPr/>
          <p:nvPr/>
        </p:nvGrpSpPr>
        <p:grpSpPr>
          <a:xfrm>
            <a:off x="3275856" y="2061612"/>
            <a:ext cx="1183946" cy="413113"/>
            <a:chOff x="3248298" y="1929135"/>
            <a:chExt cx="1183946" cy="413113"/>
          </a:xfrm>
        </p:grpSpPr>
        <p:grpSp>
          <p:nvGrpSpPr>
            <p:cNvPr id="310" name="Groupe 309"/>
            <p:cNvGrpSpPr/>
            <p:nvPr/>
          </p:nvGrpSpPr>
          <p:grpSpPr>
            <a:xfrm>
              <a:off x="4000196" y="1982788"/>
              <a:ext cx="432048" cy="359460"/>
              <a:chOff x="899592" y="476672"/>
              <a:chExt cx="432048" cy="359460"/>
            </a:xfrm>
          </p:grpSpPr>
          <p:sp>
            <p:nvSpPr>
              <p:cNvPr id="311" name="Rectangle à coins arrondis 310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ZoneTexte 311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3" name="Groupe 312"/>
            <p:cNvGrpSpPr/>
            <p:nvPr/>
          </p:nvGrpSpPr>
          <p:grpSpPr>
            <a:xfrm>
              <a:off x="3960987" y="1929135"/>
              <a:ext cx="432048" cy="359460"/>
              <a:chOff x="899592" y="476672"/>
              <a:chExt cx="432048" cy="359460"/>
            </a:xfrm>
          </p:grpSpPr>
          <p:sp>
            <p:nvSpPr>
              <p:cNvPr id="314" name="Rectangle à coins arrondis 313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ZoneTexte 314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2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6" name="Groupe 315"/>
            <p:cNvGrpSpPr/>
            <p:nvPr/>
          </p:nvGrpSpPr>
          <p:grpSpPr>
            <a:xfrm>
              <a:off x="3921776" y="1982788"/>
              <a:ext cx="432048" cy="359460"/>
              <a:chOff x="913878" y="476672"/>
              <a:chExt cx="432048" cy="359460"/>
            </a:xfrm>
          </p:grpSpPr>
          <p:sp>
            <p:nvSpPr>
              <p:cNvPr id="317" name="Rectangle à coins arrondis 316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ZoneTexte 317"/>
              <p:cNvSpPr txBox="1"/>
              <p:nvPr/>
            </p:nvSpPr>
            <p:spPr>
              <a:xfrm>
                <a:off x="913878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3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9" name="Groupe 318"/>
            <p:cNvGrpSpPr/>
            <p:nvPr/>
          </p:nvGrpSpPr>
          <p:grpSpPr>
            <a:xfrm>
              <a:off x="3882565" y="1929135"/>
              <a:ext cx="432048" cy="359460"/>
              <a:chOff x="899592" y="476672"/>
              <a:chExt cx="432048" cy="359460"/>
            </a:xfrm>
          </p:grpSpPr>
          <p:sp>
            <p:nvSpPr>
              <p:cNvPr id="320" name="Rectangle à coins arrondis 319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ZoneTexte 320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bg1"/>
                    </a:solidFill>
                  </a:rPr>
                  <a:t>4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2" name="Groupe 321"/>
            <p:cNvGrpSpPr/>
            <p:nvPr/>
          </p:nvGrpSpPr>
          <p:grpSpPr>
            <a:xfrm>
              <a:off x="3843354" y="1982788"/>
              <a:ext cx="432048" cy="359460"/>
              <a:chOff x="899592" y="476672"/>
              <a:chExt cx="432048" cy="359460"/>
            </a:xfrm>
          </p:grpSpPr>
          <p:sp>
            <p:nvSpPr>
              <p:cNvPr id="323" name="Rectangle à coins arrondis 322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ZoneTexte 323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5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5" name="Groupe 324"/>
            <p:cNvGrpSpPr/>
            <p:nvPr/>
          </p:nvGrpSpPr>
          <p:grpSpPr>
            <a:xfrm>
              <a:off x="3804143" y="1929135"/>
              <a:ext cx="432048" cy="359460"/>
              <a:chOff x="899592" y="476672"/>
              <a:chExt cx="432048" cy="359460"/>
            </a:xfrm>
          </p:grpSpPr>
          <p:sp>
            <p:nvSpPr>
              <p:cNvPr id="326" name="Rectangle à coins arrondis 325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ZoneTexte 326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6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8" name="Groupe 327"/>
            <p:cNvGrpSpPr/>
            <p:nvPr/>
          </p:nvGrpSpPr>
          <p:grpSpPr>
            <a:xfrm>
              <a:off x="3764932" y="1982788"/>
              <a:ext cx="432048" cy="359460"/>
              <a:chOff x="899592" y="476672"/>
              <a:chExt cx="432048" cy="359460"/>
            </a:xfrm>
          </p:grpSpPr>
          <p:sp>
            <p:nvSpPr>
              <p:cNvPr id="329" name="Rectangle à coins arrondis 328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ZoneTexte 329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7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1" name="Groupe 330"/>
            <p:cNvGrpSpPr/>
            <p:nvPr/>
          </p:nvGrpSpPr>
          <p:grpSpPr>
            <a:xfrm>
              <a:off x="3725721" y="1929135"/>
              <a:ext cx="432048" cy="359460"/>
              <a:chOff x="899592" y="476672"/>
              <a:chExt cx="432048" cy="359460"/>
            </a:xfrm>
          </p:grpSpPr>
          <p:sp>
            <p:nvSpPr>
              <p:cNvPr id="332" name="Rectangle à coins arrondis 331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ZoneTexte 332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10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4" name="Groupe 333"/>
            <p:cNvGrpSpPr/>
            <p:nvPr/>
          </p:nvGrpSpPr>
          <p:grpSpPr>
            <a:xfrm>
              <a:off x="3491378" y="1982788"/>
              <a:ext cx="432048" cy="359460"/>
              <a:chOff x="899592" y="476672"/>
              <a:chExt cx="432048" cy="359460"/>
            </a:xfrm>
          </p:grpSpPr>
          <p:sp>
            <p:nvSpPr>
              <p:cNvPr id="335" name="Rectangle à coins arrondis 334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ZoneTexte 335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11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7" name="Groupe 336"/>
            <p:cNvGrpSpPr/>
            <p:nvPr/>
          </p:nvGrpSpPr>
          <p:grpSpPr>
            <a:xfrm>
              <a:off x="3248298" y="1929135"/>
              <a:ext cx="432048" cy="359460"/>
              <a:chOff x="899592" y="476672"/>
              <a:chExt cx="432048" cy="359460"/>
            </a:xfrm>
          </p:grpSpPr>
          <p:sp>
            <p:nvSpPr>
              <p:cNvPr id="338" name="Rectangle à coins arrondis 337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ZoneTexte 338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12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2" name="Groupe 371"/>
          <p:cNvGrpSpPr/>
          <p:nvPr/>
        </p:nvGrpSpPr>
        <p:grpSpPr>
          <a:xfrm>
            <a:off x="3275856" y="2580144"/>
            <a:ext cx="1111938" cy="413113"/>
            <a:chOff x="3248298" y="1929135"/>
            <a:chExt cx="1111938" cy="413113"/>
          </a:xfrm>
        </p:grpSpPr>
        <p:sp>
          <p:nvSpPr>
            <p:cNvPr id="401" name="Rectangle à coins arrondis 400"/>
            <p:cNvSpPr/>
            <p:nvPr/>
          </p:nvSpPr>
          <p:spPr>
            <a:xfrm>
              <a:off x="4072204" y="1982788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à coins arrondis 398"/>
            <p:cNvSpPr/>
            <p:nvPr/>
          </p:nvSpPr>
          <p:spPr>
            <a:xfrm>
              <a:off x="4032995" y="1929135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à coins arrondis 396"/>
            <p:cNvSpPr/>
            <p:nvPr/>
          </p:nvSpPr>
          <p:spPr>
            <a:xfrm>
              <a:off x="3979498" y="1982788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à coins arrondis 394"/>
            <p:cNvSpPr/>
            <p:nvPr/>
          </p:nvSpPr>
          <p:spPr>
            <a:xfrm>
              <a:off x="3954573" y="1929135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à coins arrondis 392"/>
            <p:cNvSpPr/>
            <p:nvPr/>
          </p:nvSpPr>
          <p:spPr>
            <a:xfrm>
              <a:off x="3915362" y="1982788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à coins arrondis 390"/>
            <p:cNvSpPr/>
            <p:nvPr/>
          </p:nvSpPr>
          <p:spPr>
            <a:xfrm>
              <a:off x="3876151" y="1929135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à coins arrondis 388"/>
            <p:cNvSpPr/>
            <p:nvPr/>
          </p:nvSpPr>
          <p:spPr>
            <a:xfrm>
              <a:off x="3836940" y="1982788"/>
              <a:ext cx="288032" cy="35946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0" name="Groupe 379"/>
            <p:cNvGrpSpPr/>
            <p:nvPr/>
          </p:nvGrpSpPr>
          <p:grpSpPr>
            <a:xfrm>
              <a:off x="3725721" y="1929135"/>
              <a:ext cx="432048" cy="359460"/>
              <a:chOff x="899592" y="476672"/>
              <a:chExt cx="432048" cy="359460"/>
            </a:xfrm>
          </p:grpSpPr>
          <p:sp>
            <p:nvSpPr>
              <p:cNvPr id="387" name="Rectangle à coins arrondis 386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ZoneTexte 387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3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1" name="Groupe 380"/>
            <p:cNvGrpSpPr/>
            <p:nvPr/>
          </p:nvGrpSpPr>
          <p:grpSpPr>
            <a:xfrm>
              <a:off x="3491378" y="1982788"/>
              <a:ext cx="432048" cy="359460"/>
              <a:chOff x="899592" y="476672"/>
              <a:chExt cx="432048" cy="359460"/>
            </a:xfrm>
          </p:grpSpPr>
          <p:sp>
            <p:nvSpPr>
              <p:cNvPr id="385" name="Rectangle à coins arrondis 384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ZoneTexte 385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2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2" name="Groupe 381"/>
            <p:cNvGrpSpPr/>
            <p:nvPr/>
          </p:nvGrpSpPr>
          <p:grpSpPr>
            <a:xfrm>
              <a:off x="3248298" y="1929135"/>
              <a:ext cx="432048" cy="359460"/>
              <a:chOff x="899592" y="476672"/>
              <a:chExt cx="432048" cy="359460"/>
            </a:xfrm>
          </p:grpSpPr>
          <p:sp>
            <p:nvSpPr>
              <p:cNvPr id="383" name="Rectangle à coins arrondis 382"/>
              <p:cNvSpPr/>
              <p:nvPr/>
            </p:nvSpPr>
            <p:spPr>
              <a:xfrm>
                <a:off x="971600" y="476672"/>
                <a:ext cx="288032" cy="3594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ZoneTexte 383"/>
              <p:cNvSpPr txBox="1"/>
              <p:nvPr/>
            </p:nvSpPr>
            <p:spPr>
              <a:xfrm>
                <a:off x="899592" y="487125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chemeClr val="bg1"/>
                    </a:solidFill>
                  </a:rPr>
                  <a:t>1</a:t>
                </a:r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4" name="Groupe 413"/>
          <p:cNvGrpSpPr/>
          <p:nvPr/>
        </p:nvGrpSpPr>
        <p:grpSpPr>
          <a:xfrm>
            <a:off x="0" y="3531488"/>
            <a:ext cx="4515365" cy="885824"/>
            <a:chOff x="0" y="3717032"/>
            <a:chExt cx="4515365" cy="885824"/>
          </a:xfrm>
        </p:grpSpPr>
        <p:grpSp>
          <p:nvGrpSpPr>
            <p:cNvPr id="404" name="Groupe 403"/>
            <p:cNvGrpSpPr/>
            <p:nvPr/>
          </p:nvGrpSpPr>
          <p:grpSpPr>
            <a:xfrm>
              <a:off x="442849" y="3717032"/>
              <a:ext cx="3697103" cy="432048"/>
              <a:chOff x="442849" y="3212976"/>
              <a:chExt cx="3697103" cy="432048"/>
            </a:xfrm>
          </p:grpSpPr>
          <p:grpSp>
            <p:nvGrpSpPr>
              <p:cNvPr id="116" name="Groupe 115"/>
              <p:cNvGrpSpPr/>
              <p:nvPr/>
            </p:nvGrpSpPr>
            <p:grpSpPr>
              <a:xfrm>
                <a:off x="442849" y="3212976"/>
                <a:ext cx="653967" cy="432048"/>
                <a:chOff x="370841" y="2998128"/>
                <a:chExt cx="653967" cy="432048"/>
              </a:xfrm>
            </p:grpSpPr>
            <p:grpSp>
              <p:nvGrpSpPr>
                <p:cNvPr id="86" name="Groupe 85"/>
                <p:cNvGrpSpPr/>
                <p:nvPr/>
              </p:nvGrpSpPr>
              <p:grpSpPr>
                <a:xfrm>
                  <a:off x="370841" y="3070716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14" name="Rectangle à coins arrondis 113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4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e 86"/>
                <p:cNvGrpSpPr/>
                <p:nvPr/>
              </p:nvGrpSpPr>
              <p:grpSpPr>
                <a:xfrm>
                  <a:off x="592760" y="2998128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12" name="Rectangle à coins arrondis 111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ZoneTexte 112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4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7" name="Groupe 116"/>
              <p:cNvGrpSpPr/>
              <p:nvPr/>
            </p:nvGrpSpPr>
            <p:grpSpPr>
              <a:xfrm>
                <a:off x="1631540" y="3212976"/>
                <a:ext cx="875886" cy="432048"/>
                <a:chOff x="1036598" y="2998128"/>
                <a:chExt cx="875886" cy="432048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1036598" y="2998128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08" name="Rectangle à coins arrondis 107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ZoneTexte 108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10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" name="Groupe 89"/>
                <p:cNvGrpSpPr/>
                <p:nvPr/>
              </p:nvGrpSpPr>
              <p:grpSpPr>
                <a:xfrm>
                  <a:off x="1258517" y="3070716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06" name="Rectangle à coins arrondis 105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ZoneTexte 106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10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1" name="Groupe 90"/>
                <p:cNvGrpSpPr/>
                <p:nvPr/>
              </p:nvGrpSpPr>
              <p:grpSpPr>
                <a:xfrm>
                  <a:off x="1480436" y="2998128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ZoneTexte 104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10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Groupe 117"/>
              <p:cNvGrpSpPr/>
              <p:nvPr/>
            </p:nvGrpSpPr>
            <p:grpSpPr>
              <a:xfrm>
                <a:off x="3042149" y="3212976"/>
                <a:ext cx="1097803" cy="432048"/>
                <a:chOff x="2434287" y="2998128"/>
                <a:chExt cx="1097803" cy="432048"/>
              </a:xfrm>
            </p:grpSpPr>
            <p:grpSp>
              <p:nvGrpSpPr>
                <p:cNvPr id="92" name="Groupe 91"/>
                <p:cNvGrpSpPr/>
                <p:nvPr/>
              </p:nvGrpSpPr>
              <p:grpSpPr>
                <a:xfrm>
                  <a:off x="2434287" y="3070716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02" name="Rectangle à coins arrondis 101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ZoneTexte 102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2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" name="Groupe 92"/>
                <p:cNvGrpSpPr/>
                <p:nvPr/>
              </p:nvGrpSpPr>
              <p:grpSpPr>
                <a:xfrm>
                  <a:off x="2656206" y="2998128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100" name="Rectangle à coins arrondis 99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ZoneTexte 100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2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" name="Groupe 93"/>
                <p:cNvGrpSpPr/>
                <p:nvPr/>
              </p:nvGrpSpPr>
              <p:grpSpPr>
                <a:xfrm>
                  <a:off x="2878125" y="3070716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98" name="Rectangle à coins arrondis 97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ZoneTexte 98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5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" name="Groupe 94"/>
                <p:cNvGrpSpPr/>
                <p:nvPr/>
              </p:nvGrpSpPr>
              <p:grpSpPr>
                <a:xfrm>
                  <a:off x="3100042" y="2998128"/>
                  <a:ext cx="432048" cy="359460"/>
                  <a:chOff x="899592" y="476672"/>
                  <a:chExt cx="432048" cy="359460"/>
                </a:xfrm>
              </p:grpSpPr>
              <p:sp>
                <p:nvSpPr>
                  <p:cNvPr id="96" name="Rectangle à coins arrondis 95"/>
                  <p:cNvSpPr/>
                  <p:nvPr/>
                </p:nvSpPr>
                <p:spPr>
                  <a:xfrm>
                    <a:off x="971600" y="476672"/>
                    <a:ext cx="288032" cy="35946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ZoneTexte 96"/>
                  <p:cNvSpPr txBox="1"/>
                  <p:nvPr/>
                </p:nvSpPr>
                <p:spPr>
                  <a:xfrm>
                    <a:off x="899592" y="487125"/>
                    <a:ext cx="43204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smtClean="0">
                        <a:solidFill>
                          <a:schemeClr val="bg1"/>
                        </a:solidFill>
                      </a:rPr>
                      <a:t>5</a:t>
                    </a:r>
                    <a:endParaRPr 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07" name="ZoneTexte 206"/>
            <p:cNvSpPr txBox="1"/>
            <p:nvPr/>
          </p:nvSpPr>
          <p:spPr>
            <a:xfrm>
              <a:off x="0" y="4110413"/>
              <a:ext cx="45153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         Paires, </a:t>
              </a:r>
              <a:r>
                <a:rPr lang="fr-FR" sz="1100" dirty="0" err="1" smtClean="0"/>
                <a:t>pariak</a:t>
              </a:r>
              <a:r>
                <a:rPr lang="fr-FR" sz="1100" dirty="0" smtClean="0"/>
                <a:t>        &lt;      </a:t>
              </a:r>
              <a:r>
                <a:rPr lang="fr-FR" sz="1100" dirty="0" err="1" smtClean="0"/>
                <a:t>Meds</a:t>
              </a:r>
              <a:r>
                <a:rPr lang="fr-FR" sz="1100" dirty="0" smtClean="0"/>
                <a:t>, </a:t>
              </a:r>
              <a:r>
                <a:rPr lang="fr-FR" sz="1100" dirty="0" err="1" smtClean="0"/>
                <a:t>mediak</a:t>
              </a:r>
              <a:r>
                <a:rPr lang="fr-FR" sz="1100" dirty="0" smtClean="0"/>
                <a:t>           &lt;       Doubles, </a:t>
              </a:r>
              <a:r>
                <a:rPr lang="fr-FR" sz="1100" dirty="0" err="1" smtClean="0"/>
                <a:t>dobliak</a:t>
              </a:r>
              <a:endParaRPr lang="fr-FR" sz="1100" dirty="0" smtClean="0"/>
            </a:p>
            <a:p>
              <a:endParaRPr lang="fr-FR" sz="400" b="1" i="1" dirty="0" smtClean="0">
                <a:solidFill>
                  <a:srgbClr val="00B050"/>
                </a:solidFill>
              </a:endParaRPr>
            </a:p>
            <a:p>
              <a:r>
                <a:rPr lang="fr-FR" sz="1100" b="1" i="1" dirty="0" smtClean="0">
                  <a:solidFill>
                    <a:srgbClr val="00B050"/>
                  </a:solidFill>
                </a:rPr>
                <a:t>Bonus :     1pt 	                            2pts                                         3pts</a:t>
              </a:r>
              <a:endParaRPr lang="en-US" sz="1100" dirty="0"/>
            </a:p>
          </p:txBody>
        </p:sp>
        <p:grpSp>
          <p:nvGrpSpPr>
            <p:cNvPr id="208" name="Groupe 207"/>
            <p:cNvGrpSpPr/>
            <p:nvPr/>
          </p:nvGrpSpPr>
          <p:grpSpPr>
            <a:xfrm>
              <a:off x="467544" y="4341289"/>
              <a:ext cx="659862" cy="65381"/>
              <a:chOff x="755576" y="5354344"/>
              <a:chExt cx="659862" cy="65381"/>
            </a:xfrm>
          </p:grpSpPr>
          <p:cxnSp>
            <p:nvCxnSpPr>
              <p:cNvPr id="212" name="Connecteur droit 211"/>
              <p:cNvCxnSpPr/>
              <p:nvPr/>
            </p:nvCxnSpPr>
            <p:spPr>
              <a:xfrm>
                <a:off x="755576" y="5354344"/>
                <a:ext cx="659862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>
                <a:off x="1081404" y="5354344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e 407"/>
            <p:cNvGrpSpPr/>
            <p:nvPr/>
          </p:nvGrpSpPr>
          <p:grpSpPr>
            <a:xfrm>
              <a:off x="1721155" y="4341289"/>
              <a:ext cx="659862" cy="65381"/>
              <a:chOff x="755576" y="5354344"/>
              <a:chExt cx="659862" cy="65381"/>
            </a:xfrm>
          </p:grpSpPr>
          <p:cxnSp>
            <p:nvCxnSpPr>
              <p:cNvPr id="409" name="Connecteur droit 408"/>
              <p:cNvCxnSpPr/>
              <p:nvPr/>
            </p:nvCxnSpPr>
            <p:spPr>
              <a:xfrm>
                <a:off x="755576" y="5354344"/>
                <a:ext cx="659862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Connecteur droit 409"/>
              <p:cNvCxnSpPr/>
              <p:nvPr/>
            </p:nvCxnSpPr>
            <p:spPr>
              <a:xfrm>
                <a:off x="1081404" y="5354344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oupe 410"/>
            <p:cNvGrpSpPr/>
            <p:nvPr/>
          </p:nvGrpSpPr>
          <p:grpSpPr>
            <a:xfrm>
              <a:off x="3264068" y="4341289"/>
              <a:ext cx="659862" cy="65381"/>
              <a:chOff x="755576" y="5354344"/>
              <a:chExt cx="659862" cy="65381"/>
            </a:xfrm>
          </p:grpSpPr>
          <p:cxnSp>
            <p:nvCxnSpPr>
              <p:cNvPr id="412" name="Connecteur droit 411"/>
              <p:cNvCxnSpPr/>
              <p:nvPr/>
            </p:nvCxnSpPr>
            <p:spPr>
              <a:xfrm>
                <a:off x="755576" y="5354344"/>
                <a:ext cx="659862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cteur droit 412"/>
              <p:cNvCxnSpPr/>
              <p:nvPr/>
            </p:nvCxnSpPr>
            <p:spPr>
              <a:xfrm>
                <a:off x="1081404" y="5354344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5" name="Groupe 414"/>
          <p:cNvGrpSpPr/>
          <p:nvPr/>
        </p:nvGrpSpPr>
        <p:grpSpPr>
          <a:xfrm>
            <a:off x="0" y="6428195"/>
            <a:ext cx="2915816" cy="264531"/>
            <a:chOff x="292739" y="5530191"/>
            <a:chExt cx="3361434" cy="264531"/>
          </a:xfrm>
        </p:grpSpPr>
        <p:sp>
          <p:nvSpPr>
            <p:cNvPr id="416" name="ZoneTexte 415"/>
            <p:cNvSpPr txBox="1"/>
            <p:nvPr/>
          </p:nvSpPr>
          <p:spPr>
            <a:xfrm>
              <a:off x="292739" y="5533112"/>
              <a:ext cx="3016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i="1" dirty="0" smtClean="0">
                  <a:solidFill>
                    <a:srgbClr val="00B050"/>
                  </a:solidFill>
                </a:rPr>
                <a:t>Bonus :                                                  1pt</a:t>
              </a:r>
              <a:endParaRPr lang="en-US" sz="1100" dirty="0"/>
            </a:p>
          </p:txBody>
        </p:sp>
        <p:grpSp>
          <p:nvGrpSpPr>
            <p:cNvPr id="418" name="Groupe 417"/>
            <p:cNvGrpSpPr/>
            <p:nvPr/>
          </p:nvGrpSpPr>
          <p:grpSpPr>
            <a:xfrm>
              <a:off x="2033359" y="5530191"/>
              <a:ext cx="1620814" cy="65381"/>
              <a:chOff x="647883" y="5538494"/>
              <a:chExt cx="1620814" cy="65381"/>
            </a:xfrm>
          </p:grpSpPr>
          <p:cxnSp>
            <p:nvCxnSpPr>
              <p:cNvPr id="419" name="Connecteur droit 418"/>
              <p:cNvCxnSpPr/>
              <p:nvPr/>
            </p:nvCxnSpPr>
            <p:spPr>
              <a:xfrm>
                <a:off x="647883" y="5538494"/>
                <a:ext cx="162081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cteur droit 419"/>
              <p:cNvCxnSpPr/>
              <p:nvPr/>
            </p:nvCxnSpPr>
            <p:spPr>
              <a:xfrm>
                <a:off x="1459721" y="5538494"/>
                <a:ext cx="0" cy="65381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24" name="Tableau 4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38882"/>
              </p:ext>
            </p:extLst>
          </p:nvPr>
        </p:nvGraphicFramePr>
        <p:xfrm>
          <a:off x="5163031" y="4256484"/>
          <a:ext cx="341344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228"/>
                <a:gridCol w="1081215"/>
              </a:tblGrid>
              <a:tr h="123774"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Imido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 (2) -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i="1" dirty="0" err="1" smtClean="0">
                          <a:solidFill>
                            <a:schemeClr val="tx1"/>
                          </a:solidFill>
                        </a:rPr>
                        <a:t>tira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tanto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fr-FR" sz="1100" i="1" dirty="0" smtClean="0"/>
                        <a:t>Tout le monde </a:t>
                      </a:r>
                      <a:r>
                        <a:rPr lang="fr-FR" sz="1100" b="1" i="1" dirty="0" smtClean="0"/>
                        <a:t>paso</a:t>
                      </a:r>
                      <a:endParaRPr 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1 </a:t>
                      </a:r>
                      <a:r>
                        <a:rPr lang="en-US" sz="1100" b="1" dirty="0" err="1" smtClean="0"/>
                        <a:t>tanto</a:t>
                      </a:r>
                      <a:r>
                        <a:rPr lang="en-US" sz="1100" b="1" dirty="0" smtClean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en-US" sz="1100" b="0" i="0" dirty="0" err="1" smtClean="0"/>
                        <a:t>Hordago</a:t>
                      </a:r>
                      <a:r>
                        <a:rPr lang="en-US" sz="1100" b="0" i="0" dirty="0" smtClean="0"/>
                        <a:t> </a:t>
                      </a:r>
                      <a:r>
                        <a:rPr lang="en-US" sz="1100" dirty="0" smtClean="0"/>
                        <a:t>- </a:t>
                      </a:r>
                      <a:r>
                        <a:rPr lang="en-US" sz="1100" b="1" i="1" dirty="0" err="1" smtClean="0"/>
                        <a:t>tira</a:t>
                      </a:r>
                      <a:r>
                        <a:rPr lang="en-US" sz="1100" b="1" i="1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1 </a:t>
                      </a:r>
                      <a:r>
                        <a:rPr lang="en-US" sz="1100" b="1" dirty="0" err="1" smtClean="0"/>
                        <a:t>tanto</a:t>
                      </a:r>
                      <a:r>
                        <a:rPr lang="en-US" sz="1100" b="1" dirty="0" smtClean="0"/>
                        <a:t> </a:t>
                      </a:r>
                      <a:endParaRPr lang="en-US" sz="11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Imido (2) - berriz (2) - </a:t>
                      </a:r>
                      <a:r>
                        <a:rPr lang="pt-BR" sz="1100" b="1" i="1" dirty="0" smtClean="0"/>
                        <a:t>tira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2 tanto </a:t>
                      </a:r>
                      <a:endParaRPr lang="pt-BR" sz="11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Imido</a:t>
                      </a:r>
                      <a:r>
                        <a:rPr lang="en-US" sz="1100" dirty="0" smtClean="0"/>
                        <a:t> (2) - </a:t>
                      </a:r>
                      <a:r>
                        <a:rPr lang="en-US" sz="1100" dirty="0" err="1" smtClean="0"/>
                        <a:t>berriz</a:t>
                      </a:r>
                      <a:r>
                        <a:rPr lang="en-US" sz="1100" dirty="0" smtClean="0"/>
                        <a:t> (2) - </a:t>
                      </a:r>
                      <a:r>
                        <a:rPr lang="en-US" sz="1100" b="1" i="1" dirty="0" err="1" smtClean="0"/>
                        <a:t>idoki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4 </a:t>
                      </a:r>
                      <a:r>
                        <a:rPr lang="en-US" sz="1100" b="1" dirty="0" err="1" smtClean="0"/>
                        <a:t>tanto</a:t>
                      </a:r>
                      <a:r>
                        <a:rPr lang="en-US" sz="1100" b="1" dirty="0" smtClean="0"/>
                        <a:t> </a:t>
                      </a:r>
                      <a:endParaRPr lang="en-US" sz="11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Hiru (3) - bost (5) - </a:t>
                      </a:r>
                      <a:r>
                        <a:rPr lang="pt-BR" sz="1100" b="1" i="1" dirty="0" smtClean="0"/>
                        <a:t>tira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3 tanto </a:t>
                      </a:r>
                      <a:endParaRPr lang="pt-BR" sz="11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Hiru (3) - bost (5) - </a:t>
                      </a:r>
                      <a:r>
                        <a:rPr lang="pl-PL" sz="1100" b="1" i="1" dirty="0" smtClean="0"/>
                        <a:t>idoki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100" b="1" dirty="0" smtClean="0"/>
                        <a:t>8 tanto </a:t>
                      </a:r>
                      <a:endParaRPr lang="pl-PL" sz="11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Hiru (3) - bost (5) - </a:t>
                      </a:r>
                      <a:r>
                        <a:rPr lang="pt-BR" sz="1100" b="0" i="0" dirty="0" smtClean="0"/>
                        <a:t>hordago -</a:t>
                      </a:r>
                      <a:r>
                        <a:rPr lang="pt-BR" sz="1100" dirty="0" smtClean="0"/>
                        <a:t> </a:t>
                      </a:r>
                      <a:r>
                        <a:rPr lang="pt-BR" sz="1100" b="1" i="1" dirty="0" smtClean="0"/>
                        <a:t>tira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8 tanto </a:t>
                      </a:r>
                      <a:endParaRPr lang="pt-BR" sz="11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Lau (4) - berriz (4) - bost (5) - </a:t>
                      </a:r>
                      <a:r>
                        <a:rPr lang="pt-BR" sz="1100" b="1" i="1" dirty="0" smtClean="0"/>
                        <a:t>tira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/>
                        <a:t>8 tanto </a:t>
                      </a:r>
                      <a:endParaRPr lang="pt-BR" sz="11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Lau (4) - </a:t>
                      </a:r>
                      <a:r>
                        <a:rPr lang="en-US" sz="1100" dirty="0" err="1" smtClean="0"/>
                        <a:t>berriz</a:t>
                      </a:r>
                      <a:r>
                        <a:rPr lang="en-US" sz="1100" dirty="0" smtClean="0"/>
                        <a:t> (4) - </a:t>
                      </a:r>
                      <a:r>
                        <a:rPr lang="en-US" sz="1100" dirty="0" err="1" smtClean="0"/>
                        <a:t>bost</a:t>
                      </a:r>
                      <a:r>
                        <a:rPr lang="en-US" sz="1100" dirty="0" smtClean="0"/>
                        <a:t> (5) - </a:t>
                      </a:r>
                      <a:r>
                        <a:rPr lang="en-US" sz="1100" b="1" i="1" dirty="0" err="1" smtClean="0"/>
                        <a:t>idoki</a:t>
                      </a:r>
                      <a:endParaRPr lang="en-US" sz="11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13 </a:t>
                      </a:r>
                      <a:r>
                        <a:rPr lang="en-US" sz="1100" b="1" dirty="0" err="1" smtClean="0"/>
                        <a:t>tanto</a:t>
                      </a:r>
                      <a:r>
                        <a:rPr lang="en-US" sz="1100" b="1" dirty="0" smtClean="0"/>
                        <a:t> 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5" name="ZoneTexte 424"/>
          <p:cNvSpPr txBox="1"/>
          <p:nvPr/>
        </p:nvSpPr>
        <p:spPr>
          <a:xfrm>
            <a:off x="4925537" y="-2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cap="small" dirty="0" smtClean="0"/>
              <a:t>Les mises </a:t>
            </a:r>
            <a:r>
              <a:rPr lang="fr-FR" cap="small" dirty="0" smtClean="0"/>
              <a:t>	</a:t>
            </a:r>
            <a:r>
              <a:rPr lang="fr-FR" sz="1200" i="1" dirty="0" smtClean="0"/>
              <a:t>Une partie : 40 points</a:t>
            </a:r>
            <a:endParaRPr lang="en-US" sz="1200" i="1" dirty="0" smtClean="0"/>
          </a:p>
        </p:txBody>
      </p:sp>
      <p:sp>
        <p:nvSpPr>
          <p:cNvPr id="426" name="ZoneTexte 425"/>
          <p:cNvSpPr txBox="1"/>
          <p:nvPr/>
        </p:nvSpPr>
        <p:spPr>
          <a:xfrm>
            <a:off x="4925537" y="24115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cap="small" dirty="0" smtClean="0"/>
              <a:t>Vocabulaire</a:t>
            </a:r>
            <a:endParaRPr lang="en-US" u="sng" cap="small" dirty="0"/>
          </a:p>
        </p:txBody>
      </p:sp>
      <p:sp>
        <p:nvSpPr>
          <p:cNvPr id="427" name="ZoneTexte 426"/>
          <p:cNvSpPr txBox="1"/>
          <p:nvPr/>
        </p:nvSpPr>
        <p:spPr>
          <a:xfrm>
            <a:off x="4788024" y="2748116"/>
            <a:ext cx="41634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Bai </a:t>
            </a:r>
            <a:r>
              <a:rPr lang="en-US" sz="1400" i="1" dirty="0"/>
              <a:t>(</a:t>
            </a:r>
            <a:r>
              <a:rPr lang="en-US" sz="1400" i="1" dirty="0" err="1"/>
              <a:t>oui</a:t>
            </a:r>
            <a:r>
              <a:rPr lang="en-US" sz="1400" i="1" dirty="0"/>
              <a:t>) </a:t>
            </a:r>
            <a:r>
              <a:rPr lang="en-US" sz="1400" i="1" dirty="0" smtClean="0"/>
              <a:t>		</a:t>
            </a:r>
            <a:r>
              <a:rPr lang="en-US" sz="1400" b="1" dirty="0" err="1" smtClean="0"/>
              <a:t>Ez</a:t>
            </a:r>
            <a:r>
              <a:rPr lang="en-US" sz="1400" b="1" dirty="0" smtClean="0"/>
              <a:t> </a:t>
            </a:r>
            <a:r>
              <a:rPr lang="en-US" sz="1400" i="1" dirty="0"/>
              <a:t>(non) </a:t>
            </a:r>
            <a:endParaRPr lang="en-US" sz="1400" i="1" dirty="0" smtClean="0"/>
          </a:p>
          <a:p>
            <a:r>
              <a:rPr lang="fr-FR" sz="1100" b="1" dirty="0" err="1" smtClean="0"/>
              <a:t>Berriz</a:t>
            </a:r>
            <a:r>
              <a:rPr lang="fr-FR" sz="1100" b="1" dirty="0" smtClean="0"/>
              <a:t> </a:t>
            </a:r>
            <a:r>
              <a:rPr lang="fr-FR" sz="1100" i="1" dirty="0"/>
              <a:t>(de </a:t>
            </a:r>
            <a:r>
              <a:rPr lang="fr-FR" sz="1100" i="1" dirty="0" smtClean="0"/>
              <a:t>nouveau) 	</a:t>
            </a:r>
            <a:r>
              <a:rPr lang="en-US" sz="1100" b="1" dirty="0" smtClean="0"/>
              <a:t>Biak </a:t>
            </a:r>
            <a:r>
              <a:rPr lang="en-US" sz="1100" i="1" dirty="0" smtClean="0"/>
              <a:t>(les </a:t>
            </a:r>
            <a:r>
              <a:rPr lang="en-US" sz="1100" i="1" dirty="0" err="1" smtClean="0"/>
              <a:t>deux</a:t>
            </a:r>
            <a:r>
              <a:rPr lang="en-US" sz="1100" i="1" dirty="0" smtClean="0"/>
              <a:t>) </a:t>
            </a:r>
            <a:endParaRPr lang="en-US" sz="1100" dirty="0" smtClean="0"/>
          </a:p>
          <a:p>
            <a:r>
              <a:rPr lang="en-US" sz="1100" b="1" dirty="0" smtClean="0"/>
              <a:t>Bat</a:t>
            </a:r>
            <a:r>
              <a:rPr lang="en-US" sz="1100" dirty="0" smtClean="0"/>
              <a:t>, </a:t>
            </a:r>
            <a:r>
              <a:rPr lang="en-US" sz="1100" b="1" dirty="0" err="1" smtClean="0"/>
              <a:t>baño</a:t>
            </a:r>
            <a:r>
              <a:rPr lang="en-US" sz="1100" b="1" dirty="0" smtClean="0"/>
              <a:t> </a:t>
            </a:r>
            <a:r>
              <a:rPr lang="en-US" sz="1100" i="1" dirty="0" smtClean="0"/>
              <a:t>(1)    </a:t>
            </a:r>
            <a:r>
              <a:rPr lang="en-US" sz="1100" b="1" dirty="0" smtClean="0"/>
              <a:t>bi</a:t>
            </a:r>
            <a:r>
              <a:rPr lang="en-US" sz="1100" dirty="0" smtClean="0"/>
              <a:t>, </a:t>
            </a:r>
            <a:r>
              <a:rPr lang="en-US" sz="1100" b="1" dirty="0" err="1" smtClean="0"/>
              <a:t>biga</a:t>
            </a:r>
            <a:r>
              <a:rPr lang="en-US" sz="1100" b="1" dirty="0" smtClean="0"/>
              <a:t> </a:t>
            </a:r>
            <a:r>
              <a:rPr lang="en-US" sz="1100" i="1" dirty="0" smtClean="0"/>
              <a:t>(2)    </a:t>
            </a:r>
            <a:r>
              <a:rPr lang="en-US" sz="1100" b="1" dirty="0" err="1" smtClean="0"/>
              <a:t>hiru</a:t>
            </a:r>
            <a:r>
              <a:rPr lang="en-US" sz="1100" b="1" dirty="0" smtClean="0"/>
              <a:t> </a:t>
            </a:r>
            <a:r>
              <a:rPr lang="en-US" sz="1100" i="1" dirty="0" smtClean="0"/>
              <a:t>(3)    </a:t>
            </a:r>
            <a:r>
              <a:rPr lang="en-US" sz="1100" b="1" dirty="0" err="1" smtClean="0"/>
              <a:t>lau</a:t>
            </a:r>
            <a:r>
              <a:rPr lang="en-US" sz="1100" b="1" dirty="0" smtClean="0"/>
              <a:t> </a:t>
            </a:r>
            <a:r>
              <a:rPr lang="en-US" sz="1100" i="1" dirty="0" smtClean="0"/>
              <a:t>(4)    </a:t>
            </a:r>
            <a:r>
              <a:rPr lang="en-US" sz="1100" b="1" dirty="0" err="1" smtClean="0"/>
              <a:t>bost</a:t>
            </a:r>
            <a:r>
              <a:rPr lang="en-US" sz="1100" b="1" dirty="0" smtClean="0"/>
              <a:t> </a:t>
            </a:r>
            <a:r>
              <a:rPr lang="en-US" sz="1100" i="1" dirty="0" smtClean="0"/>
              <a:t>(5)    </a:t>
            </a:r>
            <a:r>
              <a:rPr lang="en-US" sz="1100" b="1" dirty="0" err="1" smtClean="0"/>
              <a:t>hamar</a:t>
            </a:r>
            <a:r>
              <a:rPr lang="en-US" sz="1100" b="1" dirty="0" smtClean="0"/>
              <a:t> </a:t>
            </a:r>
            <a:r>
              <a:rPr lang="en-US" sz="1100" i="1" dirty="0" smtClean="0"/>
              <a:t>(10) </a:t>
            </a:r>
            <a:endParaRPr lang="en-US" sz="1100" dirty="0" smtClean="0"/>
          </a:p>
          <a:p>
            <a:r>
              <a:rPr lang="en-US" sz="1100" b="1" dirty="0" err="1" smtClean="0"/>
              <a:t>Esku</a:t>
            </a:r>
            <a:r>
              <a:rPr lang="en-US" sz="1100" b="1" dirty="0" smtClean="0"/>
              <a:t> </a:t>
            </a:r>
            <a:r>
              <a:rPr lang="en-US" sz="1100" dirty="0"/>
              <a:t>(</a:t>
            </a:r>
            <a:r>
              <a:rPr lang="en-US" sz="1100" dirty="0" err="1"/>
              <a:t>avoir</a:t>
            </a:r>
            <a:r>
              <a:rPr lang="en-US" sz="1100" dirty="0"/>
              <a:t> la main) </a:t>
            </a:r>
            <a:r>
              <a:rPr lang="en-US" sz="1100" dirty="0" smtClean="0"/>
              <a:t>	</a:t>
            </a:r>
            <a:r>
              <a:rPr lang="fr-FR" sz="1100" b="1" dirty="0" err="1" smtClean="0"/>
              <a:t>Enegatik</a:t>
            </a:r>
            <a:r>
              <a:rPr lang="fr-FR" sz="1100" b="1" dirty="0" smtClean="0"/>
              <a:t> </a:t>
            </a:r>
            <a:r>
              <a:rPr lang="fr-FR" sz="1100" i="1" dirty="0"/>
              <a:t>(pour ma part) </a:t>
            </a:r>
          </a:p>
          <a:p>
            <a:r>
              <a:rPr lang="en-US" sz="1100" b="1" dirty="0" err="1" smtClean="0"/>
              <a:t>Erregea</a:t>
            </a:r>
            <a:r>
              <a:rPr lang="en-US" sz="1100" b="1" dirty="0" smtClean="0"/>
              <a:t> </a:t>
            </a:r>
            <a:r>
              <a:rPr lang="en-US" sz="1100" i="1" dirty="0"/>
              <a:t>(le </a:t>
            </a:r>
            <a:r>
              <a:rPr lang="en-US" sz="1100" i="1" dirty="0" err="1"/>
              <a:t>roi</a:t>
            </a:r>
            <a:r>
              <a:rPr lang="en-US" sz="1100" i="1" dirty="0"/>
              <a:t>)  </a:t>
            </a:r>
            <a:r>
              <a:rPr lang="en-US" sz="1100" i="1" dirty="0" smtClean="0"/>
              <a:t>          </a:t>
            </a:r>
            <a:r>
              <a:rPr lang="en-US" sz="1100" b="1" dirty="0" err="1" smtClean="0"/>
              <a:t>Anderea</a:t>
            </a:r>
            <a:r>
              <a:rPr lang="en-US" sz="1100" b="1" dirty="0" smtClean="0"/>
              <a:t> </a:t>
            </a:r>
            <a:r>
              <a:rPr lang="en-US" sz="1100" i="1" dirty="0" smtClean="0"/>
              <a:t>(cavalier, </a:t>
            </a:r>
            <a:r>
              <a:rPr lang="en-US" sz="1100" i="1" dirty="0"/>
              <a:t>dame : 11) </a:t>
            </a:r>
            <a:r>
              <a:rPr lang="en-US" sz="1100" i="1" dirty="0" smtClean="0"/>
              <a:t>           </a:t>
            </a:r>
            <a:r>
              <a:rPr lang="en-US" sz="1100" b="1" i="1" dirty="0" err="1" smtClean="0"/>
              <a:t>Astoa</a:t>
            </a:r>
            <a:r>
              <a:rPr lang="en-US" sz="1100" b="1" i="1" dirty="0" smtClean="0"/>
              <a:t> </a:t>
            </a:r>
            <a:r>
              <a:rPr lang="en-US" sz="1100" i="1" dirty="0"/>
              <a:t>(As) </a:t>
            </a:r>
            <a:endParaRPr lang="en-US" sz="1100" dirty="0"/>
          </a:p>
          <a:p>
            <a:r>
              <a:rPr lang="en-US" sz="1100" b="1" dirty="0" err="1"/>
              <a:t>Tanto</a:t>
            </a:r>
            <a:r>
              <a:rPr lang="en-US" sz="1100" dirty="0"/>
              <a:t> (point) </a:t>
            </a:r>
            <a:r>
              <a:rPr lang="en-US" sz="1100" dirty="0" smtClean="0"/>
              <a:t>		</a:t>
            </a:r>
            <a:r>
              <a:rPr lang="en-US" sz="1100" b="1" dirty="0" err="1" smtClean="0"/>
              <a:t>Hamarrekoa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bosta</a:t>
            </a:r>
            <a:r>
              <a:rPr lang="en-US" sz="1100" b="1" dirty="0" smtClean="0"/>
              <a:t> </a:t>
            </a:r>
            <a:r>
              <a:rPr lang="en-US" sz="1100" i="1" dirty="0"/>
              <a:t>(5 points) </a:t>
            </a:r>
            <a:endParaRPr lang="en-US" sz="1100" dirty="0"/>
          </a:p>
        </p:txBody>
      </p:sp>
      <p:grpSp>
        <p:nvGrpSpPr>
          <p:cNvPr id="520" name="Groupe 519"/>
          <p:cNvGrpSpPr/>
          <p:nvPr/>
        </p:nvGrpSpPr>
        <p:grpSpPr>
          <a:xfrm>
            <a:off x="4595813" y="354142"/>
            <a:ext cx="4656707" cy="2066746"/>
            <a:chOff x="4595813" y="332656"/>
            <a:chExt cx="4656707" cy="2066746"/>
          </a:xfrm>
        </p:grpSpPr>
        <p:sp>
          <p:nvSpPr>
            <p:cNvPr id="428" name="ZoneTexte 427"/>
            <p:cNvSpPr txBox="1"/>
            <p:nvPr/>
          </p:nvSpPr>
          <p:spPr>
            <a:xfrm>
              <a:off x="4917306" y="1270516"/>
              <a:ext cx="1606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 </a:t>
              </a:r>
              <a:r>
                <a:rPr lang="en-US" sz="1600" b="1" dirty="0" err="1"/>
                <a:t>Imido</a:t>
              </a:r>
              <a:r>
                <a:rPr lang="en-US" sz="1600" b="1" dirty="0"/>
                <a:t> </a:t>
              </a:r>
              <a:r>
                <a:rPr lang="en-US" sz="1000" i="1" dirty="0"/>
                <a:t>(2 </a:t>
              </a:r>
              <a:r>
                <a:rPr lang="en-US" sz="1000" i="1" dirty="0" err="1"/>
                <a:t>tanto</a:t>
              </a:r>
              <a:r>
                <a:rPr lang="en-US" sz="1000" i="1" dirty="0"/>
                <a:t>) </a:t>
              </a:r>
              <a:endParaRPr lang="en-US" sz="800" i="1" dirty="0"/>
            </a:p>
            <a:p>
              <a:r>
                <a:rPr lang="en-US" sz="1000" b="1" dirty="0"/>
                <a:t>- 3,4, … </a:t>
              </a:r>
              <a:r>
                <a:rPr lang="en-US" sz="1000" b="1" dirty="0" err="1"/>
                <a:t>tanto</a:t>
              </a:r>
              <a:endParaRPr lang="en-US" sz="1000" dirty="0"/>
            </a:p>
            <a:p>
              <a:r>
                <a:rPr lang="en-US" sz="1400" b="1" dirty="0" smtClean="0"/>
                <a:t>    </a:t>
              </a:r>
              <a:r>
                <a:rPr lang="en-US" sz="1400" b="1" dirty="0" smtClean="0"/>
                <a:t>- </a:t>
              </a:r>
              <a:r>
                <a:rPr lang="en-US" sz="1400" b="1" dirty="0" err="1"/>
                <a:t>Berriz</a:t>
              </a:r>
              <a:r>
                <a:rPr lang="en-US" sz="1400" b="1" dirty="0"/>
                <a:t> </a:t>
              </a:r>
              <a:r>
                <a:rPr lang="en-US" sz="1000" i="1" dirty="0"/>
                <a:t>(de nouveau</a:t>
              </a:r>
              <a:r>
                <a:rPr lang="en-US" sz="1000" i="1" dirty="0" smtClean="0"/>
                <a:t>)</a:t>
              </a:r>
              <a:endParaRPr lang="en-US" sz="1200" dirty="0"/>
            </a:p>
          </p:txBody>
        </p:sp>
        <p:sp>
          <p:nvSpPr>
            <p:cNvPr id="429" name="ZoneTexte 428"/>
            <p:cNvSpPr txBox="1"/>
            <p:nvPr/>
          </p:nvSpPr>
          <p:spPr>
            <a:xfrm>
              <a:off x="5076056" y="2060848"/>
              <a:ext cx="582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Paso</a:t>
              </a:r>
              <a:endParaRPr lang="en-US" sz="1200" dirty="0"/>
            </a:p>
          </p:txBody>
        </p:sp>
        <p:cxnSp>
          <p:nvCxnSpPr>
            <p:cNvPr id="431" name="Connecteur droit avec flèche 430"/>
            <p:cNvCxnSpPr>
              <a:stCxn id="434" idx="3"/>
            </p:cNvCxnSpPr>
            <p:nvPr/>
          </p:nvCxnSpPr>
          <p:spPr>
            <a:xfrm>
              <a:off x="4770022" y="1714746"/>
              <a:ext cx="378042" cy="4354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avec flèche 431"/>
            <p:cNvCxnSpPr>
              <a:stCxn id="434" idx="3"/>
            </p:cNvCxnSpPr>
            <p:nvPr/>
          </p:nvCxnSpPr>
          <p:spPr>
            <a:xfrm flipV="1">
              <a:off x="4770022" y="1474908"/>
              <a:ext cx="225025" cy="2398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Flèche droite 433"/>
            <p:cNvSpPr/>
            <p:nvPr/>
          </p:nvSpPr>
          <p:spPr>
            <a:xfrm>
              <a:off x="4595813" y="1638092"/>
              <a:ext cx="174209" cy="153308"/>
            </a:xfrm>
            <a:prstGeom prst="rightArrow">
              <a:avLst>
                <a:gd name="adj1" fmla="val 37574"/>
                <a:gd name="adj2" fmla="val 531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ZoneTexte 439"/>
            <p:cNvSpPr txBox="1"/>
            <p:nvPr/>
          </p:nvSpPr>
          <p:spPr>
            <a:xfrm>
              <a:off x="6588224" y="1425549"/>
              <a:ext cx="1920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/>
                <a:t>Idoki</a:t>
              </a:r>
              <a:r>
                <a:rPr lang="fr-FR" sz="1600" b="1" dirty="0"/>
                <a:t> </a:t>
              </a:r>
              <a:r>
                <a:rPr lang="fr-FR" sz="1000" i="1" dirty="0"/>
                <a:t>(on tire à la fin du tour) </a:t>
              </a:r>
              <a:endParaRPr lang="en-US" sz="1000" i="1" dirty="0"/>
            </a:p>
          </p:txBody>
        </p:sp>
        <p:sp>
          <p:nvSpPr>
            <p:cNvPr id="441" name="ZoneTexte 440"/>
            <p:cNvSpPr txBox="1"/>
            <p:nvPr/>
          </p:nvSpPr>
          <p:spPr>
            <a:xfrm>
              <a:off x="6774271" y="2060848"/>
              <a:ext cx="2118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Tira </a:t>
              </a:r>
              <a:r>
                <a:rPr lang="fr-FR" sz="1000" i="1" dirty="0"/>
                <a:t>(on se couche, on laisse tirer) </a:t>
              </a:r>
              <a:endParaRPr lang="en-US" sz="1000" i="1" dirty="0"/>
            </a:p>
          </p:txBody>
        </p:sp>
        <p:cxnSp>
          <p:nvCxnSpPr>
            <p:cNvPr id="444" name="Connecteur droit avec flèche 443"/>
            <p:cNvCxnSpPr/>
            <p:nvPr/>
          </p:nvCxnSpPr>
          <p:spPr>
            <a:xfrm>
              <a:off x="6300192" y="1638092"/>
              <a:ext cx="504056" cy="5415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cteur droit avec flèche 447"/>
            <p:cNvCxnSpPr/>
            <p:nvPr/>
          </p:nvCxnSpPr>
          <p:spPr>
            <a:xfrm>
              <a:off x="6300192" y="1594826"/>
              <a:ext cx="324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ZoneTexte 457"/>
            <p:cNvSpPr txBox="1"/>
            <p:nvPr/>
          </p:nvSpPr>
          <p:spPr>
            <a:xfrm>
              <a:off x="6516216" y="692696"/>
              <a:ext cx="193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/>
                <a:t>Hordago</a:t>
              </a:r>
              <a:r>
                <a:rPr lang="fr-FR" sz="1600" b="1" dirty="0"/>
                <a:t> </a:t>
              </a:r>
              <a:r>
                <a:rPr lang="fr-FR" sz="1000" i="1" dirty="0"/>
                <a:t>(on mise la partie) </a:t>
              </a:r>
              <a:endParaRPr lang="en-US" sz="1000" i="1" dirty="0"/>
            </a:p>
          </p:txBody>
        </p:sp>
        <p:cxnSp>
          <p:nvCxnSpPr>
            <p:cNvPr id="459" name="Connecteur droit avec flèche 458"/>
            <p:cNvCxnSpPr/>
            <p:nvPr/>
          </p:nvCxnSpPr>
          <p:spPr>
            <a:xfrm flipV="1">
              <a:off x="6300192" y="1014983"/>
              <a:ext cx="504056" cy="5455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ZoneTexte 459"/>
            <p:cNvSpPr txBox="1"/>
            <p:nvPr/>
          </p:nvSpPr>
          <p:spPr>
            <a:xfrm>
              <a:off x="7554748" y="332656"/>
              <a:ext cx="1697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Kanta</a:t>
              </a:r>
              <a:r>
                <a:rPr lang="en-US" sz="1000" b="1" dirty="0"/>
                <a:t> </a:t>
              </a:r>
              <a:r>
                <a:rPr lang="en-US" sz="1000" i="1" dirty="0"/>
                <a:t>(le </a:t>
              </a:r>
              <a:r>
                <a:rPr lang="en-US" sz="1000" i="1" dirty="0" err="1"/>
                <a:t>meilleur</a:t>
              </a:r>
              <a:r>
                <a:rPr lang="en-US" sz="1000" i="1" dirty="0"/>
                <a:t> </a:t>
              </a:r>
              <a:r>
                <a:rPr lang="en-US" sz="1000" i="1" dirty="0" err="1"/>
                <a:t>gagne</a:t>
              </a:r>
              <a:r>
                <a:rPr lang="en-US" sz="1000" i="1" dirty="0"/>
                <a:t>) </a:t>
              </a:r>
            </a:p>
          </p:txBody>
        </p:sp>
        <p:cxnSp>
          <p:nvCxnSpPr>
            <p:cNvPr id="480" name="Connecteur droit avec flèche 479"/>
            <p:cNvCxnSpPr/>
            <p:nvPr/>
          </p:nvCxnSpPr>
          <p:spPr>
            <a:xfrm flipV="1">
              <a:off x="7236296" y="548680"/>
              <a:ext cx="360040" cy="24186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ZoneTexte 483"/>
            <p:cNvSpPr txBox="1"/>
            <p:nvPr/>
          </p:nvSpPr>
          <p:spPr>
            <a:xfrm>
              <a:off x="7554748" y="1124744"/>
              <a:ext cx="13535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Tira </a:t>
              </a:r>
              <a:r>
                <a:rPr lang="fr-FR" sz="1000" i="1" dirty="0"/>
                <a:t>(on se </a:t>
              </a:r>
              <a:r>
                <a:rPr lang="fr-FR" sz="1000" i="1" dirty="0" smtClean="0"/>
                <a:t>couche) </a:t>
              </a:r>
              <a:endParaRPr lang="en-US" sz="1000" i="1" dirty="0"/>
            </a:p>
          </p:txBody>
        </p:sp>
        <p:cxnSp>
          <p:nvCxnSpPr>
            <p:cNvPr id="489" name="Connecteur droit avec flèche 488"/>
            <p:cNvCxnSpPr/>
            <p:nvPr/>
          </p:nvCxnSpPr>
          <p:spPr>
            <a:xfrm>
              <a:off x="7236296" y="1052736"/>
              <a:ext cx="360040" cy="1692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/>
            <p:cNvCxnSpPr>
              <a:stCxn id="434" idx="3"/>
            </p:cNvCxnSpPr>
            <p:nvPr/>
          </p:nvCxnSpPr>
          <p:spPr>
            <a:xfrm flipV="1">
              <a:off x="4770022" y="855764"/>
              <a:ext cx="0" cy="858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avec flèche 511"/>
            <p:cNvCxnSpPr/>
            <p:nvPr/>
          </p:nvCxnSpPr>
          <p:spPr>
            <a:xfrm>
              <a:off x="4770022" y="855764"/>
              <a:ext cx="17907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Arc 513"/>
            <p:cNvSpPr/>
            <p:nvPr/>
          </p:nvSpPr>
          <p:spPr>
            <a:xfrm>
              <a:off x="4959043" y="920081"/>
              <a:ext cx="1339412" cy="939657"/>
            </a:xfrm>
            <a:prstGeom prst="arc">
              <a:avLst>
                <a:gd name="adj1" fmla="val 10920786"/>
                <a:gd name="adj2" fmla="val 537270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3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270</Words>
  <Application>Microsoft Office PowerPoint</Application>
  <PresentationFormat>Affichage à l'écran (4:3)</PresentationFormat>
  <Paragraphs>118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DASSAULT AVIATION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Ximun Loyatho</dc:creator>
  <cp:lastModifiedBy>Ximun Loyatho</cp:lastModifiedBy>
  <cp:revision>31</cp:revision>
  <cp:lastPrinted>2019-01-04T15:24:43Z</cp:lastPrinted>
  <dcterms:created xsi:type="dcterms:W3CDTF">2019-01-04T13:20:52Z</dcterms:created>
  <dcterms:modified xsi:type="dcterms:W3CDTF">2019-01-07T08:25:30Z</dcterms:modified>
</cp:coreProperties>
</file>