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386C-0416-4D1D-AE87-0D5B3695DD7C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071D-805C-4529-A54F-95CF7D85A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0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1CB34-B596-2869-9811-09986542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EFBE5-C467-8A39-2B93-EDF28F0E4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9D3BA-8A2E-8A29-FF11-F14C3F4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E5A52-54DC-A686-3E13-10C2D876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6B33A-AF06-9C56-A38F-26D5E9EA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8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E995-01FF-7CC6-75FB-25E78AF4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154B4-0994-5400-D1E4-120BBFBD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291E8-E807-7D03-2DE2-DCF8EE1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156F-F444-A498-DC86-E5434F95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70C16-38A5-DD5D-27FA-EE99804B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CBD0F-CAF5-E3C5-F2C8-6D3C615DB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B9115-4C53-D3AC-673B-7220A748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54AAA-1244-68FE-D749-84A20C0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ECDA0-3F0C-AF77-9111-F05F0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59767-F245-4A01-A1A1-A3F4DA0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A8EC-3BD4-1D5D-A393-6DB129DE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6A1E4-E006-8FCA-C028-F92E4A54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427F-042F-77C6-0D33-3A443374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C6D02-5B94-5E57-6BAF-3D1FD2F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66E4-AC51-AE16-4D4D-93F75EBD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CFF8-EF45-23BA-FDFC-1DD49B39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4985A-1007-B528-3B01-71A04A23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0ECF-9768-F0BB-4597-C159607C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47C0E-01AB-7FD0-C2FF-93C9C82C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46B91-5781-3A5C-9495-B626DE04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29FF-4A0A-8411-0080-3F2EC50E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B6ED-2D9D-BDBF-DA89-7142B6CE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2F56E-6FD5-88F9-43B4-9C94E454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FC8BB-410C-A8E6-922B-6E1D72CC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546AC-5EEA-B35B-7B18-26EF0FA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2FEBF-CDF9-671B-7514-BCB21F87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B94AB-0A41-605E-E332-16377AB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969AB-D138-DC55-76D4-02600D63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68D65-35AB-90CC-7FB8-7E4EB387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CF174-4F20-BE71-EB19-0B1D9858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DE1A5-9919-6011-F66F-A28DC543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19F56-8F1C-5712-2F3F-9A147C3A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4A250-6C25-8950-90C5-4440261D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ABC1C-81DB-6E95-B343-F97DE0B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6155-50EE-77EA-207C-8719B78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626AF-016A-F585-F2FF-715DDE5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AFBF1-A5F6-9E0B-8DCE-A65DC18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A2C24-6532-18F4-8F13-553A6F3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2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388F1-AEBB-0881-588C-0812DA7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B76C3B-CEAF-C7C8-C128-17383A6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1AA88-41A9-5682-4D1E-B19762F1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E185-9B00-9504-F9F3-A664EE14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594BE-80C7-8D4B-FC32-41CD4969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E4322-FA05-7FFA-B180-9452E8DE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76B5A-D007-9B69-1CDA-AA7A48D7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74CD8-3FE3-7471-0B63-B2B94B44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4AFA5-3278-965A-9D05-8928E297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F4FD-7B82-A69F-BBB6-0096769E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A9935-AD9E-CA8D-8AF7-BF40E396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E3512-2033-21D2-A318-12AAB96E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B7877-52B6-3A71-56FE-C3EC9412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4A24E-932B-AE7C-7EDF-727B8833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3197E-1338-3B45-663F-953A67E4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B562CE-52BE-9BE3-F152-DD1FCE4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7FC3E-3457-26D4-E71E-CF633170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95FC1-7387-6389-96FC-079DDC30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EF4C-2A91-4CE9-B01C-CB03E2F8EC84}" type="datetimeFigureOut">
              <a:rPr lang="zh-CN" altLang="en-US" smtClean="0"/>
              <a:t>2022-07-28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A2AF9-BFFF-3C15-0D55-3E053D3CA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BD99-8426-73C3-2EE1-1E40C725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1E54-8E27-44A7-842F-377C0CEB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90114-4FEA-04B0-036D-BB9519C265B6}"/>
              </a:ext>
            </a:extLst>
          </p:cNvPr>
          <p:cNvSpPr txBox="1"/>
          <p:nvPr/>
        </p:nvSpPr>
        <p:spPr>
          <a:xfrm>
            <a:off x="2570376" y="2921168"/>
            <a:ext cx="705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重载运算与类型转换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4ED35-CE3D-9C69-E4F7-606D0C3AC751}"/>
              </a:ext>
            </a:extLst>
          </p:cNvPr>
          <p:cNvSpPr txBox="1"/>
          <p:nvPr/>
        </p:nvSpPr>
        <p:spPr>
          <a:xfrm>
            <a:off x="7786540" y="4479421"/>
            <a:ext cx="427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</a:t>
            </a:r>
            <a:r>
              <a:rPr lang="zh-CN" altLang="en-US" dirty="0"/>
              <a:t>当运算符作用于类运算对象时，可以用运算符重载重新定义运算符的含义</a:t>
            </a:r>
          </a:p>
        </p:txBody>
      </p:sp>
    </p:spTree>
    <p:extLst>
      <p:ext uri="{BB962C8B-B14F-4D97-AF65-F5344CB8AC3E}">
        <p14:creationId xmlns:p14="http://schemas.microsoft.com/office/powerpoint/2010/main" val="244594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6D8C76-DE24-B934-38C0-35D369E92287}"/>
              </a:ext>
            </a:extLst>
          </p:cNvPr>
          <p:cNvSpPr txBox="1"/>
          <p:nvPr/>
        </p:nvSpPr>
        <p:spPr>
          <a:xfrm>
            <a:off x="424206" y="311085"/>
            <a:ext cx="59200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标准库定义的函数对象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CB89682-C9FE-8FF9-5DD7-3068BED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75753"/>
              </p:ext>
            </p:extLst>
          </p:nvPr>
        </p:nvGraphicFramePr>
        <p:xfrm>
          <a:off x="2032000" y="1559136"/>
          <a:ext cx="8127999" cy="373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361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15468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4073436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8300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plus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equal_to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logical_and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34066110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minus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not_equal_to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logical_or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91207461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multiplies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greater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logical_not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34214796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divides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greater_equal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93300546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modulus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less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84775074"/>
                  </a:ext>
                </a:extLst>
              </a:tr>
              <a:tr h="47088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negate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less_equal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&lt;Type&gt;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16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AFDB152-C973-34D5-C4EE-926407125C00}"/>
              </a:ext>
            </a:extLst>
          </p:cNvPr>
          <p:cNvSpPr txBox="1"/>
          <p:nvPr/>
        </p:nvSpPr>
        <p:spPr>
          <a:xfrm>
            <a:off x="546754" y="1149969"/>
            <a:ext cx="161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&lt;functional&gt;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73A2A8-66C7-2F08-D3E1-9EFD839165A8}"/>
              </a:ext>
            </a:extLst>
          </p:cNvPr>
          <p:cNvSpPr txBox="1"/>
          <p:nvPr/>
        </p:nvSpPr>
        <p:spPr>
          <a:xfrm>
            <a:off x="424206" y="5519890"/>
            <a:ext cx="492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plus&lt;int&gt; </a:t>
            </a:r>
            <a:r>
              <a:rPr lang="sv-SE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intAdd;</a:t>
            </a:r>
          </a:p>
          <a:p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sv-SE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nt sum=intAdd(10,15);</a:t>
            </a:r>
          </a:p>
        </p:txBody>
      </p:sp>
    </p:spTree>
    <p:extLst>
      <p:ext uri="{BB962C8B-B14F-4D97-AF65-F5344CB8AC3E}">
        <p14:creationId xmlns:p14="http://schemas.microsoft.com/office/powerpoint/2010/main" val="23347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594825-C367-DAC3-246F-D0FB3CBF6B02}"/>
              </a:ext>
            </a:extLst>
          </p:cNvPr>
          <p:cNvSpPr txBox="1"/>
          <p:nvPr/>
        </p:nvSpPr>
        <p:spPr>
          <a:xfrm>
            <a:off x="395926" y="263951"/>
            <a:ext cx="59200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在算法中使用标准库对象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0B207A-36E8-D469-AF19-02730419E689}"/>
              </a:ext>
            </a:extLst>
          </p:cNvPr>
          <p:cNvSpPr txBox="1"/>
          <p:nvPr/>
        </p:nvSpPr>
        <p:spPr>
          <a:xfrm>
            <a:off x="395926" y="1423447"/>
            <a:ext cx="927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v.begin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accumulate(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nums.begin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nums.end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(),1,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multiplies&lt;int&gt;()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E431F3-6A8B-1CD6-9749-838E6082194A}"/>
              </a:ext>
            </a:extLst>
          </p:cNvPr>
          <p:cNvSpPr txBox="1"/>
          <p:nvPr/>
        </p:nvSpPr>
        <p:spPr>
          <a:xfrm>
            <a:off x="518475" y="358218"/>
            <a:ext cx="6325385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可调用对象与</a:t>
            </a:r>
            <a:r>
              <a:rPr lang="en-US" altLang="zh-CN" sz="3600" b="1" dirty="0"/>
              <a:t>function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C3448C-D1B1-EB1E-A44E-4D0AF0307C33}"/>
              </a:ext>
            </a:extLst>
          </p:cNvPr>
          <p:cNvSpPr txBox="1"/>
          <p:nvPr/>
        </p:nvSpPr>
        <p:spPr>
          <a:xfrm>
            <a:off x="565607" y="1611984"/>
            <a:ext cx="884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中的可调用对象（函数、函数指针、</a:t>
            </a:r>
            <a:r>
              <a:rPr lang="en-US" altLang="zh-CN" dirty="0"/>
              <a:t>lambda</a:t>
            </a:r>
            <a:r>
              <a:rPr lang="zh-CN" altLang="en-US" dirty="0"/>
              <a:t>等）可以共享同一种</a:t>
            </a:r>
            <a:r>
              <a:rPr lang="zh-CN" altLang="en-US" dirty="0">
                <a:solidFill>
                  <a:srgbClr val="FF0000"/>
                </a:solidFill>
              </a:rPr>
              <a:t>调用形式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4C487-4FAD-7ABF-E813-F61FE8BADF26}"/>
              </a:ext>
            </a:extLst>
          </p:cNvPr>
          <p:cNvSpPr txBox="1"/>
          <p:nvPr/>
        </p:nvSpPr>
        <p:spPr>
          <a:xfrm>
            <a:off x="659876" y="2309567"/>
            <a:ext cx="6183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add(int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j)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{return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i+j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auto mod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=[](int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i,int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j)-&gt;int{return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 divide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public: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double operator()(int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        return 1.0*a/b;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644F34-A20E-774F-AB28-CCE57ABF8D4E}"/>
              </a:ext>
            </a:extLst>
          </p:cNvPr>
          <p:cNvCxnSpPr>
            <a:cxnSpLocks/>
          </p:cNvCxnSpPr>
          <p:nvPr/>
        </p:nvCxnSpPr>
        <p:spPr>
          <a:xfrm flipV="1">
            <a:off x="6485641" y="3864990"/>
            <a:ext cx="1904215" cy="2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0EA5F8-EEAA-2299-1B0C-6AD4E01A8A57}"/>
              </a:ext>
            </a:extLst>
          </p:cNvPr>
          <p:cNvSpPr txBox="1"/>
          <p:nvPr/>
        </p:nvSpPr>
        <p:spPr>
          <a:xfrm>
            <a:off x="8766929" y="3664935"/>
            <a:ext cx="211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EA6B9-2B05-0DC4-190E-285803808702}"/>
              </a:ext>
            </a:extLst>
          </p:cNvPr>
          <p:cNvSpPr txBox="1"/>
          <p:nvPr/>
        </p:nvSpPr>
        <p:spPr>
          <a:xfrm>
            <a:off x="6485641" y="3525284"/>
            <a:ext cx="1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同一种调用形式</a:t>
            </a:r>
          </a:p>
        </p:txBody>
      </p:sp>
    </p:spTree>
    <p:extLst>
      <p:ext uri="{BB962C8B-B14F-4D97-AF65-F5344CB8AC3E}">
        <p14:creationId xmlns:p14="http://schemas.microsoft.com/office/powerpoint/2010/main" val="208100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76AFCC-DAFA-7D35-EC07-213840B95275}"/>
              </a:ext>
            </a:extLst>
          </p:cNvPr>
          <p:cNvSpPr txBox="1"/>
          <p:nvPr/>
        </p:nvSpPr>
        <p:spPr>
          <a:xfrm>
            <a:off x="311085" y="235670"/>
            <a:ext cx="6325385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构建一个桌面计算器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DB4458-4CBF-2FB2-D8F8-846D15DF3779}"/>
              </a:ext>
            </a:extLst>
          </p:cNvPr>
          <p:cNvSpPr txBox="1"/>
          <p:nvPr/>
        </p:nvSpPr>
        <p:spPr>
          <a:xfrm>
            <a:off x="518474" y="1329179"/>
            <a:ext cx="4967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利用函数指针：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map&lt;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(*)(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B15EBBD-264C-B953-CE34-642681477F7A}"/>
              </a:ext>
            </a:extLst>
          </p:cNvPr>
          <p:cNvCxnSpPr>
            <a:cxnSpLocks/>
          </p:cNvCxnSpPr>
          <p:nvPr/>
        </p:nvCxnSpPr>
        <p:spPr>
          <a:xfrm>
            <a:off x="1593130" y="2007909"/>
            <a:ext cx="0" cy="70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600B5C4-187A-C656-0E72-DB75C1853108}"/>
              </a:ext>
            </a:extLst>
          </p:cNvPr>
          <p:cNvSpPr txBox="1"/>
          <p:nvPr/>
        </p:nvSpPr>
        <p:spPr>
          <a:xfrm>
            <a:off x="914399" y="2714920"/>
            <a:ext cx="378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计算函数名        函数指针         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2A959B-8009-1512-DCA3-49EAE7E4C3E5}"/>
              </a:ext>
            </a:extLst>
          </p:cNvPr>
          <p:cNvCxnSpPr>
            <a:cxnSpLocks/>
          </p:cNvCxnSpPr>
          <p:nvPr/>
        </p:nvCxnSpPr>
        <p:spPr>
          <a:xfrm>
            <a:off x="3253819" y="2007909"/>
            <a:ext cx="0" cy="70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13EB2F-F7A8-305B-E2C4-2E2BE49D5727}"/>
              </a:ext>
            </a:extLst>
          </p:cNvPr>
          <p:cNvSpPr txBox="1"/>
          <p:nvPr/>
        </p:nvSpPr>
        <p:spPr>
          <a:xfrm>
            <a:off x="6372517" y="1599249"/>
            <a:ext cx="5109327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fns.insert(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{“+”,add}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);//right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fns.insert(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{“%”,mod}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);//error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8AA777-37BB-B3E9-42B6-2E2F6B5A92D9}"/>
              </a:ext>
            </a:extLst>
          </p:cNvPr>
          <p:cNvSpPr txBox="1"/>
          <p:nvPr/>
        </p:nvSpPr>
        <p:spPr>
          <a:xfrm>
            <a:off x="518474" y="3610466"/>
            <a:ext cx="557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利用标准库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类型：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map&lt;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string,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&lt;int(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)&gt;&gt;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fns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DD8F80-1BFE-1EC2-DDE6-D567A10C1DF7}"/>
              </a:ext>
            </a:extLst>
          </p:cNvPr>
          <p:cNvSpPr txBox="1"/>
          <p:nvPr/>
        </p:nvSpPr>
        <p:spPr>
          <a:xfrm>
            <a:off x="6457361" y="3471132"/>
            <a:ext cx="5216165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&lt;int(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)&gt; f1=add;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&lt;int(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f2=mod;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&lt;int(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f3=divided();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ns.insert(………)</a:t>
            </a:r>
          </a:p>
        </p:txBody>
      </p:sp>
    </p:spTree>
    <p:extLst>
      <p:ext uri="{BB962C8B-B14F-4D97-AF65-F5344CB8AC3E}">
        <p14:creationId xmlns:p14="http://schemas.microsoft.com/office/powerpoint/2010/main" val="27176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59DA6B-3AE1-10F0-51A2-0DAA816911DC}"/>
              </a:ext>
            </a:extLst>
          </p:cNvPr>
          <p:cNvSpPr txBox="1"/>
          <p:nvPr/>
        </p:nvSpPr>
        <p:spPr>
          <a:xfrm>
            <a:off x="311085" y="235670"/>
            <a:ext cx="4949071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重载函数二义性问题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EDB2B0-F616-506E-494D-6922A8453D7A}"/>
              </a:ext>
            </a:extLst>
          </p:cNvPr>
          <p:cNvSpPr txBox="1"/>
          <p:nvPr/>
        </p:nvSpPr>
        <p:spPr>
          <a:xfrm>
            <a:off x="556181" y="1960775"/>
            <a:ext cx="6542202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map&lt;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string,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&lt;int(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)&gt;&gt;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fns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i,int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j);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(MyClass A, MyClass B);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fns.insert(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{“+”,add}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);//error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5B8CDE-F0A6-D5D3-7067-ACBDF669314C}"/>
              </a:ext>
            </a:extLst>
          </p:cNvPr>
          <p:cNvSpPr txBox="1"/>
          <p:nvPr/>
        </p:nvSpPr>
        <p:spPr>
          <a:xfrm>
            <a:off x="6655323" y="2086707"/>
            <a:ext cx="5128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利用函数指针消除二义性：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(*p)(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)=add;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fns.insert(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{“+”,p}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直接使用</a:t>
            </a:r>
            <a:r>
              <a:rPr lang="en-US" altLang="zh-CN" sz="2000" dirty="0"/>
              <a:t>lambda</a:t>
            </a:r>
            <a:r>
              <a:rPr lang="zh-CN" altLang="en-US" sz="2000" dirty="0"/>
              <a:t>表达式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fns.insert({“+”,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[]{int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b}…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2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3035B3-40CB-B748-353E-AD8DCF3B0DE7}"/>
              </a:ext>
            </a:extLst>
          </p:cNvPr>
          <p:cNvSpPr txBox="1"/>
          <p:nvPr/>
        </p:nvSpPr>
        <p:spPr>
          <a:xfrm>
            <a:off x="245097" y="2350105"/>
            <a:ext cx="4949071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类型转换运算符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01458-3858-B9DA-138D-6E1CA4560CA1}"/>
              </a:ext>
            </a:extLst>
          </p:cNvPr>
          <p:cNvSpPr txBox="1"/>
          <p:nvPr/>
        </p:nvSpPr>
        <p:spPr>
          <a:xfrm>
            <a:off x="311085" y="3271316"/>
            <a:ext cx="6815579" cy="327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一种特殊的成员函数，负责将一个类类型转换成其他类型；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基本形式（无返回类型与形参）：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operator type() const;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type</a:t>
            </a:r>
            <a:r>
              <a:rPr lang="zh-CN" altLang="en-US" sz="2000" dirty="0">
                <a:latin typeface="Consolas" panose="020B0609020204030204" pitchFamily="49" charset="0"/>
              </a:rPr>
              <a:t>表示要转换成的某种类型；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类型转换运算符可以面向任意类型（除了</a:t>
            </a:r>
            <a:r>
              <a:rPr lang="en-US" altLang="zh-CN" sz="2000" dirty="0"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latin typeface="Consolas" panose="020B0609020204030204" pitchFamily="49" charset="0"/>
              </a:rPr>
              <a:t>）进行定义，只要能够作为函数的返回类型（故不允许转换为数组或者函数，但允许转换为指针或者引用）；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8E3A2-6110-D8AF-EA6E-BA64C3A2EB1C}"/>
              </a:ext>
            </a:extLst>
          </p:cNvPr>
          <p:cNvSpPr txBox="1"/>
          <p:nvPr/>
        </p:nvSpPr>
        <p:spPr>
          <a:xfrm>
            <a:off x="7676559" y="3417216"/>
            <a:ext cx="4025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MyClass{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public: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MyClass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int num;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operator int() const{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    return num;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…………………………………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`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6F747-51F4-0A34-1F83-381A2755F2C1}"/>
              </a:ext>
            </a:extLst>
          </p:cNvPr>
          <p:cNvSpPr txBox="1"/>
          <p:nvPr/>
        </p:nvSpPr>
        <p:spPr>
          <a:xfrm>
            <a:off x="245096" y="-73844"/>
            <a:ext cx="4949071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转换函数</a:t>
            </a:r>
            <a:endParaRPr lang="en-US" altLang="zh-CN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D60E7B-E6D3-9562-794C-2037964BC081}"/>
              </a:ext>
            </a:extLst>
          </p:cNvPr>
          <p:cNvSpPr txBox="1"/>
          <p:nvPr/>
        </p:nvSpPr>
        <p:spPr>
          <a:xfrm>
            <a:off x="311085" y="922214"/>
            <a:ext cx="6815579" cy="142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使用类构造函数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class_name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type_name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value)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Consolas" panose="020B0609020204030204" pitchFamily="49" charset="0"/>
              </a:rPr>
              <a:t>class_name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latin typeface="Consolas" panose="020B0609020204030204" pitchFamily="49" charset="0"/>
              </a:rPr>
              <a:t>类名   </a:t>
            </a:r>
            <a:r>
              <a:rPr lang="en-US" altLang="zh-CN" sz="2000" dirty="0" err="1">
                <a:latin typeface="Consolas" panose="020B0609020204030204" pitchFamily="49" charset="0"/>
              </a:rPr>
              <a:t>type_name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latin typeface="Consolas" panose="020B0609020204030204" pitchFamily="49" charset="0"/>
              </a:rPr>
              <a:t>要转换的类名</a:t>
            </a:r>
          </a:p>
        </p:txBody>
      </p:sp>
    </p:spTree>
    <p:extLst>
      <p:ext uri="{BB962C8B-B14F-4D97-AF65-F5344CB8AC3E}">
        <p14:creationId xmlns:p14="http://schemas.microsoft.com/office/powerpoint/2010/main" val="88785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CAE083-9E19-E1D0-7A61-74FEEAE797B8}"/>
              </a:ext>
            </a:extLst>
          </p:cNvPr>
          <p:cNvSpPr txBox="1"/>
          <p:nvPr/>
        </p:nvSpPr>
        <p:spPr>
          <a:xfrm>
            <a:off x="311085" y="235670"/>
            <a:ext cx="4949071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类型转换的二义性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2E601B-B8DD-DB1B-6BE1-701C47115E0B}"/>
              </a:ext>
            </a:extLst>
          </p:cNvPr>
          <p:cNvSpPr txBox="1"/>
          <p:nvPr/>
        </p:nvSpPr>
        <p:spPr>
          <a:xfrm>
            <a:off x="424205" y="1517715"/>
            <a:ext cx="51187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B;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A{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public: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A(const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B&amp; m);//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把一个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转换为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………………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B{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operator A() const;//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把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转换为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………………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(const A&amp;);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直接调用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 a=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(b);//error.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显式调用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 a1=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b.operator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A()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 a2=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A(b)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B72755-E376-AD80-8F50-B2B32C8CA747}"/>
              </a:ext>
            </a:extLst>
          </p:cNvPr>
          <p:cNvSpPr txBox="1"/>
          <p:nvPr/>
        </p:nvSpPr>
        <p:spPr>
          <a:xfrm>
            <a:off x="6487211" y="1517715"/>
            <a:ext cx="51187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B;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A{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public: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A(int);//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把一个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转换为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………………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B{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B(int);//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把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转换为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………………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(const A&amp;);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(const B&amp;);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直接调用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(10);//error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显式调用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(A(10));</a:t>
            </a:r>
          </a:p>
        </p:txBody>
      </p:sp>
    </p:spTree>
    <p:extLst>
      <p:ext uri="{BB962C8B-B14F-4D97-AF65-F5344CB8AC3E}">
        <p14:creationId xmlns:p14="http://schemas.microsoft.com/office/powerpoint/2010/main" val="13688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48C466-DAC8-048F-0AEB-0FCFB9084FDE}"/>
              </a:ext>
            </a:extLst>
          </p:cNvPr>
          <p:cNvSpPr txBox="1"/>
          <p:nvPr/>
        </p:nvSpPr>
        <p:spPr>
          <a:xfrm>
            <a:off x="265521" y="550970"/>
            <a:ext cx="8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重载运算符实质是具有特殊名字的函数：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en-US" altLang="zh-CN" dirty="0">
                <a:solidFill>
                  <a:srgbClr val="FF0000"/>
                </a:solidFill>
              </a:rPr>
              <a:t>operator+</a:t>
            </a:r>
            <a:r>
              <a:rPr lang="zh-CN" altLang="en-US" dirty="0">
                <a:solidFill>
                  <a:srgbClr val="FF0000"/>
                </a:solidFill>
              </a:rPr>
              <a:t>要定义的符号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21E06-AF5F-9448-BA4D-CADC5AF85C05}"/>
              </a:ext>
            </a:extLst>
          </p:cNvPr>
          <p:cNvSpPr txBox="1"/>
          <p:nvPr/>
        </p:nvSpPr>
        <p:spPr>
          <a:xfrm>
            <a:off x="265521" y="1359160"/>
            <a:ext cx="588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MyClass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(const MyClass&amp; m);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785BB0-E616-AEE2-863E-D34E06BC6E69}"/>
              </a:ext>
            </a:extLst>
          </p:cNvPr>
          <p:cNvCxnSpPr>
            <a:cxnSpLocks/>
          </p:cNvCxnSpPr>
          <p:nvPr/>
        </p:nvCxnSpPr>
        <p:spPr>
          <a:xfrm>
            <a:off x="1891643" y="1822761"/>
            <a:ext cx="0" cy="45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02444FC-9C1D-8A55-C99A-B19ED8CC3C82}"/>
              </a:ext>
            </a:extLst>
          </p:cNvPr>
          <p:cNvSpPr txBox="1"/>
          <p:nvPr/>
        </p:nvSpPr>
        <p:spPr>
          <a:xfrm>
            <a:off x="1495718" y="2281475"/>
            <a:ext cx="94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函数名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E62DDD-653B-2076-3624-6A0421956651}"/>
              </a:ext>
            </a:extLst>
          </p:cNvPr>
          <p:cNvSpPr txBox="1"/>
          <p:nvPr/>
        </p:nvSpPr>
        <p:spPr>
          <a:xfrm>
            <a:off x="265521" y="989828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重载“</a:t>
            </a:r>
            <a:r>
              <a:rPr lang="en-US" altLang="zh-CN" dirty="0"/>
              <a:t>+</a:t>
            </a:r>
            <a:r>
              <a:rPr lang="zh-CN" altLang="en-US" dirty="0"/>
              <a:t>”运算符实例：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1455D-02F7-5821-EF00-6E1E47DD0D0B}"/>
              </a:ext>
            </a:extLst>
          </p:cNvPr>
          <p:cNvSpPr txBox="1"/>
          <p:nvPr/>
        </p:nvSpPr>
        <p:spPr>
          <a:xfrm>
            <a:off x="213674" y="3203790"/>
            <a:ext cx="45908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重载运算符的参数数量与该运算符作用的运算对象数量一样多，但是如果一个运算符函数是成员函数，那么成员运算符函数的参数数量比运算符对象数量少一个（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除了重载运算符</a:t>
            </a:r>
            <a:r>
              <a:rPr lang="en-US" altLang="zh-CN" dirty="0"/>
              <a:t>()</a:t>
            </a:r>
            <a:r>
              <a:rPr lang="zh-CN" altLang="en-US" dirty="0"/>
              <a:t>之外，其他重载运算符不能有默认实参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对于一个运算符函数，至少一个是类类型的参数（无法改变内置对象的运算符含义）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只能重载已有的运算符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0DF73D5-1B49-8E3E-2F07-5D58719F245C}"/>
              </a:ext>
            </a:extLst>
          </p:cNvPr>
          <p:cNvSpPr/>
          <p:nvPr/>
        </p:nvSpPr>
        <p:spPr>
          <a:xfrm>
            <a:off x="4905865" y="3948358"/>
            <a:ext cx="914399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CA325-9C1B-72E8-26E5-D3C4E6FE802C}"/>
              </a:ext>
            </a:extLst>
          </p:cNvPr>
          <p:cNvSpPr txBox="1"/>
          <p:nvPr/>
        </p:nvSpPr>
        <p:spPr>
          <a:xfrm>
            <a:off x="5921602" y="3302027"/>
            <a:ext cx="6347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实现两个类对象相加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A+B</a:t>
            </a:r>
          </a:p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成员函数重载方式：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MyClass operator+(</a:t>
            </a:r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const MyClass&amp; 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友元函数重载方式：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friend MyClass operator+(</a:t>
            </a:r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const MyClass&amp; </a:t>
            </a:r>
            <a:r>
              <a:rPr lang="en-US" altLang="zh-C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A,const</a:t>
            </a:r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MyClass&amp; 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1D3118-2B93-8802-7B94-944289754FB9}"/>
              </a:ext>
            </a:extLst>
          </p:cNvPr>
          <p:cNvSpPr txBox="1"/>
          <p:nvPr/>
        </p:nvSpPr>
        <p:spPr>
          <a:xfrm>
            <a:off x="490194" y="1310325"/>
            <a:ext cx="820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friend MyClass operator+(</a:t>
            </a:r>
            <a:r>
              <a:rPr lang="en-US" altLang="zh-CN" dirty="0">
                <a:latin typeface="Consolas" panose="020B0609020204030204" pitchFamily="49" charset="0"/>
              </a:rPr>
              <a:t>const MyClass&amp; </a:t>
            </a:r>
            <a:r>
              <a:rPr lang="en-US" altLang="zh-CN" dirty="0" err="1">
                <a:latin typeface="Consolas" panose="020B0609020204030204" pitchFamily="49" charset="0"/>
              </a:rPr>
              <a:t>A,const</a:t>
            </a:r>
            <a:r>
              <a:rPr lang="en-US" altLang="zh-CN" dirty="0">
                <a:latin typeface="Consolas" panose="020B0609020204030204" pitchFamily="49" charset="0"/>
              </a:rPr>
              <a:t> MyClass&amp; 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MyClass operator+(</a:t>
            </a:r>
            <a:r>
              <a:rPr lang="en-US" altLang="zh-CN" dirty="0">
                <a:latin typeface="Consolas" panose="020B0609020204030204" pitchFamily="49" charset="0"/>
              </a:rPr>
              <a:t>const MyClass&amp; 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非成员函数</a:t>
            </a:r>
            <a:r>
              <a:rPr lang="zh-CN" altLang="en-US" dirty="0"/>
              <a:t>操作符调用方式：             </a:t>
            </a:r>
            <a:r>
              <a:rPr lang="zh-CN" altLang="en-US" dirty="0">
                <a:solidFill>
                  <a:srgbClr val="FF0000"/>
                </a:solidFill>
              </a:rPr>
              <a:t>成员函数</a:t>
            </a:r>
            <a:r>
              <a:rPr lang="zh-CN" altLang="en-US" dirty="0"/>
              <a:t>调用方式：</a:t>
            </a:r>
            <a:endParaRPr lang="en-US" altLang="zh-CN" dirty="0"/>
          </a:p>
          <a:p>
            <a:r>
              <a:rPr lang="en-US" altLang="zh-CN" dirty="0"/>
              <a:t>C=A+B                                                  C=A+B</a:t>
            </a:r>
          </a:p>
          <a:p>
            <a:r>
              <a:rPr lang="en-US" altLang="zh-CN" dirty="0"/>
              <a:t>C=operator+(A,B)                                 C=</a:t>
            </a:r>
            <a:r>
              <a:rPr lang="en-US" altLang="zh-CN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A.operator+(B);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49BDA8-BC93-66DB-103C-DB2ADCFD6B3F}"/>
              </a:ext>
            </a:extLst>
          </p:cNvPr>
          <p:cNvSpPr txBox="1"/>
          <p:nvPr/>
        </p:nvSpPr>
        <p:spPr>
          <a:xfrm>
            <a:off x="490195" y="4496585"/>
            <a:ext cx="521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不建议重载的运算符：“</a:t>
            </a:r>
            <a:r>
              <a:rPr lang="en-US" altLang="zh-CN" dirty="0"/>
              <a:t>&amp;&amp;</a:t>
            </a:r>
            <a:r>
              <a:rPr lang="zh-CN" altLang="en-US" dirty="0"/>
              <a:t>”</a:t>
            </a:r>
            <a:r>
              <a:rPr lang="en-US" altLang="zh-CN" dirty="0"/>
              <a:t>    </a:t>
            </a:r>
            <a:r>
              <a:rPr lang="zh-CN" altLang="en-US" dirty="0"/>
              <a:t>“</a:t>
            </a:r>
            <a:r>
              <a:rPr lang="en-US" altLang="zh-CN" dirty="0"/>
              <a:t>||</a:t>
            </a:r>
            <a:r>
              <a:rPr lang="zh-CN" altLang="en-US" dirty="0"/>
              <a:t>”   “</a:t>
            </a:r>
            <a:r>
              <a:rPr lang="en-US" altLang="zh-CN" dirty="0"/>
              <a:t>,</a:t>
            </a:r>
            <a:r>
              <a:rPr lang="zh-CN" altLang="en-US" dirty="0"/>
              <a:t>”   “</a:t>
            </a:r>
            <a:r>
              <a:rPr lang="en-US" altLang="zh-CN" dirty="0"/>
              <a:t>&amp;</a:t>
            </a:r>
            <a:r>
              <a:rPr lang="zh-CN" altLang="en-US" dirty="0"/>
              <a:t>”等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1.</a:t>
            </a:r>
            <a:r>
              <a:rPr lang="zh-CN" altLang="en-US" dirty="0"/>
              <a:t>无法保留</a:t>
            </a:r>
            <a:r>
              <a:rPr lang="zh-CN" altLang="en-US" dirty="0">
                <a:solidFill>
                  <a:srgbClr val="FF0000"/>
                </a:solidFill>
              </a:rPr>
              <a:t>运算顺序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2.</a:t>
            </a:r>
            <a:r>
              <a:rPr lang="zh-CN" altLang="en-US" dirty="0"/>
              <a:t>无法保留</a:t>
            </a:r>
            <a:r>
              <a:rPr lang="zh-CN" altLang="en-US" dirty="0">
                <a:solidFill>
                  <a:srgbClr val="FF0000"/>
                </a:solidFill>
              </a:rPr>
              <a:t>短路求值</a:t>
            </a:r>
            <a:r>
              <a:rPr lang="zh-CN" altLang="en-US" dirty="0"/>
              <a:t>运算属性</a:t>
            </a:r>
            <a:endParaRPr lang="en-US" altLang="zh-CN" dirty="0"/>
          </a:p>
          <a:p>
            <a:r>
              <a:rPr lang="en-US" altLang="zh-CN" dirty="0"/>
              <a:t>           3.</a:t>
            </a:r>
            <a:r>
              <a:rPr lang="zh-CN" altLang="en-US" dirty="0"/>
              <a:t>已有特殊含义，无法适应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DC207B-6E03-B4E9-2706-E953DE3B087A}"/>
              </a:ext>
            </a:extLst>
          </p:cNvPr>
          <p:cNvSpPr txBox="1"/>
          <p:nvPr/>
        </p:nvSpPr>
        <p:spPr>
          <a:xfrm>
            <a:off x="490194" y="283743"/>
            <a:ext cx="77488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重载运算符调用方式</a:t>
            </a:r>
            <a:endParaRPr lang="en-US" altLang="zh-CN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51A4D-04FF-978E-F393-447BE32F0CCB}"/>
              </a:ext>
            </a:extLst>
          </p:cNvPr>
          <p:cNvSpPr txBox="1"/>
          <p:nvPr/>
        </p:nvSpPr>
        <p:spPr>
          <a:xfrm>
            <a:off x="490194" y="3455444"/>
            <a:ext cx="77488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/>
              <a:t>不建议重载的运算符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6329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EB4FFE-B3B6-E307-7AC8-4F3112931FC7}"/>
              </a:ext>
            </a:extLst>
          </p:cNvPr>
          <p:cNvSpPr txBox="1"/>
          <p:nvPr/>
        </p:nvSpPr>
        <p:spPr>
          <a:xfrm>
            <a:off x="480767" y="358219"/>
            <a:ext cx="77488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定义为成员函数和非成员函数的抉择</a:t>
            </a:r>
            <a:endParaRPr lang="en-US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BD38EA-EAEF-52E3-04E7-8730259EE252}"/>
              </a:ext>
            </a:extLst>
          </p:cNvPr>
          <p:cNvSpPr txBox="1"/>
          <p:nvPr/>
        </p:nvSpPr>
        <p:spPr>
          <a:xfrm>
            <a:off x="480767" y="1498863"/>
            <a:ext cx="1083139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赋值运算符（</a:t>
            </a:r>
            <a:r>
              <a:rPr lang="en-US" altLang="zh-CN" dirty="0"/>
              <a:t>=</a:t>
            </a:r>
            <a:r>
              <a:rPr lang="zh-CN" altLang="en-US" dirty="0"/>
              <a:t>）、下标运算符（ </a:t>
            </a:r>
            <a:r>
              <a:rPr lang="en-US" altLang="zh-CN" dirty="0"/>
              <a:t>[ ] </a:t>
            </a:r>
            <a:r>
              <a:rPr lang="zh-CN" altLang="en-US" dirty="0"/>
              <a:t>）、调用</a:t>
            </a:r>
            <a:r>
              <a:rPr lang="en-US" altLang="zh-CN" dirty="0"/>
              <a:t>( ( ) )</a:t>
            </a:r>
            <a:r>
              <a:rPr lang="zh-CN" altLang="en-US" dirty="0"/>
              <a:t>和成员访问箭头</a:t>
            </a:r>
            <a:r>
              <a:rPr lang="en-US" altLang="zh-CN" dirty="0"/>
              <a:t>(-&gt;)</a:t>
            </a:r>
            <a:r>
              <a:rPr lang="zh-CN" altLang="en-US" dirty="0"/>
              <a:t>运算符必须是成员（</a:t>
            </a:r>
            <a:r>
              <a:rPr lang="zh-CN" altLang="en-US" dirty="0">
                <a:solidFill>
                  <a:srgbClr val="FF0000"/>
                </a:solidFill>
              </a:rPr>
              <a:t>语法决定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左操作数不能修改的必须被定义为非成员函数，最典型的就是输入输出符的重载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例：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 operator&lt;&lt;(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ostream&amp;o,const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MyClass&amp;A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具有对称性的运算符通常是非成员函数（左侧运算对象和右侧可以互换）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21C47D9-61E7-6BAF-3335-F470CBD8A1CD}"/>
              </a:ext>
            </a:extLst>
          </p:cNvPr>
          <p:cNvCxnSpPr>
            <a:cxnSpLocks/>
          </p:cNvCxnSpPr>
          <p:nvPr/>
        </p:nvCxnSpPr>
        <p:spPr>
          <a:xfrm>
            <a:off x="5429839" y="3195687"/>
            <a:ext cx="556182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8A0C4FF-2FEC-082C-A84F-4BBEC7F8AA3D}"/>
              </a:ext>
            </a:extLst>
          </p:cNvPr>
          <p:cNvSpPr txBox="1"/>
          <p:nvPr/>
        </p:nvSpPr>
        <p:spPr>
          <a:xfrm>
            <a:off x="5021344" y="3525625"/>
            <a:ext cx="33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必须使用引用（源码</a:t>
            </a:r>
            <a:r>
              <a:rPr lang="en-US" altLang="zh-CN" dirty="0">
                <a:solidFill>
                  <a:srgbClr val="FF0000"/>
                </a:solidFill>
              </a:rPr>
              <a:t>391</a:t>
            </a:r>
            <a:r>
              <a:rPr lang="zh-CN" altLang="en-US" dirty="0">
                <a:solidFill>
                  <a:srgbClr val="FF0000"/>
                </a:solidFill>
              </a:rPr>
              <a:t>行）</a:t>
            </a:r>
          </a:p>
        </p:txBody>
      </p:sp>
    </p:spTree>
    <p:extLst>
      <p:ext uri="{BB962C8B-B14F-4D97-AF65-F5344CB8AC3E}">
        <p14:creationId xmlns:p14="http://schemas.microsoft.com/office/powerpoint/2010/main" val="372917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7500B1-C60A-652C-B3B9-DB3E8A0C3E75}"/>
              </a:ext>
            </a:extLst>
          </p:cNvPr>
          <p:cNvSpPr txBox="1"/>
          <p:nvPr/>
        </p:nvSpPr>
        <p:spPr>
          <a:xfrm>
            <a:off x="270235" y="367646"/>
            <a:ext cx="7129805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重载输入运算符时可能遇到的错误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7B33C7-0A24-6B34-174D-FC7C5D9919A2}"/>
              </a:ext>
            </a:extLst>
          </p:cNvPr>
          <p:cNvSpPr txBox="1"/>
          <p:nvPr/>
        </p:nvSpPr>
        <p:spPr>
          <a:xfrm>
            <a:off x="358218" y="1498861"/>
            <a:ext cx="63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流含有错误数据类型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当读取操作到达文件末尾或者遇到了输入流的其他错误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A213A5-8FD0-68A0-01CD-9822ACA49214}"/>
              </a:ext>
            </a:extLst>
          </p:cNvPr>
          <p:cNvSpPr txBox="1"/>
          <p:nvPr/>
        </p:nvSpPr>
        <p:spPr>
          <a:xfrm>
            <a:off x="358218" y="2724346"/>
            <a:ext cx="805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输入运算符必须处理可能失败的情况，输出运算符不需要</a:t>
            </a:r>
          </a:p>
        </p:txBody>
      </p:sp>
    </p:spTree>
    <p:extLst>
      <p:ext uri="{BB962C8B-B14F-4D97-AF65-F5344CB8AC3E}">
        <p14:creationId xmlns:p14="http://schemas.microsoft.com/office/powerpoint/2010/main" val="544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B9A73-762E-D6E1-01E8-836A11CCEFDF}"/>
              </a:ext>
            </a:extLst>
          </p:cNvPr>
          <p:cNvSpPr txBox="1"/>
          <p:nvPr/>
        </p:nvSpPr>
        <p:spPr>
          <a:xfrm>
            <a:off x="270236" y="367646"/>
            <a:ext cx="4716544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下标运算符的重载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9CC54-93CB-C6C8-E741-0220BD865767}"/>
              </a:ext>
            </a:extLst>
          </p:cNvPr>
          <p:cNvSpPr txBox="1"/>
          <p:nvPr/>
        </p:nvSpPr>
        <p:spPr>
          <a:xfrm>
            <a:off x="270236" y="1357460"/>
            <a:ext cx="558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当一个类需要下标运算符，通常会定义两个版本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20B8A5-4EDD-28D4-E5ED-D51AA8B733FC}"/>
              </a:ext>
            </a:extLst>
          </p:cNvPr>
          <p:cNvSpPr txBox="1"/>
          <p:nvPr/>
        </p:nvSpPr>
        <p:spPr>
          <a:xfrm>
            <a:off x="270235" y="2036190"/>
            <a:ext cx="7412609" cy="142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operator[](const int </a:t>
            </a: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 int&amp; 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operator[](const int </a:t>
            </a: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const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ECC021B-0BED-8ED4-CF2B-EEF8C6408180}"/>
              </a:ext>
            </a:extLst>
          </p:cNvPr>
          <p:cNvCxnSpPr/>
          <p:nvPr/>
        </p:nvCxnSpPr>
        <p:spPr>
          <a:xfrm>
            <a:off x="6096000" y="2515492"/>
            <a:ext cx="1313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068D60-1A25-037E-F3F1-C53773B4853A}"/>
              </a:ext>
            </a:extLst>
          </p:cNvPr>
          <p:cNvSpPr txBox="1"/>
          <p:nvPr/>
        </p:nvSpPr>
        <p:spPr>
          <a:xfrm>
            <a:off x="7843101" y="2036190"/>
            <a:ext cx="3393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MyClass A;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MyClass B;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cout&lt;&lt;A[0]&lt;&lt;B[0]&lt;&lt;endl;</a:t>
            </a:r>
          </a:p>
        </p:txBody>
      </p:sp>
    </p:spTree>
    <p:extLst>
      <p:ext uri="{BB962C8B-B14F-4D97-AF65-F5344CB8AC3E}">
        <p14:creationId xmlns:p14="http://schemas.microsoft.com/office/powerpoint/2010/main" val="6064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26065-B063-2F3B-5D24-BADA544F84CE}"/>
              </a:ext>
            </a:extLst>
          </p:cNvPr>
          <p:cNvSpPr txBox="1"/>
          <p:nvPr/>
        </p:nvSpPr>
        <p:spPr>
          <a:xfrm>
            <a:off x="317370" y="254524"/>
            <a:ext cx="4716544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递增和递减运算符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08422-4FF2-BCE4-D888-AA3642B483E9}"/>
              </a:ext>
            </a:extLst>
          </p:cNvPr>
          <p:cNvSpPr txBox="1"/>
          <p:nvPr/>
        </p:nvSpPr>
        <p:spPr>
          <a:xfrm>
            <a:off x="317370" y="2021612"/>
            <a:ext cx="511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MyClass&amp;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operator++();//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前置运算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operator++(int);//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后置运算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EA84BDC-DE46-B048-8A30-57EB16164A9D}"/>
              </a:ext>
            </a:extLst>
          </p:cNvPr>
          <p:cNvCxnSpPr/>
          <p:nvPr/>
        </p:nvCxnSpPr>
        <p:spPr>
          <a:xfrm>
            <a:off x="5487971" y="2347430"/>
            <a:ext cx="121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3D7A2DD-37D5-454E-8363-143CFF4FEA01}"/>
              </a:ext>
            </a:extLst>
          </p:cNvPr>
          <p:cNvSpPr txBox="1"/>
          <p:nvPr/>
        </p:nvSpPr>
        <p:spPr>
          <a:xfrm>
            <a:off x="7371761" y="1839598"/>
            <a:ext cx="2601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MyClass A;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++A;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A++;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3FE4D0-1503-9F50-D38D-6DE9AF320380}"/>
              </a:ext>
            </a:extLst>
          </p:cNvPr>
          <p:cNvSpPr txBox="1"/>
          <p:nvPr/>
        </p:nvSpPr>
        <p:spPr>
          <a:xfrm>
            <a:off x="317370" y="1372844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前置运算符和后置运算符通过参数区分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CEE5AB-8F58-E447-B307-48A431527ADE}"/>
              </a:ext>
            </a:extLst>
          </p:cNvPr>
          <p:cNvSpPr txBox="1"/>
          <p:nvPr/>
        </p:nvSpPr>
        <p:spPr>
          <a:xfrm>
            <a:off x="204249" y="2991864"/>
            <a:ext cx="4028387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函数调用运算符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ACABCE-31B8-134E-5A16-E489905C2024}"/>
              </a:ext>
            </a:extLst>
          </p:cNvPr>
          <p:cNvSpPr txBox="1"/>
          <p:nvPr/>
        </p:nvSpPr>
        <p:spPr>
          <a:xfrm>
            <a:off x="317370" y="4100660"/>
            <a:ext cx="3311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return abs(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DFBF92-C8C6-6E60-E2DF-BD07D64DB1DF}"/>
              </a:ext>
            </a:extLst>
          </p:cNvPr>
          <p:cNvSpPr txBox="1"/>
          <p:nvPr/>
        </p:nvSpPr>
        <p:spPr>
          <a:xfrm>
            <a:off x="7118808" y="4423825"/>
            <a:ext cx="2854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MyClass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a=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A(-2);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294711-4FF2-B61A-03CF-5D7A483568AD}"/>
              </a:ext>
            </a:extLst>
          </p:cNvPr>
          <p:cNvCxnSpPr/>
          <p:nvPr/>
        </p:nvCxnSpPr>
        <p:spPr>
          <a:xfrm>
            <a:off x="4425885" y="4746991"/>
            <a:ext cx="121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8EEA070-B39E-E8DB-A1C7-BFF719536FB9}"/>
              </a:ext>
            </a:extLst>
          </p:cNvPr>
          <p:cNvSpPr txBox="1"/>
          <p:nvPr/>
        </p:nvSpPr>
        <p:spPr>
          <a:xfrm>
            <a:off x="317370" y="5561218"/>
            <a:ext cx="607086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如果类定义了调用运算符，则该类的对象被称为</a:t>
            </a:r>
            <a:r>
              <a:rPr lang="zh-CN" altLang="en-US" dirty="0">
                <a:solidFill>
                  <a:srgbClr val="FF0000"/>
                </a:solidFill>
              </a:rPr>
              <a:t>函数对象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不同版本的调用运算符应该在参数类型和数量上有差异</a:t>
            </a:r>
          </a:p>
        </p:txBody>
      </p:sp>
    </p:spTree>
    <p:extLst>
      <p:ext uri="{BB962C8B-B14F-4D97-AF65-F5344CB8AC3E}">
        <p14:creationId xmlns:p14="http://schemas.microsoft.com/office/powerpoint/2010/main" val="74903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52207-7E48-2E80-9C9F-B1F28594446C}"/>
              </a:ext>
            </a:extLst>
          </p:cNvPr>
          <p:cNvSpPr txBox="1"/>
          <p:nvPr/>
        </p:nvSpPr>
        <p:spPr>
          <a:xfrm>
            <a:off x="345649" y="131975"/>
            <a:ext cx="439603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/>
              <a:t>sort and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stable_sort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84EEC9-0008-DEEC-A68D-B39EDC8A3014}"/>
              </a:ext>
            </a:extLst>
          </p:cNvPr>
          <p:cNvSpPr txBox="1"/>
          <p:nvPr/>
        </p:nvSpPr>
        <p:spPr>
          <a:xfrm>
            <a:off x="345648" y="1230895"/>
            <a:ext cx="4320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sort</a:t>
            </a:r>
            <a:r>
              <a:rPr lang="zh-CN" altLang="en-US" dirty="0"/>
              <a:t>函数：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不一定是稳定排序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在元素个数</a:t>
            </a:r>
            <a:r>
              <a:rPr lang="en-US" altLang="zh-CN" dirty="0">
                <a:solidFill>
                  <a:srgbClr val="FF0000"/>
                </a:solidFill>
              </a:rPr>
              <a:t>&lt;=16</a:t>
            </a:r>
            <a:r>
              <a:rPr lang="zh-CN" altLang="en-US" dirty="0"/>
              <a:t>时调用插入排序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递归次数过多</a:t>
            </a:r>
            <a:r>
              <a:rPr lang="zh-CN" altLang="en-US" dirty="0"/>
              <a:t>时使用堆排序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源码使用</a:t>
            </a:r>
            <a:r>
              <a:rPr lang="zh-CN" altLang="en-US" dirty="0">
                <a:solidFill>
                  <a:srgbClr val="FF0000"/>
                </a:solidFill>
              </a:rPr>
              <a:t>内省排序</a:t>
            </a:r>
            <a:r>
              <a:rPr lang="zh-CN" altLang="en-US" dirty="0"/>
              <a:t>实现上述功能</a:t>
            </a:r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4D4B4E-7F37-B346-8782-67779C7786E9}"/>
              </a:ext>
            </a:extLst>
          </p:cNvPr>
          <p:cNvCxnSpPr/>
          <p:nvPr/>
        </p:nvCxnSpPr>
        <p:spPr>
          <a:xfrm>
            <a:off x="4741682" y="1979629"/>
            <a:ext cx="167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208FD9E-6AC6-15BF-83A9-7B13B96BC1DE}"/>
              </a:ext>
            </a:extLst>
          </p:cNvPr>
          <p:cNvSpPr txBox="1"/>
          <p:nvPr/>
        </p:nvSpPr>
        <p:spPr>
          <a:xfrm>
            <a:off x="4741682" y="660794"/>
            <a:ext cx="306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</a:t>
            </a:r>
            <a:r>
              <a:rPr lang="zh-CN" altLang="en-US" dirty="0"/>
              <a:t>参考资料</a:t>
            </a:r>
            <a:r>
              <a:rPr lang="en-US" altLang="zh-CN" dirty="0"/>
              <a:t>《STL</a:t>
            </a:r>
            <a:r>
              <a:rPr lang="zh-CN" altLang="en-US" dirty="0"/>
              <a:t>源码剖析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5E116F-73DA-D667-6164-97445F44B7AA}"/>
              </a:ext>
            </a:extLst>
          </p:cNvPr>
          <p:cNvSpPr txBox="1"/>
          <p:nvPr/>
        </p:nvSpPr>
        <p:spPr>
          <a:xfrm>
            <a:off x="6700885" y="1030126"/>
            <a:ext cx="4590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原文：</a:t>
            </a:r>
            <a:endParaRPr lang="en-US" altLang="zh-CN" dirty="0"/>
          </a:p>
          <a:p>
            <a:r>
              <a:rPr lang="en-US" altLang="zh-CN" dirty="0"/>
              <a:t>Introspective Sorting (</a:t>
            </a:r>
            <a:r>
              <a:rPr lang="zh-CN" altLang="en-US" dirty="0"/>
              <a:t>内省式排序</a:t>
            </a:r>
            <a:r>
              <a:rPr lang="en-US" altLang="zh-CN" dirty="0"/>
              <a:t>) ,</a:t>
            </a:r>
            <a:r>
              <a:rPr lang="zh-CN" altLang="en-US" dirty="0"/>
              <a:t>简称</a:t>
            </a:r>
            <a:r>
              <a:rPr lang="en-US" altLang="zh-CN" dirty="0" err="1"/>
              <a:t>IntroSort</a:t>
            </a:r>
            <a:r>
              <a:rPr lang="en-US" altLang="zh-CN" dirty="0"/>
              <a:t>, </a:t>
            </a:r>
            <a:r>
              <a:rPr lang="zh-CN" altLang="en-US" dirty="0"/>
              <a:t>其行为在大部分情况下几</a:t>
            </a:r>
          </a:p>
          <a:p>
            <a:r>
              <a:rPr lang="zh-CN" altLang="en-US" dirty="0"/>
              <a:t>乎与</a:t>
            </a:r>
            <a:r>
              <a:rPr lang="en-US" altLang="zh-CN" dirty="0"/>
              <a:t>median-of-3 Quick Sort </a:t>
            </a:r>
            <a:r>
              <a:rPr lang="zh-CN" altLang="en-US" dirty="0"/>
              <a:t>完全相同</a:t>
            </a:r>
            <a:r>
              <a:rPr lang="en-US" altLang="zh-CN" dirty="0"/>
              <a:t>(</a:t>
            </a:r>
            <a:r>
              <a:rPr lang="zh-CN" altLang="en-US" dirty="0"/>
              <a:t>当然也就一样快</a:t>
            </a:r>
            <a:r>
              <a:rPr lang="en-US" altLang="zh-CN" dirty="0"/>
              <a:t>)</a:t>
            </a:r>
            <a:r>
              <a:rPr lang="zh-CN" altLang="en-US" dirty="0"/>
              <a:t>。但是当分割行为</a:t>
            </a:r>
          </a:p>
          <a:p>
            <a:r>
              <a:rPr lang="en-US" altLang="zh-CN" dirty="0"/>
              <a:t>(partitioning)</a:t>
            </a:r>
            <a:r>
              <a:rPr lang="zh-CN" altLang="en-US" dirty="0"/>
              <a:t>有恶化为二次行为的倾向时，能够自我侦测，转而改用</a:t>
            </a:r>
            <a:r>
              <a:rPr lang="en-US" altLang="zh-CN" dirty="0"/>
              <a:t>Heap Sort,</a:t>
            </a:r>
          </a:p>
          <a:p>
            <a:r>
              <a:rPr lang="zh-CN" altLang="en-US" dirty="0"/>
              <a:t>使效率维持在</a:t>
            </a:r>
            <a:r>
              <a:rPr lang="en-US" altLang="zh-CN" dirty="0"/>
              <a:t>Heap Sort</a:t>
            </a:r>
            <a:r>
              <a:rPr lang="zh-CN" altLang="en-US" dirty="0"/>
              <a:t>的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</a:t>
            </a:r>
            <a:r>
              <a:rPr lang="zh-CN" altLang="en-US" dirty="0"/>
              <a:t>又比开始就使用</a:t>
            </a:r>
            <a:r>
              <a:rPr lang="en-US" altLang="zh-CN" dirty="0"/>
              <a:t>Heap Sort</a:t>
            </a:r>
            <a:r>
              <a:rPr lang="zh-CN" altLang="en-US" dirty="0"/>
              <a:t>来得好。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9054D-9806-A209-4A69-220FB333E219}"/>
              </a:ext>
            </a:extLst>
          </p:cNvPr>
          <p:cNvSpPr txBox="1"/>
          <p:nvPr/>
        </p:nvSpPr>
        <p:spPr>
          <a:xfrm>
            <a:off x="345648" y="4251737"/>
            <a:ext cx="347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stable_sort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稳定排序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使用的归并算法</a:t>
            </a:r>
          </a:p>
        </p:txBody>
      </p:sp>
    </p:spTree>
    <p:extLst>
      <p:ext uri="{BB962C8B-B14F-4D97-AF65-F5344CB8AC3E}">
        <p14:creationId xmlns:p14="http://schemas.microsoft.com/office/powerpoint/2010/main" val="134723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AE62AB-F3EF-38D7-E3B8-54E1435300CF}"/>
              </a:ext>
            </a:extLst>
          </p:cNvPr>
          <p:cNvSpPr txBox="1"/>
          <p:nvPr/>
        </p:nvSpPr>
        <p:spPr>
          <a:xfrm>
            <a:off x="345649" y="131975"/>
            <a:ext cx="5140751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err="1"/>
              <a:t>stable_sort</a:t>
            </a:r>
            <a:r>
              <a:rPr lang="zh-CN" altLang="en-US" sz="3600" b="1" dirty="0"/>
              <a:t>函数的使用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8E402D-852B-E4DC-788D-8FB6619B5087}"/>
              </a:ext>
            </a:extLst>
          </p:cNvPr>
          <p:cNvSpPr txBox="1"/>
          <p:nvPr/>
        </p:nvSpPr>
        <p:spPr>
          <a:xfrm>
            <a:off x="490194" y="1762812"/>
            <a:ext cx="11491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使用函数：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stable_sort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v.begin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(),[](const int &amp;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a,const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int &amp;b)-&gt;bool{return a&lt;b;});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使用函数调用符重载：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Cmp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public: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bool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(const int &amp;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a,const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int &amp;b)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    return a&lt;b;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stable_sort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v.begin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v.end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1582</Words>
  <Application>Microsoft Office PowerPoint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xiabing</dc:creator>
  <cp:lastModifiedBy>wang xiabing</cp:lastModifiedBy>
  <cp:revision>53</cp:revision>
  <dcterms:created xsi:type="dcterms:W3CDTF">2022-07-25T12:29:56Z</dcterms:created>
  <dcterms:modified xsi:type="dcterms:W3CDTF">2022-07-28T03:17:56Z</dcterms:modified>
</cp:coreProperties>
</file>