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358" r:id="rId3"/>
    <p:sldId id="1359" r:id="rId4"/>
    <p:sldId id="1360" r:id="rId5"/>
    <p:sldId id="1356" r:id="rId6"/>
    <p:sldId id="1362" r:id="rId7"/>
    <p:sldId id="1363" r:id="rId8"/>
    <p:sldId id="1364" r:id="rId9"/>
    <p:sldId id="1365" r:id="rId10"/>
    <p:sldId id="1366" r:id="rId11"/>
    <p:sldId id="1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0"/>
  </p:normalViewPr>
  <p:slideViewPr>
    <p:cSldViewPr snapToGrid="0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2E7-793C-9E65-A159-562A25D9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5C85-8EE7-003B-6AFA-D264963CF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CD2F-2680-B15E-E184-60311A0B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10AB-F6D2-F6D1-A1E2-77891F26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8696-6AFC-3830-E170-11E330F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5C6E-4314-E85D-01AB-DC8B195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0A123-39F8-06DA-5B25-A38361477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BEDF-7C72-8B8E-AA9F-0B075AFF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0526-09B5-2A8E-2CAA-B7F9D1F1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0F12-F632-8119-F693-ACC4EFB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30DB4-6764-94A5-F4E9-B7AA39AAA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4A7CD-81BB-BD55-D4A9-3BE98E8D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9B6C-F5EF-64A7-E9AC-B335E7E6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640F-6046-08D4-B301-2993E34E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E0D8-47BB-E7F6-D359-27014A2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126C-D747-A48A-D24C-BB1F9BF2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BC7A-200C-206F-C50F-C0F23B7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1B4-C2C9-77A8-7064-289AA518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C9C1-18BA-A457-83E9-C5750A7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5EFC-4352-640F-C8E4-639FEF02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DAE7-80C7-5C99-C293-FCC777A8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A279-52AB-7DEE-08EC-A092ED5C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A8B2-5B9A-9891-5E09-C493646B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DE24-8EB7-5489-6F80-F0E90FE4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0FD2-EF8C-7176-833E-845FBC9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A254-B27E-C9C3-883C-B1F7D2C6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9B95-057F-7BA5-6249-4AC3D7CB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AEA64-D711-4A77-0A07-9EB3B774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0000-F31E-1615-CB5A-DD57C7EE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D85C-2C77-9EF7-A089-53929C4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AE645-E495-4B6A-AB4B-2F43A20B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DA8C-F340-C1BC-4770-7DD12AAC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E673-7E78-616F-E89A-99B0418C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A58FC-3AF9-F053-AAD0-B0F276D1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346C-3E55-A278-C74D-1DC4A005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5A8A-443F-841F-1317-F88FB9A84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00B5-4562-9DA7-BE06-D7340B9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36845-8A37-7C5A-570F-6023572E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BB43D-C362-4209-8B65-440A819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648D-A8F3-AE34-BC52-8FB538C2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191EE-A640-D75D-2072-C6122035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A1906-FDF5-07B6-EF44-7F28781F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B6701-0214-E694-C1F0-0644F4C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F2408-D11F-B2F4-CE59-88453D2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A2163-CFB7-A267-FCF7-EEF63B4D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AC2C8-985F-5B91-830C-CE4102F9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9890-5782-7716-C73A-AC5CDAC1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C455-1BE3-6E6A-4FDA-C8159387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B1A41-984F-B1BF-528D-F3D2C03E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08CE-FB0B-B834-0155-7B1EC54D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8598-40BB-0419-BD28-C5AE1C77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A5F39-3A05-870A-3615-F30B307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C224-BE1B-DDEF-26FA-9F7FCB7D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10A93-6A79-2C6D-D9F8-FD1FC164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1E40-7B48-46FA-6CC5-CE29A810A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F3B2-B4C9-1EB1-CCC5-EAF1FFDF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7F211-E8FB-4141-99CB-9ED8A014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9B747-9456-3E08-DC01-FEEA8DC9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E2F6B-8A21-CE38-38B3-8A95AE3C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07466-94C9-902D-D57D-281A1C71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2D8B-4A42-897D-4710-C5D8F0C8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915D-03F4-2044-AADF-79DB57B5294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0007-ED8B-5F90-D395-8B892D387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5E33-5ECD-1CFC-B904-07C3E39E2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3A68-C05D-E34B-A6EA-9394A414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5FBE-1E0B-F3AA-B872-6E3F77A3A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DID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E777-18DC-DBBB-B9C3-D9E3868F1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/>
              <a:t>XIA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5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{1, 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6296001"/>
                  </p:ext>
                </p:extLst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319" t="-6667" r="-100000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6667" r="-847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{1,2}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{1, 2}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CE35FE-1BF3-984D-AFB6-3BD8F5EEF44B}"/>
                  </a:ext>
                </a:extLst>
              </p:cNvPr>
              <p:cNvSpPr txBox="1"/>
              <p:nvPr/>
            </p:nvSpPr>
            <p:spPr>
              <a:xfrm>
                <a:off x="1039331" y="4907650"/>
                <a:ext cx="8391747" cy="483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(1−0.5+1.5+1.5+1−1.5−2)</m:t>
                    </m:r>
                  </m:oMath>
                </a14:m>
                <a:r>
                  <a:rPr lang="en-US" dirty="0"/>
                  <a:t>=0.1428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CE35FE-1BF3-984D-AFB6-3BD8F5EE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31" y="4907650"/>
                <a:ext cx="8391747" cy="483915"/>
              </a:xfrm>
              <a:prstGeom prst="rect">
                <a:avLst/>
              </a:prstGeom>
              <a:blipFill>
                <a:blip r:embed="rId3"/>
                <a:stretch>
                  <a:fillRect t="-74359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B47119D-648A-AF44-89F0-7A3BC5725208}"/>
              </a:ext>
            </a:extLst>
          </p:cNvPr>
          <p:cNvSpPr txBox="1"/>
          <p:nvPr/>
        </p:nvSpPr>
        <p:spPr>
          <a:xfrm>
            <a:off x="943638" y="5390002"/>
            <a:ext cx="963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purpose of ”matching” is the same as the one of the ”randomization” process in RCT.</a:t>
            </a:r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E59A-7D25-7340-8DEC-F64CA58084FD}"/>
              </a:ext>
            </a:extLst>
          </p:cNvPr>
          <p:cNvSpPr txBox="1"/>
          <p:nvPr/>
        </p:nvSpPr>
        <p:spPr>
          <a:xfrm>
            <a:off x="943638" y="5759334"/>
            <a:ext cx="9975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key issue is how to find matching samples for the 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patient. Later development is largely about the optimization of the matching procedure, such as the introduction of the probability-based propensity score.</a:t>
            </a:r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04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 and Matching</a:t>
            </a:r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B81FC311-B35B-8C4D-A849-B28C0090DF66}"/>
              </a:ext>
            </a:extLst>
          </p:cNvPr>
          <p:cNvSpPr/>
          <p:nvPr/>
        </p:nvSpPr>
        <p:spPr>
          <a:xfrm>
            <a:off x="78597" y="1922567"/>
            <a:ext cx="1680469" cy="1109213"/>
          </a:xfrm>
          <a:prstGeom prst="wedgeRectCallout">
            <a:avLst>
              <a:gd name="adj1" fmla="val 44737"/>
              <a:gd name="adj2" fmla="val 858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can be removed by randomization when grouping!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2F92FF-0CA3-2E4B-9BD1-F15C5B41719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561149" y="3036669"/>
            <a:ext cx="1248418" cy="62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077C7F-A597-1049-8357-B346E207E13E}"/>
              </a:ext>
            </a:extLst>
          </p:cNvPr>
          <p:cNvGrpSpPr/>
          <p:nvPr/>
        </p:nvGrpSpPr>
        <p:grpSpPr>
          <a:xfrm>
            <a:off x="838201" y="2290676"/>
            <a:ext cx="3595576" cy="1930450"/>
            <a:chOff x="452071" y="2333207"/>
            <a:chExt cx="3625575" cy="18614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57DCA7-3ABE-FF48-8F08-C8059E6EA2E1}"/>
                </a:ext>
              </a:extLst>
            </p:cNvPr>
            <p:cNvSpPr/>
            <p:nvPr/>
          </p:nvSpPr>
          <p:spPr>
            <a:xfrm>
              <a:off x="452071" y="3655169"/>
              <a:ext cx="1421440" cy="5395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Treatment</a:t>
              </a:r>
              <a:endParaRPr lang="el-GR" sz="199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6F03A6-559A-8046-99DE-9EF240FA9B81}"/>
                </a:ext>
              </a:extLst>
            </p:cNvPr>
            <p:cNvSpPr/>
            <p:nvPr/>
          </p:nvSpPr>
          <p:spPr>
            <a:xfrm>
              <a:off x="2818812" y="3655169"/>
              <a:ext cx="1258834" cy="5395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Effect</a:t>
              </a:r>
              <a:endParaRPr lang="el-GR" sz="199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DC7C01-F3C9-CF4D-9A25-2A07D4D15C57}"/>
                </a:ext>
              </a:extLst>
            </p:cNvPr>
            <p:cNvSpPr/>
            <p:nvPr/>
          </p:nvSpPr>
          <p:spPr>
            <a:xfrm>
              <a:off x="1470061" y="2333207"/>
              <a:ext cx="1438668" cy="7193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Confounder</a:t>
              </a:r>
              <a:endParaRPr lang="el-GR" sz="1998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68E5A23-A0F5-C643-84CF-B97BA6777079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 flipH="1">
              <a:off x="1162792" y="3052541"/>
              <a:ext cx="1026603" cy="602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76EED03-FF3C-2F43-A24D-24527290BBE2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1873511" y="3924919"/>
              <a:ext cx="9453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D0CCFD-6270-BB4F-96B0-A9783E11AD1E}"/>
              </a:ext>
            </a:extLst>
          </p:cNvPr>
          <p:cNvGrpSpPr/>
          <p:nvPr/>
        </p:nvGrpSpPr>
        <p:grpSpPr>
          <a:xfrm>
            <a:off x="5065853" y="1685132"/>
            <a:ext cx="3781944" cy="1898039"/>
            <a:chOff x="452071" y="2333207"/>
            <a:chExt cx="3625575" cy="18614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E37A4-276C-3043-9DE0-9FD9F9160B9C}"/>
                </a:ext>
              </a:extLst>
            </p:cNvPr>
            <p:cNvSpPr/>
            <p:nvPr/>
          </p:nvSpPr>
          <p:spPr>
            <a:xfrm>
              <a:off x="452071" y="3655169"/>
              <a:ext cx="1421440" cy="5395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Treatment</a:t>
              </a:r>
              <a:endParaRPr lang="el-GR" sz="199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9E2077-8B48-834C-B7A2-1322E1955802}"/>
                </a:ext>
              </a:extLst>
            </p:cNvPr>
            <p:cNvSpPr/>
            <p:nvPr/>
          </p:nvSpPr>
          <p:spPr>
            <a:xfrm>
              <a:off x="2818812" y="3655169"/>
              <a:ext cx="1258834" cy="5395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Effect</a:t>
              </a:r>
              <a:endParaRPr lang="el-GR" sz="199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182952B-62FC-B240-91B0-D6AAEE83E43E}"/>
                </a:ext>
              </a:extLst>
            </p:cNvPr>
            <p:cNvSpPr/>
            <p:nvPr/>
          </p:nvSpPr>
          <p:spPr>
            <a:xfrm>
              <a:off x="1341092" y="2333207"/>
              <a:ext cx="1567637" cy="714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Confounder</a:t>
              </a:r>
              <a:endParaRPr lang="el-GR" sz="1998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25B1CD-AFE9-B64F-B102-47D8B3855E77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1873511" y="3924919"/>
              <a:ext cx="9453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25E3B9-A052-2649-8229-218389034F66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6810841" y="2413244"/>
            <a:ext cx="1380393" cy="619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ular Callout 52">
            <a:extLst>
              <a:ext uri="{FF2B5EF4-FFF2-40B4-BE49-F238E27FC236}">
                <a16:creationId xmlns:a16="http://schemas.microsoft.com/office/drawing/2014/main" id="{C0F806D3-C583-1D40-8CBF-D0BC145BF542}"/>
              </a:ext>
            </a:extLst>
          </p:cNvPr>
          <p:cNvSpPr/>
          <p:nvPr/>
        </p:nvSpPr>
        <p:spPr>
          <a:xfrm>
            <a:off x="8577691" y="1498465"/>
            <a:ext cx="2756968" cy="1325563"/>
          </a:xfrm>
          <a:prstGeom prst="wedgeRectCallout">
            <a:avLst>
              <a:gd name="adj1" fmla="val -73868"/>
              <a:gd name="adj2" fmla="val 38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confounder on the the two groups is being considered  the same  due to randomization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A2F851-3556-1240-B788-738E29CF4504}"/>
              </a:ext>
            </a:extLst>
          </p:cNvPr>
          <p:cNvGrpSpPr/>
          <p:nvPr/>
        </p:nvGrpSpPr>
        <p:grpSpPr>
          <a:xfrm>
            <a:off x="5250910" y="4454994"/>
            <a:ext cx="3534586" cy="1871349"/>
            <a:chOff x="452071" y="2333207"/>
            <a:chExt cx="3625575" cy="18614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FA738C-185C-ED4B-BC03-A766307F7787}"/>
                </a:ext>
              </a:extLst>
            </p:cNvPr>
            <p:cNvSpPr/>
            <p:nvPr/>
          </p:nvSpPr>
          <p:spPr>
            <a:xfrm>
              <a:off x="452071" y="3655169"/>
              <a:ext cx="1421440" cy="5395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Treatment</a:t>
              </a:r>
              <a:endParaRPr lang="el-GR" sz="19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B3718C-BC06-AF45-9D8E-785E7B8614FB}"/>
                </a:ext>
              </a:extLst>
            </p:cNvPr>
            <p:cNvSpPr/>
            <p:nvPr/>
          </p:nvSpPr>
          <p:spPr>
            <a:xfrm>
              <a:off x="2818812" y="3655169"/>
              <a:ext cx="1258834" cy="5395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Effect</a:t>
              </a:r>
              <a:endParaRPr lang="el-GR" sz="199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345F8-3720-7043-983D-DF48821C7C82}"/>
                </a:ext>
              </a:extLst>
            </p:cNvPr>
            <p:cNvSpPr/>
            <p:nvPr/>
          </p:nvSpPr>
          <p:spPr>
            <a:xfrm>
              <a:off x="1341092" y="2333207"/>
              <a:ext cx="1567637" cy="7140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Confounder</a:t>
              </a:r>
              <a:endParaRPr lang="el-GR" sz="1998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9441D0-48EA-BE46-A98E-F6F55BA8D6C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171095" y="5190687"/>
            <a:ext cx="1000780" cy="593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A608CFD0-8730-2846-8BDF-E6B6F4183066}"/>
              </a:ext>
            </a:extLst>
          </p:cNvPr>
          <p:cNvSpPr/>
          <p:nvPr/>
        </p:nvSpPr>
        <p:spPr>
          <a:xfrm>
            <a:off x="8027947" y="3825240"/>
            <a:ext cx="2324367" cy="1135896"/>
          </a:xfrm>
          <a:prstGeom prst="wedgeRectCallout">
            <a:avLst>
              <a:gd name="adj1" fmla="val -91728"/>
              <a:gd name="adj2" fmla="val -88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edge is still there, then there is a causal effect from Treatment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D9E5E43C-CD22-5F4A-9D08-A9C59D6124E5}"/>
              </a:ext>
            </a:extLst>
          </p:cNvPr>
          <p:cNvSpPr/>
          <p:nvPr/>
        </p:nvSpPr>
        <p:spPr>
          <a:xfrm>
            <a:off x="3526044" y="4496678"/>
            <a:ext cx="2324367" cy="1135896"/>
          </a:xfrm>
          <a:prstGeom prst="wedgeRectCallout">
            <a:avLst>
              <a:gd name="adj1" fmla="val 104502"/>
              <a:gd name="adj2" fmla="val 782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edge is gone, then there is no causal effect from Treatment</a:t>
            </a:r>
          </a:p>
        </p:txBody>
      </p:sp>
    </p:spTree>
    <p:extLst>
      <p:ext uri="{BB962C8B-B14F-4D97-AF65-F5344CB8AC3E}">
        <p14:creationId xmlns:p14="http://schemas.microsoft.com/office/powerpoint/2010/main" val="5662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Outcome Framework to Causal Inference – DID Estimator</a:t>
            </a:r>
          </a:p>
        </p:txBody>
      </p:sp>
      <p:sp>
        <p:nvSpPr>
          <p:cNvPr id="1026" name="Rectangle 3">
            <a:extLst>
              <a:ext uri="{FF2B5EF4-FFF2-40B4-BE49-F238E27FC236}">
                <a16:creationId xmlns:a16="http://schemas.microsoft.com/office/drawing/2014/main" id="{07714171-7CE3-1948-B807-5B142628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391" y="4065145"/>
            <a:ext cx="7071652" cy="242773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RCT is to find whether there is a difference in treatment effects between the treatment and control groups via manipulation (doing experiments).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DID estimator attempts to estimate the difference in treatment effects using existing data.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847EA-EDA5-6744-B577-155C84FBAE8A}"/>
              </a:ext>
            </a:extLst>
          </p:cNvPr>
          <p:cNvGrpSpPr/>
          <p:nvPr/>
        </p:nvGrpSpPr>
        <p:grpSpPr>
          <a:xfrm>
            <a:off x="2162804" y="1920320"/>
            <a:ext cx="9044881" cy="1915192"/>
            <a:chOff x="1240968" y="1392582"/>
            <a:chExt cx="9949547" cy="25510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3F5AC5-BB98-7E4C-9C7C-99EEA46C32EE}"/>
                </a:ext>
              </a:extLst>
            </p:cNvPr>
            <p:cNvSpPr/>
            <p:nvPr/>
          </p:nvSpPr>
          <p:spPr>
            <a:xfrm>
              <a:off x="1240968" y="1850478"/>
              <a:ext cx="1861458" cy="1646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Sample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AC5AA2-6F71-4F44-B77B-A3C9291D1E18}"/>
                </a:ext>
              </a:extLst>
            </p:cNvPr>
            <p:cNvSpPr/>
            <p:nvPr/>
          </p:nvSpPr>
          <p:spPr>
            <a:xfrm>
              <a:off x="3603173" y="2296429"/>
              <a:ext cx="1741708" cy="7547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Randomization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F8349-3914-CE42-97EB-4F3D308C142E}"/>
                </a:ext>
              </a:extLst>
            </p:cNvPr>
            <p:cNvSpPr/>
            <p:nvPr/>
          </p:nvSpPr>
          <p:spPr>
            <a:xfrm>
              <a:off x="5704113" y="1597249"/>
              <a:ext cx="1861457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Treatment group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9FE56C-6E41-894F-81D0-777AE99EE733}"/>
                </a:ext>
              </a:extLst>
            </p:cNvPr>
            <p:cNvSpPr/>
            <p:nvPr/>
          </p:nvSpPr>
          <p:spPr>
            <a:xfrm>
              <a:off x="5802083" y="2725043"/>
              <a:ext cx="1861456" cy="101873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Control group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A3C1FBB-6BC6-EB4A-B536-3FC9D842F26D}"/>
                </a:ext>
              </a:extLst>
            </p:cNvPr>
            <p:cNvSpPr/>
            <p:nvPr/>
          </p:nvSpPr>
          <p:spPr>
            <a:xfrm>
              <a:off x="8024711" y="1779131"/>
              <a:ext cx="1589313" cy="6478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24D254-CD90-CF4F-85D0-271129321631}"/>
                </a:ext>
              </a:extLst>
            </p:cNvPr>
            <p:cNvSpPr/>
            <p:nvPr/>
          </p:nvSpPr>
          <p:spPr>
            <a:xfrm>
              <a:off x="9786257" y="1392582"/>
              <a:ext cx="1404257" cy="719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outcome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FDBF5A-E8F0-C546-AC0C-2CE29A114664}"/>
                </a:ext>
              </a:extLst>
            </p:cNvPr>
            <p:cNvSpPr/>
            <p:nvPr/>
          </p:nvSpPr>
          <p:spPr>
            <a:xfrm>
              <a:off x="9786258" y="3224206"/>
              <a:ext cx="1404257" cy="719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outcome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35438B-DB9C-2242-BED0-56CF9189AAD6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3102426" y="2673826"/>
              <a:ext cx="500748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AE31E2-45A5-1A45-8979-66109FF4E13B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5323114" y="2377738"/>
              <a:ext cx="653603" cy="13391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126691-6C63-A64D-8E5C-50484D3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82" y="2704248"/>
              <a:ext cx="631835" cy="21856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F699EFF-8411-E54F-8DFD-42A803D088B4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rot="10800000">
              <a:off x="7565570" y="2054450"/>
              <a:ext cx="459142" cy="48586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BAB5326E-81BF-3346-AA6B-125336BD6A33}"/>
                </a:ext>
              </a:extLst>
            </p:cNvPr>
            <p:cNvCxnSpPr>
              <a:cxnSpLocks/>
              <a:stCxn id="7" idx="0"/>
              <a:endCxn id="10" idx="0"/>
            </p:cNvCxnSpPr>
            <p:nvPr/>
          </p:nvCxnSpPr>
          <p:spPr>
            <a:xfrm rot="5400000" flipH="1" flipV="1">
              <a:off x="8459281" y="-431856"/>
              <a:ext cx="204667" cy="3853544"/>
            </a:xfrm>
            <a:prstGeom prst="curvedConnector3">
              <a:avLst>
                <a:gd name="adj1" fmla="val 211694"/>
              </a:avLst>
            </a:prstGeom>
            <a:ln w="1270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88E07162-AF92-3B4D-A15A-52B87F2C94AF}"/>
                </a:ext>
              </a:extLst>
            </p:cNvPr>
            <p:cNvCxnSpPr>
              <a:cxnSpLocks/>
              <a:stCxn id="8" idx="4"/>
              <a:endCxn id="11" idx="2"/>
            </p:cNvCxnSpPr>
            <p:nvPr/>
          </p:nvCxnSpPr>
          <p:spPr>
            <a:xfrm rot="16200000" flipH="1">
              <a:off x="8510647" y="1965937"/>
              <a:ext cx="199905" cy="3755576"/>
            </a:xfrm>
            <a:prstGeom prst="curvedConnector3">
              <a:avLst>
                <a:gd name="adj1" fmla="val 214354"/>
              </a:avLst>
            </a:prstGeom>
            <a:ln w="1270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B81FC311-B35B-8C4D-A849-B28C0090DF66}"/>
              </a:ext>
            </a:extLst>
          </p:cNvPr>
          <p:cNvSpPr/>
          <p:nvPr/>
        </p:nvSpPr>
        <p:spPr>
          <a:xfrm>
            <a:off x="9728791" y="4467650"/>
            <a:ext cx="1773865" cy="1577947"/>
          </a:xfrm>
          <a:prstGeom prst="wedgeRectCallout">
            <a:avLst>
              <a:gd name="adj1" fmla="val -4870"/>
              <a:gd name="adj2" fmla="val -751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will then be compared to see whether there is a difference.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69C1ACB-9CA8-8D4D-BB74-FB124863AC58}"/>
              </a:ext>
            </a:extLst>
          </p:cNvPr>
          <p:cNvSpPr/>
          <p:nvPr/>
        </p:nvSpPr>
        <p:spPr>
          <a:xfrm>
            <a:off x="8347758" y="2905031"/>
            <a:ext cx="1444804" cy="4863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Placebo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A3FCB1B-729D-8D4C-A9E9-2FC772090E50}"/>
              </a:ext>
            </a:extLst>
          </p:cNvPr>
          <p:cNvCxnSpPr>
            <a:cxnSpLocks/>
            <a:stCxn id="19" idx="1"/>
            <a:endCxn id="8" idx="6"/>
          </p:cNvCxnSpPr>
          <p:nvPr/>
        </p:nvCxnSpPr>
        <p:spPr>
          <a:xfrm rot="10800000" flipV="1">
            <a:off x="8001400" y="3148195"/>
            <a:ext cx="346358" cy="15484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4FE66D-5C38-2D4D-AFF6-8566CAFB0688}"/>
              </a:ext>
            </a:extLst>
          </p:cNvPr>
          <p:cNvGrpSpPr/>
          <p:nvPr/>
        </p:nvGrpSpPr>
        <p:grpSpPr>
          <a:xfrm>
            <a:off x="108526" y="1348045"/>
            <a:ext cx="2182928" cy="1734856"/>
            <a:chOff x="7564753" y="4849722"/>
            <a:chExt cx="1623607" cy="1875236"/>
          </a:xfrm>
        </p:grpSpPr>
        <p:sp>
          <p:nvSpPr>
            <p:cNvPr id="28" name="Rectangular Callout 27">
              <a:extLst>
                <a:ext uri="{FF2B5EF4-FFF2-40B4-BE49-F238E27FC236}">
                  <a16:creationId xmlns:a16="http://schemas.microsoft.com/office/drawing/2014/main" id="{C7EDE540-6702-EC4A-9988-E8118C3E200B}"/>
                </a:ext>
              </a:extLst>
            </p:cNvPr>
            <p:cNvSpPr/>
            <p:nvPr/>
          </p:nvSpPr>
          <p:spPr>
            <a:xfrm>
              <a:off x="8238876" y="4849722"/>
              <a:ext cx="949484" cy="1191773"/>
            </a:xfrm>
            <a:prstGeom prst="wedgeRectCallout">
              <a:avLst>
                <a:gd name="adj1" fmla="val -61846"/>
                <a:gd name="adj2" fmla="val 4709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 the RCT approach.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E18FF4-ECC2-9E48-B94D-19DDB30FE03B}"/>
                </a:ext>
              </a:extLst>
            </p:cNvPr>
            <p:cNvSpPr txBox="1"/>
            <p:nvPr/>
          </p:nvSpPr>
          <p:spPr>
            <a:xfrm>
              <a:off x="7564753" y="5955517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31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DID Estimator </a:t>
            </a:r>
          </a:p>
        </p:txBody>
      </p:sp>
      <p:sp>
        <p:nvSpPr>
          <p:cNvPr id="1026" name="Rectangle 3">
            <a:extLst>
              <a:ext uri="{FF2B5EF4-FFF2-40B4-BE49-F238E27FC236}">
                <a16:creationId xmlns:a16="http://schemas.microsoft.com/office/drawing/2014/main" id="{07714171-7CE3-1948-B807-5B142628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52"/>
            <a:ext cx="5135525" cy="4352822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estimating the treatment effect from existing data, only one potential outcome of the two possible outcomes is observed for each participant. The unobserved outcome can be estimated using a simple “matching” estimator.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 denote the treatment as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participant,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as the potential outcome when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=0 for 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as the potential outcome when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=1 for 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participant, 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 the count of the set (m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of participants who approximate matching 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 in terms the covariates but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took the opposite treatment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en-US" sz="2400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17E838C-F95E-EB49-9187-5CE66C35C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5991" y="1484452"/>
                <a:ext cx="5135525" cy="4352822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 simple matching estimator for a potential outcome is as follows:</a:t>
                </a:r>
              </a:p>
              <a:p>
                <a:pPr marL="0" indent="0">
                  <a:buNone/>
                </a:pPr>
                <a:endParaRPr lang="en-US" altLang="en-US" sz="24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           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𝑚𝑖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.   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=1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           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𝑚𝑖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.   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sz="2400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17E838C-F95E-EB49-9187-5CE66C3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991" y="1484452"/>
                <a:ext cx="5135525" cy="4352822"/>
              </a:xfrm>
              <a:prstGeom prst="rect">
                <a:avLst/>
              </a:prstGeom>
              <a:blipFill>
                <a:blip r:embed="rId2"/>
                <a:stretch>
                  <a:fillRect l="-1232" t="-1449" b="-359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7F82B6F-4B91-0E48-907B-2C8EF313AFBB}"/>
              </a:ext>
            </a:extLst>
          </p:cNvPr>
          <p:cNvSpPr txBox="1"/>
          <p:nvPr/>
        </p:nvSpPr>
        <p:spPr>
          <a:xfrm>
            <a:off x="3056035" y="6123543"/>
            <a:ext cx="583538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Implementation introduced by Alberto Abadie et al. in 2004</a:t>
            </a:r>
          </a:p>
        </p:txBody>
      </p:sp>
    </p:spTree>
    <p:extLst>
      <p:ext uri="{BB962C8B-B14F-4D97-AF65-F5344CB8AC3E}">
        <p14:creationId xmlns:p14="http://schemas.microsoft.com/office/powerpoint/2010/main" val="154924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DID Estimator </a:t>
            </a:r>
          </a:p>
        </p:txBody>
      </p:sp>
      <p:sp>
        <p:nvSpPr>
          <p:cNvPr id="1026" name="Rectangle 3">
            <a:extLst>
              <a:ext uri="{FF2B5EF4-FFF2-40B4-BE49-F238E27FC236}">
                <a16:creationId xmlns:a16="http://schemas.microsoft.com/office/drawing/2014/main" id="{07714171-7CE3-1948-B807-5B142628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52"/>
            <a:ext cx="5135525" cy="4352822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estimating the treatment effect from existing data, only one potential outcome of the two possible outcomes is observed for each participants. The unobserved outcome can be estimated using a simple “matching” estimator.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 denote the treatment as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participant,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as the potential outcome when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=0 for 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as the potential outcome when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=1 for 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participant, 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 the count of the set (m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of participants who approximate matching the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participant in terms the covariates but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took the opposite treatment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en-US" sz="2400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17E838C-F95E-EB49-9187-5CE66C35C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5991" y="1484452"/>
                <a:ext cx="5135525" cy="4352822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 simple DID estimator for the difference of sample treatment effects for N samples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0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 simple DID estimator for the difference of sample treatment effects for the N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samples in the “treatment” group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000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 simple DID estimator for the difference of the sample treatment effects for the N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samples in the “treatment” group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40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17E838C-F95E-EB49-9187-5CE66C3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991" y="1484452"/>
                <a:ext cx="5135525" cy="4352822"/>
              </a:xfrm>
              <a:prstGeom prst="rect">
                <a:avLst/>
              </a:prstGeom>
              <a:blipFill>
                <a:blip r:embed="rId2"/>
                <a:stretch>
                  <a:fillRect l="-739" t="-7826" r="-985" b="-3681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8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008415"/>
                  </p:ext>
                </p:extLst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319" t="-6667" r="-100000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6667" r="-847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2B018E-314F-B945-BDE8-ADD87F3A8B7A}"/>
              </a:ext>
            </a:extLst>
          </p:cNvPr>
          <p:cNvSpPr txBox="1"/>
          <p:nvPr/>
        </p:nvSpPr>
        <p:spPr>
          <a:xfrm>
            <a:off x="3056035" y="6123543"/>
            <a:ext cx="508587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 by Alberto Abadie et al. in their 2004 paper</a:t>
            </a:r>
          </a:p>
        </p:txBody>
      </p:sp>
    </p:spTree>
    <p:extLst>
      <p:ext uri="{BB962C8B-B14F-4D97-AF65-F5344CB8AC3E}">
        <p14:creationId xmlns:p14="http://schemas.microsoft.com/office/powerpoint/2010/main" val="41736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3565388"/>
                  </p:ext>
                </p:extLst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319" t="-6667" r="-100000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6667" r="-847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892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993126"/>
                  </p:ext>
                </p:extLst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319" t="-6667" r="-100000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6667" r="-847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58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2246244"/>
                  </p:ext>
                </p:extLst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319" t="-6667" r="-100000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6667" r="-847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294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D3A53CF-FEA5-B840-BE4E-0BBCA9EB1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2593494"/>
                  </p:ext>
                </p:extLst>
              </p:nvPr>
            </p:nvGraphicFramePr>
            <p:xfrm>
              <a:off x="838200" y="1825625"/>
              <a:ext cx="10515603" cy="2969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528205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0206407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190809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8576002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5227668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355034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58502652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b="0" i="1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b="0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319" t="-6667" r="-100000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6667" r="-847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1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{5}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567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17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{4, 6}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25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{1}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5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525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881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1736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732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926</Words>
  <Application>Microsoft Macintosh PowerPoint</Application>
  <PresentationFormat>Widescreen</PresentationFormat>
  <Paragraphs>325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ABOUT DID</vt:lpstr>
      <vt:lpstr>Potential Outcome Framework to Causal Inference – DID Estimator</vt:lpstr>
      <vt:lpstr>A Simple DID Estimator </vt:lpstr>
      <vt:lpstr>A Simple DID Estimator </vt:lpstr>
      <vt:lpstr>Example</vt:lpstr>
      <vt:lpstr>Example</vt:lpstr>
      <vt:lpstr>Example</vt:lpstr>
      <vt:lpstr>Example</vt:lpstr>
      <vt:lpstr>Example</vt:lpstr>
      <vt:lpstr>Example</vt:lpstr>
      <vt:lpstr>Randomization and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DID</dc:title>
  <dc:creator>Jiang, Xia</dc:creator>
  <cp:lastModifiedBy>Jiang, Xia</cp:lastModifiedBy>
  <cp:revision>1</cp:revision>
  <dcterms:created xsi:type="dcterms:W3CDTF">2022-12-15T02:42:02Z</dcterms:created>
  <dcterms:modified xsi:type="dcterms:W3CDTF">2022-12-15T02:44:16Z</dcterms:modified>
</cp:coreProperties>
</file>