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0"/>
    <p:restoredTop sz="94659"/>
  </p:normalViewPr>
  <p:slideViewPr>
    <p:cSldViewPr snapToGrid="0" snapToObjects="1">
      <p:cViewPr varScale="1">
        <p:scale>
          <a:sx n="85" d="100"/>
          <a:sy n="85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1D3D-C2AB-8E92-AB3A-06F285FAF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75FD3-B697-9B0C-8721-BAF0D3E7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A9F46-4214-E7DC-323A-8C446D79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716A-67CC-AA23-DB21-64FEE5D9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F853-FF04-C676-57FE-4D77AA81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5DC7-7E21-E45E-9A05-2549F0C1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C62F-863E-906F-813C-21957A8A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712DE-15C7-2364-E8C4-05B0DEED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5C5D-5354-83A8-E425-E0D5B79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A1D6-534D-F186-0FB9-2010AFE1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6F9D4-A07D-6472-4654-0DE975E8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DE8B2-9E1A-97F8-BB1C-1295311E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8DC8-5424-03B0-F69C-74685149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3392-B70A-B177-1B9B-58F9BFB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20E3-FB3A-EB92-BA31-EC3CD0C9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9F7C-31CB-784B-0516-B72EB5FA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69AD-F02C-1BAD-6382-3D915073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0492-601A-3326-8E3C-C89A234B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922E9-CE68-2BC1-D3FD-FD251E59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80C1-9129-DDBC-1226-88404B9E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2463-273F-C2BA-56BC-FF56D6A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14A45-F7EA-D9F7-5FB0-C43715F4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1BFE-3CB3-B4C2-CF5D-F67BEF37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70A6-5293-8A46-70B1-4A221F23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2281-BAAF-BF78-B3A1-2B939453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6C2F-B2AB-1AAA-CF95-38E7064B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C109-23EE-2D37-38A2-95D9479E0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E56E1-DFA5-3DAA-AE97-D40D0962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7CD24-14BE-E180-AF48-3BCE068D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77EDC-909B-2B5C-ACE7-BCA9F235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66949-D20D-2A22-70F5-33FB30B1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7A76-1D11-18CB-AC65-A357140E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84C79-E8F3-EC34-6126-778E7BFD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A40F4-9760-29EA-6E12-244F0FC11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DC826-D332-7826-7B60-B2E55499F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1D008-2409-9A9D-9E12-5D37BD106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8DB78-292E-EA62-A54F-E2DA71FC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F02ED-7B3F-E3D8-D026-1F7DB7B4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35E1D-2D1F-CDD8-CF52-C08C5A41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5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9B19-CF04-DE9B-5B10-3E8115C3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08FEB-05F9-0783-52BD-CF0E1139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BCD9C-6E66-6ADA-A4EC-595CCEFC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24F60-2F3E-4D1B-6527-0C60A61B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FE544-C1EE-571E-DC60-816A1B0B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C43D9-B78C-8EE6-9F57-45B88AE8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B2FB7-4275-C8A6-A493-4605D193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80E6-C5C8-E8FD-E77C-143553CE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F36F-C8CE-F2E6-460A-98DDA677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99CDB-1C73-2EE4-E843-7065C0B4E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0B373-642A-F1DE-F609-0DEF96D0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5EC48-A4EB-2E50-A9D8-094ACFA6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EF05F-FB35-7948-F7EF-42445D22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1D4D-895D-742E-9912-02665EB6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8970E-7F13-EB8E-FE53-254EED48B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FE723-BB6A-FFE7-42EF-E0A469708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7B39B-2904-6123-215E-8393459E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2522-B82E-614F-B2D4-7780C3A3DBFE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620D-74DC-38CA-0F95-BC97EE0F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1258-81B5-0E7A-1B27-DBB97CB1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28498-439D-25FE-A589-47275D65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BAEA-08F4-84C0-2057-2BF5492A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60AC-12BD-DFF9-3D45-C954D317D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2522-B82E-614F-B2D4-7780C3A3DBFE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CD30-983F-A23F-3B27-4C911DDFF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5A65-189D-A3C1-CA28-FA0D6A4DC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0E764-21A8-B14A-9638-42B9C57D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16AA9A-924C-6029-FC4C-04C710C854F9}"/>
              </a:ext>
            </a:extLst>
          </p:cNvPr>
          <p:cNvSpPr/>
          <p:nvPr/>
        </p:nvSpPr>
        <p:spPr>
          <a:xfrm>
            <a:off x="1671941" y="3262798"/>
            <a:ext cx="9144000" cy="42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Learning Causal Networks from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2D0DF-B5DD-C69D-8CC4-546B358E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61" y="5901722"/>
            <a:ext cx="9306045" cy="74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0BA595-B826-7F9E-DDB3-E0C4D50EDEF9}"/>
              </a:ext>
            </a:extLst>
          </p:cNvPr>
          <p:cNvSpPr txBox="1"/>
          <p:nvPr/>
        </p:nvSpPr>
        <p:spPr>
          <a:xfrm>
            <a:off x="2766349" y="104172"/>
            <a:ext cx="156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front page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DF1116-87A8-0A5A-67DF-2402BA905EE9}"/>
              </a:ext>
            </a:extLst>
          </p:cNvPr>
          <p:cNvGrpSpPr/>
          <p:nvPr/>
        </p:nvGrpSpPr>
        <p:grpSpPr>
          <a:xfrm>
            <a:off x="2264778" y="3971971"/>
            <a:ext cx="8322197" cy="1567431"/>
            <a:chOff x="3092369" y="1375795"/>
            <a:chExt cx="8322197" cy="15674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AFA330-6155-8819-ACAE-C2F0F01D95E9}"/>
                </a:ext>
              </a:extLst>
            </p:cNvPr>
            <p:cNvSpPr/>
            <p:nvPr/>
          </p:nvSpPr>
          <p:spPr>
            <a:xfrm>
              <a:off x="3092369" y="1375796"/>
              <a:ext cx="5735738" cy="15674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Text placeholder, we will compose and enter the proper text here later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7E04B3-DC7C-0392-0C21-6F90BC95638F}"/>
                </a:ext>
              </a:extLst>
            </p:cNvPr>
            <p:cNvSpPr/>
            <p:nvPr/>
          </p:nvSpPr>
          <p:spPr>
            <a:xfrm>
              <a:off x="4122515" y="2108329"/>
              <a:ext cx="3622876" cy="706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Go to Causal Learning Package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3632843-B98C-2AB0-7368-1ABD4CED78D6}"/>
                </a:ext>
              </a:extLst>
            </p:cNvPr>
            <p:cNvGrpSpPr/>
            <p:nvPr/>
          </p:nvGrpSpPr>
          <p:grpSpPr>
            <a:xfrm>
              <a:off x="8946506" y="1375795"/>
              <a:ext cx="2468060" cy="1358122"/>
              <a:chOff x="9064905" y="2087054"/>
              <a:chExt cx="2468060" cy="1358122"/>
            </a:xfrm>
          </p:grpSpPr>
          <p:sp>
            <p:nvSpPr>
              <p:cNvPr id="11" name="Rectangular Callout 10">
                <a:extLst>
                  <a:ext uri="{FF2B5EF4-FFF2-40B4-BE49-F238E27FC236}">
                    <a16:creationId xmlns:a16="http://schemas.microsoft.com/office/drawing/2014/main" id="{0EE30D57-D38C-688B-11A7-17C0A06CB15A}"/>
                  </a:ext>
                </a:extLst>
              </p:cNvPr>
              <p:cNvSpPr/>
              <p:nvPr/>
            </p:nvSpPr>
            <p:spPr>
              <a:xfrm>
                <a:off x="9064905" y="2087054"/>
                <a:ext cx="2349661" cy="1338829"/>
              </a:xfrm>
              <a:prstGeom prst="wedgeRectCallout">
                <a:avLst>
                  <a:gd name="adj1" fmla="val -94879"/>
                  <a:gd name="adj2" fmla="val 370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4A10F-6C6C-4E88-6443-1F5C097D4222}"/>
                  </a:ext>
                </a:extLst>
              </p:cNvPr>
              <p:cNvSpPr txBox="1"/>
              <p:nvPr/>
            </p:nvSpPr>
            <p:spPr>
              <a:xfrm rot="10800000" flipV="1">
                <a:off x="9167872" y="2244847"/>
                <a:ext cx="23650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button that leads to the </a:t>
                </a:r>
                <a:r>
                  <a:rPr lang="en-US" dirty="0" err="1"/>
                  <a:t>CausalLearning</a:t>
                </a:r>
                <a:r>
                  <a:rPr lang="en-US" dirty="0"/>
                  <a:t> Page</a:t>
                </a:r>
              </a:p>
              <a:p>
                <a:endParaRPr lang="en-US" dirty="0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54B35-3450-B84F-24EA-C6730B11D50E}"/>
              </a:ext>
            </a:extLst>
          </p:cNvPr>
          <p:cNvSpPr/>
          <p:nvPr/>
        </p:nvSpPr>
        <p:spPr>
          <a:xfrm>
            <a:off x="1671941" y="826835"/>
            <a:ext cx="9144000" cy="42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Learning Causal Risk Factors to a Chosen Target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D44BE5-112B-C793-4225-FE818A4FEE4B}"/>
              </a:ext>
            </a:extLst>
          </p:cNvPr>
          <p:cNvGrpSpPr/>
          <p:nvPr/>
        </p:nvGrpSpPr>
        <p:grpSpPr>
          <a:xfrm>
            <a:off x="2264778" y="1514207"/>
            <a:ext cx="8322197" cy="1567431"/>
            <a:chOff x="3092369" y="1375795"/>
            <a:chExt cx="8322197" cy="156743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9B4C8C-2842-4B43-C8BD-E8A94D654383}"/>
                </a:ext>
              </a:extLst>
            </p:cNvPr>
            <p:cNvSpPr/>
            <p:nvPr/>
          </p:nvSpPr>
          <p:spPr>
            <a:xfrm>
              <a:off x="3092369" y="1375796"/>
              <a:ext cx="5735738" cy="15674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Text placeholder, we will compose and enter the proper text here later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20CC5E-5455-6381-1C17-D434DF43673B}"/>
                </a:ext>
              </a:extLst>
            </p:cNvPr>
            <p:cNvSpPr/>
            <p:nvPr/>
          </p:nvSpPr>
          <p:spPr>
            <a:xfrm>
              <a:off x="4122515" y="2108329"/>
              <a:ext cx="3622876" cy="706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Go to </a:t>
              </a:r>
              <a:r>
                <a:rPr lang="en-US" dirty="0" err="1"/>
                <a:t>iRCT</a:t>
              </a:r>
              <a:r>
                <a:rPr lang="en-US" dirty="0"/>
                <a:t> Package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FC1BA4-7061-E568-C412-1EA8392F8D0E}"/>
                </a:ext>
              </a:extLst>
            </p:cNvPr>
            <p:cNvGrpSpPr/>
            <p:nvPr/>
          </p:nvGrpSpPr>
          <p:grpSpPr>
            <a:xfrm>
              <a:off x="8946506" y="1375795"/>
              <a:ext cx="2468060" cy="1338829"/>
              <a:chOff x="9064905" y="2087054"/>
              <a:chExt cx="2468060" cy="1338829"/>
            </a:xfrm>
          </p:grpSpPr>
          <p:sp>
            <p:nvSpPr>
              <p:cNvPr id="28" name="Rectangular Callout 27">
                <a:extLst>
                  <a:ext uri="{FF2B5EF4-FFF2-40B4-BE49-F238E27FC236}">
                    <a16:creationId xmlns:a16="http://schemas.microsoft.com/office/drawing/2014/main" id="{07654955-AB98-7B98-6165-CA7128F0BCBA}"/>
                  </a:ext>
                </a:extLst>
              </p:cNvPr>
              <p:cNvSpPr/>
              <p:nvPr/>
            </p:nvSpPr>
            <p:spPr>
              <a:xfrm>
                <a:off x="9064905" y="2087054"/>
                <a:ext cx="2349661" cy="1338829"/>
              </a:xfrm>
              <a:prstGeom prst="wedgeRectCallout">
                <a:avLst>
                  <a:gd name="adj1" fmla="val -94879"/>
                  <a:gd name="adj2" fmla="val 370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FCF25C-9211-EEE1-3D1C-E3D9938B36B9}"/>
                  </a:ext>
                </a:extLst>
              </p:cNvPr>
              <p:cNvSpPr txBox="1"/>
              <p:nvPr/>
            </p:nvSpPr>
            <p:spPr>
              <a:xfrm rot="10800000" flipV="1">
                <a:off x="9167872" y="2383346"/>
                <a:ext cx="23650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button that leads to the </a:t>
                </a:r>
                <a:r>
                  <a:rPr lang="en-US" dirty="0" err="1"/>
                  <a:t>iRCT</a:t>
                </a:r>
                <a:r>
                  <a:rPr lang="en-US" dirty="0"/>
                  <a:t> Page</a:t>
                </a:r>
              </a:p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45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62D0DF-B5DD-C69D-8CC4-546B358E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61" y="5901722"/>
            <a:ext cx="9306045" cy="74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0BA595-B826-7F9E-DDB3-E0C4D50EDEF9}"/>
              </a:ext>
            </a:extLst>
          </p:cNvPr>
          <p:cNvSpPr txBox="1"/>
          <p:nvPr/>
        </p:nvSpPr>
        <p:spPr>
          <a:xfrm>
            <a:off x="2766349" y="104172"/>
            <a:ext cx="149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iRCT</a:t>
            </a:r>
            <a:r>
              <a:rPr lang="en-US" dirty="0"/>
              <a:t> Page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83F0E1-4261-D68A-167C-8BB1BADD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88" y="686612"/>
            <a:ext cx="7772400" cy="495966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FAEDC4-693D-881B-4845-360CBF3A88D5}"/>
              </a:ext>
            </a:extLst>
          </p:cNvPr>
          <p:cNvGrpSpPr/>
          <p:nvPr/>
        </p:nvGrpSpPr>
        <p:grpSpPr>
          <a:xfrm>
            <a:off x="8679306" y="2128603"/>
            <a:ext cx="2773180" cy="2954881"/>
            <a:chOff x="8303394" y="2557463"/>
            <a:chExt cx="2269356" cy="2449090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E7E62282-F8C6-1343-DC85-922AAFBFF22C}"/>
                </a:ext>
              </a:extLst>
            </p:cNvPr>
            <p:cNvSpPr/>
            <p:nvPr/>
          </p:nvSpPr>
          <p:spPr>
            <a:xfrm>
              <a:off x="8303394" y="2557463"/>
              <a:ext cx="2269356" cy="1739399"/>
            </a:xfrm>
            <a:prstGeom prst="wedgeRectCallout">
              <a:avLst>
                <a:gd name="adj1" fmla="val -94879"/>
                <a:gd name="adj2" fmla="val 370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96E2D7-2FF7-9673-71C1-790807EC1968}"/>
                </a:ext>
              </a:extLst>
            </p:cNvPr>
            <p:cNvSpPr txBox="1"/>
            <p:nvPr/>
          </p:nvSpPr>
          <p:spPr>
            <a:xfrm>
              <a:off x="8669721" y="2698229"/>
              <a:ext cx="159854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Note that we should add MBIL-java as the first method here. The DID methods follows.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08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BA595-B826-7F9E-DDB3-E0C4D50EDEF9}"/>
              </a:ext>
            </a:extLst>
          </p:cNvPr>
          <p:cNvSpPr txBox="1"/>
          <p:nvPr/>
        </p:nvSpPr>
        <p:spPr>
          <a:xfrm>
            <a:off x="2766349" y="104172"/>
            <a:ext cx="255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Causal Learning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03DEF6-EDAD-BEA7-6844-E9C01B35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52194"/>
            <a:ext cx="7772400" cy="435361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51B895D-DE46-0B0C-6B3A-36DDE5D145AB}"/>
              </a:ext>
            </a:extLst>
          </p:cNvPr>
          <p:cNvGrpSpPr/>
          <p:nvPr/>
        </p:nvGrpSpPr>
        <p:grpSpPr>
          <a:xfrm>
            <a:off x="8484432" y="2137738"/>
            <a:ext cx="2223229" cy="1064096"/>
            <a:chOff x="8349521" y="2557463"/>
            <a:chExt cx="2223229" cy="106409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79EF12D4-2909-7781-C932-36724A0B979C}"/>
                </a:ext>
              </a:extLst>
            </p:cNvPr>
            <p:cNvSpPr/>
            <p:nvPr/>
          </p:nvSpPr>
          <p:spPr>
            <a:xfrm>
              <a:off x="8349521" y="2557463"/>
              <a:ext cx="2223229" cy="1064096"/>
            </a:xfrm>
            <a:prstGeom prst="wedgeRectCallout">
              <a:avLst>
                <a:gd name="adj1" fmla="val -94879"/>
                <a:gd name="adj2" fmla="val 370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9066B8-F936-EA64-1772-16ADEA8B9071}"/>
                </a:ext>
              </a:extLst>
            </p:cNvPr>
            <p:cNvSpPr txBox="1"/>
            <p:nvPr/>
          </p:nvSpPr>
          <p:spPr>
            <a:xfrm>
              <a:off x="8669721" y="2698229"/>
              <a:ext cx="15985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Note that we can allow non-numerical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03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100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Xia</dc:creator>
  <cp:lastModifiedBy>Jiang, Xia</cp:lastModifiedBy>
  <cp:revision>4</cp:revision>
  <dcterms:created xsi:type="dcterms:W3CDTF">2022-11-30T19:55:25Z</dcterms:created>
  <dcterms:modified xsi:type="dcterms:W3CDTF">2023-02-23T11:16:59Z</dcterms:modified>
</cp:coreProperties>
</file>