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73" r:id="rId10"/>
    <p:sldId id="262" r:id="rId11"/>
    <p:sldId id="263" r:id="rId12"/>
    <p:sldId id="266" r:id="rId13"/>
    <p:sldId id="267" r:id="rId14"/>
    <p:sldId id="268" r:id="rId15"/>
    <p:sldId id="272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09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A0CD-5826-49D1-81F9-6012F2DC2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Kaggle Task: Digit Recognizer Presentation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FCAF-656E-4E55-92EA-3DF1D8BD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</a:t>
            </a:r>
            <a:r>
              <a:rPr lang="zh-CN" altLang="en-US" dirty="0"/>
              <a:t> </a:t>
            </a:r>
            <a:r>
              <a:rPr lang="en-US" altLang="zh-CN" dirty="0"/>
              <a:t>Rui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57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722F-187F-43A0-AA44-B3744C806BEE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Activation Layers</a:t>
            </a:r>
            <a:endParaRPr lang="zh-CN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A7DF-3A33-4127-9A12-CE09F4ACDABB}"/>
              </a:ext>
            </a:extLst>
          </p:cNvPr>
          <p:cNvSpPr txBox="1"/>
          <p:nvPr/>
        </p:nvSpPr>
        <p:spPr>
          <a:xfrm>
            <a:off x="4223792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non-linearity to the models</a:t>
            </a:r>
          </a:p>
        </p:txBody>
      </p:sp>
      <p:pic>
        <p:nvPicPr>
          <p:cNvPr id="2050" name="Picture 2" descr="“sigmoid”的图片搜索结果">
            <a:extLst>
              <a:ext uri="{FF2B5EF4-FFF2-40B4-BE49-F238E27FC236}">
                <a16:creationId xmlns:a16="http://schemas.microsoft.com/office/drawing/2014/main" id="{719D3678-98BC-4E0C-9F4C-90BA7C0E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268761"/>
            <a:ext cx="2736304" cy="182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6C258-AEFB-40B3-A545-2687903E55FE}"/>
              </a:ext>
            </a:extLst>
          </p:cNvPr>
          <p:cNvSpPr txBox="1"/>
          <p:nvPr/>
        </p:nvSpPr>
        <p:spPr>
          <a:xfrm>
            <a:off x="3101712" y="1440773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 &amp; Tanh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Gradient vanishing (derivative =  g(x)(1-g(x))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zero-</a:t>
            </a:r>
            <a:r>
              <a:rPr lang="en-US" altLang="zh-CN" dirty="0" err="1"/>
              <a:t>centred</a:t>
            </a:r>
            <a:r>
              <a:rPr lang="en-US" altLang="zh-CN" dirty="0"/>
              <a:t> (always greater than 0, zig-zagging 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Time-consuming to calculate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58B12-928A-42D7-9DF9-5C574F8BD7C2}"/>
              </a:ext>
            </a:extLst>
          </p:cNvPr>
          <p:cNvSpPr txBox="1"/>
          <p:nvPr/>
        </p:nvSpPr>
        <p:spPr>
          <a:xfrm>
            <a:off x="5630303" y="3235357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ReLU</a:t>
            </a:r>
            <a:r>
              <a:rPr lang="en-US" altLang="zh-CN" dirty="0"/>
              <a:t>   max(0,x)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zero-</a:t>
            </a:r>
            <a:r>
              <a:rPr lang="en-US" altLang="zh-CN" dirty="0" err="1"/>
              <a:t>centred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Simply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 ‘die’: Every input x put </a:t>
            </a:r>
            <a:r>
              <a:rPr lang="en-US" altLang="zh-CN" dirty="0" err="1"/>
              <a:t>ReLU</a:t>
            </a:r>
            <a:r>
              <a:rPr lang="en-US" altLang="zh-CN" dirty="0"/>
              <a:t> zero </a:t>
            </a:r>
            <a:r>
              <a:rPr lang="en-US" altLang="zh-CN" dirty="0">
                <a:sym typeface="Wingdings" panose="05000000000000000000" pitchFamily="2" charset="2"/>
              </a:rPr>
              <a:t> die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At least one x activate </a:t>
            </a:r>
            <a:r>
              <a:rPr lang="en-US" altLang="zh-CN" dirty="0" err="1">
                <a:sym typeface="Wingdings" panose="05000000000000000000" pitchFamily="2" charset="2"/>
              </a:rPr>
              <a:t>ReLU</a:t>
            </a:r>
            <a:r>
              <a:rPr lang="en-US" altLang="zh-CN" dirty="0">
                <a:sym typeface="Wingdings" panose="05000000000000000000" pitchFamily="2" charset="2"/>
              </a:rPr>
              <a:t> (fixed by small </a:t>
            </a:r>
            <a:r>
              <a:rPr lang="en-US" altLang="zh-CN" dirty="0" err="1">
                <a:sym typeface="Wingdings" panose="05000000000000000000" pitchFamily="2" charset="2"/>
              </a:rPr>
              <a:t>lr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2052" name="Picture 4" descr="“relu”的图片搜索结果">
            <a:extLst>
              <a:ext uri="{FF2B5EF4-FFF2-40B4-BE49-F238E27FC236}">
                <a16:creationId xmlns:a16="http://schemas.microsoft.com/office/drawing/2014/main" id="{2F91C0E5-4CA4-41F6-B445-265C88FA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3" y="3318798"/>
            <a:ext cx="4680520" cy="18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F38C2-7026-42E7-85FC-89ABF8493EB7}"/>
              </a:ext>
            </a:extLst>
          </p:cNvPr>
          <p:cNvSpPr txBox="1"/>
          <p:nvPr/>
        </p:nvSpPr>
        <p:spPr>
          <a:xfrm>
            <a:off x="423660" y="5013176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Leaky </a:t>
            </a:r>
            <a:r>
              <a:rPr lang="en-US" altLang="zh-CN" dirty="0" err="1">
                <a:sym typeface="Wingdings" panose="05000000000000000000" pitchFamily="2" charset="2"/>
              </a:rPr>
              <a:t>ReLU</a:t>
            </a:r>
            <a:r>
              <a:rPr lang="en-US" altLang="zh-CN" dirty="0">
                <a:sym typeface="Wingdings" panose="05000000000000000000" pitchFamily="2" charset="2"/>
              </a:rPr>
              <a:t>     max(0.01x, x)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Should be better since solved not zero-</a:t>
            </a:r>
            <a:r>
              <a:rPr lang="en-US" altLang="zh-CN" dirty="0" err="1">
                <a:sym typeface="Wingdings" panose="05000000000000000000" pitchFamily="2" charset="2"/>
              </a:rPr>
              <a:t>centred</a:t>
            </a:r>
            <a:r>
              <a:rPr lang="en-US" altLang="zh-CN" dirty="0">
                <a:sym typeface="Wingdings" panose="05000000000000000000" pitchFamily="2" charset="2"/>
              </a:rPr>
              <a:t>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Wingdings" panose="05000000000000000000" pitchFamily="2" charset="2"/>
              </a:rPr>
              <a:t>Accuracy decrease from 0.9926 to 0.9864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Wingdings" panose="05000000000000000000" pitchFamily="2" charset="2"/>
              </a:rPr>
              <a:t>Error raise from 0.0226 to 0.0431</a:t>
            </a:r>
          </a:p>
        </p:txBody>
      </p:sp>
      <p:pic>
        <p:nvPicPr>
          <p:cNvPr id="2054" name="Picture 6" descr="相关图片">
            <a:extLst>
              <a:ext uri="{FF2B5EF4-FFF2-40B4-BE49-F238E27FC236}">
                <a16:creationId xmlns:a16="http://schemas.microsoft.com/office/drawing/2014/main" id="{94D15BEA-8422-4594-A244-84797D69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56" y="5417227"/>
            <a:ext cx="991196" cy="99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相关图片">
            <a:extLst>
              <a:ext uri="{FF2B5EF4-FFF2-40B4-BE49-F238E27FC236}">
                <a16:creationId xmlns:a16="http://schemas.microsoft.com/office/drawing/2014/main" id="{D9ACDBF6-4640-4E91-B120-9893C7A1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5493826"/>
            <a:ext cx="837998" cy="8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9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83812-74B2-4678-99E8-55DDF89CDDEE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MaxPooling</a:t>
            </a:r>
            <a:r>
              <a:rPr lang="en-US" altLang="zh-CN" sz="4000" b="1" dirty="0"/>
              <a:t> Layers</a:t>
            </a:r>
            <a:endParaRPr lang="zh-CN" alt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79841-3A4A-4396-B74A-CFF9770D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0" y="1129455"/>
            <a:ext cx="7907485" cy="2809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CD3CE-0611-4EE9-92AB-CD5DCE8F1CBC}"/>
              </a:ext>
            </a:extLst>
          </p:cNvPr>
          <p:cNvSpPr txBox="1"/>
          <p:nvPr/>
        </p:nvSpPr>
        <p:spPr>
          <a:xfrm>
            <a:off x="5015880" y="45058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Down-sampling, pick maximum value in a 2x2 square</a:t>
            </a:r>
          </a:p>
          <a:p>
            <a:r>
              <a:rPr lang="en-US" altLang="zh-CN" dirty="0"/>
              <a:t>Reduce computation cost, reduce overfitting (reduce dimension)</a:t>
            </a:r>
          </a:p>
          <a:p>
            <a:r>
              <a:rPr lang="en-US" altLang="zh-CN" dirty="0"/>
              <a:t>28x28 </a:t>
            </a:r>
            <a:r>
              <a:rPr lang="en-US" altLang="zh-CN" dirty="0">
                <a:sym typeface="Wingdings" panose="05000000000000000000" pitchFamily="2" charset="2"/>
              </a:rPr>
              <a:t> 14x14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831CA-1E60-4F7A-B669-02167E842AC4}"/>
              </a:ext>
            </a:extLst>
          </p:cNvPr>
          <p:cNvSpPr txBox="1"/>
          <p:nvPr/>
        </p:nvSpPr>
        <p:spPr>
          <a:xfrm>
            <a:off x="423660" y="3909543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Dropout Layers</a:t>
            </a:r>
            <a:endParaRPr lang="zh-CN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01E5B-4784-4FA9-A03A-AC2584241FDB}"/>
              </a:ext>
            </a:extLst>
          </p:cNvPr>
          <p:cNvSpPr txBox="1"/>
          <p:nvPr/>
        </p:nvSpPr>
        <p:spPr>
          <a:xfrm>
            <a:off x="479376" y="4793038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ignore some nodes in layer (Making new </a:t>
            </a:r>
            <a:r>
              <a:rPr lang="en-US" altLang="zh-CN" dirty="0" err="1"/>
              <a:t>nns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Forces network to learn in a distributed way</a:t>
            </a:r>
          </a:p>
          <a:p>
            <a:endParaRPr lang="en-US" altLang="zh-CN" dirty="0"/>
          </a:p>
          <a:p>
            <a:r>
              <a:rPr lang="en-US" altLang="zh-CN" dirty="0"/>
              <a:t>≈ training different neural network and then take average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6A937-06BE-4C42-B568-D5595DAC8E35}"/>
              </a:ext>
            </a:extLst>
          </p:cNvPr>
          <p:cNvSpPr txBox="1"/>
          <p:nvPr/>
        </p:nvSpPr>
        <p:spPr>
          <a:xfrm>
            <a:off x="423660" y="421569"/>
            <a:ext cx="603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Batch Normalization Layers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100E3-1DB3-45F3-AA24-C99982E9C7EF}"/>
                  </a:ext>
                </a:extLst>
              </p:cNvPr>
              <p:cNvSpPr txBox="1"/>
              <p:nvPr/>
            </p:nvSpPr>
            <p:spPr>
              <a:xfrm>
                <a:off x="423660" y="1129455"/>
                <a:ext cx="107849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Internal covariance shift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Change in the distribution of network activations due to the change in network parameters during training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have to readjust to compensate for the change in the distribution of 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100E3-1DB3-45F3-AA24-C99982E9C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0" y="1129455"/>
                <a:ext cx="10784908" cy="1200329"/>
              </a:xfrm>
              <a:prstGeom prst="rect">
                <a:avLst/>
              </a:prstGeom>
              <a:blipFill>
                <a:blip r:embed="rId2"/>
                <a:stretch>
                  <a:fillRect l="-339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B6C6AA-B320-4A86-AD4D-E0F161C0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0" y="2780928"/>
            <a:ext cx="4397944" cy="309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10C3A-A642-4433-A85F-26EB6E8D858F}"/>
              </a:ext>
            </a:extLst>
          </p:cNvPr>
          <p:cNvSpPr txBox="1"/>
          <p:nvPr/>
        </p:nvSpPr>
        <p:spPr>
          <a:xfrm>
            <a:off x="4914304" y="3789040"/>
            <a:ext cx="6403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Normalize each scalar feature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Mini-batch estimate mean &amp; variance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parameters are learned, in order to restore the representation power of the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76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CF00D9-CBE7-4C03-9CA5-AAD9C066A730}"/>
              </a:ext>
            </a:extLst>
          </p:cNvPr>
          <p:cNvGrpSpPr/>
          <p:nvPr/>
        </p:nvGrpSpPr>
        <p:grpSpPr>
          <a:xfrm>
            <a:off x="2639616" y="1340768"/>
            <a:ext cx="3321366" cy="1152128"/>
            <a:chOff x="443372" y="2398179"/>
            <a:chExt cx="4689518" cy="18722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41300C-2FD0-47EE-960E-C7F3E759A277}"/>
                </a:ext>
              </a:extLst>
            </p:cNvPr>
            <p:cNvSpPr/>
            <p:nvPr/>
          </p:nvSpPr>
          <p:spPr>
            <a:xfrm>
              <a:off x="443372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FCFC88-67B6-415A-9411-984F5021FE3A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6C85F1-F7BE-43C2-AD27-7DEFA0C5FC7E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49917A-86A1-48F6-B346-4C0318897BE4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36F4FBD-E557-4B22-A822-C6ED0CC6DCFA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3029183-F7E4-436D-B965-8B3BA94F87B9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BADF752-D2B5-4BAE-8F3B-F26AEF0793C8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8C8DC-604C-4A67-8F32-A479E9D035B3}"/>
              </a:ext>
            </a:extLst>
          </p:cNvPr>
          <p:cNvSpPr/>
          <p:nvPr/>
        </p:nvSpPr>
        <p:spPr>
          <a:xfrm>
            <a:off x="6036071" y="1879538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19C46B-9070-4D96-B5A0-52B84847EC8F}"/>
              </a:ext>
            </a:extLst>
          </p:cNvPr>
          <p:cNvGrpSpPr/>
          <p:nvPr/>
        </p:nvGrpSpPr>
        <p:grpSpPr>
          <a:xfrm>
            <a:off x="8020798" y="1344580"/>
            <a:ext cx="3321366" cy="1152129"/>
            <a:chOff x="443372" y="2398178"/>
            <a:chExt cx="4689518" cy="18722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73BCE4-31A9-4E80-9A14-94B9E82BD887}"/>
                </a:ext>
              </a:extLst>
            </p:cNvPr>
            <p:cNvSpPr/>
            <p:nvPr/>
          </p:nvSpPr>
          <p:spPr>
            <a:xfrm>
              <a:off x="443372" y="2398178"/>
              <a:ext cx="1008113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FDCDFE-6D64-4FDC-83B7-078C63B3041E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EB836F-F2D0-4CE2-8C52-3CED18EE40C1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C05716-E4FC-4152-BF1B-FE1E8D30448A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7B64470-3ABD-4946-9F60-91D349EF7C75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D9E1418-BB5E-4952-961E-93F0B1648A46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2850857-6806-4032-865B-10501AC0D6D3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00D561A-C939-4850-8A74-D7CDDDEDF5EA}"/>
              </a:ext>
            </a:extLst>
          </p:cNvPr>
          <p:cNvSpPr/>
          <p:nvPr/>
        </p:nvSpPr>
        <p:spPr>
          <a:xfrm>
            <a:off x="881540" y="1337223"/>
            <a:ext cx="71399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2D03F-503D-44D6-A19A-49C166F23B30}"/>
              </a:ext>
            </a:extLst>
          </p:cNvPr>
          <p:cNvSpPr/>
          <p:nvPr/>
        </p:nvSpPr>
        <p:spPr>
          <a:xfrm>
            <a:off x="1869302" y="1337223"/>
            <a:ext cx="509999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019BC34-6B0F-4794-9068-62E8009E0B01}"/>
              </a:ext>
            </a:extLst>
          </p:cNvPr>
          <p:cNvSpPr/>
          <p:nvPr/>
        </p:nvSpPr>
        <p:spPr>
          <a:xfrm>
            <a:off x="1665441" y="1871277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4AAFBE2-AE63-4077-BECA-D60C6DA064ED}"/>
              </a:ext>
            </a:extLst>
          </p:cNvPr>
          <p:cNvSpPr/>
          <p:nvPr/>
        </p:nvSpPr>
        <p:spPr>
          <a:xfrm>
            <a:off x="2461117" y="1879537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CEBF0-91E6-4613-94F3-B25959428141}"/>
              </a:ext>
            </a:extLst>
          </p:cNvPr>
          <p:cNvSpPr/>
          <p:nvPr/>
        </p:nvSpPr>
        <p:spPr>
          <a:xfrm>
            <a:off x="6229998" y="1344580"/>
            <a:ext cx="71399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E5C75-5970-4828-9021-3F4A78085985}"/>
              </a:ext>
            </a:extLst>
          </p:cNvPr>
          <p:cNvSpPr/>
          <p:nvPr/>
        </p:nvSpPr>
        <p:spPr>
          <a:xfrm>
            <a:off x="7217760" y="1344580"/>
            <a:ext cx="509999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62A4DC3-57FB-4C89-B2EB-075A99BC2620}"/>
              </a:ext>
            </a:extLst>
          </p:cNvPr>
          <p:cNvSpPr/>
          <p:nvPr/>
        </p:nvSpPr>
        <p:spPr>
          <a:xfrm>
            <a:off x="7013899" y="1878634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7BFFCC0-405B-43A8-A1B1-3066629EC420}"/>
              </a:ext>
            </a:extLst>
          </p:cNvPr>
          <p:cNvSpPr/>
          <p:nvPr/>
        </p:nvSpPr>
        <p:spPr>
          <a:xfrm>
            <a:off x="7809575" y="1886894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8F090-F631-4599-8417-B0C22715652D}"/>
              </a:ext>
            </a:extLst>
          </p:cNvPr>
          <p:cNvSpPr txBox="1"/>
          <p:nvPr/>
        </p:nvSpPr>
        <p:spPr>
          <a:xfrm>
            <a:off x="2558958" y="2476369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43734A-E85E-40FA-AE24-313317351480}"/>
              </a:ext>
            </a:extLst>
          </p:cNvPr>
          <p:cNvSpPr txBox="1"/>
          <p:nvPr/>
        </p:nvSpPr>
        <p:spPr>
          <a:xfrm>
            <a:off x="797392" y="2472722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AFD48D-06CA-42D1-85DA-CBC01769FDB5}"/>
              </a:ext>
            </a:extLst>
          </p:cNvPr>
          <p:cNvSpPr txBox="1"/>
          <p:nvPr/>
        </p:nvSpPr>
        <p:spPr>
          <a:xfrm>
            <a:off x="6148895" y="2466446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64x3x3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D3BCFD-E236-4539-A89A-564CF62400BF}"/>
              </a:ext>
            </a:extLst>
          </p:cNvPr>
          <p:cNvSpPr txBox="1"/>
          <p:nvPr/>
        </p:nvSpPr>
        <p:spPr>
          <a:xfrm>
            <a:off x="7966281" y="2476794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64x3x3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F1099-3CC9-44F9-94F3-7F4F9411279F}"/>
              </a:ext>
            </a:extLst>
          </p:cNvPr>
          <p:cNvSpPr txBox="1"/>
          <p:nvPr/>
        </p:nvSpPr>
        <p:spPr>
          <a:xfrm>
            <a:off x="423660" y="421569"/>
            <a:ext cx="603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Batch Normalization Layers</a:t>
            </a:r>
            <a:endParaRPr lang="zh-CN" altLang="en-US" sz="4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888C0E-DC67-4882-8F9D-5A689F5227A2}"/>
              </a:ext>
            </a:extLst>
          </p:cNvPr>
          <p:cNvSpPr/>
          <p:nvPr/>
        </p:nvSpPr>
        <p:spPr>
          <a:xfrm>
            <a:off x="2106024" y="3212977"/>
            <a:ext cx="713999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B5DB3-6CC8-4304-BBE8-06BDA04357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63024" y="2085777"/>
            <a:ext cx="63750" cy="11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E63196-1A5E-4E49-8AE8-038210ED2424}"/>
              </a:ext>
            </a:extLst>
          </p:cNvPr>
          <p:cNvSpPr/>
          <p:nvPr/>
        </p:nvSpPr>
        <p:spPr>
          <a:xfrm>
            <a:off x="3784273" y="3212977"/>
            <a:ext cx="713999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4157E9-3AD9-41D8-BBFF-4DBC5238A75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141273" y="2085777"/>
            <a:ext cx="63750" cy="11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5C7586-FD96-47C1-B8B9-9311F26B61F9}"/>
              </a:ext>
            </a:extLst>
          </p:cNvPr>
          <p:cNvSpPr/>
          <p:nvPr/>
        </p:nvSpPr>
        <p:spPr>
          <a:xfrm>
            <a:off x="7447120" y="3209165"/>
            <a:ext cx="713999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40F75-70D1-4779-B16F-2E87F849F40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804120" y="2081965"/>
            <a:ext cx="63750" cy="11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955E837-9C17-47F7-BF7E-4AA1CC9D02BC}"/>
              </a:ext>
            </a:extLst>
          </p:cNvPr>
          <p:cNvSpPr/>
          <p:nvPr/>
        </p:nvSpPr>
        <p:spPr>
          <a:xfrm>
            <a:off x="9172244" y="3217657"/>
            <a:ext cx="713999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F1484A-ECF9-4A22-8395-EF4108F6CC5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529244" y="2090457"/>
            <a:ext cx="63750" cy="11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0426CE7-5FB8-4874-BD78-4EAD03B43F06}"/>
              </a:ext>
            </a:extLst>
          </p:cNvPr>
          <p:cNvSpPr/>
          <p:nvPr/>
        </p:nvSpPr>
        <p:spPr>
          <a:xfrm>
            <a:off x="11210517" y="3209164"/>
            <a:ext cx="713999" cy="115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EE29DB-0D95-4DE5-AB53-73273E1FCF0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1567517" y="2081964"/>
            <a:ext cx="63750" cy="11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5092E9-B40A-4110-B12C-A89F0D5F67C2}"/>
              </a:ext>
            </a:extLst>
          </p:cNvPr>
          <p:cNvSpPr txBox="1"/>
          <p:nvPr/>
        </p:nvSpPr>
        <p:spPr>
          <a:xfrm>
            <a:off x="11002771" y="2651112"/>
            <a:ext cx="12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FC</a:t>
            </a:r>
            <a:endParaRPr lang="zh-CN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79AF1B-67D3-4A17-81A9-A4BA993B76A3}"/>
              </a:ext>
            </a:extLst>
          </p:cNvPr>
          <p:cNvSpPr txBox="1"/>
          <p:nvPr/>
        </p:nvSpPr>
        <p:spPr>
          <a:xfrm>
            <a:off x="797392" y="4871256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4Conv2D + BN + </a:t>
            </a:r>
            <a:r>
              <a:rPr lang="en-US" altLang="zh-CN" b="1" dirty="0" err="1"/>
              <a:t>ReLU</a:t>
            </a:r>
            <a:endParaRPr lang="en-US" altLang="zh-CN" b="1" dirty="0"/>
          </a:p>
          <a:p>
            <a:r>
              <a:rPr lang="en-US" altLang="zh-CN" b="1" dirty="0"/>
              <a:t>Accuracy: 0.9926      Error: 0.0226 </a:t>
            </a:r>
          </a:p>
          <a:p>
            <a:endParaRPr lang="en-US" altLang="zh-CN" b="1" dirty="0"/>
          </a:p>
          <a:p>
            <a:r>
              <a:rPr lang="en-US" altLang="zh-CN" b="1" dirty="0"/>
              <a:t>4Con2D  + </a:t>
            </a:r>
            <a:r>
              <a:rPr lang="en-US" altLang="zh-CN" b="1" dirty="0" err="1"/>
              <a:t>ReLU</a:t>
            </a:r>
            <a:endParaRPr lang="en-US" altLang="zh-CN" b="1" dirty="0"/>
          </a:p>
          <a:p>
            <a:r>
              <a:rPr lang="en-US" altLang="zh-CN" b="1" dirty="0"/>
              <a:t>Accuracy: 0.9905      Error: 0.0323</a:t>
            </a:r>
          </a:p>
        </p:txBody>
      </p:sp>
    </p:spTree>
    <p:extLst>
      <p:ext uri="{BB962C8B-B14F-4D97-AF65-F5344CB8AC3E}">
        <p14:creationId xmlns:p14="http://schemas.microsoft.com/office/powerpoint/2010/main" val="419816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ABC2B-9B47-4505-B2D3-2CCA45C790D1}"/>
              </a:ext>
            </a:extLst>
          </p:cNvPr>
          <p:cNvSpPr txBox="1"/>
          <p:nvPr/>
        </p:nvSpPr>
        <p:spPr>
          <a:xfrm>
            <a:off x="423660" y="421569"/>
            <a:ext cx="704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Flatten + FC + </a:t>
            </a:r>
            <a:r>
              <a:rPr lang="en-US" altLang="zh-CN" sz="4000" b="1" dirty="0" err="1"/>
              <a:t>Softmax</a:t>
            </a:r>
            <a:r>
              <a:rPr lang="en-US" altLang="zh-CN" sz="4000" b="1" dirty="0"/>
              <a:t> Layers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33072-855F-43C7-A3D9-7781BBB6776D}"/>
                  </a:ext>
                </a:extLst>
              </p:cNvPr>
              <p:cNvSpPr txBox="1"/>
              <p:nvPr/>
            </p:nvSpPr>
            <p:spPr>
              <a:xfrm>
                <a:off x="423660" y="1268760"/>
                <a:ext cx="8192620" cy="400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After Flatten:  1D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After Last FC layer: 1D vector: 10x1x1 (10 categories)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 err="1"/>
                  <a:t>Softmax</a:t>
                </a:r>
                <a:r>
                  <a:rPr lang="en-US" altLang="zh-CN" dirty="0"/>
                  <a:t>(x) = normalized(</a:t>
                </a:r>
                <a:r>
                  <a:rPr lang="en-US" altLang="zh-CN" dirty="0" err="1"/>
                  <a:t>exp</a:t>
                </a:r>
                <a:r>
                  <a:rPr lang="en-US" altLang="zh-CN" dirty="0"/>
                  <a:t>(x))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Endow score with meaning(probability distribution), Sum up to be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/>
                  <a:t>Softmax</a:t>
                </a:r>
                <a:r>
                  <a:rPr lang="en-US" altLang="zh-CN" dirty="0"/>
                  <a:t> + </a:t>
                </a:r>
                <a:r>
                  <a:rPr lang="en-US" altLang="zh-CN" dirty="0" err="1"/>
                  <a:t>categorical_crossentropy</a:t>
                </a:r>
                <a:r>
                  <a:rPr lang="en-US" altLang="zh-CN" dirty="0"/>
                  <a:t> (loss function, categorical classification &gt;2)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calculating gradient descent, derivative of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(x) 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( 1-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Get eliminated by the derivative of cross-entropy loss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33072-855F-43C7-A3D9-7781BBB67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0" y="1268760"/>
                <a:ext cx="8192620" cy="4006546"/>
              </a:xfrm>
              <a:prstGeom prst="rect">
                <a:avLst/>
              </a:prstGeom>
              <a:blipFill>
                <a:blip r:embed="rId2"/>
                <a:stretch>
                  <a:fillRect l="-446" t="-761" b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29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16D4B9-0AA9-4F5F-B5BF-E50C53F68087}"/>
              </a:ext>
            </a:extLst>
          </p:cNvPr>
          <p:cNvSpPr txBox="1"/>
          <p:nvPr/>
        </p:nvSpPr>
        <p:spPr>
          <a:xfrm>
            <a:off x="423660" y="421569"/>
            <a:ext cx="704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Optimizer</a:t>
            </a:r>
            <a:endParaRPr lang="zh-CN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E69CF-6E7A-4009-8573-B306D2018DF8}"/>
              </a:ext>
            </a:extLst>
          </p:cNvPr>
          <p:cNvSpPr txBox="1"/>
          <p:nvPr/>
        </p:nvSpPr>
        <p:spPr>
          <a:xfrm>
            <a:off x="423660" y="1196752"/>
            <a:ext cx="660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 to iteratively improve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SGD (slow), mini-batch Gradient Descent (partial)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Every time different batch of inputs (not stable)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Momentum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previous gradients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Adagrad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E92F7-D9C5-4585-B01C-24F563EF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924944"/>
            <a:ext cx="3428751" cy="1211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49811-0D7B-43B9-844C-9941593BC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6" t="9680" r="12312"/>
          <a:stretch/>
        </p:blipFill>
        <p:spPr>
          <a:xfrm>
            <a:off x="1415480" y="4759319"/>
            <a:ext cx="2664296" cy="150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537F69-999B-409D-8E66-9E79CDC1779F}"/>
              </a:ext>
            </a:extLst>
          </p:cNvPr>
          <p:cNvSpPr txBox="1"/>
          <p:nvPr/>
        </p:nvSpPr>
        <p:spPr>
          <a:xfrm>
            <a:off x="5879976" y="319352"/>
            <a:ext cx="554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RMSprop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Adam</a:t>
            </a:r>
          </a:p>
          <a:p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91D4E4-D223-4A3E-837B-6B5A1182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08" y="1116917"/>
            <a:ext cx="3966581" cy="161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03BAE-337A-42D3-83F8-0C989FA44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3933056"/>
            <a:ext cx="2804439" cy="2157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44C8E-7974-4836-B683-8F8B95ABB89C}"/>
              </a:ext>
            </a:extLst>
          </p:cNvPr>
          <p:cNvSpPr txBox="1"/>
          <p:nvPr/>
        </p:nvSpPr>
        <p:spPr>
          <a:xfrm>
            <a:off x="7483438" y="180015"/>
            <a:ext cx="38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4Conv2D + </a:t>
            </a:r>
            <a:r>
              <a:rPr lang="en-US" altLang="zh-CN" b="1" dirty="0" err="1"/>
              <a:t>ReLU</a:t>
            </a:r>
            <a:r>
              <a:rPr lang="en-US" altLang="zh-CN" b="1" dirty="0"/>
              <a:t> + </a:t>
            </a:r>
            <a:r>
              <a:rPr lang="en-US" altLang="zh-CN" b="1" dirty="0" err="1"/>
              <a:t>RMSprop</a:t>
            </a:r>
            <a:endParaRPr lang="en-US" altLang="zh-CN" b="1" dirty="0"/>
          </a:p>
          <a:p>
            <a:r>
              <a:rPr lang="en-US" altLang="zh-CN" b="1" dirty="0"/>
              <a:t>Accuracy: 0.9905      Error: 0.0323 </a:t>
            </a:r>
          </a:p>
          <a:p>
            <a:endParaRPr lang="en-US" altLang="zh-C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AACCC-1205-4E84-8992-E7EFBA37FD06}"/>
              </a:ext>
            </a:extLst>
          </p:cNvPr>
          <p:cNvSpPr txBox="1"/>
          <p:nvPr/>
        </p:nvSpPr>
        <p:spPr>
          <a:xfrm>
            <a:off x="7483438" y="2830224"/>
            <a:ext cx="38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4Conv2D + </a:t>
            </a:r>
            <a:r>
              <a:rPr lang="en-US" altLang="zh-CN" b="1" dirty="0" err="1"/>
              <a:t>ReLU</a:t>
            </a:r>
            <a:r>
              <a:rPr lang="en-US" altLang="zh-CN" b="1" dirty="0"/>
              <a:t> + Adam</a:t>
            </a:r>
          </a:p>
          <a:p>
            <a:r>
              <a:rPr lang="en-US" altLang="zh-CN" b="1" dirty="0"/>
              <a:t>Accuracy: 0.9933      Error: 0.0232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1468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046C5-4FEA-4EE9-8FE5-3F81BFB320A8}"/>
              </a:ext>
            </a:extLst>
          </p:cNvPr>
          <p:cNvSpPr txBox="1"/>
          <p:nvPr/>
        </p:nvSpPr>
        <p:spPr>
          <a:xfrm>
            <a:off x="423660" y="421569"/>
            <a:ext cx="114329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Result Evaluation : </a:t>
            </a:r>
            <a:r>
              <a:rPr lang="en-US" altLang="zh-CN" sz="2400" b="1" dirty="0"/>
              <a:t>Confusion Matrix &amp; Classification Report</a:t>
            </a:r>
          </a:p>
          <a:p>
            <a:r>
              <a:rPr lang="en-US" altLang="zh-CN" sz="1400" b="1" dirty="0"/>
              <a:t>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Flatten + FC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 FC + </a:t>
            </a:r>
            <a:r>
              <a:rPr lang="en-US" altLang="zh-CN" sz="1400" b="1" dirty="0" err="1"/>
              <a:t>Softmax</a:t>
            </a:r>
            <a:endParaRPr lang="en-US" altLang="zh-CN" sz="1400" b="1" dirty="0"/>
          </a:p>
          <a:p>
            <a:r>
              <a:rPr lang="en-US" altLang="zh-CN" sz="1400" b="1" dirty="0"/>
              <a:t>Epochs</a:t>
            </a:r>
            <a:r>
              <a:rPr lang="zh-CN" altLang="en-US" sz="1400" b="1" dirty="0"/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A608-7CE3-45E2-A43A-CB870D86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3" y="1772816"/>
            <a:ext cx="5852172" cy="43924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E20593-EC14-498C-99C5-8262AF4B3784}"/>
              </a:ext>
            </a:extLst>
          </p:cNvPr>
          <p:cNvSpPr/>
          <p:nvPr/>
        </p:nvSpPr>
        <p:spPr>
          <a:xfrm>
            <a:off x="6600056" y="1770185"/>
            <a:ext cx="489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Final loss: 0.013653, final accuracy: 0.995000</a:t>
            </a:r>
            <a:endParaRPr lang="zh-CN" altLang="zh-CN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precision    recall  f1-score   support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0       1.00      0.99      1.00       408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1       0.99      0.99      0.99       471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2       1.00      1.00      1.00       420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3       1.00      1.00      1.00       506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4       0.99      0.99      0.99       397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5       0.99      0.99      0.99       339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6       0.99      1.00      0.99       402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7       1.00      1.00      1.00       438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8       0.99      0.99      0.99       403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9       1.00      1.00      1.00       416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 total       1.00      0.99      0.99      4200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9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9F4E7-0910-49D0-811D-4C20A8618105}"/>
              </a:ext>
            </a:extLst>
          </p:cNvPr>
          <p:cNvSpPr txBox="1"/>
          <p:nvPr/>
        </p:nvSpPr>
        <p:spPr>
          <a:xfrm>
            <a:off x="423660" y="421569"/>
            <a:ext cx="114329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Result Evaluation : </a:t>
            </a:r>
            <a:r>
              <a:rPr lang="en-US" altLang="zh-CN" sz="2400" b="1" dirty="0"/>
              <a:t>Training &amp; Validation Curves</a:t>
            </a:r>
          </a:p>
          <a:p>
            <a:r>
              <a:rPr lang="en-US" altLang="zh-CN" sz="1400" b="1" dirty="0"/>
              <a:t>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Flatten + FC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 FC + </a:t>
            </a:r>
            <a:r>
              <a:rPr lang="en-US" altLang="zh-CN" sz="1400" b="1" dirty="0" err="1"/>
              <a:t>Softmax</a:t>
            </a:r>
            <a:endParaRPr lang="en-US" altLang="zh-CN" sz="1400" b="1" dirty="0"/>
          </a:p>
          <a:p>
            <a:r>
              <a:rPr lang="en-US" altLang="zh-CN" sz="1400" b="1" dirty="0"/>
              <a:t>Epochs</a:t>
            </a:r>
            <a:r>
              <a:rPr lang="zh-CN" altLang="en-US" sz="1400" b="1" dirty="0"/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FA09D-2BDF-4306-9BE9-CABEF059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307615"/>
            <a:ext cx="684076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B1CA2-E493-4B5C-861E-3E2F12FBA6EE}"/>
              </a:ext>
            </a:extLst>
          </p:cNvPr>
          <p:cNvSpPr txBox="1"/>
          <p:nvPr/>
        </p:nvSpPr>
        <p:spPr>
          <a:xfrm>
            <a:off x="423660" y="421569"/>
            <a:ext cx="114329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Result Evaluation : </a:t>
            </a:r>
            <a:r>
              <a:rPr lang="en-US" altLang="zh-CN" sz="2400" b="1" dirty="0"/>
              <a:t>Top 6 Errors</a:t>
            </a:r>
          </a:p>
          <a:p>
            <a:r>
              <a:rPr lang="en-US" altLang="zh-CN" sz="1400" b="1" dirty="0"/>
              <a:t>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[Conv2D + </a:t>
            </a:r>
            <a:r>
              <a:rPr lang="en-US" altLang="zh-CN" sz="1400" b="1" dirty="0" err="1"/>
              <a:t>ReLU</a:t>
            </a:r>
            <a:r>
              <a:rPr lang="en-US" altLang="zh-CN" sz="1400" b="1" dirty="0"/>
              <a:t> + BN] x2 + </a:t>
            </a:r>
            <a:r>
              <a:rPr lang="en-US" altLang="zh-CN" sz="1400" b="1" dirty="0" err="1"/>
              <a:t>MaxPooling</a:t>
            </a:r>
            <a:r>
              <a:rPr lang="en-US" altLang="zh-CN" sz="1400" b="1" dirty="0"/>
              <a:t>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Flatten + FC + </a:t>
            </a:r>
            <a:r>
              <a:rPr lang="en-US" altLang="zh-CN" sz="1400" b="1" dirty="0" err="1"/>
              <a:t>DropOut</a:t>
            </a:r>
            <a:r>
              <a:rPr lang="en-US" altLang="zh-CN" sz="1400" b="1" dirty="0"/>
              <a:t> +  FC + </a:t>
            </a:r>
            <a:r>
              <a:rPr lang="en-US" altLang="zh-CN" sz="1400" b="1" dirty="0" err="1"/>
              <a:t>Softmax</a:t>
            </a:r>
            <a:endParaRPr lang="en-US" altLang="zh-CN" sz="1400" b="1" dirty="0"/>
          </a:p>
          <a:p>
            <a:r>
              <a:rPr lang="en-US" altLang="zh-CN" sz="1400" b="1" dirty="0"/>
              <a:t>Epochs</a:t>
            </a:r>
            <a:r>
              <a:rPr lang="zh-CN" altLang="en-US" sz="1400" b="1" dirty="0"/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D3638-3513-4474-9D91-6494EBEC6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484784"/>
            <a:ext cx="6552728" cy="49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8324D-B49F-4E9F-BBAB-8C73CD2CD72A}"/>
              </a:ext>
            </a:extLst>
          </p:cNvPr>
          <p:cNvSpPr txBox="1"/>
          <p:nvPr/>
        </p:nvSpPr>
        <p:spPr>
          <a:xfrm>
            <a:off x="623392" y="476672"/>
            <a:ext cx="10585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cs typeface="Arial" panose="020B0604020202020204" pitchFamily="34" charset="0"/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Stanford University cs231n Convolutional Neural Networks for Visual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 / Jupyter Notebook / 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Research Articles on Batch Normalization /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Other’s kernel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00233E-12AE-487F-A24C-DDFE8C70FC50}"/>
              </a:ext>
            </a:extLst>
          </p:cNvPr>
          <p:cNvSpPr txBox="1"/>
          <p:nvPr/>
        </p:nvSpPr>
        <p:spPr>
          <a:xfrm>
            <a:off x="489021" y="349478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1x5x5x32</a:t>
            </a:r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B76892-7EDA-467D-8E0F-A43B36CA5DDA}"/>
              </a:ext>
            </a:extLst>
          </p:cNvPr>
          <p:cNvGrpSpPr/>
          <p:nvPr/>
        </p:nvGrpSpPr>
        <p:grpSpPr>
          <a:xfrm>
            <a:off x="561029" y="1609981"/>
            <a:ext cx="4689518" cy="1872208"/>
            <a:chOff x="443372" y="2398179"/>
            <a:chExt cx="4689518" cy="18722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9116EF-6E32-407C-97BB-AE111179BB24}"/>
                </a:ext>
              </a:extLst>
            </p:cNvPr>
            <p:cNvSpPr/>
            <p:nvPr/>
          </p:nvSpPr>
          <p:spPr>
            <a:xfrm>
              <a:off x="443372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B05245-9840-46B7-A5F9-2DF01A1DFFFB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A51BF8-FE6B-446A-B51A-53A706FFCB67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MaxPool</a:t>
              </a:r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CA4FE0-0372-468A-8329-B479280FA3FB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0ED7DB5-823D-4ABB-A21C-8F2B88C8D330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86C25DE-8D17-40DD-AC6D-9EEC3D4490A8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D394EE1-F3FF-4544-8235-1C03959FD32E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F7CF172-2E82-4AD3-AD72-40FAA94E3E9D}"/>
              </a:ext>
            </a:extLst>
          </p:cNvPr>
          <p:cNvSpPr/>
          <p:nvPr/>
        </p:nvSpPr>
        <p:spPr>
          <a:xfrm>
            <a:off x="1899824" y="4008133"/>
            <a:ext cx="100811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5AB45-66B6-4632-BFFD-D275DC6825FF}"/>
              </a:ext>
            </a:extLst>
          </p:cNvPr>
          <p:cNvSpPr/>
          <p:nvPr/>
        </p:nvSpPr>
        <p:spPr>
          <a:xfrm>
            <a:off x="3231972" y="4008133"/>
            <a:ext cx="720080" cy="1872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78228F-F29B-454B-A9AF-7ACF5140EA6B}"/>
              </a:ext>
            </a:extLst>
          </p:cNvPr>
          <p:cNvSpPr/>
          <p:nvPr/>
        </p:nvSpPr>
        <p:spPr>
          <a:xfrm>
            <a:off x="4254935" y="4008133"/>
            <a:ext cx="1008112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MaxPool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BD068B-BA6A-4A51-B977-480EBBF00156}"/>
              </a:ext>
            </a:extLst>
          </p:cNvPr>
          <p:cNvSpPr/>
          <p:nvPr/>
        </p:nvSpPr>
        <p:spPr>
          <a:xfrm>
            <a:off x="5581230" y="4009409"/>
            <a:ext cx="1008112" cy="1872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DropOut</a:t>
            </a:r>
            <a:endParaRPr lang="zh-CN" alt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E8EECF-F3C4-4D25-A828-89C0507C68E5}"/>
              </a:ext>
            </a:extLst>
          </p:cNvPr>
          <p:cNvSpPr/>
          <p:nvPr/>
        </p:nvSpPr>
        <p:spPr>
          <a:xfrm>
            <a:off x="2990521" y="4872229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9938BF-D633-4DFE-95D1-9F3D8C08C5F5}"/>
              </a:ext>
            </a:extLst>
          </p:cNvPr>
          <p:cNvSpPr/>
          <p:nvPr/>
        </p:nvSpPr>
        <p:spPr>
          <a:xfrm>
            <a:off x="4013483" y="4894938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A91421-83B3-494B-9D80-2A9D8CC751D5}"/>
              </a:ext>
            </a:extLst>
          </p:cNvPr>
          <p:cNvSpPr/>
          <p:nvPr/>
        </p:nvSpPr>
        <p:spPr>
          <a:xfrm>
            <a:off x="5332128" y="4901002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919925-2444-4789-81B4-93FA7AC30D40}"/>
              </a:ext>
            </a:extLst>
          </p:cNvPr>
          <p:cNvSpPr/>
          <p:nvPr/>
        </p:nvSpPr>
        <p:spPr>
          <a:xfrm>
            <a:off x="5349561" y="2499249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11F7598-D76F-43E6-8233-ABB9C8F15CA0}"/>
              </a:ext>
            </a:extLst>
          </p:cNvPr>
          <p:cNvSpPr/>
          <p:nvPr/>
        </p:nvSpPr>
        <p:spPr>
          <a:xfrm>
            <a:off x="1559481" y="4869160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5A163-4B56-472A-84B5-A6FDE2F2534F}"/>
              </a:ext>
            </a:extLst>
          </p:cNvPr>
          <p:cNvSpPr txBox="1"/>
          <p:nvPr/>
        </p:nvSpPr>
        <p:spPr>
          <a:xfrm>
            <a:off x="1890942" y="58803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1x3x3x64</a:t>
            </a:r>
            <a:endParaRPr lang="zh-CN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54860-DC25-43F1-8B1F-3E904F883A77}"/>
              </a:ext>
            </a:extLst>
          </p:cNvPr>
          <p:cNvSpPr/>
          <p:nvPr/>
        </p:nvSpPr>
        <p:spPr>
          <a:xfrm>
            <a:off x="6907525" y="4008133"/>
            <a:ext cx="852069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Flatten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F530F-77F3-44EE-A646-566550BA569E}"/>
              </a:ext>
            </a:extLst>
          </p:cNvPr>
          <p:cNvSpPr/>
          <p:nvPr/>
        </p:nvSpPr>
        <p:spPr>
          <a:xfrm>
            <a:off x="8154341" y="4006128"/>
            <a:ext cx="730607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AD7FE6-756E-44DB-8DC4-B244C76773D0}"/>
              </a:ext>
            </a:extLst>
          </p:cNvPr>
          <p:cNvSpPr/>
          <p:nvPr/>
        </p:nvSpPr>
        <p:spPr>
          <a:xfrm>
            <a:off x="10702965" y="3998754"/>
            <a:ext cx="957413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093DB-95F5-4BCD-8B3D-1A4EE00D5A51}"/>
              </a:ext>
            </a:extLst>
          </p:cNvPr>
          <p:cNvSpPr/>
          <p:nvPr/>
        </p:nvSpPr>
        <p:spPr>
          <a:xfrm>
            <a:off x="9264352" y="4005064"/>
            <a:ext cx="1008112" cy="1872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DropOut</a:t>
            </a:r>
            <a:endParaRPr lang="zh-CN" alt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BCD6285-CA27-4122-BB50-ED8FCDE6E291}"/>
              </a:ext>
            </a:extLst>
          </p:cNvPr>
          <p:cNvSpPr/>
          <p:nvPr/>
        </p:nvSpPr>
        <p:spPr>
          <a:xfrm>
            <a:off x="6682381" y="4894938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73D5CE4-58E0-48AF-A4B1-52519F9C0889}"/>
              </a:ext>
            </a:extLst>
          </p:cNvPr>
          <p:cNvSpPr/>
          <p:nvPr/>
        </p:nvSpPr>
        <p:spPr>
          <a:xfrm>
            <a:off x="7823933" y="4894938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4BE8C9-93AD-4513-BDE0-AE5B29E3B352}"/>
              </a:ext>
            </a:extLst>
          </p:cNvPr>
          <p:cNvSpPr/>
          <p:nvPr/>
        </p:nvSpPr>
        <p:spPr>
          <a:xfrm>
            <a:off x="9018188" y="4870224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57EF6E-4CCC-41B7-B095-A192320D5684}"/>
              </a:ext>
            </a:extLst>
          </p:cNvPr>
          <p:cNvSpPr/>
          <p:nvPr/>
        </p:nvSpPr>
        <p:spPr>
          <a:xfrm>
            <a:off x="10350137" y="4862850"/>
            <a:ext cx="180020" cy="14401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3C17A-0B7E-493B-85B4-58726158B897}"/>
              </a:ext>
            </a:extLst>
          </p:cNvPr>
          <p:cNvSpPr txBox="1"/>
          <p:nvPr/>
        </p:nvSpPr>
        <p:spPr>
          <a:xfrm>
            <a:off x="8223648" y="5870962"/>
            <a:ext cx="59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9543-69BB-41E2-8299-8F08717CDB08}"/>
              </a:ext>
            </a:extLst>
          </p:cNvPr>
          <p:cNvSpPr txBox="1"/>
          <p:nvPr/>
        </p:nvSpPr>
        <p:spPr>
          <a:xfrm>
            <a:off x="10927946" y="5883410"/>
            <a:ext cx="59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C90BD-93B8-4D7A-BEC4-9B0E61028150}"/>
              </a:ext>
            </a:extLst>
          </p:cNvPr>
          <p:cNvSpPr txBox="1"/>
          <p:nvPr/>
        </p:nvSpPr>
        <p:spPr>
          <a:xfrm>
            <a:off x="6096000" y="822747"/>
            <a:ext cx="5200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Idea: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Leaky </a:t>
            </a:r>
            <a:r>
              <a:rPr lang="en-US" altLang="zh-CN" sz="2800" dirty="0" err="1"/>
              <a:t>ReLU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Add more Conv2D layers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Batch Normalization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Increase epochs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Data argumentation</a:t>
            </a:r>
            <a:endParaRPr lang="zh-CN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9D935-786A-42C2-A039-72C935FB862B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Basic Models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15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F134A-ADFD-4A22-BDA2-B6EF95E1D441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Data Preparation</a:t>
            </a:r>
            <a:endParaRPr lang="zh-CN" altLang="en-US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063C6-6C89-44F7-848C-47FB08AE70C6}"/>
              </a:ext>
            </a:extLst>
          </p:cNvPr>
          <p:cNvSpPr txBox="1"/>
          <p:nvPr/>
        </p:nvSpPr>
        <p:spPr>
          <a:xfrm>
            <a:off x="551384" y="1268760"/>
            <a:ext cx="331236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686326-2204-45DA-949E-521B119D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4751"/>
              </p:ext>
            </p:extLst>
          </p:nvPr>
        </p:nvGraphicFramePr>
        <p:xfrm>
          <a:off x="667808" y="999550"/>
          <a:ext cx="10972808" cy="2743199"/>
        </p:xfrm>
        <a:graphic>
          <a:graphicData uri="http://schemas.openxmlformats.org/drawingml/2006/table">
            <a:tbl>
              <a:tblPr/>
              <a:tblGrid>
                <a:gridCol w="498764">
                  <a:extLst>
                    <a:ext uri="{9D8B030D-6E8A-4147-A177-3AD203B41FA5}">
                      <a16:colId xmlns:a16="http://schemas.microsoft.com/office/drawing/2014/main" val="2067761636"/>
                    </a:ext>
                  </a:extLst>
                </a:gridCol>
                <a:gridCol w="536940">
                  <a:extLst>
                    <a:ext uri="{9D8B030D-6E8A-4147-A177-3AD203B41FA5}">
                      <a16:colId xmlns:a16="http://schemas.microsoft.com/office/drawing/2014/main" val="1501234835"/>
                    </a:ext>
                  </a:extLst>
                </a:gridCol>
                <a:gridCol w="460588">
                  <a:extLst>
                    <a:ext uri="{9D8B030D-6E8A-4147-A177-3AD203B41FA5}">
                      <a16:colId xmlns:a16="http://schemas.microsoft.com/office/drawing/2014/main" val="434528695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62943085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74829916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4031091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4470139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84228593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01485860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549932392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4122888767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375734632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57445201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910745884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46970765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75638641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140784717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17011941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28363442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703043906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3263235369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285893019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effectLst/>
                        </a:rPr>
                        <a:t>pixel3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effectLst/>
                        </a:rPr>
                        <a:t>pixel4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effectLst/>
                        </a:rPr>
                        <a:t>pixel5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effectLst/>
                        </a:rPr>
                        <a:t>pixel6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>
                          <a:effectLst/>
                        </a:rPr>
                        <a:t>pixel7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1" dirty="0">
                          <a:effectLst/>
                        </a:rPr>
                        <a:t>pixel782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zh-CN" sz="12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200" b="1" dirty="0">
                          <a:effectLst/>
                        </a:rPr>
                        <a:t>pixel783</a:t>
                      </a:r>
                    </a:p>
                    <a:p>
                      <a:endParaRPr lang="zh-CN" altLang="en-US" sz="1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408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762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839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14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539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207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8FCB29-659F-4A9E-9EF1-9E816E0AD4BD}"/>
              </a:ext>
            </a:extLst>
          </p:cNvPr>
          <p:cNvSpPr txBox="1"/>
          <p:nvPr/>
        </p:nvSpPr>
        <p:spPr>
          <a:xfrm>
            <a:off x="2090512" y="5567200"/>
            <a:ext cx="801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784 Pixels = 28x28 Pixels     integer 0-255     10 digits: from 0-9  </a:t>
            </a:r>
            <a:endParaRPr lang="zh-CN" alt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C46F1F-08AC-4C85-8802-0751A654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27" y="4076993"/>
            <a:ext cx="8980946" cy="11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92DF2-06AD-43CC-BAD1-A374D027DC6E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Data Preparation</a:t>
            </a:r>
            <a:endParaRPr lang="zh-CN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7C3A9-D72D-4A3E-AD81-EA483D8E85C1}"/>
              </a:ext>
            </a:extLst>
          </p:cNvPr>
          <p:cNvSpPr txBox="1"/>
          <p:nvPr/>
        </p:nvSpPr>
        <p:spPr>
          <a:xfrm>
            <a:off x="447151" y="1412776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Distribution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Checking for Missing Values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Normalization                                 /255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reduce the illumination’s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Gradient Descent will converge faster on input range (0,1) than (0,255)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60B87-0F2A-4A52-8057-07DE7FDF6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19129"/>
            <a:ext cx="5055752" cy="3378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2915A-39E8-4133-9859-0E3F827745C6}"/>
                  </a:ext>
                </a:extLst>
              </p:cNvPr>
              <p:cNvSpPr txBox="1"/>
              <p:nvPr/>
            </p:nvSpPr>
            <p:spPr>
              <a:xfrm>
                <a:off x="1271464" y="4077072"/>
                <a:ext cx="2520280" cy="1018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2915A-39E8-4133-9859-0E3F82774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077072"/>
                <a:ext cx="2520280" cy="1018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F963950-400D-42A6-B09B-AB2E5230A605}"/>
              </a:ext>
            </a:extLst>
          </p:cNvPr>
          <p:cNvSpPr txBox="1"/>
          <p:nvPr/>
        </p:nvSpPr>
        <p:spPr>
          <a:xfrm>
            <a:off x="4583832" y="4195659"/>
            <a:ext cx="7248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reshape 1x784 to 28x28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Encode labels to one hot vectors 9 -&gt; (0,0,0,0,0,0,0,0,0,1)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Convert a class vector (integers) to binary class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Split the training set to training set and validation set for fitting</a:t>
            </a:r>
          </a:p>
        </p:txBody>
      </p:sp>
    </p:spTree>
    <p:extLst>
      <p:ext uri="{BB962C8B-B14F-4D97-AF65-F5344CB8AC3E}">
        <p14:creationId xmlns:p14="http://schemas.microsoft.com/office/powerpoint/2010/main" val="41902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27240-254E-4654-86BD-BE05CF9891D0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Convolutional Layers</a:t>
            </a:r>
            <a:endParaRPr lang="zh-CN" altLang="en-US" sz="4000" b="1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A7439E-71AF-4FDD-B221-0D24807B694A}"/>
              </a:ext>
            </a:extLst>
          </p:cNvPr>
          <p:cNvSpPr/>
          <p:nvPr/>
        </p:nvSpPr>
        <p:spPr>
          <a:xfrm>
            <a:off x="2639616" y="1772816"/>
            <a:ext cx="1440160" cy="3816424"/>
          </a:xfrm>
          <a:prstGeom prst="cube">
            <a:avLst>
              <a:gd name="adj" fmla="val 85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A20C4-CBCA-4A03-841F-AA336DD41F9E}"/>
              </a:ext>
            </a:extLst>
          </p:cNvPr>
          <p:cNvSpPr txBox="1"/>
          <p:nvPr/>
        </p:nvSpPr>
        <p:spPr>
          <a:xfrm>
            <a:off x="3226229" y="2276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81F0B-E36D-4626-89B8-36CD7958A676}"/>
              </a:ext>
            </a:extLst>
          </p:cNvPr>
          <p:cNvSpPr txBox="1"/>
          <p:nvPr/>
        </p:nvSpPr>
        <p:spPr>
          <a:xfrm>
            <a:off x="2639616" y="4005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2545-96A6-4267-B200-474AE1A6300D}"/>
              </a:ext>
            </a:extLst>
          </p:cNvPr>
          <p:cNvSpPr txBox="1"/>
          <p:nvPr/>
        </p:nvSpPr>
        <p:spPr>
          <a:xfrm>
            <a:off x="2639616" y="2802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118DF6AE-1FFA-4883-9AE9-F1AFC93D992B}"/>
              </a:ext>
            </a:extLst>
          </p:cNvPr>
          <p:cNvSpPr/>
          <p:nvPr/>
        </p:nvSpPr>
        <p:spPr>
          <a:xfrm>
            <a:off x="349200" y="1822453"/>
            <a:ext cx="1440160" cy="3816424"/>
          </a:xfrm>
          <a:prstGeom prst="cube">
            <a:avLst>
              <a:gd name="adj" fmla="val 85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E3B00-94E3-4D4C-90DE-D71384966423}"/>
              </a:ext>
            </a:extLst>
          </p:cNvPr>
          <p:cNvSpPr txBox="1"/>
          <p:nvPr/>
        </p:nvSpPr>
        <p:spPr>
          <a:xfrm>
            <a:off x="1863441" y="3244334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………..</a:t>
            </a:r>
          </a:p>
          <a:p>
            <a:pPr algn="ctr"/>
            <a:r>
              <a:rPr lang="en-US" altLang="zh-CN" dirty="0"/>
              <a:t>42000</a:t>
            </a:r>
            <a:endParaRPr lang="zh-CN" alt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CAC0304-1B6E-4C0A-9590-40764BA1CF8B}"/>
              </a:ext>
            </a:extLst>
          </p:cNvPr>
          <p:cNvSpPr/>
          <p:nvPr/>
        </p:nvSpPr>
        <p:spPr>
          <a:xfrm>
            <a:off x="2941302" y="2775564"/>
            <a:ext cx="432048" cy="792088"/>
          </a:xfrm>
          <a:prstGeom prst="cube">
            <a:avLst>
              <a:gd name="adj" fmla="val 562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DEB44-0745-4752-B44C-7DD581DF51ED}"/>
              </a:ext>
            </a:extLst>
          </p:cNvPr>
          <p:cNvSpPr txBox="1"/>
          <p:nvPr/>
        </p:nvSpPr>
        <p:spPr>
          <a:xfrm>
            <a:off x="3056996" y="2759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BB05F-8527-4CD8-922E-77CD093A5F99}"/>
              </a:ext>
            </a:extLst>
          </p:cNvPr>
          <p:cNvSpPr txBox="1"/>
          <p:nvPr/>
        </p:nvSpPr>
        <p:spPr>
          <a:xfrm>
            <a:off x="2880565" y="3361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4CC56-EA44-4872-8187-B5A3A5915652}"/>
              </a:ext>
            </a:extLst>
          </p:cNvPr>
          <p:cNvSpPr txBox="1"/>
          <p:nvPr/>
        </p:nvSpPr>
        <p:spPr>
          <a:xfrm>
            <a:off x="2896056" y="2807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82D91781-A653-4340-90B5-B5408149143B}"/>
              </a:ext>
            </a:extLst>
          </p:cNvPr>
          <p:cNvSpPr/>
          <p:nvPr/>
        </p:nvSpPr>
        <p:spPr>
          <a:xfrm>
            <a:off x="5392212" y="421569"/>
            <a:ext cx="432048" cy="792088"/>
          </a:xfrm>
          <a:prstGeom prst="cube">
            <a:avLst>
              <a:gd name="adj" fmla="val 562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7F8B3-A5D0-4D6F-B761-156A5B6F3FDD}"/>
              </a:ext>
            </a:extLst>
          </p:cNvPr>
          <p:cNvSpPr txBox="1"/>
          <p:nvPr/>
        </p:nvSpPr>
        <p:spPr>
          <a:xfrm>
            <a:off x="5123892" y="12136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5x5x1</a:t>
            </a:r>
            <a:endParaRPr lang="zh-CN" alt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A8BB227-CADD-4349-BC3D-1B0BBB926579}"/>
              </a:ext>
            </a:extLst>
          </p:cNvPr>
          <p:cNvSpPr/>
          <p:nvPr/>
        </p:nvSpPr>
        <p:spPr>
          <a:xfrm>
            <a:off x="6456040" y="404664"/>
            <a:ext cx="432048" cy="792088"/>
          </a:xfrm>
          <a:prstGeom prst="cube">
            <a:avLst>
              <a:gd name="adj" fmla="val 562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F880AF-3113-4390-BFF3-D26B9433D8B2}"/>
              </a:ext>
            </a:extLst>
          </p:cNvPr>
          <p:cNvSpPr txBox="1"/>
          <p:nvPr/>
        </p:nvSpPr>
        <p:spPr>
          <a:xfrm>
            <a:off x="6132004" y="12136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5x5x1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5903E3-6432-4631-886A-931CF1E91D81}"/>
              </a:ext>
            </a:extLst>
          </p:cNvPr>
          <p:cNvSpPr txBox="1"/>
          <p:nvPr/>
        </p:nvSpPr>
        <p:spPr>
          <a:xfrm>
            <a:off x="4258771" y="3765231"/>
            <a:ext cx="206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Padding = ‘same’</a:t>
            </a:r>
          </a:p>
          <a:p>
            <a:r>
              <a:rPr lang="en-US" altLang="zh-CN" dirty="0"/>
              <a:t>Equal input and output shape</a:t>
            </a:r>
            <a:endParaRPr lang="zh-CN" alt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990DD-FD82-4B9B-83CB-0A41F5EF93A5}"/>
              </a:ext>
            </a:extLst>
          </p:cNvPr>
          <p:cNvSpPr/>
          <p:nvPr/>
        </p:nvSpPr>
        <p:spPr>
          <a:xfrm>
            <a:off x="4344170" y="3311697"/>
            <a:ext cx="165618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5615E14-7B08-47A5-9021-77712F6C2AB5}"/>
              </a:ext>
            </a:extLst>
          </p:cNvPr>
          <p:cNvSpPr/>
          <p:nvPr/>
        </p:nvSpPr>
        <p:spPr>
          <a:xfrm>
            <a:off x="6204012" y="1849341"/>
            <a:ext cx="3754540" cy="3752019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B7655-9F3D-4DCC-A47A-DC2E0A910BD8}"/>
              </a:ext>
            </a:extLst>
          </p:cNvPr>
          <p:cNvSpPr txBox="1"/>
          <p:nvPr/>
        </p:nvSpPr>
        <p:spPr>
          <a:xfrm>
            <a:off x="9153555" y="2318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0B937-5CE5-4D29-938A-2AF829E25E4B}"/>
              </a:ext>
            </a:extLst>
          </p:cNvPr>
          <p:cNvSpPr txBox="1"/>
          <p:nvPr/>
        </p:nvSpPr>
        <p:spPr>
          <a:xfrm>
            <a:off x="8766968" y="3661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09AA-65FF-4D3B-8F0B-697F7BFD5C03}"/>
              </a:ext>
            </a:extLst>
          </p:cNvPr>
          <p:cNvSpPr txBox="1"/>
          <p:nvPr/>
        </p:nvSpPr>
        <p:spPr>
          <a:xfrm>
            <a:off x="7525066" y="2657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5A894-13E4-4E76-93A2-9A774A77EAD7}"/>
              </a:ext>
            </a:extLst>
          </p:cNvPr>
          <p:cNvSpPr txBox="1"/>
          <p:nvPr/>
        </p:nvSpPr>
        <p:spPr>
          <a:xfrm>
            <a:off x="4344333" y="5863270"/>
            <a:ext cx="197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28x28x32 neurons</a:t>
            </a:r>
          </a:p>
          <a:p>
            <a:r>
              <a:rPr lang="en-US" altLang="zh-CN" dirty="0"/>
              <a:t>5x5x1 parameters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ABD88-6F83-4BE6-8C89-01E8C7269707}"/>
              </a:ext>
            </a:extLst>
          </p:cNvPr>
          <p:cNvSpPr txBox="1"/>
          <p:nvPr/>
        </p:nvSpPr>
        <p:spPr>
          <a:xfrm>
            <a:off x="6214752" y="4300389"/>
            <a:ext cx="276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sharing:</a:t>
            </a:r>
          </a:p>
          <a:p>
            <a:r>
              <a:rPr lang="en-US" altLang="zh-CN" dirty="0"/>
              <a:t>Features useful to compute at (x1,y1) will be also useful at (x2,y2)</a:t>
            </a:r>
            <a:endParaRPr lang="zh-CN" altLang="en-US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AF62AFD6-F3CC-4C30-89EF-A31DE686ACB7}"/>
              </a:ext>
            </a:extLst>
          </p:cNvPr>
          <p:cNvSpPr/>
          <p:nvPr/>
        </p:nvSpPr>
        <p:spPr>
          <a:xfrm rot="18888908">
            <a:off x="8077905" y="2840919"/>
            <a:ext cx="2881785" cy="1741635"/>
          </a:xfrm>
          <a:prstGeom prst="parallelogram">
            <a:avLst>
              <a:gd name="adj" fmla="val 100000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7849C-6A1F-4055-BDCD-572736B52B1B}"/>
              </a:ext>
            </a:extLst>
          </p:cNvPr>
          <p:cNvSpPr txBox="1"/>
          <p:nvPr/>
        </p:nvSpPr>
        <p:spPr>
          <a:xfrm>
            <a:off x="10253705" y="2111368"/>
            <a:ext cx="1258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28x28 each neurons calculate gradients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FD4573-E755-4801-8864-7AAEEB09BD86}"/>
              </a:ext>
            </a:extLst>
          </p:cNvPr>
          <p:cNvCxnSpPr>
            <a:stCxn id="28" idx="2"/>
          </p:cNvCxnSpPr>
          <p:nvPr/>
        </p:nvCxnSpPr>
        <p:spPr>
          <a:xfrm>
            <a:off x="10883117" y="3311697"/>
            <a:ext cx="0" cy="43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C5B3E9-07A4-4B0F-A48D-9F742780B4E9}"/>
              </a:ext>
            </a:extLst>
          </p:cNvPr>
          <p:cNvSpPr txBox="1"/>
          <p:nvPr/>
        </p:nvSpPr>
        <p:spPr>
          <a:xfrm>
            <a:off x="10279731" y="3833483"/>
            <a:ext cx="1258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∑</a:t>
            </a:r>
          </a:p>
          <a:p>
            <a:pPr algn="ctr"/>
            <a:r>
              <a:rPr lang="en-US" altLang="zh-CN" dirty="0"/>
              <a:t>Update a single 5x5x1 weights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D77B53-7CE8-43A0-81DD-7E30E3786067}"/>
              </a:ext>
            </a:extLst>
          </p:cNvPr>
          <p:cNvSpPr txBox="1"/>
          <p:nvPr/>
        </p:nvSpPr>
        <p:spPr>
          <a:xfrm>
            <a:off x="7223198" y="528407"/>
            <a:ext cx="455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FC: 28x28x1 too large</a:t>
            </a:r>
          </a:p>
          <a:p>
            <a:r>
              <a:rPr lang="en-US" altLang="zh-CN" dirty="0"/>
              <a:t>Conv: connected to a small region of the layer</a:t>
            </a:r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2048B-5732-40A4-AA85-822CDE90EF6B}"/>
              </a:ext>
            </a:extLst>
          </p:cNvPr>
          <p:cNvSpPr txBox="1"/>
          <p:nvPr/>
        </p:nvSpPr>
        <p:spPr>
          <a:xfrm>
            <a:off x="7354842" y="5996819"/>
            <a:ext cx="241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32x5x5x1 parameters</a:t>
            </a:r>
            <a:endParaRPr lang="zh-CN" alt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34574F-EB74-4F9B-AFB8-D21D37FA7EB9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322270" y="6181485"/>
            <a:ext cx="1032572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1C7E1-E72F-47E7-BBAC-EDB9A686A344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Convolutional Layers</a:t>
            </a:r>
            <a:endParaRPr lang="zh-CN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A167B-C416-47EB-A2B5-DE3F1F7F6606}"/>
              </a:ext>
            </a:extLst>
          </p:cNvPr>
          <p:cNvSpPr txBox="1"/>
          <p:nvPr/>
        </p:nvSpPr>
        <p:spPr>
          <a:xfrm>
            <a:off x="5634086" y="366691"/>
            <a:ext cx="638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  overall features, more large-scale features</a:t>
            </a:r>
          </a:p>
          <a:p>
            <a:r>
              <a:rPr lang="en-US" altLang="zh-CN" dirty="0"/>
              <a:t>64x3x3  local features, more detailed features, more filters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F991D-F417-48D5-9FD3-4E49532D0514}"/>
              </a:ext>
            </a:extLst>
          </p:cNvPr>
          <p:cNvGrpSpPr/>
          <p:nvPr/>
        </p:nvGrpSpPr>
        <p:grpSpPr>
          <a:xfrm>
            <a:off x="1991544" y="1988840"/>
            <a:ext cx="3321366" cy="1152128"/>
            <a:chOff x="443372" y="2398179"/>
            <a:chExt cx="4689518" cy="18722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657093-CBF3-4B09-B667-341D4F617ADF}"/>
                </a:ext>
              </a:extLst>
            </p:cNvPr>
            <p:cNvSpPr/>
            <p:nvPr/>
          </p:nvSpPr>
          <p:spPr>
            <a:xfrm>
              <a:off x="443372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C71BF9-6D63-44AE-B1F6-B8EE9132FD48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4D162-5884-4EEC-A56A-D5E8AE1536B5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2F4A9E-09B7-4A5D-96ED-B0DDF292E0AD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5BF3E10-88A6-40B0-8037-71DF9BAF5861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C798F26-8FC2-4644-906A-D9F54710B7AF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B003843A-0FF0-43C4-AA9E-A0FD1821102D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B01DE4-54D1-4042-8704-5D644B584CDB}"/>
              </a:ext>
            </a:extLst>
          </p:cNvPr>
          <p:cNvSpPr/>
          <p:nvPr/>
        </p:nvSpPr>
        <p:spPr>
          <a:xfrm>
            <a:off x="5387999" y="2527610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310A2-F65F-4735-A0B6-37CA6A599A66}"/>
              </a:ext>
            </a:extLst>
          </p:cNvPr>
          <p:cNvGrpSpPr/>
          <p:nvPr/>
        </p:nvGrpSpPr>
        <p:grpSpPr>
          <a:xfrm>
            <a:off x="5590588" y="2002814"/>
            <a:ext cx="3321366" cy="1152128"/>
            <a:chOff x="443372" y="2398179"/>
            <a:chExt cx="4689518" cy="18722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1BCE1E-9DE1-4DDC-8261-7875C274071F}"/>
                </a:ext>
              </a:extLst>
            </p:cNvPr>
            <p:cNvSpPr/>
            <p:nvPr/>
          </p:nvSpPr>
          <p:spPr>
            <a:xfrm>
              <a:off x="443372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F41D6-FBF5-4BA9-B8B0-E295FF021CC8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5D9DCC-8283-4163-913A-FBC85B8E2294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A2638-158A-46D8-99DF-591C9EB88734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C336D09-66C1-4B34-9C13-28FEE8CC472B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EC37026-E2C8-4BE8-A1EB-E24F6E18BB16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C6FB7BD-ACA6-479D-B7B4-16E3F41FE0FC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93CE6-4E46-4389-ACF7-4499A70B6F3A}"/>
              </a:ext>
            </a:extLst>
          </p:cNvPr>
          <p:cNvSpPr txBox="1"/>
          <p:nvPr/>
        </p:nvSpPr>
        <p:spPr>
          <a:xfrm>
            <a:off x="1919536" y="3203143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5F8E3-1080-4A18-A5B9-F439255BF80E}"/>
              </a:ext>
            </a:extLst>
          </p:cNvPr>
          <p:cNvSpPr txBox="1"/>
          <p:nvPr/>
        </p:nvSpPr>
        <p:spPr>
          <a:xfrm>
            <a:off x="5525338" y="3203143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64x3x3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EB6343-FA39-4267-8B36-6C6F30640C99}"/>
              </a:ext>
            </a:extLst>
          </p:cNvPr>
          <p:cNvGrpSpPr/>
          <p:nvPr/>
        </p:nvGrpSpPr>
        <p:grpSpPr>
          <a:xfrm>
            <a:off x="1991544" y="3884856"/>
            <a:ext cx="3321366" cy="1152128"/>
            <a:chOff x="443372" y="2398179"/>
            <a:chExt cx="4689518" cy="187220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F7023E-0FFA-4EF4-BCDA-DB25735106C7}"/>
                </a:ext>
              </a:extLst>
            </p:cNvPr>
            <p:cNvSpPr/>
            <p:nvPr/>
          </p:nvSpPr>
          <p:spPr>
            <a:xfrm>
              <a:off x="443372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275F54-3CDE-4C19-827B-CCDCC4177E98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E74018-9B6E-47E9-82E4-BB10E2D047A0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64789-C94E-4F8C-9C8C-27F28667A9D9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77C839CE-E0AE-41EA-962A-FF1FFACA30AE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88512044-9D8F-4034-AA92-76F990EB3217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CD5A7DF-D451-47A2-B566-5B3AF8CBCD97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4E5A193-20A7-44BC-8570-1E6B67EDB1EF}"/>
              </a:ext>
            </a:extLst>
          </p:cNvPr>
          <p:cNvSpPr/>
          <p:nvPr/>
        </p:nvSpPr>
        <p:spPr>
          <a:xfrm>
            <a:off x="5387999" y="4423626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AF7A7E-8FAA-4383-8E8E-DCE214D8C7FB}"/>
              </a:ext>
            </a:extLst>
          </p:cNvPr>
          <p:cNvGrpSpPr/>
          <p:nvPr/>
        </p:nvGrpSpPr>
        <p:grpSpPr>
          <a:xfrm>
            <a:off x="7372726" y="3888668"/>
            <a:ext cx="3321366" cy="1152129"/>
            <a:chOff x="443372" y="2398178"/>
            <a:chExt cx="4689518" cy="1872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D78538-2A80-4FA7-92B1-47936AF10D09}"/>
                </a:ext>
              </a:extLst>
            </p:cNvPr>
            <p:cNvSpPr/>
            <p:nvPr/>
          </p:nvSpPr>
          <p:spPr>
            <a:xfrm>
              <a:off x="443372" y="2398178"/>
              <a:ext cx="1008113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Conv2D</a:t>
              </a:r>
              <a:endParaRPr lang="zh-CN" alt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0ED2127-6ED7-4CF2-80C2-CD4F6713E624}"/>
                </a:ext>
              </a:extLst>
            </p:cNvPr>
            <p:cNvSpPr/>
            <p:nvPr/>
          </p:nvSpPr>
          <p:spPr>
            <a:xfrm>
              <a:off x="1775520" y="2398179"/>
              <a:ext cx="720080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45AB48-716A-4082-9AC2-34291624E0D3}"/>
                </a:ext>
              </a:extLst>
            </p:cNvPr>
            <p:cNvSpPr/>
            <p:nvPr/>
          </p:nvSpPr>
          <p:spPr>
            <a:xfrm>
              <a:off x="2798483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</a:t>
              </a:r>
            </a:p>
            <a:p>
              <a:pPr algn="ctr"/>
              <a:r>
                <a:rPr lang="en-US" altLang="zh-CN" dirty="0"/>
                <a:t>Pool</a:t>
              </a:r>
              <a:endParaRPr lang="zh-CN" alt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61778B-56C3-4407-8D37-815FA03DE96E}"/>
                </a:ext>
              </a:extLst>
            </p:cNvPr>
            <p:cNvSpPr/>
            <p:nvPr/>
          </p:nvSpPr>
          <p:spPr>
            <a:xfrm>
              <a:off x="4124778" y="2398179"/>
              <a:ext cx="1008112" cy="18722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DropOut</a:t>
              </a:r>
              <a:endParaRPr lang="zh-CN" altLang="en-US" dirty="0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D77C3BB3-DB39-400B-AED0-D540199D3857}"/>
                </a:ext>
              </a:extLst>
            </p:cNvPr>
            <p:cNvSpPr/>
            <p:nvPr/>
          </p:nvSpPr>
          <p:spPr>
            <a:xfrm>
              <a:off x="1534069" y="3262275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2DE29326-477F-49BB-A2E0-9F6D2194F162}"/>
                </a:ext>
              </a:extLst>
            </p:cNvPr>
            <p:cNvSpPr/>
            <p:nvPr/>
          </p:nvSpPr>
          <p:spPr>
            <a:xfrm>
              <a:off x="2557031" y="3284984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6D94E9C3-A5A5-483B-A3C9-02880D313EFA}"/>
                </a:ext>
              </a:extLst>
            </p:cNvPr>
            <p:cNvSpPr/>
            <p:nvPr/>
          </p:nvSpPr>
          <p:spPr>
            <a:xfrm>
              <a:off x="3875676" y="3291048"/>
              <a:ext cx="180020" cy="144016"/>
            </a:xfrm>
            <a:prstGeom prst="rightArrow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4A565F5-7314-4C63-AF49-F634E5CFF2B4}"/>
              </a:ext>
            </a:extLst>
          </p:cNvPr>
          <p:cNvSpPr/>
          <p:nvPr/>
        </p:nvSpPr>
        <p:spPr>
          <a:xfrm>
            <a:off x="233468" y="3881311"/>
            <a:ext cx="71399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3F8EE8-DEC9-491D-9005-557484165654}"/>
              </a:ext>
            </a:extLst>
          </p:cNvPr>
          <p:cNvSpPr/>
          <p:nvPr/>
        </p:nvSpPr>
        <p:spPr>
          <a:xfrm>
            <a:off x="1221230" y="3881311"/>
            <a:ext cx="509999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88A3E26-E103-479A-AF3D-EAF39A0B6870}"/>
              </a:ext>
            </a:extLst>
          </p:cNvPr>
          <p:cNvSpPr/>
          <p:nvPr/>
        </p:nvSpPr>
        <p:spPr>
          <a:xfrm>
            <a:off x="1017369" y="4415365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CBA700A-2665-4F1F-AE12-BE288E7DD3F0}"/>
              </a:ext>
            </a:extLst>
          </p:cNvPr>
          <p:cNvSpPr/>
          <p:nvPr/>
        </p:nvSpPr>
        <p:spPr>
          <a:xfrm>
            <a:off x="1813045" y="4423625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3D72DE-9686-4E28-B81D-9970E990A7B0}"/>
              </a:ext>
            </a:extLst>
          </p:cNvPr>
          <p:cNvSpPr/>
          <p:nvPr/>
        </p:nvSpPr>
        <p:spPr>
          <a:xfrm>
            <a:off x="5581926" y="3888668"/>
            <a:ext cx="71399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30CF9-C0E0-4329-9453-CB21773885E9}"/>
              </a:ext>
            </a:extLst>
          </p:cNvPr>
          <p:cNvSpPr/>
          <p:nvPr/>
        </p:nvSpPr>
        <p:spPr>
          <a:xfrm>
            <a:off x="6569688" y="3888668"/>
            <a:ext cx="509999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D8DF9ED-93E7-440E-B8CA-D77E1BF2B08C}"/>
              </a:ext>
            </a:extLst>
          </p:cNvPr>
          <p:cNvSpPr/>
          <p:nvPr/>
        </p:nvSpPr>
        <p:spPr>
          <a:xfrm>
            <a:off x="6365827" y="4422722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DF842D-5760-4E7E-BC4E-4213D997DD4D}"/>
              </a:ext>
            </a:extLst>
          </p:cNvPr>
          <p:cNvSpPr/>
          <p:nvPr/>
        </p:nvSpPr>
        <p:spPr>
          <a:xfrm>
            <a:off x="7161503" y="4430982"/>
            <a:ext cx="127500" cy="8862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2458AA-0E00-41D3-93C6-27471B46E2BF}"/>
              </a:ext>
            </a:extLst>
          </p:cNvPr>
          <p:cNvSpPr txBox="1"/>
          <p:nvPr/>
        </p:nvSpPr>
        <p:spPr>
          <a:xfrm>
            <a:off x="1910886" y="5020457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78124B-9F31-40B3-A3EF-5B656FFAD244}"/>
              </a:ext>
            </a:extLst>
          </p:cNvPr>
          <p:cNvSpPr txBox="1"/>
          <p:nvPr/>
        </p:nvSpPr>
        <p:spPr>
          <a:xfrm>
            <a:off x="149320" y="5016810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32x5x5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EF1728-9B04-4006-880B-47DE2D1BD5EF}"/>
              </a:ext>
            </a:extLst>
          </p:cNvPr>
          <p:cNvSpPr txBox="1"/>
          <p:nvPr/>
        </p:nvSpPr>
        <p:spPr>
          <a:xfrm>
            <a:off x="5500823" y="5010534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64x3x3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F65273-C76C-4E1B-9E02-8209C834B600}"/>
              </a:ext>
            </a:extLst>
          </p:cNvPr>
          <p:cNvSpPr txBox="1"/>
          <p:nvPr/>
        </p:nvSpPr>
        <p:spPr>
          <a:xfrm>
            <a:off x="7318209" y="5020882"/>
            <a:ext cx="8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64x3x3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B0BD02-AA4C-4531-84BA-92D68F7211F6}"/>
              </a:ext>
            </a:extLst>
          </p:cNvPr>
          <p:cNvSpPr txBox="1"/>
          <p:nvPr/>
        </p:nvSpPr>
        <p:spPr>
          <a:xfrm>
            <a:off x="9256313" y="228605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Final loss: 0.0277</a:t>
            </a:r>
          </a:p>
          <a:p>
            <a:r>
              <a:rPr lang="en-US" altLang="zh-CN" b="1" dirty="0"/>
              <a:t>Final accuracy: 0.9923</a:t>
            </a:r>
            <a:endParaRPr lang="zh-CN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3D7916-738C-4FA0-861B-7078BD272D48}"/>
              </a:ext>
            </a:extLst>
          </p:cNvPr>
          <p:cNvSpPr txBox="1"/>
          <p:nvPr/>
        </p:nvSpPr>
        <p:spPr>
          <a:xfrm>
            <a:off x="9256313" y="522481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Final loss: 0.0226</a:t>
            </a:r>
          </a:p>
          <a:p>
            <a:r>
              <a:rPr lang="en-US" altLang="zh-CN" b="1" dirty="0"/>
              <a:t>Final accuracy: 0.9926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8569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94A03-3F1D-42E2-BD51-02780919EA41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Convolutional Layers</a:t>
            </a:r>
            <a:endParaRPr lang="zh-CN" alt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75737-0134-45F3-B356-59A2B879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0" y="1234435"/>
            <a:ext cx="5852172" cy="438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F37-1BFF-46EE-8330-3A79D2A5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68" y="1234435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1C96D-AD01-44DB-B378-59F4E7739977}"/>
              </a:ext>
            </a:extLst>
          </p:cNvPr>
          <p:cNvSpPr txBox="1"/>
          <p:nvPr/>
        </p:nvSpPr>
        <p:spPr>
          <a:xfrm>
            <a:off x="1390742" y="5623564"/>
            <a:ext cx="946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 curves are closer to the validation curves --- more Convolutional layers tend to overfit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2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34D07-6A57-413A-8CFA-263DB6A82EF1}"/>
              </a:ext>
            </a:extLst>
          </p:cNvPr>
          <p:cNvSpPr txBox="1"/>
          <p:nvPr/>
        </p:nvSpPr>
        <p:spPr>
          <a:xfrm>
            <a:off x="423660" y="42156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Data Argumentation</a:t>
            </a:r>
            <a:endParaRPr lang="zh-CN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36FD8-F05F-4AAC-9B4F-4F16BDEB2379}"/>
              </a:ext>
            </a:extLst>
          </p:cNvPr>
          <p:cNvSpPr txBox="1"/>
          <p:nvPr/>
        </p:nvSpPr>
        <p:spPr>
          <a:xfrm>
            <a:off x="551384" y="1196752"/>
            <a:ext cx="9505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Reason for why validation loss curve is lower</a:t>
            </a:r>
          </a:p>
          <a:p>
            <a:r>
              <a:rPr lang="en-US" altLang="zh-CN" dirty="0"/>
              <a:t>Training harder to identify</a:t>
            </a:r>
          </a:p>
          <a:p>
            <a:endParaRPr lang="en-US" altLang="zh-CN" dirty="0"/>
          </a:p>
          <a:p>
            <a:r>
              <a:rPr lang="en-US" altLang="zh-CN" dirty="0"/>
              <a:t>Not to overfit, artificially expand the dataset</a:t>
            </a:r>
          </a:p>
          <a:p>
            <a:endParaRPr lang="en-US" altLang="zh-CN" dirty="0"/>
          </a:p>
          <a:p>
            <a:r>
              <a:rPr lang="en-US" altLang="zh-CN" dirty="0"/>
              <a:t>Someone will write bigger/smaller numbers, scale</a:t>
            </a:r>
          </a:p>
          <a:p>
            <a:r>
              <a:rPr lang="en-US" altLang="zh-CN" dirty="0"/>
              <a:t>Rotate</a:t>
            </a:r>
          </a:p>
          <a:p>
            <a:r>
              <a:rPr lang="en-US" altLang="zh-CN" dirty="0"/>
              <a:t>Shift horizontally/vertically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GB" altLang="zh-CN" dirty="0" err="1"/>
              <a:t>datagen</a:t>
            </a:r>
            <a:r>
              <a:rPr lang="en-GB" altLang="zh-CN" dirty="0"/>
              <a:t> = </a:t>
            </a:r>
            <a:r>
              <a:rPr lang="en-GB" altLang="zh-CN" dirty="0" err="1"/>
              <a:t>ImageDataGenerator</a:t>
            </a:r>
            <a:r>
              <a:rPr lang="en-GB" altLang="zh-CN" dirty="0"/>
              <a:t>(</a:t>
            </a:r>
          </a:p>
          <a:p>
            <a:r>
              <a:rPr lang="en-GB" altLang="zh-CN" dirty="0"/>
              <a:t>        </a:t>
            </a:r>
            <a:r>
              <a:rPr lang="en-GB" altLang="zh-CN" dirty="0" err="1"/>
              <a:t>rotation_range</a:t>
            </a:r>
            <a:r>
              <a:rPr lang="en-GB" altLang="zh-CN" dirty="0"/>
              <a:t>=10,</a:t>
            </a:r>
          </a:p>
          <a:p>
            <a:r>
              <a:rPr lang="en-GB" altLang="zh-CN" dirty="0"/>
              <a:t>        </a:t>
            </a:r>
            <a:r>
              <a:rPr lang="en-GB" altLang="zh-CN" dirty="0" err="1"/>
              <a:t>zoom_range</a:t>
            </a:r>
            <a:r>
              <a:rPr lang="en-GB" altLang="zh-CN" dirty="0"/>
              <a:t> = 0.1,  </a:t>
            </a:r>
          </a:p>
          <a:p>
            <a:r>
              <a:rPr lang="en-GB" altLang="zh-CN" dirty="0"/>
              <a:t>        </a:t>
            </a:r>
            <a:r>
              <a:rPr lang="en-GB" altLang="zh-CN" dirty="0" err="1"/>
              <a:t>width_shift_range</a:t>
            </a:r>
            <a:r>
              <a:rPr lang="en-GB" altLang="zh-CN" dirty="0"/>
              <a:t>=0.1, </a:t>
            </a:r>
          </a:p>
          <a:p>
            <a:r>
              <a:rPr lang="en-GB" altLang="zh-CN" dirty="0"/>
              <a:t>        </a:t>
            </a:r>
            <a:r>
              <a:rPr lang="en-GB" altLang="zh-CN" dirty="0" err="1"/>
              <a:t>height_shift_range</a:t>
            </a:r>
            <a:r>
              <a:rPr lang="en-GB" altLang="zh-CN" dirty="0"/>
              <a:t>=0.1)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9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1097</Words>
  <Application>Microsoft Office PowerPoint</Application>
  <PresentationFormat>Widescreen</PresentationFormat>
  <Paragraphs>405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Kaggle Task: Digit Recognizer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Task: Digit Recognizer Presentation</dc:title>
  <dc:creator>admin</dc:creator>
  <cp:lastModifiedBy>admin</cp:lastModifiedBy>
  <cp:revision>48</cp:revision>
  <dcterms:created xsi:type="dcterms:W3CDTF">2018-01-27T04:07:37Z</dcterms:created>
  <dcterms:modified xsi:type="dcterms:W3CDTF">2018-01-30T08:46:27Z</dcterms:modified>
</cp:coreProperties>
</file>