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921" autoAdjust="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  <a:pPr/>
              <a:t>2024/1/21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6096000" y="2608859"/>
            <a:ext cx="6191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Cluster-GCN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19"/>
          <p:cNvSpPr txBox="1"/>
          <p:nvPr/>
        </p:nvSpPr>
        <p:spPr>
          <a:xfrm>
            <a:off x="4985006" y="3138906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7C8D0F-3327-9C97-563F-DF58820D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10" y="2440262"/>
            <a:ext cx="8911779" cy="2675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4BCC476-9E6C-140D-9C0E-3D4A3B49FAB4}"/>
              </a:ext>
            </a:extLst>
          </p:cNvPr>
          <p:cNvSpPr txBox="1"/>
          <p:nvPr/>
        </p:nvSpPr>
        <p:spPr>
          <a:xfrm>
            <a:off x="1401742" y="1481906"/>
            <a:ext cx="9388516" cy="459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ABSTRACT:</a:t>
            </a:r>
          </a:p>
          <a:p>
            <a:pPr indent="504000"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图卷积网络（GCN）已成功应用于许多基于图的应用；然而，训练一个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大规模</a:t>
            </a:r>
            <a:r>
              <a:rPr lang="zh-CN" altLang="en-US" dirty="0">
                <a:latin typeface="+mn-ea"/>
              </a:rPr>
              <a:t>的GCN仍然具有挑战性。</a:t>
            </a:r>
            <a:endParaRPr lang="en-US" altLang="zh-CN" dirty="0">
              <a:latin typeface="+mn-ea"/>
            </a:endParaRPr>
          </a:p>
          <a:p>
            <a:pPr indent="504000"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当前基于SGD的算法要么存在随着GCN层的数量呈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指数增长的高计算成本</a:t>
            </a:r>
            <a:r>
              <a:rPr lang="zh-CN" altLang="en-US" dirty="0">
                <a:latin typeface="+mn-ea"/>
              </a:rPr>
              <a:t>，要么存在用于保持整个图和在内存中嵌入每个节点的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大空间需求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indent="504000"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在本文中，我们通过利用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图聚类</a:t>
            </a:r>
            <a:r>
              <a:rPr lang="zh-CN" altLang="en-US" dirty="0">
                <a:latin typeface="+mn-ea"/>
              </a:rPr>
              <a:t>结构，提出了一种适用于基于SGD的训练的新的GCN算法Cluster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GCN。</a:t>
            </a:r>
            <a:endParaRPr lang="en-US" altLang="zh-CN" dirty="0">
              <a:latin typeface="+mn-ea"/>
            </a:endParaRPr>
          </a:p>
          <a:p>
            <a:pPr indent="504000" algn="just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Cluster-</a:t>
            </a:r>
            <a:r>
              <a:rPr lang="zh-CN" altLang="en-US" dirty="0">
                <a:latin typeface="+mn-ea"/>
              </a:rPr>
              <a:t>GCN的工作原理如下：在每一步，它都对与图聚类算法识别的密集子图相关联的节点块进行采样，并限制该子图内的邻域搜索。</a:t>
            </a:r>
            <a:endParaRPr lang="en-US" altLang="zh-CN" dirty="0">
              <a:latin typeface="+mn-ea"/>
            </a:endParaRPr>
          </a:p>
          <a:p>
            <a:pPr indent="504000" algn="just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这种简单但有效的策略显著提高了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内存和计算效率</a:t>
            </a:r>
            <a:r>
              <a:rPr lang="zh-CN" altLang="en-US" dirty="0">
                <a:latin typeface="+mn-ea"/>
              </a:rPr>
              <a:t>，同时能够实现与以前算法相当的测试精度。</a:t>
            </a:r>
          </a:p>
        </p:txBody>
      </p:sp>
    </p:spTree>
    <p:extLst>
      <p:ext uri="{BB962C8B-B14F-4D97-AF65-F5344CB8AC3E}">
        <p14:creationId xmlns:p14="http://schemas.microsoft.com/office/powerpoint/2010/main" val="388986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88AC298-206B-BB02-4A4A-C75DEFB93FF5}"/>
              </a:ext>
            </a:extLst>
          </p:cNvPr>
          <p:cNvSpPr txBox="1"/>
          <p:nvPr/>
        </p:nvSpPr>
        <p:spPr>
          <a:xfrm>
            <a:off x="1460942" y="1530587"/>
            <a:ext cx="9270116" cy="441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+mn-ea"/>
              </a:rPr>
              <a:t>INTRODUCTION: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Full-batch gradient descent</a:t>
            </a:r>
            <a:r>
              <a:rPr lang="zh-CN" altLang="en-US" sz="2400" dirty="0">
                <a:latin typeface="+mn-ea"/>
              </a:rPr>
              <a:t>：存储中间嵌入；每个</a:t>
            </a:r>
            <a:r>
              <a:rPr lang="en-US" altLang="zh-CN" sz="2400" dirty="0">
                <a:latin typeface="+mn-ea"/>
              </a:rPr>
              <a:t>epoch</a:t>
            </a:r>
            <a:r>
              <a:rPr lang="zh-CN" altLang="en-US" sz="2400" dirty="0">
                <a:latin typeface="+mn-ea"/>
              </a:rPr>
              <a:t>更新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[memory: bad; time per epoch: good; convergence: bad]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Mini-batch SGD</a:t>
            </a:r>
            <a:r>
              <a:rPr lang="zh-CN" altLang="en-US" sz="2400" dirty="0">
                <a:latin typeface="+mn-ea"/>
              </a:rPr>
              <a:t>：邻域扩张问题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[memory: good; time per epoch: bad; convergence: good]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VR-GCN</a:t>
            </a:r>
            <a:r>
              <a:rPr lang="zh-CN" altLang="en-US" sz="2400" dirty="0">
                <a:latin typeface="+mn-ea"/>
              </a:rPr>
              <a:t>：存储中间嵌入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[memory: bad; time per epoch: good; convergence: good]</a:t>
            </a:r>
          </a:p>
          <a:p>
            <a:pPr indent="504000" algn="just"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1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8AE6906-39A9-1920-06AD-4CED0863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7" y="1366736"/>
            <a:ext cx="5842300" cy="50866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BEC4A2-2296-5420-EA53-BFC23F83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15" y="1984006"/>
            <a:ext cx="5880402" cy="33529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6DC6E70-58A6-A58E-C36B-DC6AC24734EA}"/>
              </a:ext>
            </a:extLst>
          </p:cNvPr>
          <p:cNvSpPr/>
          <p:nvPr/>
        </p:nvSpPr>
        <p:spPr>
          <a:xfrm>
            <a:off x="540755" y="505243"/>
            <a:ext cx="4721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400" b="1" cap="none" spc="0" dirty="0">
                <a:ln/>
                <a:solidFill>
                  <a:schemeClr val="accent4"/>
                </a:solidFill>
                <a:effectLst/>
              </a:rPr>
              <a:t>Vanilla Cluster-GCN</a:t>
            </a:r>
          </a:p>
        </p:txBody>
      </p:sp>
    </p:spTree>
    <p:extLst>
      <p:ext uri="{BB962C8B-B14F-4D97-AF65-F5344CB8AC3E}">
        <p14:creationId xmlns:p14="http://schemas.microsoft.com/office/powerpoint/2010/main" val="314781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B6F4EC3-EBBF-0858-4A13-ABD281E7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18" y="831159"/>
            <a:ext cx="6908734" cy="59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9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D4A5234-8287-C397-D598-BFE298ED7F99}"/>
              </a:ext>
            </a:extLst>
          </p:cNvPr>
          <p:cNvSpPr/>
          <p:nvPr/>
        </p:nvSpPr>
        <p:spPr>
          <a:xfrm>
            <a:off x="592933" y="535085"/>
            <a:ext cx="70627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400" b="1" cap="none" spc="0" dirty="0">
                <a:ln/>
                <a:solidFill>
                  <a:schemeClr val="accent4"/>
                </a:solidFill>
                <a:effectLst/>
              </a:rPr>
              <a:t>Stochastic Multiple Partitions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C12C41-B975-A3F7-198B-D5A5E598A28A}"/>
              </a:ext>
            </a:extLst>
          </p:cNvPr>
          <p:cNvSpPr txBox="1"/>
          <p:nvPr/>
        </p:nvSpPr>
        <p:spPr>
          <a:xfrm>
            <a:off x="490666" y="1375602"/>
            <a:ext cx="6327022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1.</a:t>
            </a:r>
            <a:r>
              <a:rPr lang="zh-CN" altLang="en-US" dirty="0">
                <a:latin typeface="+mn-ea"/>
              </a:rPr>
              <a:t>在对图形进行分割后，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删除了一些链接</a:t>
            </a:r>
            <a:r>
              <a:rPr lang="zh-CN" altLang="en-US" dirty="0">
                <a:latin typeface="+mn-ea"/>
              </a:rPr>
              <a:t>，因此，性能可能会受到影响。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2.</a:t>
            </a:r>
            <a:r>
              <a:rPr lang="zh-CN" altLang="en-US" dirty="0">
                <a:latin typeface="+mn-ea"/>
              </a:rPr>
              <a:t>图形聚类算法倾向于将相似的节点聚集在一起。因此，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聚类的分布可能与原始数据集不同</a:t>
            </a:r>
            <a:r>
              <a:rPr lang="zh-CN" altLang="en-US" dirty="0">
                <a:latin typeface="+mn-ea"/>
              </a:rPr>
              <a:t>，导致在执行SGD更新时对全梯度进行有偏差的估计。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2D4E6-80AB-BA91-3B76-81EB20EA67E0}"/>
              </a:ext>
            </a:extLst>
          </p:cNvPr>
          <p:cNvSpPr txBox="1"/>
          <p:nvPr/>
        </p:nvSpPr>
        <p:spPr>
          <a:xfrm>
            <a:off x="323696" y="4006605"/>
            <a:ext cx="6755275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en-US" dirty="0"/>
              <a:t>我们通过使用具有由</a:t>
            </a:r>
            <a:r>
              <a:rPr lang="en-US" altLang="zh-CN" dirty="0"/>
              <a:t>Metis</a:t>
            </a:r>
            <a:r>
              <a:rPr lang="zh-CN" altLang="en-US" dirty="0"/>
              <a:t>形成的聚类的</a:t>
            </a:r>
            <a:r>
              <a:rPr lang="en-US" altLang="zh-CN" dirty="0"/>
              <a:t>Reddit</a:t>
            </a:r>
            <a:r>
              <a:rPr lang="zh-CN" altLang="en-US" dirty="0"/>
              <a:t>数据来演示不平衡标签分布的示例。</a:t>
            </a:r>
            <a:endParaRPr lang="en-US" altLang="zh-CN" dirty="0"/>
          </a:p>
          <a:p>
            <a:pPr indent="504000">
              <a:lnSpc>
                <a:spcPct val="150000"/>
              </a:lnSpc>
            </a:pPr>
            <a:r>
              <a:rPr lang="zh-CN" altLang="en-US" dirty="0"/>
              <a:t>我们根据每个聚类的标签分布来计算其熵值。</a:t>
            </a:r>
            <a:endParaRPr lang="en-US" altLang="zh-CN" dirty="0"/>
          </a:p>
          <a:p>
            <a:pPr indent="50400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与随机划分相比，我们清楚地看到大多数聚类的熵较小，这表明聚类的标签分布偏向于一些特定的标签。</a:t>
            </a:r>
            <a:endParaRPr lang="en-US" altLang="zh-CN" dirty="0">
              <a:solidFill>
                <a:srgbClr val="FF0000"/>
              </a:solidFill>
            </a:endParaRPr>
          </a:p>
          <a:p>
            <a:pPr indent="504000">
              <a:lnSpc>
                <a:spcPct val="150000"/>
              </a:lnSpc>
            </a:pPr>
            <a:r>
              <a:rPr lang="zh-CN" altLang="en-US" dirty="0"/>
              <a:t>这增加了不同批次之间的差异，并可能影响</a:t>
            </a:r>
            <a:r>
              <a:rPr lang="en-US" altLang="zh-CN" dirty="0"/>
              <a:t>SGD</a:t>
            </a:r>
            <a:r>
              <a:rPr lang="zh-CN" altLang="en-US" dirty="0"/>
              <a:t>的收敛性。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FB1E46-7D82-F4BB-40A9-54DB4A18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636" y="2192098"/>
            <a:ext cx="4353917" cy="31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57EDA8-B903-1A4F-827A-18565007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3" y="701265"/>
            <a:ext cx="5816899" cy="4083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F21AEF-6527-F89C-EFF7-F62B7A2C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28" y="4421530"/>
            <a:ext cx="7221073" cy="23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EFEFEF"/>
            </a:gs>
            <a:gs pos="100000">
              <a:srgbClr val="F3F3F3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592933" y="198918"/>
            <a:ext cx="10362505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Cluster-GCN: An Efficient Algorithm for Training Deep and Large Graph Convolutional Networks【KDD-2019】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893" y="72853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3843BB9-1CD5-4EEF-AF27-2780F92FD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1" y="2141865"/>
            <a:ext cx="2724290" cy="444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125969-339B-D423-9D53-06EC2D8C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1" y="2820960"/>
            <a:ext cx="2629035" cy="476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D146BA-78B8-4114-CFEB-F36E8D93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01" y="3531806"/>
            <a:ext cx="3124361" cy="3746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C23DEE-3201-E757-96B3-D665A6DF4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601" y="3909355"/>
            <a:ext cx="1797142" cy="3048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FA5948-61B4-D08B-5126-26F7797B6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34" y="2221136"/>
            <a:ext cx="318355" cy="2859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0A6118-BB5B-1A2D-969E-C9DC9D209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34" y="2899613"/>
            <a:ext cx="318355" cy="2859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5FA5948-61B4-D08B-5126-26F7797B6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91" y="3740736"/>
            <a:ext cx="318355" cy="2859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22A266-19F6-6B13-7D20-C18F74C72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539" y="500704"/>
            <a:ext cx="5611328" cy="629655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92ED963-09D5-2465-F82B-7F4A84855F70}"/>
              </a:ext>
            </a:extLst>
          </p:cNvPr>
          <p:cNvSpPr/>
          <p:nvPr/>
        </p:nvSpPr>
        <p:spPr>
          <a:xfrm>
            <a:off x="175518" y="980915"/>
            <a:ext cx="5369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200" b="1" cap="none" spc="0" dirty="0">
                <a:ln/>
                <a:solidFill>
                  <a:schemeClr val="accent4"/>
                </a:solidFill>
                <a:effectLst/>
              </a:rPr>
              <a:t>Issues of training deeper GCNs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739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518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华文仿宋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小龙 韩</cp:lastModifiedBy>
  <cp:revision>34</cp:revision>
  <dcterms:created xsi:type="dcterms:W3CDTF">2017-05-25T05:33:00Z</dcterms:created>
  <dcterms:modified xsi:type="dcterms:W3CDTF">2024-01-21T09:46:22Z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