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EC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C13649-0126-447E-87AD-EB1047090847}">
  <a:tblStyle styleId="{3BC13649-0126-447E-87AD-EB10470908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11" autoAdjust="0"/>
  </p:normalViewPr>
  <p:slideViewPr>
    <p:cSldViewPr snapToObjects="1">
      <p:cViewPr>
        <p:scale>
          <a:sx n="94" d="100"/>
          <a:sy n="94" d="100"/>
        </p:scale>
        <p:origin x="-1416" y="-4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c:Library:Containers:com.tencent.xinWeChat:Data:Library:Application%20Support:com.tencent.xinWeChat:2.0b4.0.9:f9652cea5bb5bdebae3b427aa850b257:Message:MessageTemp:9ed8cf936ce3ef3c515dff47f89ba33b:File:423f98da38c0bf8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vert="horz"/>
          <a:lstStyle/>
          <a:p>
            <a:pPr>
              <a:defRPr/>
            </a:pPr>
            <a:r>
              <a:rPr lang="en-US"/>
              <a:t>Quadratic Weighted Kappa</a:t>
            </a:r>
            <a:endParaRPr lang="zh-CN"/>
          </a:p>
        </c:rich>
      </c:tx>
      <c:layout/>
      <c:overlay val="0"/>
      <c:spPr>
        <a:noFill/>
        <a:ln>
          <a:noFill/>
        </a:ln>
        <a:effectLst/>
      </c:spPr>
    </c:title>
    <c:autoTitleDeleted val="0"/>
    <c:plotArea>
      <c:layout/>
      <c:lineChart>
        <c:grouping val="standard"/>
        <c:varyColors val="0"/>
        <c:ser>
          <c:idx val="0"/>
          <c:order val="0"/>
          <c:tx>
            <c:strRef>
              <c:f>Sheet1!$A$5</c:f>
              <c:strCache>
                <c:ptCount val="1"/>
                <c:pt idx="0">
                  <c:v>Test Offset</c:v>
                </c:pt>
              </c:strCache>
            </c:strRef>
          </c:tx>
          <c:spPr>
            <a:ln w="28575" cap="rnd">
              <a:solidFill>
                <a:schemeClr val="accent1">
                  <a:lumMod val="50000"/>
                </a:schemeClr>
              </a:solidFill>
              <a:round/>
            </a:ln>
            <a:effectLst/>
          </c:spPr>
          <c:marker>
            <c:symbol val="none"/>
          </c:marker>
          <c:cat>
            <c:strRef>
              <c:f>Sheet1!$B$2:$I$2</c:f>
              <c:strCache>
                <c:ptCount val="8"/>
                <c:pt idx="0">
                  <c:v>DT</c:v>
                </c:pt>
                <c:pt idx="1">
                  <c:v>RF</c:v>
                </c:pt>
                <c:pt idx="2">
                  <c:v>GBDT</c:v>
                </c:pt>
                <c:pt idx="3">
                  <c:v>Linear</c:v>
                </c:pt>
                <c:pt idx="4">
                  <c:v>Lasso</c:v>
                </c:pt>
                <c:pt idx="5">
                  <c:v>Ridge</c:v>
                </c:pt>
                <c:pt idx="6">
                  <c:v>XGB (Preprocessed)</c:v>
                </c:pt>
                <c:pt idx="7">
                  <c:v>XGB</c:v>
                </c:pt>
              </c:strCache>
            </c:strRef>
          </c:cat>
          <c:val>
            <c:numRef>
              <c:f>Sheet1!$B$5:$I$5</c:f>
              <c:numCache>
                <c:formatCode>General</c:formatCode>
                <c:ptCount val="8"/>
                <c:pt idx="0">
                  <c:v>0.47</c:v>
                </c:pt>
                <c:pt idx="1">
                  <c:v>0.51</c:v>
                </c:pt>
                <c:pt idx="2">
                  <c:v>0.53</c:v>
                </c:pt>
                <c:pt idx="3">
                  <c:v>0.5647</c:v>
                </c:pt>
                <c:pt idx="4">
                  <c:v>0.56495</c:v>
                </c:pt>
                <c:pt idx="5">
                  <c:v>0.56458</c:v>
                </c:pt>
                <c:pt idx="6">
                  <c:v>0.61</c:v>
                </c:pt>
                <c:pt idx="7">
                  <c:v>0.66</c:v>
                </c:pt>
              </c:numCache>
            </c:numRef>
          </c:val>
          <c:smooth val="0"/>
          <c:extLst xmlns:c16r2="http://schemas.microsoft.com/office/drawing/2015/06/chart">
            <c:ext xmlns:c16="http://schemas.microsoft.com/office/drawing/2014/chart" uri="{C3380CC4-5D6E-409C-BE32-E72D297353CC}">
              <c16:uniqueId val="{00000000-C38B-470B-A582-49E5BC1715FF}"/>
            </c:ext>
          </c:extLst>
        </c:ser>
        <c:ser>
          <c:idx val="1"/>
          <c:order val="1"/>
          <c:tx>
            <c:strRef>
              <c:f>Sheet1!$A$4</c:f>
              <c:strCache>
                <c:ptCount val="1"/>
                <c:pt idx="0">
                  <c:v>Train Set</c:v>
                </c:pt>
              </c:strCache>
            </c:strRef>
          </c:tx>
          <c:spPr>
            <a:ln w="28575" cap="rnd">
              <a:solidFill>
                <a:schemeClr val="accent1">
                  <a:lumMod val="40000"/>
                  <a:lumOff val="60000"/>
                </a:schemeClr>
              </a:solidFill>
              <a:round/>
            </a:ln>
            <a:effectLst/>
          </c:spPr>
          <c:marker>
            <c:symbol val="none"/>
          </c:marker>
          <c:cat>
            <c:strRef>
              <c:f>Sheet1!$B$2:$I$2</c:f>
              <c:strCache>
                <c:ptCount val="8"/>
                <c:pt idx="0">
                  <c:v>DT</c:v>
                </c:pt>
                <c:pt idx="1">
                  <c:v>RF</c:v>
                </c:pt>
                <c:pt idx="2">
                  <c:v>GBDT</c:v>
                </c:pt>
                <c:pt idx="3">
                  <c:v>Linear</c:v>
                </c:pt>
                <c:pt idx="4">
                  <c:v>Lasso</c:v>
                </c:pt>
                <c:pt idx="5">
                  <c:v>Ridge</c:v>
                </c:pt>
                <c:pt idx="6">
                  <c:v>XGB (Preprocessed)</c:v>
                </c:pt>
                <c:pt idx="7">
                  <c:v>XGB</c:v>
                </c:pt>
              </c:strCache>
            </c:strRef>
          </c:cat>
          <c:val>
            <c:numRef>
              <c:f>Sheet1!$B$4:$I$4</c:f>
              <c:numCache>
                <c:formatCode>General</c:formatCode>
                <c:ptCount val="8"/>
                <c:pt idx="0">
                  <c:v>0.46</c:v>
                </c:pt>
                <c:pt idx="1">
                  <c:v>0.51</c:v>
                </c:pt>
                <c:pt idx="2">
                  <c:v>0.89</c:v>
                </c:pt>
                <c:pt idx="3">
                  <c:v>0.51672</c:v>
                </c:pt>
                <c:pt idx="4">
                  <c:v>0.5106</c:v>
                </c:pt>
                <c:pt idx="5">
                  <c:v>0.51644</c:v>
                </c:pt>
                <c:pt idx="6">
                  <c:v>0.62</c:v>
                </c:pt>
                <c:pt idx="7">
                  <c:v>0.67</c:v>
                </c:pt>
              </c:numCache>
            </c:numRef>
          </c:val>
          <c:smooth val="0"/>
          <c:extLst xmlns:c16r2="http://schemas.microsoft.com/office/drawing/2015/06/chart">
            <c:ext xmlns:c16="http://schemas.microsoft.com/office/drawing/2014/chart" uri="{C3380CC4-5D6E-409C-BE32-E72D297353CC}">
              <c16:uniqueId val="{00000001-C38B-470B-A582-49E5BC1715FF}"/>
            </c:ext>
          </c:extLst>
        </c:ser>
        <c:ser>
          <c:idx val="2"/>
          <c:order val="2"/>
          <c:tx>
            <c:strRef>
              <c:f>Sheet1!$A$3</c:f>
              <c:strCache>
                <c:ptCount val="1"/>
                <c:pt idx="0">
                  <c:v>Test Set</c:v>
                </c:pt>
              </c:strCache>
            </c:strRef>
          </c:tx>
          <c:spPr>
            <a:ln w="28575" cap="rnd">
              <a:solidFill>
                <a:schemeClr val="bg2">
                  <a:lumMod val="75000"/>
                </a:schemeClr>
              </a:solidFill>
              <a:round/>
            </a:ln>
            <a:effectLst/>
          </c:spPr>
          <c:marker>
            <c:symbol val="none"/>
          </c:marker>
          <c:cat>
            <c:strRef>
              <c:f>Sheet1!$B$2:$I$2</c:f>
              <c:strCache>
                <c:ptCount val="8"/>
                <c:pt idx="0">
                  <c:v>DT</c:v>
                </c:pt>
                <c:pt idx="1">
                  <c:v>RF</c:v>
                </c:pt>
                <c:pt idx="2">
                  <c:v>GBDT</c:v>
                </c:pt>
                <c:pt idx="3">
                  <c:v>Linear</c:v>
                </c:pt>
                <c:pt idx="4">
                  <c:v>Lasso</c:v>
                </c:pt>
                <c:pt idx="5">
                  <c:v>Ridge</c:v>
                </c:pt>
                <c:pt idx="6">
                  <c:v>XGB (Preprocessed)</c:v>
                </c:pt>
                <c:pt idx="7">
                  <c:v>XGB</c:v>
                </c:pt>
              </c:strCache>
            </c:strRef>
          </c:cat>
          <c:val>
            <c:numRef>
              <c:f>Sheet1!$B$3:$I$3</c:f>
              <c:numCache>
                <c:formatCode>General</c:formatCode>
                <c:ptCount val="8"/>
                <c:pt idx="0">
                  <c:v>0.44</c:v>
                </c:pt>
                <c:pt idx="1">
                  <c:v>0.47</c:v>
                </c:pt>
                <c:pt idx="2">
                  <c:v>0.43</c:v>
                </c:pt>
                <c:pt idx="3">
                  <c:v>0.50503</c:v>
                </c:pt>
                <c:pt idx="4">
                  <c:v>0.50039</c:v>
                </c:pt>
                <c:pt idx="5">
                  <c:v>0.50494</c:v>
                </c:pt>
                <c:pt idx="6">
                  <c:v>0.55</c:v>
                </c:pt>
                <c:pt idx="7">
                  <c:v>0.6</c:v>
                </c:pt>
              </c:numCache>
            </c:numRef>
          </c:val>
          <c:smooth val="0"/>
          <c:extLst xmlns:c16r2="http://schemas.microsoft.com/office/drawing/2015/06/chart">
            <c:ext xmlns:c16="http://schemas.microsoft.com/office/drawing/2014/chart" uri="{C3380CC4-5D6E-409C-BE32-E72D297353CC}">
              <c16:uniqueId val="{00000002-C38B-470B-A582-49E5BC1715FF}"/>
            </c:ext>
          </c:extLst>
        </c:ser>
        <c:dLbls>
          <c:showLegendKey val="0"/>
          <c:showVal val="0"/>
          <c:showCatName val="0"/>
          <c:showSerName val="0"/>
          <c:showPercent val="0"/>
          <c:showBubbleSize val="0"/>
        </c:dLbls>
        <c:marker val="1"/>
        <c:smooth val="0"/>
        <c:axId val="-2076997032"/>
        <c:axId val="-2076611128"/>
      </c:lineChart>
      <c:catAx>
        <c:axId val="-2076997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076611128"/>
        <c:crosses val="autoZero"/>
        <c:auto val="1"/>
        <c:lblAlgn val="ctr"/>
        <c:lblOffset val="100"/>
        <c:noMultiLvlLbl val="0"/>
      </c:catAx>
      <c:valAx>
        <c:axId val="-2076611128"/>
        <c:scaling>
          <c:orientation val="minMax"/>
          <c:max val="0.9"/>
          <c:min val="0.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2076997032"/>
        <c:crosses val="autoZero"/>
        <c:crossBetween val="between"/>
      </c:valAx>
      <c:spPr>
        <a:noFill/>
        <a:ln>
          <a:noFill/>
        </a:ln>
        <a:effectLst/>
      </c:spPr>
    </c:plotArea>
    <c:legend>
      <c:legendPos val="t"/>
      <c:layout/>
      <c:overlay val="0"/>
      <c:spPr>
        <a:noFill/>
        <a:ln>
          <a:noFill/>
        </a:ln>
        <a:effectLst/>
      </c:spPr>
      <c:txPr>
        <a:bodyPr rot="0" vert="horz"/>
        <a:lstStyle/>
        <a:p>
          <a:pPr>
            <a:defRPr/>
          </a:pPr>
          <a:endParaRPr lang="zh-CN"/>
        </a:p>
      </c:txPr>
    </c:legend>
    <c:plotVisOnly val="1"/>
    <c:dispBlanksAs val="gap"/>
    <c:showDLblsOverMax val="0"/>
  </c:chart>
  <c:spPr>
    <a:solidFill>
      <a:schemeClr val="bg1"/>
    </a:solidFill>
    <a:ln w="9525" cap="flat" cmpd="sng" algn="ctr">
      <a:noFill/>
      <a:round/>
    </a:ln>
    <a:effectLst/>
  </c:spPr>
  <c:txPr>
    <a:bodyPr/>
    <a:lstStyle/>
    <a:p>
      <a:pPr>
        <a:defRPr sz="800">
          <a:ln>
            <a:noFill/>
          </a:ln>
          <a:solidFill>
            <a:srgbClr val="000000"/>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244535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Good morning everyone, thank you for making the efforts to come today.  My name is Emily. These are my teammates: Erin, Mercury and Jeff and we are students of Professor Miquel. Today we gonna introduce a model named ‘Superfluous’ model that is designed by us. I know some of you guys might feel confused why we name the model ‘Superfluous’, just keeping listening and at the end of this presentation, you gonna realize why.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e2d5c5be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e2d5c5be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从图上可以看到 数据集中在一个整数范围内</a:t>
            </a:r>
            <a:endParaRPr/>
          </a:p>
          <a:p>
            <a:pPr marL="0" lvl="0" indent="0" algn="l" rtl="0">
              <a:spcBef>
                <a:spcPts val="0"/>
              </a:spcBef>
              <a:spcAft>
                <a:spcPts val="0"/>
              </a:spcAft>
              <a:buNone/>
            </a:pPr>
            <a:r>
              <a:rPr lang="en"/>
              <a:t>但是从数量大小来看 ta可能是类似就医次数的特征</a:t>
            </a:r>
            <a:endParaRPr/>
          </a:p>
          <a:p>
            <a:pPr marL="0" lvl="0" indent="0" algn="l" rtl="0">
              <a:spcBef>
                <a:spcPts val="0"/>
              </a:spcBef>
              <a:spcAft>
                <a:spcPts val="0"/>
              </a:spcAft>
              <a:buNone/>
            </a:pPr>
            <a:r>
              <a:rPr lang="en"/>
              <a:t>不属于category features</a:t>
            </a:r>
            <a:endParaRPr/>
          </a:p>
          <a:p>
            <a:pPr marL="0" lvl="0" indent="0" algn="l" rtl="0">
              <a:spcBef>
                <a:spcPts val="0"/>
              </a:spcBef>
              <a:spcAft>
                <a:spcPts val="0"/>
              </a:spcAft>
              <a:buNone/>
            </a:pPr>
            <a:r>
              <a:rPr lang="en"/>
              <a:t>所以我们用minmax scaler to scale the features to range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e2d5c5be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e2d5c5be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a:solidFill>
                  <a:schemeClr val="dk2"/>
                </a:solidFill>
                <a:latin typeface="Droid Serif"/>
                <a:ea typeface="Droid Serif"/>
                <a:cs typeface="Droid Serif"/>
                <a:sym typeface="Droid Serif"/>
              </a:rPr>
              <a:t>As can be seen from the figure, the Outliers of this set of data are much wider, so it would be a better choice for us to use RobustScaler to make the data more descriptive.</a:t>
            </a:r>
            <a:endParaRPr sz="1400">
              <a:solidFill>
                <a:srgbClr val="B45F06"/>
              </a:solidFill>
              <a:latin typeface="Oswald"/>
              <a:ea typeface="Oswald"/>
              <a:cs typeface="Oswald"/>
              <a:sym typeface="Oswald"/>
            </a:endParaRPr>
          </a:p>
          <a:p>
            <a:pPr marL="0" lvl="0" indent="0" algn="l" rtl="0">
              <a:spcBef>
                <a:spcPts val="8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e2d5c5be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e2d5c5be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Bmi—  count  影响都是一个方向 指的是某种病的换与否  加起来就是 患病量！</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2d5c5be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2d5c5be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0000"/>
              </a:lnSpc>
              <a:spcBef>
                <a:spcPts val="10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We found in the process of exploring that if the two features are multiplied, the variance will be smaller. Thus, we combined BMI and Ins_Age.	</a:t>
            </a:r>
            <a:endParaRPr>
              <a:solidFill>
                <a:schemeClr val="dk1"/>
              </a:solidFill>
              <a:latin typeface="Droid Serif"/>
              <a:ea typeface="Droid Serif"/>
              <a:cs typeface="Droid Serif"/>
              <a:sym typeface="Droid Serif"/>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用random forest进行fs</a:t>
            </a:r>
            <a:endParaRPr/>
          </a:p>
          <a:p>
            <a:pPr marL="0" lvl="0" indent="0" algn="l" rtl="0">
              <a:spcBef>
                <a:spcPts val="0"/>
              </a:spcBef>
              <a:spcAft>
                <a:spcPts val="0"/>
              </a:spcAft>
              <a:buNone/>
            </a:pPr>
            <a:r>
              <a:rPr lang="en"/>
              <a:t>按倒序排列 看出部分特征的重要性如下</a:t>
            </a:r>
            <a:endParaRPr/>
          </a:p>
          <a:p>
            <a:pPr marL="0" lvl="0" indent="0" algn="l" rtl="0">
              <a:spcBef>
                <a:spcPts val="0"/>
              </a:spcBef>
              <a:spcAft>
                <a:spcPts val="0"/>
              </a:spcAft>
              <a:buNone/>
            </a:pPr>
            <a:r>
              <a:rPr lang="en"/>
              <a:t>因为 特征太多 125个 我们猜测选取部分重要性高的特征训练可能会有更好的效果 </a:t>
            </a:r>
            <a:endParaRPr/>
          </a:p>
          <a:p>
            <a:pPr marL="0" lvl="0" indent="0" algn="l" rtl="0">
              <a:spcBef>
                <a:spcPts val="0"/>
              </a:spcBef>
              <a:spcAft>
                <a:spcPts val="0"/>
              </a:spcAft>
              <a:buNone/>
            </a:pPr>
            <a:r>
              <a:rPr lang="en"/>
              <a:t>所以我们尝试用前95%重要的特征作为接下来的训练集 进行训练</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e28d7032b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e28d7032b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 me hand it over to Erin and she will introduce more details of the model for us.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First of all，we split the dataset to training set and testing set，taking the test_size of 0.25</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28d7032b_3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28d7032b_3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For metrics, we use quadratic weighted kappa to measure the performance of the model. It calculates the similarity between our prediction and the actual values，ranging from minus one to one. The positive one means perfect match，while the negative one means totally not. Generally，point six is a relatively good result.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According to the characteristics of the problem, we preliminarily judge that the problem belongs to classification. Therefore, the tree model is considered. Decision tree, random forest, gradient boost decision tree and xgboost are used in turn, and gridsearch is used to help us find their respectively better parameter values. When adjusting the learning objective function of xgboost, it is found that linear regression can get the best results compared with other objectives. Therefore, we have tried to use linear, ridge, lasso regression to train, and found that their effect is not as good as xgboost. So we finally decided to use xgboost for learning.</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In the model evaluation, we put training set and testing set into the model to test their quadratic weighted kappa score and over-fitting degree. As can be seen from the graph, the quadratic weighted kappa score is gradually enhancing. It is found that GBDT has a high degree of over-fitting, and the cost of reducing over-fitting is the decrease of the metric score. What’s more, the three regression models can achieve the same effect of training. And the kappa score of testing set is higher than training set, which shows that the models are general to </a:t>
            </a:r>
            <a:endParaRPr/>
          </a:p>
          <a:p>
            <a:pPr marL="0" lvl="0" indent="0" algn="l" rtl="0">
              <a:lnSpc>
                <a:spcPct val="115000"/>
              </a:lnSpc>
              <a:spcBef>
                <a:spcPts val="0"/>
              </a:spcBef>
              <a:spcAft>
                <a:spcPts val="0"/>
              </a:spcAft>
              <a:buClr>
                <a:schemeClr val="dk1"/>
              </a:buClr>
              <a:buSzPts val="1100"/>
              <a:buFont typeface="Arial"/>
              <a:buNone/>
            </a:pPr>
            <a:r>
              <a:rPr lang="en"/>
              <a:t>Besides, after confirming the optimal position of xgboost, we tried other operations to enhance the accuracy. During the attemptation, we canceled some of the previous preprocessing operations, including restoring all dropped features, eliminating the use of random forest to filter features, eliminating scaling of data, and using - 10000 to impute all missing values. In fact, the results are better, so xgboost itself has a good adaptive ability.</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In order to help everyone understand it comprehensively, we will explain it through six aspects: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First, we will clarify what is the business problem and why we wanna design this model.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Then, we will talk about how did we prepare and explore the data set.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 the third section, we will explain our model in detail, followed by the interpretation of results.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Finally, in the last two parts, we will discuss about how we could improve our model in the future and how our model gonna affect the business.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Now, let’s move on to the first part.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e2eeb20cd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e2eeb20c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Here we list the final adjusted parameters of xgboost model. </a:t>
            </a:r>
            <a:endParaRPr/>
          </a:p>
          <a:p>
            <a:pPr marL="0" lvl="0" indent="0" algn="l" rtl="0">
              <a:lnSpc>
                <a:spcPct val="115000"/>
              </a:lnSpc>
              <a:spcBef>
                <a:spcPts val="0"/>
              </a:spcBef>
              <a:spcAft>
                <a:spcPts val="0"/>
              </a:spcAft>
              <a:buClr>
                <a:schemeClr val="dk1"/>
              </a:buClr>
              <a:buSzPts val="1100"/>
              <a:buFont typeface="Arial"/>
              <a:buNone/>
            </a:pPr>
            <a:r>
              <a:rPr lang="en"/>
              <a:t>There are three main reasons why XGB has such a good performance:            </a:t>
            </a:r>
            <a:endParaRPr/>
          </a:p>
          <a:p>
            <a:pPr marL="0" lvl="0" indent="0" algn="l" rtl="0">
              <a:lnSpc>
                <a:spcPct val="115000"/>
              </a:lnSpc>
              <a:spcBef>
                <a:spcPts val="0"/>
              </a:spcBef>
              <a:spcAft>
                <a:spcPts val="0"/>
              </a:spcAft>
              <a:buClr>
                <a:schemeClr val="dk1"/>
              </a:buClr>
              <a:buSzPts val="1100"/>
              <a:buFont typeface="Arial"/>
              <a:buNone/>
            </a:pPr>
            <a:r>
              <a:rPr lang="en"/>
              <a:t>(1) XGB chooses to use L1 or L2 regularization to get lower variance, thus avoiding over-fitting to some extent;            </a:t>
            </a:r>
            <a:endParaRPr/>
          </a:p>
          <a:p>
            <a:pPr marL="0" lvl="0" indent="0" algn="l" rtl="0">
              <a:lnSpc>
                <a:spcPct val="115000"/>
              </a:lnSpc>
              <a:spcBef>
                <a:spcPts val="0"/>
              </a:spcBef>
              <a:spcAft>
                <a:spcPts val="0"/>
              </a:spcAft>
              <a:buClr>
                <a:schemeClr val="dk1"/>
              </a:buClr>
              <a:buSzPts val="1100"/>
              <a:buFont typeface="Arial"/>
              <a:buNone/>
            </a:pPr>
            <a:r>
              <a:rPr lang="en"/>
              <a:t>(2) XGB reduces over-fitting by column subsampling, and improves the speed of training, making the process of adjusting parameters more convenient;           </a:t>
            </a:r>
            <a:endParaRPr/>
          </a:p>
          <a:p>
            <a:pPr marL="0" lvl="0" indent="0" algn="l" rtl="0">
              <a:lnSpc>
                <a:spcPct val="115000"/>
              </a:lnSpc>
              <a:spcBef>
                <a:spcPts val="0"/>
              </a:spcBef>
              <a:spcAft>
                <a:spcPts val="0"/>
              </a:spcAft>
              <a:buClr>
                <a:schemeClr val="dk1"/>
              </a:buClr>
              <a:buSzPts val="1100"/>
              <a:buFont typeface="Arial"/>
              <a:buNone/>
            </a:pPr>
            <a:r>
              <a:rPr lang="en"/>
              <a:t>(3) In dealing with missing values, for samples with missing values, xgboost can automatically learn its splitting direction.</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e2eeb20cd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e2eeb20cd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e28d7032b_3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e28d7032b_3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e28d7032b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e28d7032b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e28d7032b_3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e28d7032b_3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e2d5c5be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e2d5c5be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e2d5c5be1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e2d5c5be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e28d7032b_3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e28d7032b_3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but not least, we would like to say thank you to our professor Miquel, to our mentor Gilberto, to our TA Chris, to our </a:t>
            </a:r>
            <a:r>
              <a:rPr lang="en">
                <a:solidFill>
                  <a:schemeClr val="dk1"/>
                </a:solidFill>
              </a:rPr>
              <a:t>counselor Cara and to all the people who have helped us during this three weeks. Thank you very much! And also, we want to thank ourselves, cuz I think that today's achievement is due to our unremitting efforts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Business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First, before I start, I would like to ask you guys some questions:</a:t>
            </a:r>
            <a:endParaRPr/>
          </a:p>
          <a:p>
            <a:pPr marL="0" lvl="0" indent="0" algn="l" rtl="0">
              <a:lnSpc>
                <a:spcPct val="115000"/>
              </a:lnSpc>
              <a:spcBef>
                <a:spcPts val="0"/>
              </a:spcBef>
              <a:spcAft>
                <a:spcPts val="0"/>
              </a:spcAft>
              <a:buClr>
                <a:schemeClr val="dk1"/>
              </a:buClr>
              <a:buSzPts val="1100"/>
              <a:buFont typeface="Arial"/>
              <a:buNone/>
            </a:pPr>
            <a:r>
              <a:rPr lang="en"/>
              <a:t>How many people here have bought  life insurance before? Please raise your hands.</a:t>
            </a:r>
            <a:endParaRPr/>
          </a:p>
          <a:p>
            <a:pPr marL="0" lvl="0" indent="0" algn="l" rtl="0">
              <a:lnSpc>
                <a:spcPct val="115000"/>
              </a:lnSpc>
              <a:spcBef>
                <a:spcPts val="0"/>
              </a:spcBef>
              <a:spcAft>
                <a:spcPts val="0"/>
              </a:spcAft>
              <a:buClr>
                <a:schemeClr val="dk1"/>
              </a:buClr>
              <a:buSzPts val="1100"/>
              <a:buFont typeface="Arial"/>
              <a:buNone/>
            </a:pPr>
            <a:r>
              <a:rPr lang="en"/>
              <a:t>And how many of you think it is complex to buy insurance?  Thank you very much!</a:t>
            </a:r>
            <a:endParaRPr/>
          </a:p>
          <a:p>
            <a:pPr marL="0" lvl="0" indent="0" algn="l" rtl="0">
              <a:lnSpc>
                <a:spcPct val="115000"/>
              </a:lnSpc>
              <a:spcBef>
                <a:spcPts val="0"/>
              </a:spcBef>
              <a:spcAft>
                <a:spcPts val="0"/>
              </a:spcAft>
              <a:buClr>
                <a:schemeClr val="dk1"/>
              </a:buClr>
              <a:buSzPts val="1100"/>
              <a:buFont typeface="Arial"/>
              <a:buNone/>
            </a:pPr>
            <a:r>
              <a:rPr lang="en"/>
              <a:t>Actually, In the US, only 40% households have individual life insurance. This problem is mainly caused by the complex application process. </a:t>
            </a:r>
            <a:endParaRPr/>
          </a:p>
          <a:p>
            <a:pPr marL="0" lvl="0" indent="0" algn="l" rtl="0">
              <a:lnSpc>
                <a:spcPct val="115000"/>
              </a:lnSpc>
              <a:spcBef>
                <a:spcPts val="0"/>
              </a:spcBef>
              <a:spcAft>
                <a:spcPts val="0"/>
              </a:spcAft>
              <a:buClr>
                <a:schemeClr val="dk1"/>
              </a:buClr>
              <a:buSzPts val="1100"/>
              <a:buFont typeface="Arial"/>
              <a:buNone/>
            </a:pPr>
            <a:r>
              <a:rPr lang="en"/>
              <a:t>For instance, if a person wants to buy an insurance, in addition to choosing the right insurance company and package, he must also take a medical examination held by a third-party agency which costs 30 days in average. The complicated and long process gave up many interested customers. This situation has a very large negative impact on both insurance companies and consumers. Insurance companies can not attract enough customers, and consumers can not get protection for themselves and their families. </a:t>
            </a:r>
            <a:endParaRPr/>
          </a:p>
          <a:p>
            <a:pPr marL="0" lvl="0" indent="0" algn="l" rtl="0">
              <a:lnSpc>
                <a:spcPct val="115000"/>
              </a:lnSpc>
              <a:spcBef>
                <a:spcPts val="0"/>
              </a:spcBef>
              <a:spcAft>
                <a:spcPts val="0"/>
              </a:spcAft>
              <a:buNone/>
            </a:pPr>
            <a:r>
              <a:rPr lang="en"/>
              <a:t>Therefore, we want to build a model to</a:t>
            </a:r>
            <a:r>
              <a:rPr lang="en">
                <a:highlight>
                  <a:srgbClr val="FF9900"/>
                </a:highlight>
              </a:rPr>
              <a:t> </a:t>
            </a:r>
            <a:r>
              <a:rPr lang="en">
                <a:solidFill>
                  <a:schemeClr val="dk1"/>
                </a:solidFill>
                <a:highlight>
                  <a:srgbClr val="FF9900"/>
                </a:highlight>
              </a:rPr>
              <a:t>help insurance companies manage risk and pricing more reasonable.Based on customer’s information, assessing customer’s level.</a:t>
            </a:r>
            <a:endParaRPr>
              <a:solidFill>
                <a:schemeClr val="dk1"/>
              </a:solidFill>
              <a:highlight>
                <a:srgbClr val="FF9900"/>
              </a:highlight>
            </a:endParaRPr>
          </a:p>
          <a:p>
            <a:pPr marL="0" lvl="0" indent="0" algn="l" rtl="0">
              <a:lnSpc>
                <a:spcPct val="115000"/>
              </a:lnSpc>
              <a:spcBef>
                <a:spcPts val="0"/>
              </a:spcBef>
              <a:spcAft>
                <a:spcPts val="0"/>
              </a:spcAft>
              <a:buNone/>
            </a:pPr>
            <a:endParaRPr>
              <a:highlight>
                <a:srgbClr val="FF99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e28d7032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e28d7032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focus on how we did the data preprocessing.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对缺失值 我们有两种方式 删和补</a:t>
            </a:r>
            <a:endParaRPr/>
          </a:p>
          <a:p>
            <a:pPr marL="0" lvl="0" indent="0" algn="l" rtl="0">
              <a:lnSpc>
                <a:spcPct val="130000"/>
              </a:lnSpc>
              <a:spcBef>
                <a:spcPts val="0"/>
              </a:spcBef>
              <a:spcAft>
                <a:spcPts val="0"/>
              </a:spcAft>
              <a:buClr>
                <a:schemeClr val="dk1"/>
              </a:buClr>
              <a:buSzPts val="1100"/>
              <a:buFont typeface="Arial"/>
              <a:buNone/>
            </a:pPr>
            <a:r>
              <a:rPr lang="en">
                <a:solidFill>
                  <a:schemeClr val="dk2"/>
                </a:solidFill>
                <a:latin typeface="Droid Serif"/>
                <a:ea typeface="Droid Serif"/>
                <a:cs typeface="Droid Serif"/>
                <a:sym typeface="Droid Serif"/>
              </a:rPr>
              <a:t>For the rest of continuous data, we put the mean value into the blank and put the median value into blank of discrete data. Besides, for XGBoost, we use a extreme value (such as -10000) to fill the blank due to its unique feature.</a:t>
            </a:r>
            <a:endParaRPr sz="1400">
              <a:solidFill>
                <a:srgbClr val="B45F06"/>
              </a:solidFill>
              <a:latin typeface="Oswald"/>
              <a:ea typeface="Oswald"/>
              <a:cs typeface="Oswald"/>
              <a:sym typeface="Oswald"/>
            </a:endParaRPr>
          </a:p>
          <a:p>
            <a:pPr marL="0" lvl="0" indent="0" algn="l" rtl="0">
              <a:spcBef>
                <a:spcPts val="8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e2d5c5be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e2d5c5be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我们打算缺失60%以上的数据 delete了 以免fill na对模型产生很大的影响</a:t>
            </a:r>
            <a:endParaRPr/>
          </a:p>
          <a:p>
            <a:pPr marL="0" lvl="0" indent="0" algn="l" rtl="0">
              <a:lnSpc>
                <a:spcPct val="130000"/>
              </a:lnSpc>
              <a:spcBef>
                <a:spcPts val="0"/>
              </a:spcBef>
              <a:spcAft>
                <a:spcPts val="800"/>
              </a:spcAft>
              <a:buNone/>
            </a:pPr>
            <a:r>
              <a:rPr lang="en">
                <a:solidFill>
                  <a:schemeClr val="dk2"/>
                </a:solidFill>
                <a:latin typeface="Droid Serif"/>
                <a:ea typeface="Droid Serif"/>
                <a:cs typeface="Droid Serif"/>
                <a:sym typeface="Droid Serif"/>
              </a:rPr>
              <a:t>Firstly, we decided to delete features with a missing rate of more than 60%. Therefore, according to the figure above, we deleted following features: Id, Medical_History_32, Medical_History_24, Medical_History_15, Medical_History_10 and Family_Hist_5.</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e5d5cfc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e5d5cfc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对缺失值 我们有两种方式 删和补</a:t>
            </a:r>
            <a:endParaRPr/>
          </a:p>
          <a:p>
            <a:pPr marL="0" lvl="0" indent="0" algn="l" rtl="0">
              <a:lnSpc>
                <a:spcPct val="130000"/>
              </a:lnSpc>
              <a:spcBef>
                <a:spcPts val="0"/>
              </a:spcBef>
              <a:spcAft>
                <a:spcPts val="0"/>
              </a:spcAft>
              <a:buClr>
                <a:schemeClr val="dk1"/>
              </a:buClr>
              <a:buSzPts val="1100"/>
              <a:buFont typeface="Arial"/>
              <a:buNone/>
            </a:pPr>
            <a:r>
              <a:rPr lang="en">
                <a:solidFill>
                  <a:schemeClr val="dk2"/>
                </a:solidFill>
                <a:latin typeface="Droid Serif"/>
                <a:ea typeface="Droid Serif"/>
                <a:cs typeface="Droid Serif"/>
                <a:sym typeface="Droid Serif"/>
              </a:rPr>
              <a:t>For the rest of continuous data, we put the mean value into the blank and put the median value into blank of discrete data. Besides, for XGBoost, we use a extreme value (such as -10000) to fill the blank due to its unique feature.</a:t>
            </a:r>
            <a:endParaRPr sz="1400">
              <a:solidFill>
                <a:srgbClr val="B45F06"/>
              </a:solidFill>
              <a:latin typeface="Oswald"/>
              <a:ea typeface="Oswald"/>
              <a:cs typeface="Oswald"/>
              <a:sym typeface="Oswald"/>
            </a:endParaRPr>
          </a:p>
          <a:p>
            <a:pPr marL="0" lvl="0" indent="0" algn="l" rtl="0">
              <a:spcBef>
                <a:spcPts val="8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在特征工程中 有两种对特征的处理方式</a:t>
            </a:r>
            <a:endParaRPr/>
          </a:p>
          <a:p>
            <a:pPr marL="457200" lvl="0" indent="-317500" algn="l" rtl="0">
              <a:spcBef>
                <a:spcPts val="0"/>
              </a:spcBef>
              <a:spcAft>
                <a:spcPts val="0"/>
              </a:spcAft>
              <a:buSzPts val="1400"/>
              <a:buAutoNum type="arabicPeriod"/>
            </a:pPr>
            <a:r>
              <a:rPr lang="en"/>
              <a:t>Label encoder 把target feature（float型）transfer into int  </a:t>
            </a:r>
            <a:endParaRPr/>
          </a:p>
          <a:p>
            <a:pPr marL="457200" lvl="0" indent="-317500" algn="l" rtl="0">
              <a:spcBef>
                <a:spcPts val="0"/>
              </a:spcBef>
              <a:spcAft>
                <a:spcPts val="0"/>
              </a:spcAft>
              <a:buSzPts val="1400"/>
              <a:buAutoNum type="arabicPeriod"/>
            </a:pPr>
            <a:r>
              <a:rPr lang="en"/>
              <a:t>本来打算用onehot 处理categorical features 但是实践发现 one hot之后的特征会变得十分稀疏 scatter sparse 各个特征的重要性 相关度都不高了 所以没什么效果 没用</a:t>
            </a:r>
            <a:endParaRPr/>
          </a:p>
          <a:p>
            <a:pPr marL="0" lvl="0" indent="0" algn="l" rtl="0">
              <a:spcBef>
                <a:spcPts val="0"/>
              </a:spcBef>
              <a:spcAft>
                <a:spcPts val="0"/>
              </a:spcAft>
              <a:buNone/>
            </a:pPr>
            <a:r>
              <a:rPr lang="en"/>
              <a:t>Bmi—  count  影响都是一个方向 指的是某种病的换与否  加起来就是 患病量！</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txBox="1">
            <a:spLocks noGrp="1"/>
          </p:cNvSpPr>
          <p:nvPr>
            <p:ph type="body" idx="1"/>
          </p:nvPr>
        </p:nvSpPr>
        <p:spPr>
          <a:xfrm>
            <a:off x="6390750" y="439500"/>
            <a:ext cx="2122500" cy="42642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jp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slide" Target="slide11.xml"/><Relationship Id="rId5"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jp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microsoft.com/office/2007/relationships/hdphoto" Target="../media/hdphoto1.wdp"/><Relationship Id="rId7" Type="http://schemas.openxmlformats.org/officeDocument/2006/relationships/image" Target="../media/image19.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20.png"/><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3.png"/><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25.JPG"/><Relationship Id="rId6" Type="http://schemas.openxmlformats.org/officeDocument/2006/relationships/image" Target="../media/image26.JP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p:nvPr/>
        </p:nvSpPr>
        <p:spPr>
          <a:xfrm>
            <a:off x="1604250" y="1215025"/>
            <a:ext cx="5935500" cy="1525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000" dirty="0">
                <a:solidFill>
                  <a:srgbClr val="1C4587"/>
                </a:solidFill>
                <a:latin typeface="Barlow SemiBold"/>
                <a:ea typeface="Barlow SemiBold"/>
                <a:cs typeface="Barlow SemiBold"/>
                <a:sym typeface="Barlow SemiBold"/>
              </a:rPr>
              <a:t>PRUDENTIAL LIFE </a:t>
            </a:r>
            <a:endParaRPr sz="3000" dirty="0">
              <a:solidFill>
                <a:srgbClr val="1C4587"/>
              </a:solidFill>
              <a:latin typeface="Barlow SemiBold"/>
              <a:ea typeface="Barlow SemiBold"/>
              <a:cs typeface="Barlow SemiBold"/>
              <a:sym typeface="Barlow SemiBold"/>
            </a:endParaRPr>
          </a:p>
          <a:p>
            <a:pPr marL="0" lvl="0" indent="0" algn="ctr" rtl="0">
              <a:lnSpc>
                <a:spcPct val="115000"/>
              </a:lnSpc>
              <a:spcBef>
                <a:spcPts val="0"/>
              </a:spcBef>
              <a:spcAft>
                <a:spcPts val="0"/>
              </a:spcAft>
              <a:buNone/>
            </a:pPr>
            <a:r>
              <a:rPr lang="en" sz="3000" dirty="0">
                <a:solidFill>
                  <a:srgbClr val="1C4587"/>
                </a:solidFill>
                <a:latin typeface="Barlow SemiBold"/>
                <a:ea typeface="Barlow SemiBold"/>
                <a:cs typeface="Barlow SemiBold"/>
                <a:sym typeface="Barlow SemiBold"/>
              </a:rPr>
              <a:t>INSURANCE ASSESSMENT</a:t>
            </a:r>
            <a:endParaRPr sz="3000" dirty="0">
              <a:solidFill>
                <a:srgbClr val="1C4587"/>
              </a:solidFill>
              <a:latin typeface="Barlow SemiBold"/>
              <a:ea typeface="Barlow SemiBold"/>
              <a:cs typeface="Barlow SemiBold"/>
              <a:sym typeface="Barlow SemiBold"/>
            </a:endParaRPr>
          </a:p>
          <a:p>
            <a:pPr marL="0" lvl="0" indent="0" algn="ctr" rtl="0">
              <a:lnSpc>
                <a:spcPct val="115000"/>
              </a:lnSpc>
              <a:spcBef>
                <a:spcPts val="0"/>
              </a:spcBef>
              <a:spcAft>
                <a:spcPts val="0"/>
              </a:spcAft>
              <a:buNone/>
            </a:pPr>
            <a:r>
              <a:rPr lang="en" sz="2000" dirty="0">
                <a:solidFill>
                  <a:srgbClr val="1C4587"/>
                </a:solidFill>
                <a:latin typeface="Barlow"/>
                <a:ea typeface="Barlow"/>
                <a:cs typeface="Barlow"/>
                <a:sym typeface="Barlow"/>
              </a:rPr>
              <a:t>                     </a:t>
            </a:r>
            <a:r>
              <a:rPr lang="en" sz="2000" dirty="0" smtClean="0">
                <a:solidFill>
                  <a:srgbClr val="1C4587"/>
                </a:solidFill>
                <a:latin typeface="Barlow"/>
                <a:ea typeface="Barlow"/>
                <a:cs typeface="Barlow"/>
                <a:sym typeface="Barlow"/>
              </a:rPr>
              <a:t> </a:t>
            </a:r>
            <a:r>
              <a:rPr lang="en" sz="2000" dirty="0">
                <a:solidFill>
                  <a:srgbClr val="1C4587"/>
                </a:solidFill>
                <a:latin typeface="Barlow"/>
                <a:ea typeface="Barlow"/>
                <a:cs typeface="Barlow"/>
                <a:sym typeface="Barlow"/>
              </a:rPr>
              <a:t>---- Superfluous MODEL</a:t>
            </a:r>
            <a:endParaRPr sz="2000" dirty="0">
              <a:solidFill>
                <a:srgbClr val="1C4587"/>
              </a:solidFill>
              <a:latin typeface="Barlow"/>
              <a:ea typeface="Barlow"/>
              <a:cs typeface="Barlow"/>
              <a:sym typeface="Barlow"/>
            </a:endParaRPr>
          </a:p>
        </p:txBody>
      </p:sp>
      <p:sp>
        <p:nvSpPr>
          <p:cNvPr id="241" name="Google Shape;241;p13"/>
          <p:cNvSpPr txBox="1"/>
          <p:nvPr/>
        </p:nvSpPr>
        <p:spPr>
          <a:xfrm>
            <a:off x="2667075" y="2760200"/>
            <a:ext cx="380985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a:ea typeface="Dosis"/>
                <a:cs typeface="Dosis"/>
                <a:sym typeface="Dosis"/>
              </a:rPr>
              <a:t>Chenyu Xu                 </a:t>
            </a:r>
            <a:r>
              <a:rPr lang="en" sz="1800" dirty="0" smtClean="0">
                <a:latin typeface="Dosis"/>
                <a:ea typeface="Dosis"/>
                <a:cs typeface="Dosis"/>
                <a:sym typeface="Dosis"/>
              </a:rPr>
              <a:t>Zhaoning </a:t>
            </a:r>
            <a:r>
              <a:rPr lang="en" sz="1800" dirty="0">
                <a:latin typeface="Dosis"/>
                <a:ea typeface="Dosis"/>
                <a:cs typeface="Dosis"/>
                <a:sym typeface="Dosis"/>
              </a:rPr>
              <a:t>Qi   </a:t>
            </a:r>
            <a:endParaRPr sz="1800" dirty="0">
              <a:latin typeface="Dosis"/>
              <a:ea typeface="Dosis"/>
              <a:cs typeface="Dosis"/>
              <a:sym typeface="Dosis"/>
            </a:endParaRPr>
          </a:p>
          <a:p>
            <a:pPr marL="0" lvl="0" indent="0" algn="l" rtl="0">
              <a:spcBef>
                <a:spcPts val="0"/>
              </a:spcBef>
              <a:spcAft>
                <a:spcPts val="0"/>
              </a:spcAft>
              <a:buClr>
                <a:srgbClr val="000000"/>
              </a:buClr>
              <a:buSzPts val="1100"/>
              <a:buFont typeface="Arial"/>
              <a:buNone/>
            </a:pPr>
            <a:r>
              <a:rPr lang="en" sz="1800" dirty="0">
                <a:solidFill>
                  <a:srgbClr val="000000"/>
                </a:solidFill>
                <a:latin typeface="Dosis"/>
                <a:ea typeface="Dosis"/>
                <a:cs typeface="Dosis"/>
                <a:sym typeface="Dosis"/>
              </a:rPr>
              <a:t>Kesen Zhang              Xiabing Hu</a:t>
            </a:r>
            <a:endParaRPr sz="1800" dirty="0">
              <a:solidFill>
                <a:srgbClr val="000000"/>
              </a:solidFill>
              <a:latin typeface="Dosis"/>
              <a:ea typeface="Dosis"/>
              <a:cs typeface="Dosis"/>
              <a:sym typeface="Dosis"/>
            </a:endParaRPr>
          </a:p>
          <a:p>
            <a:pPr marL="0" lvl="0" indent="0" algn="l" rtl="0">
              <a:spcBef>
                <a:spcPts val="0"/>
              </a:spcBef>
              <a:spcAft>
                <a:spcPts val="0"/>
              </a:spcAft>
              <a:buNone/>
            </a:pPr>
            <a:endParaRPr dirty="0">
              <a:latin typeface="Dosis"/>
              <a:ea typeface="Dosis"/>
              <a:cs typeface="Dosis"/>
              <a:sym typeface="Dosis"/>
            </a:endParaRPr>
          </a:p>
        </p:txBody>
      </p:sp>
      <p:pic>
        <p:nvPicPr>
          <p:cNvPr id="242" name="Google Shape;242;p13"/>
          <p:cNvPicPr preferRelativeResize="0"/>
          <p:nvPr/>
        </p:nvPicPr>
        <p:blipFill>
          <a:blip r:embed="rId3">
            <a:alphaModFix/>
          </a:blip>
          <a:stretch>
            <a:fillRect/>
          </a:stretch>
        </p:blipFill>
        <p:spPr>
          <a:xfrm>
            <a:off x="2824850" y="3619875"/>
            <a:ext cx="1899385" cy="1233300"/>
          </a:xfrm>
          <a:prstGeom prst="rect">
            <a:avLst/>
          </a:prstGeom>
          <a:noFill/>
          <a:ln>
            <a:noFill/>
          </a:ln>
        </p:spPr>
      </p:pic>
      <p:pic>
        <p:nvPicPr>
          <p:cNvPr id="243" name="Google Shape;243;p13"/>
          <p:cNvPicPr preferRelativeResize="0"/>
          <p:nvPr/>
        </p:nvPicPr>
        <p:blipFill rotWithShape="1">
          <a:blip r:embed="rId4">
            <a:alphaModFix/>
          </a:blip>
          <a:srcRect l="15553" r="52502"/>
          <a:stretch/>
        </p:blipFill>
        <p:spPr>
          <a:xfrm>
            <a:off x="4948900" y="3622950"/>
            <a:ext cx="1197275" cy="11737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59"/>
        <p:cNvGrpSpPr/>
        <p:nvPr/>
      </p:nvGrpSpPr>
      <p:grpSpPr>
        <a:xfrm>
          <a:off x="0" y="0"/>
          <a:ext cx="0" cy="0"/>
          <a:chOff x="0" y="0"/>
          <a:chExt cx="0" cy="0"/>
        </a:xfrm>
      </p:grpSpPr>
      <p:sp>
        <p:nvSpPr>
          <p:cNvPr id="360" name="Google Shape;360;p22"/>
          <p:cNvSpPr/>
          <p:nvPr/>
        </p:nvSpPr>
        <p:spPr>
          <a:xfrm>
            <a:off x="63600" y="63750"/>
            <a:ext cx="9016800" cy="5016000"/>
          </a:xfrm>
          <a:prstGeom prst="rect">
            <a:avLst/>
          </a:prstGeom>
          <a:solidFill>
            <a:srgbClr val="FFFFFF"/>
          </a:solidFill>
          <a:ln w="22860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4131775" y="4810975"/>
            <a:ext cx="895800" cy="33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pic>
        <p:nvPicPr>
          <p:cNvPr id="363" name="Google Shape;363;p22"/>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364" name="Google Shape;364;p22"/>
          <p:cNvSpPr txBox="1"/>
          <p:nvPr/>
        </p:nvSpPr>
        <p:spPr>
          <a:xfrm>
            <a:off x="83425" y="973150"/>
            <a:ext cx="897715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dirty="0">
                <a:solidFill>
                  <a:srgbClr val="1C4587"/>
                </a:solidFill>
                <a:latin typeface="Barlow"/>
                <a:ea typeface="Barlow"/>
                <a:cs typeface="Barlow"/>
                <a:sym typeface="Barlow"/>
              </a:rPr>
              <a:t>Scaling features to range -- MinMaxScaler</a:t>
            </a:r>
            <a:endParaRPr sz="3400" dirty="0">
              <a:solidFill>
                <a:srgbClr val="1C4587"/>
              </a:solidFill>
              <a:latin typeface="Barlow"/>
              <a:ea typeface="Barlow"/>
              <a:cs typeface="Barlow"/>
              <a:sym typeface="Barlow"/>
            </a:endParaRPr>
          </a:p>
        </p:txBody>
      </p:sp>
      <p:pic>
        <p:nvPicPr>
          <p:cNvPr id="365" name="Google Shape;365;p22"/>
          <p:cNvPicPr preferRelativeResize="0"/>
          <p:nvPr/>
        </p:nvPicPr>
        <p:blipFill rotWithShape="1">
          <a:blip r:embed="rId4">
            <a:alphaModFix/>
          </a:blip>
          <a:srcRect l="10603" t="9239" r="8333" b="3924"/>
          <a:stretch/>
        </p:blipFill>
        <p:spPr>
          <a:xfrm>
            <a:off x="289050" y="1920125"/>
            <a:ext cx="4246000" cy="2454975"/>
          </a:xfrm>
          <a:prstGeom prst="rect">
            <a:avLst/>
          </a:prstGeom>
          <a:noFill/>
          <a:ln>
            <a:noFill/>
          </a:ln>
        </p:spPr>
      </p:pic>
      <p:pic>
        <p:nvPicPr>
          <p:cNvPr id="366" name="Google Shape;366;p22"/>
          <p:cNvPicPr preferRelativeResize="0"/>
          <p:nvPr/>
        </p:nvPicPr>
        <p:blipFill rotWithShape="1">
          <a:blip r:embed="rId5">
            <a:alphaModFix/>
          </a:blip>
          <a:srcRect l="9779" t="8656" r="7205" b="4083"/>
          <a:stretch/>
        </p:blipFill>
        <p:spPr>
          <a:xfrm>
            <a:off x="4564138" y="1891825"/>
            <a:ext cx="4214625" cy="24832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0"/>
        <p:cNvGrpSpPr/>
        <p:nvPr/>
      </p:nvGrpSpPr>
      <p:grpSpPr>
        <a:xfrm>
          <a:off x="0" y="0"/>
          <a:ext cx="0" cy="0"/>
          <a:chOff x="0" y="0"/>
          <a:chExt cx="0" cy="0"/>
        </a:xfrm>
      </p:grpSpPr>
      <p:sp>
        <p:nvSpPr>
          <p:cNvPr id="371" name="Google Shape;371;p23"/>
          <p:cNvSpPr/>
          <p:nvPr/>
        </p:nvSpPr>
        <p:spPr>
          <a:xfrm>
            <a:off x="63600" y="63750"/>
            <a:ext cx="9016800" cy="5016000"/>
          </a:xfrm>
          <a:prstGeom prst="rect">
            <a:avLst/>
          </a:prstGeom>
          <a:solidFill>
            <a:srgbClr val="FFFFFF"/>
          </a:solidFill>
          <a:ln w="22860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131775" y="4810975"/>
            <a:ext cx="895800" cy="33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pic>
        <p:nvPicPr>
          <p:cNvPr id="374" name="Google Shape;374;p23"/>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375" name="Google Shape;375;p23"/>
          <p:cNvSpPr txBox="1"/>
          <p:nvPr/>
        </p:nvSpPr>
        <p:spPr>
          <a:xfrm>
            <a:off x="382650" y="871550"/>
            <a:ext cx="83787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rgbClr val="1C4587"/>
                </a:solidFill>
                <a:latin typeface="Barlow"/>
                <a:ea typeface="Barlow"/>
                <a:cs typeface="Barlow"/>
                <a:sym typeface="Barlow"/>
              </a:rPr>
              <a:t>Scaling data with outliers -- RobustScaler</a:t>
            </a:r>
            <a:endParaRPr sz="3400">
              <a:solidFill>
                <a:srgbClr val="1C4587"/>
              </a:solidFill>
              <a:latin typeface="Barlow"/>
              <a:ea typeface="Barlow"/>
              <a:cs typeface="Barlow"/>
              <a:sym typeface="Barlow"/>
            </a:endParaRPr>
          </a:p>
        </p:txBody>
      </p:sp>
      <p:pic>
        <p:nvPicPr>
          <p:cNvPr id="376" name="Google Shape;376;p23"/>
          <p:cNvPicPr preferRelativeResize="0"/>
          <p:nvPr/>
        </p:nvPicPr>
        <p:blipFill rotWithShape="1">
          <a:blip r:embed="rId4">
            <a:alphaModFix/>
          </a:blip>
          <a:srcRect l="9904" t="9899" r="7210" b="6067"/>
          <a:stretch/>
        </p:blipFill>
        <p:spPr>
          <a:xfrm>
            <a:off x="1636425" y="1514050"/>
            <a:ext cx="5871150" cy="32569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cxnSp>
        <p:nvCxnSpPr>
          <p:cNvPr id="382" name="Google Shape;382;p24"/>
          <p:cNvCxnSpPr/>
          <p:nvPr/>
        </p:nvCxnSpPr>
        <p:spPr>
          <a:xfrm>
            <a:off x="4572000" y="0"/>
            <a:ext cx="0" cy="5143500"/>
          </a:xfrm>
          <a:prstGeom prst="straightConnector1">
            <a:avLst/>
          </a:prstGeom>
          <a:noFill/>
          <a:ln w="28575" cap="flat" cmpd="sng">
            <a:solidFill>
              <a:srgbClr val="C9DAF8"/>
            </a:solidFill>
            <a:prstDash val="solid"/>
            <a:round/>
            <a:headEnd type="none" w="med" len="med"/>
            <a:tailEnd type="none" w="med" len="med"/>
          </a:ln>
        </p:spPr>
      </p:cxnSp>
      <p:pic>
        <p:nvPicPr>
          <p:cNvPr id="383" name="Google Shape;383;p24"/>
          <p:cNvPicPr preferRelativeResize="0"/>
          <p:nvPr/>
        </p:nvPicPr>
        <p:blipFill>
          <a:blip r:embed="rId3">
            <a:alphaModFix/>
          </a:blip>
          <a:stretch>
            <a:fillRect/>
          </a:stretch>
        </p:blipFill>
        <p:spPr>
          <a:xfrm>
            <a:off x="156400" y="245550"/>
            <a:ext cx="1039525" cy="674975"/>
          </a:xfrm>
          <a:prstGeom prst="rect">
            <a:avLst/>
          </a:prstGeom>
          <a:noFill/>
          <a:ln>
            <a:noFill/>
          </a:ln>
        </p:spPr>
      </p:pic>
      <p:pic>
        <p:nvPicPr>
          <p:cNvPr id="384" name="Google Shape;384;p24">
            <a:hlinkClick r:id="rId4" action="ppaction://hlinksldjump"/>
          </p:cNvPr>
          <p:cNvPicPr preferRelativeResize="0"/>
          <p:nvPr/>
        </p:nvPicPr>
        <p:blipFill>
          <a:blip r:embed="rId5">
            <a:alphaModFix/>
          </a:blip>
          <a:stretch>
            <a:fillRect/>
          </a:stretch>
        </p:blipFill>
        <p:spPr>
          <a:xfrm>
            <a:off x="-414250" y="0"/>
            <a:ext cx="9143999" cy="5143500"/>
          </a:xfrm>
          <a:prstGeom prst="rect">
            <a:avLst/>
          </a:prstGeom>
          <a:noFill/>
          <a:ln>
            <a:noFill/>
          </a:ln>
        </p:spPr>
      </p:pic>
      <p:sp>
        <p:nvSpPr>
          <p:cNvPr id="385" name="Google Shape;385;p24"/>
          <p:cNvSpPr/>
          <p:nvPr/>
        </p:nvSpPr>
        <p:spPr>
          <a:xfrm>
            <a:off x="6915525" y="0"/>
            <a:ext cx="2094300" cy="11622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9"/>
        <p:cNvGrpSpPr/>
        <p:nvPr/>
      </p:nvGrpSpPr>
      <p:grpSpPr>
        <a:xfrm>
          <a:off x="0" y="0"/>
          <a:ext cx="0" cy="0"/>
          <a:chOff x="0" y="0"/>
          <a:chExt cx="0" cy="0"/>
        </a:xfrm>
      </p:grpSpPr>
      <p:sp>
        <p:nvSpPr>
          <p:cNvPr id="390" name="Google Shape;390;p25"/>
          <p:cNvSpPr/>
          <p:nvPr/>
        </p:nvSpPr>
        <p:spPr>
          <a:xfrm>
            <a:off x="63600" y="63750"/>
            <a:ext cx="9016800" cy="5016000"/>
          </a:xfrm>
          <a:prstGeom prst="rect">
            <a:avLst/>
          </a:prstGeom>
          <a:solidFill>
            <a:srgbClr val="FFFFFF"/>
          </a:solidFill>
          <a:ln w="22860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4131775" y="4810975"/>
            <a:ext cx="895800" cy="33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13</a:t>
            </a:fld>
            <a:endParaRPr>
              <a:solidFill>
                <a:srgbClr val="FFFFFF"/>
              </a:solidFill>
            </a:endParaRPr>
          </a:p>
        </p:txBody>
      </p:sp>
      <p:pic>
        <p:nvPicPr>
          <p:cNvPr id="393" name="Google Shape;393;p25"/>
          <p:cNvPicPr preferRelativeResize="0"/>
          <p:nvPr/>
        </p:nvPicPr>
        <p:blipFill>
          <a:blip r:embed="rId3">
            <a:alphaModFix/>
          </a:blip>
          <a:stretch>
            <a:fillRect/>
          </a:stretch>
        </p:blipFill>
        <p:spPr>
          <a:xfrm>
            <a:off x="156400" y="245550"/>
            <a:ext cx="1039525" cy="674975"/>
          </a:xfrm>
          <a:prstGeom prst="rect">
            <a:avLst/>
          </a:prstGeom>
          <a:noFill/>
          <a:ln>
            <a:noFill/>
          </a:ln>
        </p:spPr>
      </p:pic>
      <p:pic>
        <p:nvPicPr>
          <p:cNvPr id="394" name="Google Shape;394;p25"/>
          <p:cNvPicPr preferRelativeResize="0"/>
          <p:nvPr/>
        </p:nvPicPr>
        <p:blipFill>
          <a:blip r:embed="rId4">
            <a:alphaModFix/>
          </a:blip>
          <a:stretch>
            <a:fillRect/>
          </a:stretch>
        </p:blipFill>
        <p:spPr>
          <a:xfrm>
            <a:off x="1345775" y="977306"/>
            <a:ext cx="6452350" cy="3898700"/>
          </a:xfrm>
          <a:prstGeom prst="rect">
            <a:avLst/>
          </a:prstGeom>
          <a:noFill/>
          <a:ln>
            <a:noFill/>
          </a:ln>
        </p:spPr>
      </p:pic>
      <p:sp>
        <p:nvSpPr>
          <p:cNvPr id="395" name="Google Shape;395;p25"/>
          <p:cNvSpPr txBox="1"/>
          <p:nvPr/>
        </p:nvSpPr>
        <p:spPr>
          <a:xfrm>
            <a:off x="1345800" y="185750"/>
            <a:ext cx="6452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200">
                <a:solidFill>
                  <a:srgbClr val="1C4587"/>
                </a:solidFill>
                <a:latin typeface="Barlow"/>
                <a:ea typeface="Barlow"/>
                <a:cs typeface="Barlow"/>
                <a:sym typeface="Barlow"/>
              </a:rPr>
              <a:t>BMI_Age_Response</a:t>
            </a:r>
            <a:endParaRPr sz="4200">
              <a:solidFill>
                <a:srgbClr val="1C4587"/>
              </a:solidFill>
              <a:latin typeface="Barlow"/>
              <a:ea typeface="Barlow"/>
              <a:cs typeface="Barlow"/>
              <a:sym typeface="Barlow"/>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6"/>
          <p:cNvSpPr txBox="1">
            <a:spLocks noGrp="1"/>
          </p:cNvSpPr>
          <p:nvPr>
            <p:ph type="title"/>
          </p:nvPr>
        </p:nvSpPr>
        <p:spPr>
          <a:xfrm>
            <a:off x="707600" y="837314"/>
            <a:ext cx="4944520" cy="5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solidFill>
                  <a:srgbClr val="000000"/>
                </a:solidFill>
                <a:latin typeface="Barlow"/>
                <a:ea typeface="Barlow"/>
                <a:cs typeface="Barlow"/>
                <a:sym typeface="Barlow"/>
              </a:rPr>
              <a:t>Feature Selection: Random Forest</a:t>
            </a:r>
            <a:endParaRPr sz="2200" dirty="0">
              <a:solidFill>
                <a:srgbClr val="000000"/>
              </a:solidFill>
              <a:latin typeface="Barlow"/>
              <a:ea typeface="Barlow"/>
              <a:cs typeface="Barlow"/>
              <a:sym typeface="Barlow"/>
            </a:endParaRPr>
          </a:p>
        </p:txBody>
      </p:sp>
      <p:sp>
        <p:nvSpPr>
          <p:cNvPr id="401" name="Google Shape;401;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402" name="Google Shape;402;p26"/>
          <p:cNvGraphicFramePr/>
          <p:nvPr/>
        </p:nvGraphicFramePr>
        <p:xfrm>
          <a:off x="304800" y="1305300"/>
          <a:ext cx="5576800" cy="3702990"/>
        </p:xfrm>
        <a:graphic>
          <a:graphicData uri="http://schemas.openxmlformats.org/drawingml/2006/table">
            <a:tbl>
              <a:tblPr>
                <a:noFill/>
                <a:tableStyleId>{3BC13649-0126-447E-87AD-EB1047090847}</a:tableStyleId>
              </a:tblPr>
              <a:tblGrid>
                <a:gridCol w="2788400"/>
                <a:gridCol w="2788400"/>
              </a:tblGrid>
              <a:tr h="322400">
                <a:tc>
                  <a:txBody>
                    <a:bodyPr/>
                    <a:lstStyle/>
                    <a:p>
                      <a:pPr marL="0" lvl="0" indent="0" algn="ctr" rtl="0">
                        <a:spcBef>
                          <a:spcPts val="0"/>
                        </a:spcBef>
                        <a:spcAft>
                          <a:spcPts val="0"/>
                        </a:spcAft>
                        <a:buNone/>
                      </a:pPr>
                      <a:r>
                        <a:rPr lang="en" sz="1100" b="1"/>
                        <a:t>Feature</a:t>
                      </a:r>
                      <a:endParaRPr sz="11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b="1"/>
                        <a:t>Importance</a:t>
                      </a:r>
                      <a:endParaRPr sz="11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BMI</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0.087</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Wt</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0.061</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BMI_Age</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0.050</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Product_Info_4</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0.040</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Ins_Age</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0.039</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Employment_Info_1</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0.036</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Ht</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0.032</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Medical_History_1</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0.031</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Medical_History_2</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0.030</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322400">
                <a:tc>
                  <a:txBody>
                    <a:bodyPr/>
                    <a:lstStyle/>
                    <a:p>
                      <a:pPr marL="0" lvl="0" indent="0" algn="ctr" rtl="0">
                        <a:spcBef>
                          <a:spcPts val="0"/>
                        </a:spcBef>
                        <a:spcAft>
                          <a:spcPts val="0"/>
                        </a:spcAft>
                        <a:buNone/>
                      </a:pPr>
                      <a:r>
                        <a:rPr lang="en" sz="1000"/>
                        <a:t>…...</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t>…...</a:t>
                      </a:r>
                      <a:endParaRPr sz="10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bl>
          </a:graphicData>
        </a:graphic>
      </p:graphicFrame>
      <p:pic>
        <p:nvPicPr>
          <p:cNvPr id="403" name="Google Shape;403;p26"/>
          <p:cNvPicPr preferRelativeResize="0"/>
          <p:nvPr/>
        </p:nvPicPr>
        <p:blipFill>
          <a:blip r:embed="rId3">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7"/>
          <p:cNvSpPr txBox="1">
            <a:spLocks noGrp="1"/>
          </p:cNvSpPr>
          <p:nvPr>
            <p:ph type="ctrTitle"/>
          </p:nvPr>
        </p:nvSpPr>
        <p:spPr>
          <a:xfrm>
            <a:off x="741900" y="2135538"/>
            <a:ext cx="7660200" cy="8724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4200" b="1">
                <a:solidFill>
                  <a:srgbClr val="1C4587"/>
                </a:solidFill>
                <a:latin typeface="Barlow"/>
                <a:ea typeface="Barlow"/>
                <a:cs typeface="Barlow"/>
                <a:sym typeface="Barlow"/>
              </a:rPr>
              <a:t>3.MODELING</a:t>
            </a:r>
            <a:endParaRPr sz="4200" b="1">
              <a:solidFill>
                <a:srgbClr val="1C4587"/>
              </a:solidFill>
              <a:latin typeface="Barlow"/>
              <a:ea typeface="Barlow"/>
              <a:cs typeface="Barlow"/>
              <a:sym typeface="Barlow"/>
            </a:endParaRPr>
          </a:p>
        </p:txBody>
      </p:sp>
      <p:pic>
        <p:nvPicPr>
          <p:cNvPr id="409" name="Google Shape;409;p27"/>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410" name="Google Shape;410;p27"/>
          <p:cNvSpPr txBox="1"/>
          <p:nvPr/>
        </p:nvSpPr>
        <p:spPr>
          <a:xfrm>
            <a:off x="6858000" y="3939902"/>
            <a:ext cx="2062425" cy="4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ExtraLight"/>
                <a:ea typeface="Dosis ExtraLight"/>
                <a:cs typeface="Dosis ExtraLight"/>
                <a:sym typeface="Dosis ExtraLight"/>
              </a:rPr>
              <a:t>Chenyu Xu (Erin)</a:t>
            </a:r>
            <a:endParaRPr sz="1800" dirty="0">
              <a:latin typeface="Dosis ExtraLight"/>
              <a:ea typeface="Dosis ExtraLight"/>
              <a:cs typeface="Dosis ExtraLight"/>
              <a:sym typeface="Dosis ExtraLight"/>
            </a:endParaRPr>
          </a:p>
        </p:txBody>
      </p:sp>
      <p:sp>
        <p:nvSpPr>
          <p:cNvPr id="411" name="Google Shape;411;p27"/>
          <p:cNvSpPr txBox="1"/>
          <p:nvPr/>
        </p:nvSpPr>
        <p:spPr>
          <a:xfrm>
            <a:off x="6372200" y="4256490"/>
            <a:ext cx="26017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ExtraLight"/>
                <a:ea typeface="Dosis ExtraLight"/>
                <a:cs typeface="Dosis ExtraLight"/>
                <a:sym typeface="Dosis ExtraLight"/>
              </a:rPr>
              <a:t> Xiabing Hu (Mercury)    </a:t>
            </a:r>
            <a:endParaRPr sz="1800" dirty="0">
              <a:latin typeface="Dosis ExtraLight"/>
              <a:ea typeface="Dosis ExtraLight"/>
              <a:cs typeface="Dosis ExtraLight"/>
              <a:sym typeface="Dosis ExtraLight"/>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22" name="Google Shape;422;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16" name="Google Shape;416;p28"/>
          <p:cNvSpPr txBox="1">
            <a:spLocks noGrp="1"/>
          </p:cNvSpPr>
          <p:nvPr>
            <p:ph type="ctrTitle" idx="4294967295"/>
          </p:nvPr>
        </p:nvSpPr>
        <p:spPr>
          <a:xfrm>
            <a:off x="498500" y="1063625"/>
            <a:ext cx="2273300" cy="8937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59,381</a:t>
            </a:r>
            <a:endParaRPr sz="4800">
              <a:solidFill>
                <a:srgbClr val="000000"/>
              </a:solidFill>
            </a:endParaRPr>
          </a:p>
        </p:txBody>
      </p:sp>
      <p:sp>
        <p:nvSpPr>
          <p:cNvPr id="417" name="Google Shape;417;p28"/>
          <p:cNvSpPr txBox="1">
            <a:spLocks noGrp="1"/>
          </p:cNvSpPr>
          <p:nvPr>
            <p:ph type="subTitle" idx="4294967295"/>
          </p:nvPr>
        </p:nvSpPr>
        <p:spPr>
          <a:xfrm>
            <a:off x="836960" y="1744663"/>
            <a:ext cx="15748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Data Set</a:t>
            </a:r>
            <a:endParaRPr sz="2400" dirty="0"/>
          </a:p>
        </p:txBody>
      </p:sp>
      <p:sp>
        <p:nvSpPr>
          <p:cNvPr id="418" name="Google Shape;418;p28"/>
          <p:cNvSpPr txBox="1">
            <a:spLocks noGrp="1"/>
          </p:cNvSpPr>
          <p:nvPr>
            <p:ph type="ctrTitle" idx="4294967295"/>
          </p:nvPr>
        </p:nvSpPr>
        <p:spPr>
          <a:xfrm>
            <a:off x="498500" y="3692525"/>
            <a:ext cx="2273300" cy="8937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14,845</a:t>
            </a:r>
            <a:endParaRPr sz="4800">
              <a:solidFill>
                <a:srgbClr val="000000"/>
              </a:solidFill>
            </a:endParaRPr>
          </a:p>
        </p:txBody>
      </p:sp>
      <p:sp>
        <p:nvSpPr>
          <p:cNvPr id="419" name="Google Shape;419;p28"/>
          <p:cNvSpPr txBox="1">
            <a:spLocks noGrp="1"/>
          </p:cNvSpPr>
          <p:nvPr>
            <p:ph type="subTitle" idx="4294967295"/>
          </p:nvPr>
        </p:nvSpPr>
        <p:spPr>
          <a:xfrm>
            <a:off x="827584" y="4357688"/>
            <a:ext cx="15240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Test Set</a:t>
            </a:r>
            <a:endParaRPr sz="2400" dirty="0"/>
          </a:p>
        </p:txBody>
      </p:sp>
      <p:sp>
        <p:nvSpPr>
          <p:cNvPr id="420" name="Google Shape;420;p28"/>
          <p:cNvSpPr txBox="1">
            <a:spLocks noGrp="1"/>
          </p:cNvSpPr>
          <p:nvPr>
            <p:ph type="ctrTitle" idx="4294967295"/>
          </p:nvPr>
        </p:nvSpPr>
        <p:spPr>
          <a:xfrm>
            <a:off x="498500" y="2378075"/>
            <a:ext cx="2273300" cy="8937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000000"/>
                </a:solidFill>
              </a:rPr>
              <a:t>44,536</a:t>
            </a:r>
            <a:endParaRPr sz="4800">
              <a:solidFill>
                <a:srgbClr val="000000"/>
              </a:solidFill>
            </a:endParaRPr>
          </a:p>
        </p:txBody>
      </p:sp>
      <p:sp>
        <p:nvSpPr>
          <p:cNvPr id="421" name="Google Shape;421;p28"/>
          <p:cNvSpPr txBox="1">
            <a:spLocks noGrp="1"/>
          </p:cNvSpPr>
          <p:nvPr>
            <p:ph type="subTitle" idx="4294967295"/>
          </p:nvPr>
        </p:nvSpPr>
        <p:spPr>
          <a:xfrm>
            <a:off x="827584" y="3059113"/>
            <a:ext cx="166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Train Set</a:t>
            </a:r>
            <a:endParaRPr sz="2400" dirty="0"/>
          </a:p>
        </p:txBody>
      </p:sp>
      <p:sp>
        <p:nvSpPr>
          <p:cNvPr id="428" name="Google Shape;428;p28"/>
          <p:cNvSpPr txBox="1">
            <a:spLocks noGrp="1"/>
          </p:cNvSpPr>
          <p:nvPr>
            <p:ph type="subTitle" idx="4294967295"/>
          </p:nvPr>
        </p:nvSpPr>
        <p:spPr>
          <a:xfrm>
            <a:off x="3810868" y="2342917"/>
            <a:ext cx="22733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Train Set</a:t>
            </a:r>
            <a:endParaRPr sz="2400"/>
          </a:p>
        </p:txBody>
      </p:sp>
      <p:sp>
        <p:nvSpPr>
          <p:cNvPr id="429" name="Google Shape;429;p28"/>
          <p:cNvSpPr txBox="1">
            <a:spLocks noGrp="1"/>
          </p:cNvSpPr>
          <p:nvPr>
            <p:ph type="subTitle" idx="4294967295"/>
          </p:nvPr>
        </p:nvSpPr>
        <p:spPr>
          <a:xfrm>
            <a:off x="3813050" y="3228975"/>
            <a:ext cx="22733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Test Set</a:t>
            </a:r>
            <a:endParaRPr sz="2400" dirty="0"/>
          </a:p>
        </p:txBody>
      </p:sp>
      <p:pic>
        <p:nvPicPr>
          <p:cNvPr id="423" name="Google Shape;423;p28"/>
          <p:cNvPicPr preferRelativeResize="0"/>
          <p:nvPr/>
        </p:nvPicPr>
        <p:blipFill>
          <a:blip r:embed="rId3">
            <a:alphaModFix/>
          </a:blip>
          <a:stretch>
            <a:fillRect/>
          </a:stretch>
        </p:blipFill>
        <p:spPr>
          <a:xfrm>
            <a:off x="3813050" y="2899275"/>
            <a:ext cx="4343400" cy="247650"/>
          </a:xfrm>
          <a:prstGeom prst="rect">
            <a:avLst/>
          </a:prstGeom>
          <a:noFill/>
          <a:ln>
            <a:noFill/>
          </a:ln>
        </p:spPr>
      </p:pic>
      <p:pic>
        <p:nvPicPr>
          <p:cNvPr id="424" name="Google Shape;424;p28"/>
          <p:cNvPicPr preferRelativeResize="0"/>
          <p:nvPr/>
        </p:nvPicPr>
        <p:blipFill>
          <a:blip r:embed="rId4">
            <a:alphaModFix/>
          </a:blip>
          <a:stretch>
            <a:fillRect/>
          </a:stretch>
        </p:blipFill>
        <p:spPr>
          <a:xfrm>
            <a:off x="3813050" y="3749225"/>
            <a:ext cx="4343400" cy="257175"/>
          </a:xfrm>
          <a:prstGeom prst="rect">
            <a:avLst/>
          </a:prstGeom>
          <a:noFill/>
          <a:ln>
            <a:noFill/>
          </a:ln>
        </p:spPr>
      </p:pic>
      <p:pic>
        <p:nvPicPr>
          <p:cNvPr id="425" name="Google Shape;425;p28"/>
          <p:cNvPicPr preferRelativeResize="0"/>
          <p:nvPr/>
        </p:nvPicPr>
        <p:blipFill>
          <a:blip r:embed="rId5">
            <a:alphaModFix/>
          </a:blip>
          <a:stretch>
            <a:fillRect/>
          </a:stretch>
        </p:blipFill>
        <p:spPr>
          <a:xfrm>
            <a:off x="156400" y="245550"/>
            <a:ext cx="1039525" cy="674975"/>
          </a:xfrm>
          <a:prstGeom prst="rect">
            <a:avLst/>
          </a:prstGeom>
          <a:noFill/>
          <a:ln>
            <a:noFill/>
          </a:ln>
        </p:spPr>
      </p:pic>
      <p:sp>
        <p:nvSpPr>
          <p:cNvPr id="426" name="Google Shape;426;p28"/>
          <p:cNvSpPr txBox="1"/>
          <p:nvPr/>
        </p:nvSpPr>
        <p:spPr>
          <a:xfrm>
            <a:off x="8153400" y="2755900"/>
            <a:ext cx="762000" cy="13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Barlow"/>
                <a:ea typeface="Barlow"/>
                <a:cs typeface="Barlow"/>
                <a:sym typeface="Barlow"/>
              </a:rPr>
              <a:t>75%</a:t>
            </a:r>
            <a:endParaRPr sz="1900" b="1">
              <a:latin typeface="Barlow"/>
              <a:ea typeface="Barlow"/>
              <a:cs typeface="Barlow"/>
              <a:sym typeface="Barlow"/>
            </a:endParaRPr>
          </a:p>
          <a:p>
            <a:pPr marL="0" lvl="0" indent="0" algn="l" rtl="0">
              <a:spcBef>
                <a:spcPts val="0"/>
              </a:spcBef>
              <a:spcAft>
                <a:spcPts val="0"/>
              </a:spcAft>
              <a:buNone/>
            </a:pPr>
            <a:endParaRPr sz="1900" b="1">
              <a:latin typeface="Barlow"/>
              <a:ea typeface="Barlow"/>
              <a:cs typeface="Barlow"/>
              <a:sym typeface="Barlow"/>
            </a:endParaRPr>
          </a:p>
          <a:p>
            <a:pPr marL="0" lvl="0" indent="0" algn="l" rtl="0">
              <a:spcBef>
                <a:spcPts val="0"/>
              </a:spcBef>
              <a:spcAft>
                <a:spcPts val="0"/>
              </a:spcAft>
              <a:buNone/>
            </a:pPr>
            <a:endParaRPr sz="1900" b="1">
              <a:latin typeface="Barlow"/>
              <a:ea typeface="Barlow"/>
              <a:cs typeface="Barlow"/>
              <a:sym typeface="Barlow"/>
            </a:endParaRPr>
          </a:p>
          <a:p>
            <a:pPr marL="0" lvl="0" indent="0" algn="l" rtl="0">
              <a:spcBef>
                <a:spcPts val="0"/>
              </a:spcBef>
              <a:spcAft>
                <a:spcPts val="0"/>
              </a:spcAft>
              <a:buNone/>
            </a:pPr>
            <a:r>
              <a:rPr lang="en" sz="1900" b="1">
                <a:latin typeface="Barlow"/>
                <a:ea typeface="Barlow"/>
                <a:cs typeface="Barlow"/>
                <a:sym typeface="Barlow"/>
              </a:rPr>
              <a:t>25%</a:t>
            </a:r>
            <a:endParaRPr sz="1900" b="1">
              <a:latin typeface="Barlow"/>
              <a:ea typeface="Barlow"/>
              <a:cs typeface="Barlow"/>
              <a:sym typeface="Barlow"/>
            </a:endParaRPr>
          </a:p>
        </p:txBody>
      </p:sp>
      <p:sp>
        <p:nvSpPr>
          <p:cNvPr id="427" name="Google Shape;427;p28"/>
          <p:cNvSpPr txBox="1"/>
          <p:nvPr/>
        </p:nvSpPr>
        <p:spPr>
          <a:xfrm>
            <a:off x="3978050" y="1123725"/>
            <a:ext cx="5292950" cy="67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200" dirty="0">
                <a:solidFill>
                  <a:srgbClr val="1C4587"/>
                </a:solidFill>
                <a:latin typeface="Barlow"/>
                <a:ea typeface="Barlow"/>
                <a:cs typeface="Barlow"/>
                <a:sym typeface="Barlow"/>
              </a:rPr>
              <a:t>Split Of Data Sets</a:t>
            </a:r>
            <a:endParaRPr sz="4200" dirty="0">
              <a:solidFill>
                <a:srgbClr val="1C4587"/>
              </a:solidFill>
              <a:latin typeface="Barlow"/>
              <a:ea typeface="Barlow"/>
              <a:cs typeface="Barlow"/>
              <a:sym typeface="Barlow"/>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35" name="Google Shape;435;p29"/>
          <p:cNvSpPr txBox="1"/>
          <p:nvPr/>
        </p:nvSpPr>
        <p:spPr>
          <a:xfrm>
            <a:off x="218675" y="1177325"/>
            <a:ext cx="23664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rgbClr val="1C4587"/>
                </a:solidFill>
                <a:latin typeface="Barlow"/>
                <a:ea typeface="Barlow"/>
                <a:cs typeface="Barlow"/>
                <a:sym typeface="Barlow"/>
              </a:rPr>
              <a:t>Metrics</a:t>
            </a:r>
            <a:endParaRPr sz="4200">
              <a:solidFill>
                <a:srgbClr val="1C4587"/>
              </a:solidFill>
              <a:latin typeface="Barlow"/>
              <a:ea typeface="Barlow"/>
              <a:cs typeface="Barlow"/>
              <a:sym typeface="Barlow"/>
            </a:endParaRPr>
          </a:p>
        </p:txBody>
      </p:sp>
      <p:sp>
        <p:nvSpPr>
          <p:cNvPr id="436" name="Google Shape;436;p29"/>
          <p:cNvSpPr txBox="1"/>
          <p:nvPr/>
        </p:nvSpPr>
        <p:spPr>
          <a:xfrm>
            <a:off x="257275" y="2057625"/>
            <a:ext cx="5689800" cy="11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dirty="0">
                <a:solidFill>
                  <a:srgbClr val="6AA84F"/>
                </a:solidFill>
                <a:latin typeface="Barlow Medium"/>
                <a:ea typeface="Barlow Medium"/>
                <a:cs typeface="Barlow Medium"/>
                <a:sym typeface="Barlow Medium"/>
              </a:rPr>
              <a:t>from</a:t>
            </a:r>
            <a:r>
              <a:rPr lang="en" sz="2800" dirty="0">
                <a:solidFill>
                  <a:schemeClr val="dk1"/>
                </a:solidFill>
                <a:latin typeface="Barlow"/>
                <a:ea typeface="Barlow"/>
                <a:cs typeface="Barlow"/>
                <a:sym typeface="Barlow"/>
              </a:rPr>
              <a:t>  </a:t>
            </a:r>
            <a:r>
              <a:rPr lang="en" sz="2800" dirty="0">
                <a:latin typeface="Barlow"/>
                <a:ea typeface="Barlow"/>
                <a:cs typeface="Barlow"/>
                <a:sym typeface="Barlow"/>
              </a:rPr>
              <a:t>ml_metrics </a:t>
            </a:r>
            <a:endParaRPr sz="2800" dirty="0">
              <a:latin typeface="Barlow"/>
              <a:ea typeface="Barlow"/>
              <a:cs typeface="Barlow"/>
              <a:sym typeface="Barlow"/>
            </a:endParaRPr>
          </a:p>
          <a:p>
            <a:pPr marL="0" lvl="0" indent="0" algn="l" rtl="0">
              <a:lnSpc>
                <a:spcPct val="115000"/>
              </a:lnSpc>
              <a:spcBef>
                <a:spcPts val="0"/>
              </a:spcBef>
              <a:spcAft>
                <a:spcPts val="0"/>
              </a:spcAft>
              <a:buNone/>
            </a:pPr>
            <a:r>
              <a:rPr lang="en" sz="2800" dirty="0">
                <a:solidFill>
                  <a:srgbClr val="6AA84F"/>
                </a:solidFill>
                <a:latin typeface="Barlow Medium"/>
                <a:ea typeface="Barlow Medium"/>
                <a:cs typeface="Barlow Medium"/>
                <a:sym typeface="Barlow Medium"/>
              </a:rPr>
              <a:t>import</a:t>
            </a:r>
            <a:r>
              <a:rPr lang="en" sz="2800" dirty="0">
                <a:solidFill>
                  <a:schemeClr val="dk1"/>
                </a:solidFill>
                <a:latin typeface="Barlow"/>
                <a:ea typeface="Barlow"/>
                <a:cs typeface="Barlow"/>
                <a:sym typeface="Barlow"/>
              </a:rPr>
              <a:t>  </a:t>
            </a:r>
            <a:r>
              <a:rPr lang="en" sz="2800" dirty="0">
                <a:latin typeface="Barlow"/>
                <a:ea typeface="Barlow"/>
                <a:cs typeface="Barlow"/>
                <a:sym typeface="Barlow"/>
              </a:rPr>
              <a:t>quadratic_weighted_kappa</a:t>
            </a:r>
            <a:endParaRPr sz="2800" dirty="0">
              <a:latin typeface="Barlow"/>
              <a:ea typeface="Barlow"/>
              <a:cs typeface="Barlow"/>
              <a:sym typeface="Barlow"/>
            </a:endParaRPr>
          </a:p>
        </p:txBody>
      </p:sp>
      <p:grpSp>
        <p:nvGrpSpPr>
          <p:cNvPr id="437" name="Google Shape;437;p29"/>
          <p:cNvGrpSpPr/>
          <p:nvPr/>
        </p:nvGrpSpPr>
        <p:grpSpPr>
          <a:xfrm>
            <a:off x="569544" y="3367530"/>
            <a:ext cx="5028867" cy="845238"/>
            <a:chOff x="654100" y="2431875"/>
            <a:chExt cx="4880500" cy="721994"/>
          </a:xfrm>
        </p:grpSpPr>
        <p:sp>
          <p:nvSpPr>
            <p:cNvPr id="438" name="Google Shape;438;p29"/>
            <p:cNvSpPr txBox="1"/>
            <p:nvPr/>
          </p:nvSpPr>
          <p:spPr>
            <a:xfrm>
              <a:off x="654100" y="2431875"/>
              <a:ext cx="4356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Light"/>
                  <a:ea typeface="Barlow Light"/>
                  <a:cs typeface="Barlow Light"/>
                  <a:sym typeface="Barlow Light"/>
                </a:rPr>
                <a:t>-1</a:t>
              </a:r>
              <a:endParaRPr>
                <a:latin typeface="Barlow Light"/>
                <a:ea typeface="Barlow Light"/>
                <a:cs typeface="Barlow Light"/>
                <a:sym typeface="Barlow Light"/>
              </a:endParaRPr>
            </a:p>
          </p:txBody>
        </p:sp>
        <p:sp>
          <p:nvSpPr>
            <p:cNvPr id="439" name="Google Shape;439;p29"/>
            <p:cNvSpPr txBox="1"/>
            <p:nvPr/>
          </p:nvSpPr>
          <p:spPr>
            <a:xfrm>
              <a:off x="4049400" y="2431875"/>
              <a:ext cx="5616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Light"/>
                  <a:ea typeface="Barlow Light"/>
                  <a:cs typeface="Barlow Light"/>
                  <a:sym typeface="Barlow Light"/>
                </a:rPr>
                <a:t>&lt;0.6</a:t>
              </a:r>
              <a:endParaRPr>
                <a:latin typeface="Barlow Light"/>
                <a:ea typeface="Barlow Light"/>
                <a:cs typeface="Barlow Light"/>
                <a:sym typeface="Barlow Light"/>
              </a:endParaRPr>
            </a:p>
          </p:txBody>
        </p:sp>
        <p:sp>
          <p:nvSpPr>
            <p:cNvPr id="440" name="Google Shape;440;p29"/>
            <p:cNvSpPr txBox="1"/>
            <p:nvPr/>
          </p:nvSpPr>
          <p:spPr>
            <a:xfrm>
              <a:off x="5099000" y="2431875"/>
              <a:ext cx="4356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Light"/>
                  <a:ea typeface="Barlow Light"/>
                  <a:cs typeface="Barlow Light"/>
                  <a:sym typeface="Barlow Light"/>
                </a:rPr>
                <a:t>1</a:t>
              </a:r>
              <a:endParaRPr>
                <a:latin typeface="Barlow Light"/>
                <a:ea typeface="Barlow Light"/>
                <a:cs typeface="Barlow Light"/>
                <a:sym typeface="Barlow Light"/>
              </a:endParaRPr>
            </a:p>
          </p:txBody>
        </p:sp>
        <p:grpSp>
          <p:nvGrpSpPr>
            <p:cNvPr id="441" name="Google Shape;441;p29"/>
            <p:cNvGrpSpPr/>
            <p:nvPr/>
          </p:nvGrpSpPr>
          <p:grpSpPr>
            <a:xfrm>
              <a:off x="730309" y="2809172"/>
              <a:ext cx="4597483" cy="344697"/>
              <a:chOff x="273100" y="2809100"/>
              <a:chExt cx="5384100" cy="344800"/>
            </a:xfrm>
          </p:grpSpPr>
          <p:sp>
            <p:nvSpPr>
              <p:cNvPr id="442" name="Google Shape;442;p29"/>
              <p:cNvSpPr/>
              <p:nvPr/>
            </p:nvSpPr>
            <p:spPr>
              <a:xfrm>
                <a:off x="273100" y="2809100"/>
                <a:ext cx="5384100" cy="344700"/>
              </a:xfrm>
              <a:prstGeom prst="roundRect">
                <a:avLst>
                  <a:gd name="adj" fmla="val 16667"/>
                </a:avLst>
              </a:pr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4499750" y="2816400"/>
                <a:ext cx="1157400" cy="337500"/>
              </a:xfrm>
              <a:prstGeom prst="roundRect">
                <a:avLst>
                  <a:gd name="adj" fmla="val 16667"/>
                </a:avLst>
              </a:prstGeom>
              <a:solidFill>
                <a:srgbClr val="B7B7B7"/>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4485050" y="2809100"/>
                <a:ext cx="624300" cy="344700"/>
              </a:xfrm>
              <a:prstGeom prst="rect">
                <a:avLst/>
              </a:prstGeom>
              <a:solidFill>
                <a:srgbClr val="B7B7B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45" name="Google Shape;445;p29"/>
          <p:cNvPicPr preferRelativeResize="0"/>
          <p:nvPr/>
        </p:nvPicPr>
        <p:blipFill>
          <a:blip r:embed="rId3">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5" name="矩形 4"/>
          <p:cNvSpPr/>
          <p:nvPr/>
        </p:nvSpPr>
        <p:spPr>
          <a:xfrm>
            <a:off x="4572000" y="20539"/>
            <a:ext cx="4572000" cy="5143499"/>
          </a:xfrm>
          <a:prstGeom prst="rect">
            <a:avLst/>
          </a:prstGeom>
          <a:solidFill>
            <a:srgbClr val="BECF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463" name="Google Shape;463;p30"/>
          <p:cNvPicPr preferRelativeResize="0"/>
          <p:nvPr/>
        </p:nvPicPr>
        <p:blipFill>
          <a:blip r:embed="rId3">
            <a:alphaModFix/>
          </a:blip>
          <a:stretch>
            <a:fillRect/>
          </a:stretch>
        </p:blipFill>
        <p:spPr>
          <a:xfrm>
            <a:off x="3728188" y="1003300"/>
            <a:ext cx="1619250" cy="323850"/>
          </a:xfrm>
          <a:prstGeom prst="rect">
            <a:avLst/>
          </a:prstGeom>
          <a:noFill/>
          <a:ln>
            <a:noFill/>
          </a:ln>
        </p:spPr>
      </p:pic>
      <p:pic>
        <p:nvPicPr>
          <p:cNvPr id="468" name="Google Shape;468;p30"/>
          <p:cNvPicPr preferRelativeResize="0"/>
          <p:nvPr/>
        </p:nvPicPr>
        <p:blipFill rotWithShape="1">
          <a:blip r:embed="rId4">
            <a:alphaModFix/>
          </a:blip>
          <a:srcRect l="6082" t="17350" r="49455" b="14394"/>
          <a:stretch/>
        </p:blipFill>
        <p:spPr>
          <a:xfrm>
            <a:off x="0" y="0"/>
            <a:ext cx="4796823" cy="5143499"/>
          </a:xfrm>
          <a:prstGeom prst="rect">
            <a:avLst/>
          </a:prstGeom>
          <a:noFill/>
          <a:ln>
            <a:noFill/>
          </a:ln>
        </p:spPr>
      </p:pic>
      <p:pic>
        <p:nvPicPr>
          <p:cNvPr id="450" name="Google Shape;450;p30"/>
          <p:cNvPicPr preferRelativeResize="0"/>
          <p:nvPr/>
        </p:nvPicPr>
        <p:blipFill>
          <a:blip r:embed="rId5">
            <a:alphaModFix/>
            <a:extLst>
              <a:ext uri="{BEBA8EAE-BF5A-486C-A8C5-ECC9F3942E4B}">
                <a14:imgProps xmlns:a14="http://schemas.microsoft.com/office/drawing/2010/main">
                  <a14:imgLayer r:embed="rId6">
                    <a14:imgEffect>
                      <a14:backgroundRemoval t="9494" b="100000" l="9639" r="100000">
                        <a14:foregroundMark x1="75904" y1="84810" x2="75904" y2="84810"/>
                        <a14:foregroundMark x1="64458" y1="89241" x2="64458" y2="89241"/>
                        <a14:foregroundMark x1="52410" y1="89241" x2="52410" y2="89241"/>
                      </a14:backgroundRemoval>
                    </a14:imgEffect>
                  </a14:imgLayer>
                </a14:imgProps>
              </a:ext>
            </a:extLst>
          </a:blip>
          <a:stretch>
            <a:fillRect/>
          </a:stretch>
        </p:blipFill>
        <p:spPr>
          <a:xfrm rot="1587726">
            <a:off x="7917275" y="2878972"/>
            <a:ext cx="943700" cy="898225"/>
          </a:xfrm>
          <a:prstGeom prst="rect">
            <a:avLst/>
          </a:prstGeom>
          <a:noFill/>
          <a:ln>
            <a:noFill/>
          </a:ln>
        </p:spPr>
      </p:pic>
      <p:pic>
        <p:nvPicPr>
          <p:cNvPr id="451" name="Google Shape;451;p30"/>
          <p:cNvPicPr preferRelativeResize="0"/>
          <p:nvPr/>
        </p:nvPicPr>
        <p:blipFill>
          <a:blip r:embed="rId7">
            <a:alphaModFix/>
            <a:extLst>
              <a:ext uri="{BEBA8EAE-BF5A-486C-A8C5-ECC9F3942E4B}">
                <a14:imgProps xmlns:a14="http://schemas.microsoft.com/office/drawing/2010/main">
                  <a14:imgLayer r:embed="rId8">
                    <a14:imgEffect>
                      <a14:backgroundRemoval t="0" b="89286" l="9574" r="89362">
                        <a14:foregroundMark x1="58511" y1="27381" x2="58511" y2="27381"/>
                      </a14:backgroundRemoval>
                    </a14:imgEffect>
                  </a14:imgLayer>
                </a14:imgProps>
              </a:ext>
            </a:extLst>
          </a:blip>
          <a:stretch>
            <a:fillRect/>
          </a:stretch>
        </p:blipFill>
        <p:spPr>
          <a:xfrm>
            <a:off x="6772994" y="1923678"/>
            <a:ext cx="895350" cy="800100"/>
          </a:xfrm>
          <a:prstGeom prst="rect">
            <a:avLst/>
          </a:prstGeom>
          <a:noFill/>
          <a:ln>
            <a:noFill/>
          </a:ln>
        </p:spPr>
      </p:pic>
      <p:sp>
        <p:nvSpPr>
          <p:cNvPr id="457" name="Google Shape;457;p30"/>
          <p:cNvSpPr txBox="1"/>
          <p:nvPr/>
        </p:nvSpPr>
        <p:spPr>
          <a:xfrm>
            <a:off x="4841700" y="1444825"/>
            <a:ext cx="2028600"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dirty="0">
                <a:latin typeface="Barlow"/>
                <a:ea typeface="Barlow Light"/>
                <a:cs typeface="Barlow"/>
                <a:sym typeface="Barlow Light"/>
              </a:rPr>
              <a:t>Ridge Regression</a:t>
            </a:r>
            <a:endParaRPr sz="1800" dirty="0">
              <a:latin typeface="Barlow"/>
              <a:ea typeface="Barlow Light"/>
              <a:cs typeface="Barlow"/>
              <a:sym typeface="Barlow Light"/>
            </a:endParaRPr>
          </a:p>
        </p:txBody>
      </p:sp>
      <p:sp>
        <p:nvSpPr>
          <p:cNvPr id="458" name="Google Shape;458;p30"/>
          <p:cNvSpPr txBox="1"/>
          <p:nvPr/>
        </p:nvSpPr>
        <p:spPr>
          <a:xfrm>
            <a:off x="7032288" y="3743000"/>
            <a:ext cx="2220232"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dirty="0">
                <a:latin typeface="Barlow Light"/>
                <a:ea typeface="Barlow Light"/>
                <a:cs typeface="Barlow Light"/>
                <a:sym typeface="Barlow Light"/>
              </a:rPr>
              <a:t>Linear Regression</a:t>
            </a:r>
            <a:endParaRPr sz="1800" dirty="0">
              <a:latin typeface="Barlow Light"/>
              <a:ea typeface="Barlow Light"/>
              <a:cs typeface="Barlow Light"/>
              <a:sym typeface="Barlow Light"/>
            </a:endParaRPr>
          </a:p>
        </p:txBody>
      </p:sp>
      <p:pic>
        <p:nvPicPr>
          <p:cNvPr id="459" name="Google Shape;459;p30"/>
          <p:cNvPicPr preferRelativeResize="0"/>
          <p:nvPr/>
        </p:nvPicPr>
        <p:blipFill>
          <a:blip r:embed="rId9">
            <a:alphaModFix/>
          </a:blip>
          <a:stretch>
            <a:fillRect/>
          </a:stretch>
        </p:blipFill>
        <p:spPr>
          <a:xfrm>
            <a:off x="156400" y="245550"/>
            <a:ext cx="1039525" cy="674975"/>
          </a:xfrm>
          <a:prstGeom prst="rect">
            <a:avLst/>
          </a:prstGeom>
          <a:noFill/>
          <a:ln>
            <a:noFill/>
          </a:ln>
        </p:spPr>
      </p:pic>
      <p:pic>
        <p:nvPicPr>
          <p:cNvPr id="462" name="Google Shape;462;p30"/>
          <p:cNvPicPr preferRelativeResize="0"/>
          <p:nvPr/>
        </p:nvPicPr>
        <p:blipFill>
          <a:blip r:embed="rId10">
            <a:alphaModFix/>
          </a:blip>
          <a:stretch>
            <a:fillRect/>
          </a:stretch>
        </p:blipFill>
        <p:spPr>
          <a:xfrm>
            <a:off x="4925744" y="1907200"/>
            <a:ext cx="1628775" cy="333375"/>
          </a:xfrm>
          <a:prstGeom prst="rect">
            <a:avLst/>
          </a:prstGeom>
          <a:noFill/>
          <a:ln>
            <a:noFill/>
          </a:ln>
        </p:spPr>
      </p:pic>
      <p:pic>
        <p:nvPicPr>
          <p:cNvPr id="465" name="Google Shape;465;p30"/>
          <p:cNvPicPr preferRelativeResize="0"/>
          <p:nvPr/>
        </p:nvPicPr>
        <p:blipFill>
          <a:blip r:embed="rId3">
            <a:alphaModFix/>
          </a:blip>
          <a:stretch>
            <a:fillRect/>
          </a:stretch>
        </p:blipFill>
        <p:spPr>
          <a:xfrm>
            <a:off x="6225231" y="3088638"/>
            <a:ext cx="1619250" cy="323850"/>
          </a:xfrm>
          <a:prstGeom prst="rect">
            <a:avLst/>
          </a:prstGeom>
          <a:noFill/>
          <a:ln>
            <a:noFill/>
          </a:ln>
        </p:spPr>
      </p:pic>
      <p:pic>
        <p:nvPicPr>
          <p:cNvPr id="466" name="Google Shape;466;p30"/>
          <p:cNvPicPr preferRelativeResize="0"/>
          <p:nvPr/>
        </p:nvPicPr>
        <p:blipFill>
          <a:blip r:embed="rId10">
            <a:alphaModFix/>
          </a:blip>
          <a:stretch>
            <a:fillRect/>
          </a:stretch>
        </p:blipFill>
        <p:spPr>
          <a:xfrm>
            <a:off x="7232188" y="4204050"/>
            <a:ext cx="1628775" cy="333375"/>
          </a:xfrm>
          <a:prstGeom prst="rect">
            <a:avLst/>
          </a:prstGeom>
          <a:noFill/>
          <a:ln>
            <a:noFill/>
          </a:ln>
        </p:spPr>
      </p:pic>
      <p:sp>
        <p:nvSpPr>
          <p:cNvPr id="467" name="Google Shape;467;p30"/>
          <p:cNvSpPr txBox="1"/>
          <p:nvPr/>
        </p:nvSpPr>
        <p:spPr>
          <a:xfrm>
            <a:off x="6156176" y="2642675"/>
            <a:ext cx="2628006"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dirty="0">
                <a:latin typeface="Barlow Light"/>
                <a:ea typeface="Barlow Light"/>
                <a:cs typeface="Barlow Light"/>
                <a:sym typeface="Barlow Light"/>
              </a:rPr>
              <a:t>Lasso Regression</a:t>
            </a:r>
            <a:endParaRPr sz="1800" dirty="0">
              <a:latin typeface="Barlow Light"/>
              <a:ea typeface="Barlow Light"/>
              <a:cs typeface="Barlow Light"/>
              <a:sym typeface="Barlow Light"/>
            </a:endParaRPr>
          </a:p>
        </p:txBody>
      </p:sp>
      <p:sp>
        <p:nvSpPr>
          <p:cNvPr id="469" name="Google Shape;469;p30"/>
          <p:cNvSpPr/>
          <p:nvPr/>
        </p:nvSpPr>
        <p:spPr>
          <a:xfrm rot="-868610">
            <a:off x="3701910" y="325554"/>
            <a:ext cx="327261" cy="211096"/>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6;p31"/>
          <p:cNvSpPr txBox="1">
            <a:spLocks/>
          </p:cNvSpPr>
          <p:nvPr/>
        </p:nvSpPr>
        <p:spPr>
          <a:xfrm rot="16200000">
            <a:off x="8520450" y="2380248"/>
            <a:ext cx="911100" cy="336000"/>
          </a:xfrm>
          <a:prstGeom prst="rect">
            <a:avLst/>
          </a:pr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1pPr>
            <a:lvl2pPr marR="0" lvl="1"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2pPr>
            <a:lvl3pPr marR="0" lvl="2"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3pPr>
            <a:lvl4pPr marR="0" lvl="3"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4pPr>
            <a:lvl5pPr marR="0" lvl="4"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5pPr>
            <a:lvl6pPr marR="0" lvl="5"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6pPr>
            <a:lvl7pPr marR="0" lvl="6"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7pPr>
            <a:lvl8pPr marR="0" lvl="7"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8pPr>
            <a:lvl9pPr marR="0" lvl="8" algn="ctr" rtl="0">
              <a:lnSpc>
                <a:spcPct val="100000"/>
              </a:lnSpc>
              <a:spcBef>
                <a:spcPts val="0"/>
              </a:spcBef>
              <a:spcAft>
                <a:spcPts val="0"/>
              </a:spcAft>
              <a:buClr>
                <a:srgbClr val="000000"/>
              </a:buClr>
              <a:buFont typeface="Arial"/>
              <a:buNone/>
              <a:defRPr sz="1000" b="0" i="0" u="none" strike="noStrike" cap="none">
                <a:solidFill>
                  <a:srgbClr val="FFFFFF"/>
                </a:solidFill>
                <a:latin typeface="Barlow"/>
                <a:ea typeface="Barlow"/>
                <a:cs typeface="Barlow"/>
                <a:sym typeface="Barlow"/>
              </a:defRPr>
            </a:lvl9pPr>
          </a:lstStyle>
          <a:p>
            <a:endParaRPr lang="en" dirty="0">
              <a:latin typeface="Droid Serif"/>
              <a:ea typeface="Droid Serif"/>
              <a:cs typeface="Droid Serif"/>
              <a:sym typeface="Droid Serif"/>
            </a:endParaRPr>
          </a:p>
        </p:txBody>
      </p:sp>
      <p:sp>
        <p:nvSpPr>
          <p:cNvPr id="2" name="圆角矩形 1"/>
          <p:cNvSpPr/>
          <p:nvPr/>
        </p:nvSpPr>
        <p:spPr>
          <a:xfrm>
            <a:off x="4193628" y="398855"/>
            <a:ext cx="378372" cy="483174"/>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448172" y="2642675"/>
            <a:ext cx="1899692" cy="348044"/>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465438" y="3867893"/>
            <a:ext cx="1658290" cy="292981"/>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6" name="Google Shape;456;p30"/>
          <p:cNvSpPr txBox="1"/>
          <p:nvPr/>
        </p:nvSpPr>
        <p:spPr>
          <a:xfrm>
            <a:off x="467544" y="3790834"/>
            <a:ext cx="1628700" cy="43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dirty="0">
                <a:latin typeface="Barlow"/>
                <a:ea typeface="Barlow"/>
                <a:cs typeface="Barlow"/>
                <a:sym typeface="Barlow"/>
              </a:rPr>
              <a:t>Decision Tree</a:t>
            </a:r>
            <a:endParaRPr sz="1800" dirty="0">
              <a:latin typeface="Barlow"/>
              <a:ea typeface="Barlow"/>
              <a:cs typeface="Barlow"/>
              <a:sym typeface="Barlow"/>
            </a:endParaRPr>
          </a:p>
        </p:txBody>
      </p:sp>
      <p:sp>
        <p:nvSpPr>
          <p:cNvPr id="455" name="Google Shape;455;p30"/>
          <p:cNvSpPr txBox="1"/>
          <p:nvPr/>
        </p:nvSpPr>
        <p:spPr>
          <a:xfrm>
            <a:off x="1624972" y="2643758"/>
            <a:ext cx="1794900" cy="3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Barlow"/>
                <a:ea typeface="Barlow"/>
                <a:cs typeface="Barlow"/>
                <a:sym typeface="Barlow"/>
              </a:rPr>
              <a:t>Random Forest</a:t>
            </a:r>
            <a:endParaRPr sz="1800" dirty="0">
              <a:latin typeface="Barlow"/>
              <a:ea typeface="Barlow"/>
              <a:cs typeface="Barlow"/>
              <a:sym typeface="Barlow"/>
            </a:endParaRPr>
          </a:p>
        </p:txBody>
      </p:sp>
      <p:sp>
        <p:nvSpPr>
          <p:cNvPr id="25" name="圆角矩形 24"/>
          <p:cNvSpPr/>
          <p:nvPr/>
        </p:nvSpPr>
        <p:spPr>
          <a:xfrm>
            <a:off x="2918768" y="1444825"/>
            <a:ext cx="1131593" cy="338500"/>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4" name="Google Shape;454;p30"/>
          <p:cNvSpPr txBox="1"/>
          <p:nvPr/>
        </p:nvSpPr>
        <p:spPr>
          <a:xfrm>
            <a:off x="2977138" y="1491630"/>
            <a:ext cx="946790" cy="3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Barlow"/>
                <a:ea typeface="Barlow"/>
                <a:cs typeface="Barlow"/>
                <a:sym typeface="Barlow"/>
              </a:rPr>
              <a:t>GBDT</a:t>
            </a:r>
            <a:endParaRPr sz="1800" dirty="0">
              <a:latin typeface="Barlow"/>
              <a:ea typeface="Barlow"/>
              <a:cs typeface="Barlow"/>
              <a:sym typeface="Barlow"/>
            </a:endParaRPr>
          </a:p>
        </p:txBody>
      </p:sp>
      <p:sp>
        <p:nvSpPr>
          <p:cNvPr id="3" name="椭圆 2"/>
          <p:cNvSpPr/>
          <p:nvPr/>
        </p:nvSpPr>
        <p:spPr>
          <a:xfrm>
            <a:off x="4139952" y="627534"/>
            <a:ext cx="354084" cy="288033"/>
          </a:xfrm>
          <a:prstGeom prst="ellipse">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4139952" y="627534"/>
            <a:ext cx="216024" cy="135633"/>
          </a:xfrm>
          <a:prstGeom prst="ellipse">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4572000" y="704476"/>
            <a:ext cx="504000" cy="177553"/>
          </a:xfrm>
          <a:prstGeom prst="rect">
            <a:avLst/>
          </a:prstGeom>
          <a:solidFill>
            <a:srgbClr val="BECF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3" name="Google Shape;453;p30"/>
          <p:cNvSpPr txBox="1"/>
          <p:nvPr/>
        </p:nvSpPr>
        <p:spPr>
          <a:xfrm>
            <a:off x="4067944" y="627534"/>
            <a:ext cx="1127700" cy="35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dirty="0">
                <a:latin typeface="Barlow"/>
                <a:ea typeface="Barlow"/>
                <a:cs typeface="Barlow"/>
                <a:sym typeface="Barlow"/>
              </a:rPr>
              <a:t>XGBo</a:t>
            </a:r>
            <a:r>
              <a:rPr lang="en" sz="1800" dirty="0">
                <a:latin typeface="Barlow Light"/>
                <a:ea typeface="Barlow Light"/>
                <a:cs typeface="Barlow Light"/>
                <a:sym typeface="Barlow Light"/>
              </a:rPr>
              <a:t>ost</a:t>
            </a:r>
            <a:endParaRPr sz="1800" dirty="0">
              <a:latin typeface="Barlow Light"/>
              <a:ea typeface="Barlow Light"/>
              <a:cs typeface="Barlow Light"/>
              <a:sym typeface="Barlow Light"/>
            </a:endParaRPr>
          </a:p>
        </p:txBody>
      </p:sp>
      <p:sp>
        <p:nvSpPr>
          <p:cNvPr id="452" name="Google Shape;452;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3"/>
        <p:cNvGrpSpPr/>
        <p:nvPr/>
      </p:nvGrpSpPr>
      <p:grpSpPr>
        <a:xfrm>
          <a:off x="0" y="0"/>
          <a:ext cx="0" cy="0"/>
          <a:chOff x="0" y="0"/>
          <a:chExt cx="0" cy="0"/>
        </a:xfrm>
      </p:grpSpPr>
      <p:sp>
        <p:nvSpPr>
          <p:cNvPr id="474" name="Google Shape;474;p31"/>
          <p:cNvSpPr/>
          <p:nvPr/>
        </p:nvSpPr>
        <p:spPr>
          <a:xfrm>
            <a:off x="63600" y="63750"/>
            <a:ext cx="9016800" cy="5016000"/>
          </a:xfrm>
          <a:prstGeom prst="rect">
            <a:avLst/>
          </a:prstGeom>
          <a:noFill/>
          <a:ln w="22860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latin typeface="Droid Serif"/>
              <a:ea typeface="Droid Serif"/>
              <a:cs typeface="Droid Serif"/>
              <a:sym typeface="Droid Serif"/>
            </a:endParaRPr>
          </a:p>
        </p:txBody>
      </p:sp>
      <p:sp>
        <p:nvSpPr>
          <p:cNvPr id="475" name="Google Shape;475;p31"/>
          <p:cNvSpPr/>
          <p:nvPr/>
        </p:nvSpPr>
        <p:spPr>
          <a:xfrm>
            <a:off x="4124100" y="4788325"/>
            <a:ext cx="895800" cy="336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latin typeface="Droid Serif"/>
              <a:ea typeface="Droid Serif"/>
              <a:cs typeface="Droid Serif"/>
              <a:sym typeface="Droid Serif"/>
            </a:endParaRPr>
          </a:p>
        </p:txBody>
      </p:sp>
      <p:sp>
        <p:nvSpPr>
          <p:cNvPr id="476" name="Google Shape;476;p31"/>
          <p:cNvSpPr txBox="1">
            <a:spLocks noGrp="1"/>
          </p:cNvSpPr>
          <p:nvPr>
            <p:ph type="sldNum" idx="12"/>
          </p:nvPr>
        </p:nvSpPr>
        <p:spPr>
          <a:xfrm>
            <a:off x="4128200" y="4788325"/>
            <a:ext cx="911100" cy="336000"/>
          </a:xfrm>
          <a:prstGeom prst="rect">
            <a:avLst/>
          </a:prstGeom>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fld id="{00000000-1234-1234-1234-123412341234}" type="slidenum">
              <a:rPr lang="en">
                <a:solidFill>
                  <a:srgbClr val="FFFFFF"/>
                </a:solidFill>
                <a:latin typeface="Droid Serif"/>
                <a:ea typeface="Droid Serif"/>
                <a:cs typeface="Droid Serif"/>
                <a:sym typeface="Droid Serif"/>
              </a:rPr>
              <a:t>19</a:t>
            </a:fld>
            <a:endParaRPr>
              <a:solidFill>
                <a:srgbClr val="FFFFFF"/>
              </a:solidFill>
              <a:latin typeface="Droid Serif"/>
              <a:ea typeface="Droid Serif"/>
              <a:cs typeface="Droid Serif"/>
              <a:sym typeface="Droid Serif"/>
            </a:endParaRPr>
          </a:p>
        </p:txBody>
      </p:sp>
      <p:pic>
        <p:nvPicPr>
          <p:cNvPr id="477" name="Google Shape;477;p31"/>
          <p:cNvPicPr preferRelativeResize="0"/>
          <p:nvPr/>
        </p:nvPicPr>
        <p:blipFill>
          <a:blip r:embed="rId3">
            <a:alphaModFix/>
          </a:blip>
          <a:stretch>
            <a:fillRect/>
          </a:stretch>
        </p:blipFill>
        <p:spPr>
          <a:xfrm>
            <a:off x="156400" y="245550"/>
            <a:ext cx="1039525" cy="674975"/>
          </a:xfrm>
          <a:prstGeom prst="rect">
            <a:avLst/>
          </a:prstGeom>
          <a:noFill/>
          <a:ln>
            <a:noFill/>
          </a:ln>
        </p:spPr>
      </p:pic>
      <p:graphicFrame>
        <p:nvGraphicFramePr>
          <p:cNvPr id="478" name="Google Shape;478;p31"/>
          <p:cNvGraphicFramePr/>
          <p:nvPr>
            <p:extLst>
              <p:ext uri="{D42A27DB-BD31-4B8C-83A1-F6EECF244321}">
                <p14:modId xmlns:p14="http://schemas.microsoft.com/office/powerpoint/2010/main" val="808428318"/>
              </p:ext>
            </p:extLst>
          </p:nvPr>
        </p:nvGraphicFramePr>
        <p:xfrm>
          <a:off x="630747" y="2839975"/>
          <a:ext cx="7882507" cy="1828650"/>
        </p:xfrm>
        <a:graphic>
          <a:graphicData uri="http://schemas.openxmlformats.org/drawingml/2006/table">
            <a:tbl>
              <a:tblPr>
                <a:noFill/>
                <a:tableStyleId>{3BC13649-0126-447E-87AD-EB1047090847}</a:tableStyleId>
              </a:tblPr>
              <a:tblGrid>
                <a:gridCol w="1073143"/>
                <a:gridCol w="738550"/>
                <a:gridCol w="764967"/>
                <a:gridCol w="562189"/>
                <a:gridCol w="669359"/>
                <a:gridCol w="1205254"/>
                <a:gridCol w="927283"/>
                <a:gridCol w="1362527"/>
                <a:gridCol w="579235"/>
              </a:tblGrid>
              <a:tr h="330773">
                <a:tc rowSpan="2">
                  <a:txBody>
                    <a:bodyPr/>
                    <a:lstStyle/>
                    <a:p>
                      <a:pPr marL="0" marR="0" lvl="0" indent="0" algn="ctr" rtl="0">
                        <a:lnSpc>
                          <a:spcPct val="100000"/>
                        </a:lnSpc>
                        <a:spcBef>
                          <a:spcPts val="0"/>
                        </a:spcBef>
                        <a:spcAft>
                          <a:spcPts val="0"/>
                        </a:spcAft>
                        <a:buNone/>
                      </a:pP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Classification</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zh-CN"/>
                    </a:p>
                  </a:txBody>
                  <a:tcPr/>
                </a:tc>
                <a:tc hMerge="1">
                  <a:txBody>
                    <a:bodyPr/>
                    <a:lstStyle/>
                    <a:p>
                      <a:endParaRPr lang="zh-CN"/>
                    </a:p>
                  </a:txBody>
                  <a:tcPr/>
                </a:tc>
                <a:tc gridSpan="3">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Regression</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zh-CN"/>
                    </a:p>
                  </a:txBody>
                  <a:tcPr/>
                </a:tc>
                <a:tc hMerge="1">
                  <a:txBody>
                    <a:bodyPr/>
                    <a:lstStyle/>
                    <a:p>
                      <a:endParaRPr lang="zh-CN"/>
                    </a:p>
                  </a:txBody>
                  <a:tcPr/>
                </a:tc>
                <a:tc rowSpan="2">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XGB (Preprocessed)</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None/>
                      </a:pPr>
                      <a:r>
                        <a:rPr lang="en" sz="1000" dirty="0">
                          <a:latin typeface="Droid Serif"/>
                          <a:ea typeface="Droid Serif"/>
                          <a:cs typeface="Droid Serif"/>
                          <a:sym typeface="Droid Serif"/>
                        </a:rPr>
                        <a:t>XGB</a:t>
                      </a:r>
                      <a:endParaRPr sz="1000" dirty="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59131">
                <a:tc vMerge="1">
                  <a:txBody>
                    <a:bodyPr/>
                    <a:lstStyle/>
                    <a:p>
                      <a:endParaRPr lang="zh-CN"/>
                    </a:p>
                  </a:txBody>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DT</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RF</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GBDT</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Linear</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Lasso</a:t>
                      </a:r>
                      <a:endParaRPr sz="1000">
                        <a:latin typeface="Droid Serif"/>
                        <a:ea typeface="Droid Serif"/>
                        <a:cs typeface="Droid Serif"/>
                        <a:sym typeface="Droid Serif"/>
                      </a:endParaRPr>
                    </a:p>
                    <a:p>
                      <a:pPr marL="0" marR="0" lvl="0" indent="0" algn="ctr" rtl="0">
                        <a:lnSpc>
                          <a:spcPct val="100000"/>
                        </a:lnSpc>
                        <a:spcBef>
                          <a:spcPts val="0"/>
                        </a:spcBef>
                        <a:spcAft>
                          <a:spcPts val="0"/>
                        </a:spcAft>
                        <a:buNone/>
                      </a:pPr>
                      <a:r>
                        <a:rPr lang="en" sz="1000">
                          <a:latin typeface="Droid Serif"/>
                          <a:ea typeface="Droid Serif"/>
                          <a:cs typeface="Droid Serif"/>
                          <a:sym typeface="Droid Serif"/>
                        </a:rPr>
                        <a:t>(alpha = 0.0009)</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Ridge</a:t>
                      </a:r>
                      <a:endParaRPr sz="1000">
                        <a:latin typeface="Droid Serif"/>
                        <a:ea typeface="Droid Serif"/>
                        <a:cs typeface="Droid Serif"/>
                        <a:sym typeface="Droid Serif"/>
                      </a:endParaRPr>
                    </a:p>
                    <a:p>
                      <a:pPr marL="0" marR="0" lvl="0" indent="0" algn="ctr" rtl="0">
                        <a:lnSpc>
                          <a:spcPct val="100000"/>
                        </a:lnSpc>
                        <a:spcBef>
                          <a:spcPts val="0"/>
                        </a:spcBef>
                        <a:spcAft>
                          <a:spcPts val="0"/>
                        </a:spcAft>
                        <a:buNone/>
                      </a:pPr>
                      <a:r>
                        <a:rPr lang="en" sz="1000">
                          <a:latin typeface="Droid Serif"/>
                          <a:ea typeface="Droid Serif"/>
                          <a:cs typeface="Droid Serif"/>
                          <a:sym typeface="Droid Serif"/>
                        </a:rPr>
                        <a:t>(alpha = 0.6)</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zh-CN"/>
                    </a:p>
                  </a:txBody>
                  <a:tcPr/>
                </a:tc>
                <a:tc vMerge="1">
                  <a:txBody>
                    <a:bodyPr/>
                    <a:lstStyle/>
                    <a:p>
                      <a:endParaRPr lang="zh-CN"/>
                    </a:p>
                  </a:txBody>
                  <a:tcPr/>
                </a:tc>
              </a:tr>
              <a:tr h="315644">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Test Set</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0.44</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0.47</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smtClean="0">
                          <a:latin typeface="Droid Serif"/>
                          <a:ea typeface="Droid Serif"/>
                          <a:cs typeface="Droid Serif"/>
                          <a:sym typeface="Droid Serif"/>
                        </a:rPr>
                        <a:t>0.43</a:t>
                      </a:r>
                      <a:endParaRPr sz="1000" dirty="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0.50503</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0.50039</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0.50494</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0.55</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0.6</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15644">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Train Set</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0.46</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0.51</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smtClean="0">
                          <a:latin typeface="Droid Serif"/>
                          <a:ea typeface="Droid Serif"/>
                          <a:cs typeface="Droid Serif"/>
                          <a:sym typeface="Droid Serif"/>
                        </a:rPr>
                        <a:t>0.89</a:t>
                      </a:r>
                      <a:endParaRPr sz="1000" dirty="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0.51672</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0.5106</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0.51644</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0.62</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0.67</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15644">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Test Offset</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0.47</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0.51</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smtClean="0">
                          <a:latin typeface="Droid Serif"/>
                          <a:ea typeface="Droid Serif"/>
                          <a:cs typeface="Droid Serif"/>
                          <a:sym typeface="Droid Serif"/>
                        </a:rPr>
                        <a:t>0.53</a:t>
                      </a:r>
                      <a:endParaRPr sz="1000" dirty="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0.5647</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0.56495</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0.56458</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latin typeface="Droid Serif"/>
                          <a:ea typeface="Droid Serif"/>
                          <a:cs typeface="Droid Serif"/>
                          <a:sym typeface="Droid Serif"/>
                        </a:rPr>
                        <a:t>0.61</a:t>
                      </a:r>
                      <a:endParaRPr sz="100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dirty="0">
                          <a:latin typeface="Droid Serif"/>
                          <a:ea typeface="Droid Serif"/>
                          <a:cs typeface="Droid Serif"/>
                          <a:sym typeface="Droid Serif"/>
                        </a:rPr>
                        <a:t>0.66</a:t>
                      </a:r>
                      <a:endParaRPr sz="1000" dirty="0">
                        <a:latin typeface="Droid Serif"/>
                        <a:ea typeface="Droid Serif"/>
                        <a:cs typeface="Droid Serif"/>
                        <a:sym typeface="Droid Serif"/>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graphicFrame>
        <p:nvGraphicFramePr>
          <p:cNvPr id="8" name="图表 7">
            <a:extLst>
              <a:ext uri="{FF2B5EF4-FFF2-40B4-BE49-F238E27FC236}">
                <a16:creationId xmlns="" xmlns:xdr="http://schemas.openxmlformats.org/drawingml/2006/spreadsheetDrawing" xmlns:a16="http://schemas.microsoft.com/office/drawing/2014/main" xmlns:lc="http://schemas.openxmlformats.org/drawingml/2006/lockedCanvas" id="{132267ED-D68A-4D7D-B44E-88D6A2AEF8F9}"/>
              </a:ext>
            </a:extLst>
          </p:cNvPr>
          <p:cNvGraphicFramePr>
            <a:graphicFrameLocks/>
          </p:cNvGraphicFramePr>
          <p:nvPr>
            <p:extLst>
              <p:ext uri="{D42A27DB-BD31-4B8C-83A1-F6EECF244321}">
                <p14:modId xmlns:p14="http://schemas.microsoft.com/office/powerpoint/2010/main" val="3435263869"/>
              </p:ext>
            </p:extLst>
          </p:nvPr>
        </p:nvGraphicFramePr>
        <p:xfrm>
          <a:off x="1406992" y="199816"/>
          <a:ext cx="6330016" cy="254751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14"/>
          <p:cNvSpPr txBox="1">
            <a:spLocks noGrp="1"/>
          </p:cNvSpPr>
          <p:nvPr>
            <p:ph type="body" idx="1"/>
          </p:nvPr>
        </p:nvSpPr>
        <p:spPr>
          <a:xfrm>
            <a:off x="734528" y="1843425"/>
            <a:ext cx="4989600" cy="727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rgbClr val="A5B0FE"/>
              </a:buClr>
              <a:buSzPts val="2200"/>
              <a:buChar char="▹"/>
            </a:pPr>
            <a:r>
              <a:rPr lang="en" sz="2200"/>
              <a:t>Data Preparation and Exploration</a:t>
            </a:r>
            <a:endParaRPr sz="2200"/>
          </a:p>
        </p:txBody>
      </p:sp>
      <p:sp>
        <p:nvSpPr>
          <p:cNvPr id="251" name="Google Shape;251;p14"/>
          <p:cNvSpPr txBox="1">
            <a:spLocks noGrp="1"/>
          </p:cNvSpPr>
          <p:nvPr>
            <p:ph type="body" idx="2"/>
          </p:nvPr>
        </p:nvSpPr>
        <p:spPr>
          <a:xfrm>
            <a:off x="734528" y="1224875"/>
            <a:ext cx="3875088" cy="727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rgbClr val="A5B0FE"/>
              </a:buClr>
              <a:buSzPts val="2200"/>
              <a:buChar char="▹"/>
            </a:pPr>
            <a:r>
              <a:rPr lang="en" sz="2200" dirty="0"/>
              <a:t>Business Problem </a:t>
            </a:r>
            <a:endParaRPr sz="2200" dirty="0"/>
          </a:p>
        </p:txBody>
      </p:sp>
      <p:sp>
        <p:nvSpPr>
          <p:cNvPr id="248" name="Google Shape;24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52" name="Google Shape;252;p14"/>
          <p:cNvSpPr txBox="1">
            <a:spLocks noGrp="1"/>
          </p:cNvSpPr>
          <p:nvPr>
            <p:ph type="body" idx="4294967295"/>
          </p:nvPr>
        </p:nvSpPr>
        <p:spPr>
          <a:xfrm>
            <a:off x="734528" y="3079750"/>
            <a:ext cx="4556125" cy="728663"/>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dirty="0"/>
              <a:t>Interpretation of Results</a:t>
            </a:r>
            <a:endParaRPr sz="2200" dirty="0"/>
          </a:p>
        </p:txBody>
      </p:sp>
      <p:sp>
        <p:nvSpPr>
          <p:cNvPr id="253" name="Google Shape;253;p14"/>
          <p:cNvSpPr txBox="1">
            <a:spLocks noGrp="1"/>
          </p:cNvSpPr>
          <p:nvPr>
            <p:ph type="body" idx="4294967295"/>
          </p:nvPr>
        </p:nvSpPr>
        <p:spPr>
          <a:xfrm>
            <a:off x="734528" y="2462213"/>
            <a:ext cx="3875088" cy="727075"/>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dirty="0"/>
              <a:t>Modeling</a:t>
            </a:r>
            <a:endParaRPr sz="2200" dirty="0"/>
          </a:p>
        </p:txBody>
      </p:sp>
      <p:sp>
        <p:nvSpPr>
          <p:cNvPr id="254" name="Google Shape;254;p14"/>
          <p:cNvSpPr txBox="1">
            <a:spLocks noGrp="1"/>
          </p:cNvSpPr>
          <p:nvPr>
            <p:ph type="body" idx="4294967295"/>
          </p:nvPr>
        </p:nvSpPr>
        <p:spPr>
          <a:xfrm>
            <a:off x="734528" y="4298950"/>
            <a:ext cx="3875088" cy="728663"/>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Business Impact</a:t>
            </a:r>
            <a:endParaRPr sz="2200"/>
          </a:p>
        </p:txBody>
      </p:sp>
      <p:sp>
        <p:nvSpPr>
          <p:cNvPr id="256" name="Google Shape;256;p14"/>
          <p:cNvSpPr txBox="1">
            <a:spLocks noGrp="1"/>
          </p:cNvSpPr>
          <p:nvPr>
            <p:ph type="body" idx="4294967295"/>
          </p:nvPr>
        </p:nvSpPr>
        <p:spPr>
          <a:xfrm>
            <a:off x="734528" y="3689350"/>
            <a:ext cx="4556125" cy="728663"/>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dirty="0"/>
              <a:t>Improvement</a:t>
            </a:r>
            <a:endParaRPr sz="2200" dirty="0"/>
          </a:p>
        </p:txBody>
      </p:sp>
      <p:sp>
        <p:nvSpPr>
          <p:cNvPr id="249" name="Google Shape;249;p14"/>
          <p:cNvSpPr txBox="1"/>
          <p:nvPr/>
        </p:nvSpPr>
        <p:spPr>
          <a:xfrm>
            <a:off x="2087975" y="306800"/>
            <a:ext cx="28278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dirty="0">
                <a:latin typeface="Barlow Light"/>
                <a:ea typeface="Barlow Light"/>
                <a:cs typeface="Barlow Light"/>
                <a:sym typeface="Barlow Light"/>
              </a:rPr>
              <a:t>Content</a:t>
            </a:r>
            <a:endParaRPr sz="4800" dirty="0">
              <a:latin typeface="Barlow Light"/>
              <a:ea typeface="Barlow Light"/>
              <a:cs typeface="Barlow Light"/>
              <a:sym typeface="Barlow Light"/>
            </a:endParaRPr>
          </a:p>
        </p:txBody>
      </p:sp>
      <p:pic>
        <p:nvPicPr>
          <p:cNvPr id="255" name="Google Shape;255;p14"/>
          <p:cNvPicPr preferRelativeResize="0"/>
          <p:nvPr/>
        </p:nvPicPr>
        <p:blipFill>
          <a:blip r:embed="rId3">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85" name="Google Shape;485;p32"/>
          <p:cNvSpPr txBox="1"/>
          <p:nvPr/>
        </p:nvSpPr>
        <p:spPr>
          <a:xfrm>
            <a:off x="-4426" y="771550"/>
            <a:ext cx="6088593" cy="1068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None/>
            </a:pPr>
            <a:r>
              <a:rPr lang="en" sz="3300" dirty="0">
                <a:solidFill>
                  <a:srgbClr val="1C4587"/>
                </a:solidFill>
                <a:latin typeface="Barlow"/>
                <a:ea typeface="Barlow"/>
                <a:cs typeface="Barlow"/>
                <a:sym typeface="Barlow"/>
              </a:rPr>
              <a:t>XGBoost </a:t>
            </a:r>
            <a:endParaRPr sz="3300" dirty="0">
              <a:solidFill>
                <a:srgbClr val="1C4587"/>
              </a:solidFill>
              <a:latin typeface="Barlow"/>
              <a:ea typeface="Barlow"/>
              <a:cs typeface="Barlow"/>
              <a:sym typeface="Barlow"/>
            </a:endParaRPr>
          </a:p>
          <a:p>
            <a:pPr marL="0" marR="0" lvl="0" indent="0" algn="ctr" rtl="0">
              <a:lnSpc>
                <a:spcPct val="150000"/>
              </a:lnSpc>
              <a:spcBef>
                <a:spcPts val="0"/>
              </a:spcBef>
              <a:spcAft>
                <a:spcPts val="0"/>
              </a:spcAft>
              <a:buNone/>
            </a:pPr>
            <a:r>
              <a:rPr lang="en" sz="2400" dirty="0" smtClean="0">
                <a:solidFill>
                  <a:srgbClr val="1C4587"/>
                </a:solidFill>
                <a:latin typeface="Barlow"/>
                <a:ea typeface="Barlow"/>
                <a:cs typeface="Barlow"/>
                <a:sym typeface="Barlow"/>
              </a:rPr>
              <a:t>Main </a:t>
            </a:r>
            <a:r>
              <a:rPr lang="en" sz="2400" dirty="0">
                <a:solidFill>
                  <a:srgbClr val="1C4587"/>
                </a:solidFill>
                <a:latin typeface="Barlow"/>
                <a:ea typeface="Barlow"/>
                <a:cs typeface="Barlow"/>
                <a:sym typeface="Barlow"/>
              </a:rPr>
              <a:t>Reasons for Good Performance</a:t>
            </a:r>
            <a:endParaRPr sz="2400" dirty="0">
              <a:solidFill>
                <a:srgbClr val="1C4587"/>
              </a:solidFill>
              <a:latin typeface="Barlow"/>
              <a:ea typeface="Barlow"/>
              <a:cs typeface="Barlow"/>
              <a:sym typeface="Barlow"/>
            </a:endParaRPr>
          </a:p>
        </p:txBody>
      </p:sp>
      <p:pic>
        <p:nvPicPr>
          <p:cNvPr id="486" name="Google Shape;486;p32"/>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487" name="Google Shape;487;p32"/>
          <p:cNvSpPr txBox="1"/>
          <p:nvPr/>
        </p:nvSpPr>
        <p:spPr>
          <a:xfrm>
            <a:off x="274350" y="2205025"/>
            <a:ext cx="5951700" cy="1986600"/>
          </a:xfrm>
          <a:prstGeom prst="rect">
            <a:avLst/>
          </a:prstGeom>
          <a:noFill/>
          <a:ln>
            <a:noFill/>
          </a:ln>
        </p:spPr>
        <p:txBody>
          <a:bodyPr spcFirstLastPara="1" wrap="square" lIns="91425" tIns="91425" rIns="91425" bIns="91425" anchor="t" anchorCtr="0">
            <a:noAutofit/>
          </a:bodyPr>
          <a:lstStyle/>
          <a:p>
            <a:pPr marL="457200" lvl="0" indent="-368300" algn="l" rtl="0">
              <a:lnSpc>
                <a:spcPct val="200000"/>
              </a:lnSpc>
              <a:spcBef>
                <a:spcPts val="1000"/>
              </a:spcBef>
              <a:spcAft>
                <a:spcPts val="0"/>
              </a:spcAft>
              <a:buClr>
                <a:schemeClr val="dk1"/>
              </a:buClr>
              <a:buSzPts val="2200"/>
              <a:buFont typeface="Barlow"/>
              <a:buChar char="●"/>
            </a:pPr>
            <a:r>
              <a:rPr lang="en" sz="2200" dirty="0">
                <a:latin typeface="Barlow"/>
                <a:ea typeface="Barlow"/>
                <a:cs typeface="Barlow"/>
                <a:sym typeface="Barlow"/>
              </a:rPr>
              <a:t>Regularization</a:t>
            </a:r>
            <a:endParaRPr sz="2200" dirty="0">
              <a:latin typeface="Barlow"/>
              <a:ea typeface="Barlow"/>
              <a:cs typeface="Barlow"/>
              <a:sym typeface="Barlow"/>
            </a:endParaRPr>
          </a:p>
          <a:p>
            <a:pPr marL="457200" lvl="0" indent="-368300" algn="l" rtl="0">
              <a:lnSpc>
                <a:spcPct val="200000"/>
              </a:lnSpc>
              <a:spcBef>
                <a:spcPts val="0"/>
              </a:spcBef>
              <a:spcAft>
                <a:spcPts val="0"/>
              </a:spcAft>
              <a:buClr>
                <a:schemeClr val="dk1"/>
              </a:buClr>
              <a:buSzPts val="2200"/>
              <a:buFont typeface="Barlow"/>
              <a:buChar char="●"/>
            </a:pPr>
            <a:r>
              <a:rPr lang="en" sz="2200" dirty="0">
                <a:latin typeface="Barlow"/>
                <a:ea typeface="Barlow"/>
                <a:cs typeface="Barlow"/>
                <a:sym typeface="Barlow"/>
              </a:rPr>
              <a:t>Column subsampling</a:t>
            </a:r>
            <a:endParaRPr sz="2200" dirty="0">
              <a:latin typeface="Barlow"/>
              <a:ea typeface="Barlow"/>
              <a:cs typeface="Barlow"/>
              <a:sym typeface="Barlow"/>
            </a:endParaRPr>
          </a:p>
          <a:p>
            <a:pPr marL="457200" lvl="0" indent="-368300" algn="l" rtl="0">
              <a:lnSpc>
                <a:spcPct val="200000"/>
              </a:lnSpc>
              <a:spcBef>
                <a:spcPts val="0"/>
              </a:spcBef>
              <a:spcAft>
                <a:spcPts val="0"/>
              </a:spcAft>
              <a:buClr>
                <a:schemeClr val="dk1"/>
              </a:buClr>
              <a:buSzPts val="2200"/>
              <a:buFont typeface="Barlow"/>
              <a:buChar char="●"/>
            </a:pPr>
            <a:r>
              <a:rPr lang="en" sz="2200" dirty="0">
                <a:latin typeface="Barlow"/>
                <a:ea typeface="Barlow"/>
                <a:cs typeface="Barlow"/>
                <a:sym typeface="Barlow"/>
              </a:rPr>
              <a:t>Automatically learning the missing value</a:t>
            </a:r>
            <a:endParaRPr sz="2200" dirty="0">
              <a:latin typeface="Barlow"/>
              <a:ea typeface="Barlow"/>
              <a:cs typeface="Barlow"/>
              <a:sym typeface="Barlow"/>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493" name="Google Shape;493;p33"/>
          <p:cNvPicPr preferRelativeResize="0"/>
          <p:nvPr/>
        </p:nvPicPr>
        <p:blipFill rotWithShape="1">
          <a:blip r:embed="rId3">
            <a:alphaModFix/>
          </a:blip>
          <a:srcRect l="2467"/>
          <a:stretch/>
        </p:blipFill>
        <p:spPr>
          <a:xfrm>
            <a:off x="211675" y="3015125"/>
            <a:ext cx="5713126" cy="1733550"/>
          </a:xfrm>
          <a:prstGeom prst="rect">
            <a:avLst/>
          </a:prstGeom>
          <a:noFill/>
          <a:ln>
            <a:noFill/>
          </a:ln>
        </p:spPr>
      </p:pic>
      <p:sp>
        <p:nvSpPr>
          <p:cNvPr id="494" name="Google Shape;494;p33"/>
          <p:cNvSpPr txBox="1"/>
          <p:nvPr/>
        </p:nvSpPr>
        <p:spPr>
          <a:xfrm>
            <a:off x="1889800" y="719150"/>
            <a:ext cx="20367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400">
                <a:solidFill>
                  <a:srgbClr val="1C4587"/>
                </a:solidFill>
                <a:latin typeface="Barlow"/>
                <a:ea typeface="Barlow"/>
                <a:cs typeface="Barlow"/>
                <a:sym typeface="Barlow"/>
              </a:rPr>
              <a:t>Offsets</a:t>
            </a:r>
            <a:endParaRPr sz="4400">
              <a:solidFill>
                <a:srgbClr val="1C4587"/>
              </a:solidFill>
              <a:latin typeface="Barlow"/>
              <a:ea typeface="Barlow"/>
              <a:cs typeface="Barlow"/>
              <a:sym typeface="Barlow"/>
            </a:endParaRPr>
          </a:p>
        </p:txBody>
      </p:sp>
      <p:pic>
        <p:nvPicPr>
          <p:cNvPr id="495" name="Google Shape;495;p33"/>
          <p:cNvPicPr preferRelativeResize="0"/>
          <p:nvPr/>
        </p:nvPicPr>
        <p:blipFill>
          <a:blip r:embed="rId4">
            <a:alphaModFix/>
          </a:blip>
          <a:stretch>
            <a:fillRect/>
          </a:stretch>
        </p:blipFill>
        <p:spPr>
          <a:xfrm>
            <a:off x="156400" y="245550"/>
            <a:ext cx="1039525" cy="674975"/>
          </a:xfrm>
          <a:prstGeom prst="rect">
            <a:avLst/>
          </a:prstGeom>
          <a:noFill/>
          <a:ln>
            <a:noFill/>
          </a:ln>
        </p:spPr>
      </p:pic>
      <p:sp>
        <p:nvSpPr>
          <p:cNvPr id="496" name="Google Shape;496;p33"/>
          <p:cNvSpPr txBox="1"/>
          <p:nvPr/>
        </p:nvSpPr>
        <p:spPr>
          <a:xfrm>
            <a:off x="251520" y="1647725"/>
            <a:ext cx="5426401" cy="13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34343"/>
                </a:solidFill>
                <a:latin typeface="Barlow SemiBold"/>
                <a:ea typeface="Barlow SemiBold"/>
                <a:cs typeface="Barlow SemiBold"/>
                <a:sym typeface="Barlow SemiBold"/>
              </a:rPr>
              <a:t>For </a:t>
            </a:r>
            <a:r>
              <a:rPr lang="en" sz="2000" dirty="0">
                <a:solidFill>
                  <a:srgbClr val="434343"/>
                </a:solidFill>
                <a:latin typeface="Barlow"/>
                <a:ea typeface="Barlow"/>
                <a:cs typeface="Barlow"/>
                <a:sym typeface="Barlow"/>
              </a:rPr>
              <a:t>each classification</a:t>
            </a:r>
            <a:r>
              <a:rPr lang="en" sz="2000" dirty="0">
                <a:solidFill>
                  <a:srgbClr val="434343"/>
                </a:solidFill>
                <a:latin typeface="Barlow SemiBold"/>
                <a:ea typeface="Barlow SemiBold"/>
                <a:cs typeface="Barlow SemiBold"/>
                <a:sym typeface="Barlow SemiBold"/>
              </a:rPr>
              <a:t> j (1~8)</a:t>
            </a:r>
            <a:endParaRPr sz="2000" dirty="0">
              <a:solidFill>
                <a:srgbClr val="434343"/>
              </a:solidFill>
              <a:latin typeface="Barlow SemiBold"/>
              <a:ea typeface="Barlow SemiBold"/>
              <a:cs typeface="Barlow SemiBold"/>
              <a:sym typeface="Barlow SemiBold"/>
            </a:endParaRPr>
          </a:p>
          <a:p>
            <a:pPr marL="0" lvl="0" indent="0" algn="l" rtl="0">
              <a:spcBef>
                <a:spcPts val="0"/>
              </a:spcBef>
              <a:spcAft>
                <a:spcPts val="0"/>
              </a:spcAft>
              <a:buNone/>
            </a:pPr>
            <a:r>
              <a:rPr lang="en" sz="2000" dirty="0">
                <a:solidFill>
                  <a:srgbClr val="434343"/>
                </a:solidFill>
                <a:latin typeface="Barlow"/>
                <a:ea typeface="Barlow"/>
                <a:cs typeface="Barlow"/>
                <a:sym typeface="Barlow"/>
              </a:rPr>
              <a:t>Find </a:t>
            </a:r>
            <a:r>
              <a:rPr lang="en" sz="2000" dirty="0">
                <a:solidFill>
                  <a:srgbClr val="434343"/>
                </a:solidFill>
                <a:latin typeface="Barlow SemiBold"/>
                <a:ea typeface="Barlow SemiBold"/>
                <a:cs typeface="Barlow SemiBold"/>
                <a:sym typeface="Barlow SemiBold"/>
              </a:rPr>
              <a:t>optimal</a:t>
            </a:r>
            <a:r>
              <a:rPr lang="en" sz="2000" dirty="0">
                <a:solidFill>
                  <a:srgbClr val="434343"/>
                </a:solidFill>
                <a:latin typeface="Barlow Light"/>
                <a:ea typeface="Barlow Light"/>
                <a:cs typeface="Barlow Light"/>
                <a:sym typeface="Barlow Light"/>
              </a:rPr>
              <a:t> </a:t>
            </a:r>
            <a:r>
              <a:rPr lang="en" sz="2000" dirty="0">
                <a:solidFill>
                  <a:srgbClr val="434343"/>
                </a:solidFill>
                <a:latin typeface="Barlow"/>
                <a:ea typeface="Barlow"/>
                <a:cs typeface="Barlow"/>
                <a:sym typeface="Barlow"/>
              </a:rPr>
              <a:t>offset value</a:t>
            </a:r>
            <a:endParaRPr sz="2000" dirty="0">
              <a:solidFill>
                <a:srgbClr val="434343"/>
              </a:solidFill>
              <a:latin typeface="Barlow"/>
              <a:ea typeface="Barlow"/>
              <a:cs typeface="Barlow"/>
              <a:sym typeface="Barlow"/>
            </a:endParaRPr>
          </a:p>
          <a:p>
            <a:pPr marL="0" lvl="0" indent="0" algn="l" rtl="0">
              <a:spcBef>
                <a:spcPts val="0"/>
              </a:spcBef>
              <a:spcAft>
                <a:spcPts val="0"/>
              </a:spcAft>
              <a:buNone/>
            </a:pPr>
            <a:r>
              <a:rPr lang="en" sz="2000" b="1" dirty="0">
                <a:solidFill>
                  <a:srgbClr val="434343"/>
                </a:solidFill>
                <a:latin typeface="Barlow"/>
                <a:ea typeface="Barlow"/>
                <a:cs typeface="Barlow"/>
                <a:sym typeface="Barlow"/>
              </a:rPr>
              <a:t>         </a:t>
            </a:r>
            <a:r>
              <a:rPr lang="en" sz="2000" dirty="0">
                <a:solidFill>
                  <a:srgbClr val="434343"/>
                </a:solidFill>
                <a:latin typeface="Barlow SemiBold"/>
                <a:ea typeface="Barlow SemiBold"/>
                <a:cs typeface="Barlow SemiBold"/>
                <a:sym typeface="Barlow SemiBold"/>
              </a:rPr>
              <a:t>To Min </a:t>
            </a:r>
            <a:r>
              <a:rPr lang="en" sz="2000" dirty="0">
                <a:solidFill>
                  <a:srgbClr val="434343"/>
                </a:solidFill>
                <a:latin typeface="Barlow"/>
                <a:ea typeface="Barlow"/>
                <a:cs typeface="Barlow"/>
                <a:sym typeface="Barlow"/>
              </a:rPr>
              <a:t>f(x)</a:t>
            </a:r>
            <a:r>
              <a:rPr lang="en" sz="2000" dirty="0">
                <a:solidFill>
                  <a:srgbClr val="434343"/>
                </a:solidFill>
                <a:latin typeface="Barlow Light"/>
                <a:ea typeface="Barlow Light"/>
                <a:cs typeface="Barlow Light"/>
                <a:sym typeface="Barlow Light"/>
              </a:rPr>
              <a:t> </a:t>
            </a:r>
            <a:r>
              <a:rPr lang="en" sz="2000" dirty="0">
                <a:solidFill>
                  <a:srgbClr val="434343"/>
                </a:solidFill>
                <a:latin typeface="Barlow SemiBold"/>
                <a:ea typeface="Barlow SemiBold"/>
                <a:cs typeface="Barlow SemiBold"/>
                <a:sym typeface="Barlow SemiBold"/>
              </a:rPr>
              <a:t>⇔ Max</a:t>
            </a:r>
            <a:r>
              <a:rPr lang="en" sz="2000" b="1" dirty="0">
                <a:solidFill>
                  <a:srgbClr val="434343"/>
                </a:solidFill>
                <a:latin typeface="Barlow"/>
                <a:ea typeface="Barlow"/>
                <a:cs typeface="Barlow"/>
                <a:sym typeface="Barlow"/>
              </a:rPr>
              <a:t> </a:t>
            </a:r>
            <a:r>
              <a:rPr lang="en" sz="2000" dirty="0">
                <a:solidFill>
                  <a:srgbClr val="434343"/>
                </a:solidFill>
                <a:latin typeface="Barlow"/>
                <a:ea typeface="Barlow"/>
                <a:cs typeface="Barlow"/>
                <a:sym typeface="Barlow"/>
              </a:rPr>
              <a:t>score =</a:t>
            </a:r>
            <a:endParaRPr sz="2000" dirty="0">
              <a:solidFill>
                <a:srgbClr val="434343"/>
              </a:solidFill>
              <a:latin typeface="Barlow"/>
              <a:ea typeface="Barlow"/>
              <a:cs typeface="Barlow"/>
              <a:sym typeface="Barlow"/>
            </a:endParaRPr>
          </a:p>
        </p:txBody>
      </p:sp>
      <p:sp>
        <p:nvSpPr>
          <p:cNvPr id="497" name="Google Shape;497;p33"/>
          <p:cNvSpPr txBox="1"/>
          <p:nvPr/>
        </p:nvSpPr>
        <p:spPr>
          <a:xfrm>
            <a:off x="3903452" y="2091498"/>
            <a:ext cx="2036700" cy="9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434343"/>
                </a:solidFill>
                <a:latin typeface="Barlow SemiBold"/>
                <a:ea typeface="Barlow SemiBold"/>
                <a:cs typeface="Barlow SemiBold"/>
                <a:sym typeface="Barlow SemiBold"/>
              </a:rPr>
              <a:t>Preds+ offset</a:t>
            </a:r>
            <a:endParaRPr sz="2000" dirty="0">
              <a:solidFill>
                <a:srgbClr val="434343"/>
              </a:solidFill>
              <a:latin typeface="Barlow SemiBold"/>
              <a:ea typeface="Barlow SemiBold"/>
              <a:cs typeface="Barlow SemiBold"/>
              <a:sym typeface="Barlow SemiBold"/>
            </a:endParaRPr>
          </a:p>
          <a:p>
            <a:pPr marL="0" lvl="0" indent="0" algn="ctr" rtl="0">
              <a:spcBef>
                <a:spcPts val="0"/>
              </a:spcBef>
              <a:spcAft>
                <a:spcPts val="0"/>
              </a:spcAft>
              <a:buNone/>
            </a:pPr>
            <a:r>
              <a:rPr lang="en" sz="2000" dirty="0">
                <a:solidFill>
                  <a:srgbClr val="434343"/>
                </a:solidFill>
                <a:latin typeface="Barlow SemiBold"/>
                <a:ea typeface="Barlow SemiBold"/>
                <a:cs typeface="Barlow SemiBold"/>
                <a:sym typeface="Barlow SemiBold"/>
              </a:rPr>
              <a:t>Actual </a:t>
            </a:r>
            <a:endParaRPr sz="2000" dirty="0">
              <a:solidFill>
                <a:srgbClr val="434343"/>
              </a:solidFill>
              <a:latin typeface="Barlow SemiBold"/>
              <a:ea typeface="Barlow SemiBold"/>
              <a:cs typeface="Barlow SemiBold"/>
              <a:sym typeface="Barlow SemiBold"/>
            </a:endParaRPr>
          </a:p>
        </p:txBody>
      </p:sp>
      <p:cxnSp>
        <p:nvCxnSpPr>
          <p:cNvPr id="498" name="Google Shape;498;p33"/>
          <p:cNvCxnSpPr/>
          <p:nvPr/>
        </p:nvCxnSpPr>
        <p:spPr>
          <a:xfrm>
            <a:off x="3995936" y="2499742"/>
            <a:ext cx="1872208" cy="0"/>
          </a:xfrm>
          <a:prstGeom prst="straightConnector1">
            <a:avLst/>
          </a:prstGeom>
          <a:noFill/>
          <a:ln w="19050" cap="flat" cmpd="sng">
            <a:solidFill>
              <a:schemeClr val="dk2"/>
            </a:solidFill>
            <a:prstDash val="solid"/>
            <a:round/>
            <a:headEnd type="none" w="med" len="med"/>
            <a:tailEnd type="none" w="med" len="med"/>
          </a:ln>
        </p:spPr>
      </p:cxnSp>
      <p:pic>
        <p:nvPicPr>
          <p:cNvPr id="499" name="Google Shape;499;p33"/>
          <p:cNvPicPr preferRelativeResize="0"/>
          <p:nvPr/>
        </p:nvPicPr>
        <p:blipFill rotWithShape="1">
          <a:blip r:embed="rId5">
            <a:alphaModFix/>
          </a:blip>
          <a:srcRect b="46486"/>
          <a:stretch/>
        </p:blipFill>
        <p:spPr>
          <a:xfrm>
            <a:off x="211676" y="1692887"/>
            <a:ext cx="5713125" cy="116689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500"/>
                                        <p:tgtEl>
                                          <p:spTgt spid="499"/>
                                        </p:tgtEl>
                                        <p:attrNameLst>
                                          <p:attrName>ppt_x</p:attrName>
                                        </p:attrNameLst>
                                      </p:cBhvr>
                                      <p:tavLst>
                                        <p:tav tm="0">
                                          <p:val>
                                            <p:strVal val="#ppt_x"/>
                                          </p:val>
                                        </p:tav>
                                        <p:tav tm="100000">
                                          <p:val>
                                            <p:strVal val="#ppt_x-1"/>
                                          </p:val>
                                        </p:tav>
                                      </p:tavLst>
                                    </p:anim>
                                    <p:set>
                                      <p:cBhvr>
                                        <p:cTn id="7" dur="1" fill="hold">
                                          <p:stCondLst>
                                            <p:cond delay="1500"/>
                                          </p:stCondLst>
                                        </p:cTn>
                                        <p:tgtEl>
                                          <p:spTgt spid="4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505" name="Google Shape;505;p34"/>
          <p:cNvSpPr txBox="1"/>
          <p:nvPr/>
        </p:nvSpPr>
        <p:spPr>
          <a:xfrm>
            <a:off x="613792" y="1022075"/>
            <a:ext cx="5254352" cy="80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dirty="0">
                <a:solidFill>
                  <a:srgbClr val="1C4587"/>
                </a:solidFill>
                <a:latin typeface="Barlow Medium"/>
                <a:ea typeface="Barlow Medium"/>
                <a:cs typeface="Barlow Medium"/>
                <a:sym typeface="Barlow Medium"/>
              </a:rPr>
              <a:t>XGBoost -- The Best Result</a:t>
            </a:r>
            <a:endParaRPr sz="3000" dirty="0">
              <a:solidFill>
                <a:srgbClr val="1C4587"/>
              </a:solidFill>
              <a:latin typeface="Barlow Medium"/>
              <a:ea typeface="Barlow Medium"/>
              <a:cs typeface="Barlow Medium"/>
              <a:sym typeface="Barlow Medium"/>
            </a:endParaRPr>
          </a:p>
        </p:txBody>
      </p:sp>
      <p:pic>
        <p:nvPicPr>
          <p:cNvPr id="506" name="Google Shape;506;p34"/>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507" name="Google Shape;507;p34"/>
          <p:cNvSpPr txBox="1"/>
          <p:nvPr/>
        </p:nvSpPr>
        <p:spPr>
          <a:xfrm>
            <a:off x="2607725" y="1537125"/>
            <a:ext cx="3847500" cy="34539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1000"/>
              </a:spcBef>
              <a:spcAft>
                <a:spcPts val="0"/>
              </a:spcAft>
              <a:buSzPts val="2000"/>
              <a:buFont typeface="Barlow Medium"/>
              <a:buAutoNum type="arabicPeriod"/>
            </a:pPr>
            <a:r>
              <a:rPr lang="en" sz="2000" dirty="0">
                <a:latin typeface="Barlow Medium"/>
                <a:ea typeface="Barlow Medium"/>
                <a:cs typeface="Barlow Medium"/>
                <a:sym typeface="Barlow Medium"/>
              </a:rPr>
              <a:t>objective = “reg:linear”</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eta = 0.03</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min_child_weight = 190</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subsample = 0.9</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colsample_bytree = 0.3</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silent = 1</a:t>
            </a:r>
            <a:endParaRPr sz="2000" dirty="0">
              <a:latin typeface="Barlow Medium"/>
              <a:ea typeface="Barlow Medium"/>
              <a:cs typeface="Barlow Medium"/>
              <a:sym typeface="Barlow Medium"/>
            </a:endParaRPr>
          </a:p>
          <a:p>
            <a:pPr marL="457200" lvl="0" indent="-355600" algn="l" rtl="0">
              <a:lnSpc>
                <a:spcPct val="150000"/>
              </a:lnSpc>
              <a:spcBef>
                <a:spcPts val="0"/>
              </a:spcBef>
              <a:spcAft>
                <a:spcPts val="0"/>
              </a:spcAft>
              <a:buSzPts val="2000"/>
              <a:buFont typeface="Barlow Medium"/>
              <a:buAutoNum type="arabicPeriod"/>
            </a:pPr>
            <a:r>
              <a:rPr lang="en" sz="2000" dirty="0">
                <a:latin typeface="Barlow Medium"/>
                <a:ea typeface="Barlow Medium"/>
                <a:cs typeface="Barlow Medium"/>
                <a:sym typeface="Barlow Medium"/>
              </a:rPr>
              <a:t>max_depth = 7</a:t>
            </a:r>
            <a:endParaRPr sz="2000" dirty="0">
              <a:latin typeface="Barlow Medium"/>
              <a:ea typeface="Barlow Medium"/>
              <a:cs typeface="Barlow Medium"/>
              <a:sym typeface="Barlow Medium"/>
            </a:endParaRPr>
          </a:p>
        </p:txBody>
      </p:sp>
      <p:graphicFrame>
        <p:nvGraphicFramePr>
          <p:cNvPr id="508" name="Google Shape;508;p34"/>
          <p:cNvGraphicFramePr/>
          <p:nvPr>
            <p:extLst>
              <p:ext uri="{D42A27DB-BD31-4B8C-83A1-F6EECF244321}">
                <p14:modId xmlns:p14="http://schemas.microsoft.com/office/powerpoint/2010/main" val="4261622174"/>
              </p:ext>
            </p:extLst>
          </p:nvPr>
        </p:nvGraphicFramePr>
        <p:xfrm>
          <a:off x="334575" y="2408138"/>
          <a:ext cx="2074675" cy="1240940"/>
        </p:xfrm>
        <a:graphic>
          <a:graphicData uri="http://schemas.openxmlformats.org/drawingml/2006/table">
            <a:tbl>
              <a:tblPr>
                <a:noFill/>
                <a:tableStyleId>{3BC13649-0126-447E-87AD-EB1047090847}</a:tableStyleId>
              </a:tblPr>
              <a:tblGrid>
                <a:gridCol w="2074675"/>
              </a:tblGrid>
              <a:tr h="548225">
                <a:tc>
                  <a:txBody>
                    <a:bodyPr/>
                    <a:lstStyle/>
                    <a:p>
                      <a:pPr marL="0" lvl="0" indent="0" algn="ctr" rtl="0">
                        <a:spcBef>
                          <a:spcPts val="0"/>
                        </a:spcBef>
                        <a:spcAft>
                          <a:spcPts val="0"/>
                        </a:spcAft>
                        <a:buNone/>
                      </a:pPr>
                      <a:r>
                        <a:rPr lang="en" sz="1800">
                          <a:latin typeface="Barlow Medium"/>
                          <a:ea typeface="Barlow Medium"/>
                          <a:cs typeface="Barlow Medium"/>
                          <a:sym typeface="Barlow Medium"/>
                        </a:rPr>
                        <a:t>Quadratic Weighted Kappa</a:t>
                      </a:r>
                      <a:endParaRPr sz="1800">
                        <a:latin typeface="Barlow Medium"/>
                        <a:ea typeface="Barlow Medium"/>
                        <a:cs typeface="Barlow Medium"/>
                        <a:sym typeface="Barlow Medium"/>
                      </a:endParaRPr>
                    </a:p>
                  </a:txBody>
                  <a:tcPr marL="91425" marR="91425" marT="91425" marB="91425">
                    <a:lnL w="19050" cap="flat" cmpd="sng">
                      <a:solidFill>
                        <a:srgbClr val="1C4587"/>
                      </a:solidFill>
                      <a:prstDash val="solid"/>
                      <a:round/>
                      <a:headEnd type="none" w="sm" len="sm"/>
                      <a:tailEnd type="none" w="sm" len="sm"/>
                    </a:lnL>
                    <a:lnR w="19050" cap="flat" cmpd="sng">
                      <a:solidFill>
                        <a:srgbClr val="1C4587"/>
                      </a:solidFill>
                      <a:prstDash val="solid"/>
                      <a:round/>
                      <a:headEnd type="none" w="sm" len="sm"/>
                      <a:tailEnd type="none" w="sm" len="sm"/>
                    </a:lnR>
                    <a:lnT w="19050" cap="flat" cmpd="sng">
                      <a:solidFill>
                        <a:srgbClr val="1C4587"/>
                      </a:solidFill>
                      <a:prstDash val="solid"/>
                      <a:round/>
                      <a:headEnd type="none" w="sm" len="sm"/>
                      <a:tailEnd type="none" w="sm" len="sm"/>
                    </a:lnT>
                    <a:lnB w="19050" cap="flat" cmpd="sng">
                      <a:solidFill>
                        <a:srgbClr val="1C4587"/>
                      </a:solidFill>
                      <a:prstDash val="solid"/>
                      <a:round/>
                      <a:headEnd type="none" w="sm" len="sm"/>
                      <a:tailEnd type="none" w="sm" len="sm"/>
                    </a:lnB>
                    <a:solidFill>
                      <a:srgbClr val="C9DAF8"/>
                    </a:solidFill>
                  </a:tcPr>
                </a:tc>
              </a:tr>
              <a:tr h="509450">
                <a:tc>
                  <a:txBody>
                    <a:bodyPr/>
                    <a:lstStyle/>
                    <a:p>
                      <a:pPr marL="0" lvl="0" indent="0" algn="ctr" rtl="0">
                        <a:spcBef>
                          <a:spcPts val="0"/>
                        </a:spcBef>
                        <a:spcAft>
                          <a:spcPts val="0"/>
                        </a:spcAft>
                        <a:buClr>
                          <a:schemeClr val="dk1"/>
                        </a:buClr>
                        <a:buSzPts val="1100"/>
                        <a:buFont typeface="Arial"/>
                        <a:buNone/>
                      </a:pPr>
                      <a:r>
                        <a:rPr lang="en" sz="1800" dirty="0">
                          <a:solidFill>
                            <a:srgbClr val="000000"/>
                          </a:solidFill>
                          <a:latin typeface="Barlow Medium"/>
                          <a:ea typeface="Barlow Medium"/>
                          <a:cs typeface="Barlow Medium"/>
                          <a:sym typeface="Barlow Medium"/>
                        </a:rPr>
                        <a:t>0.65854</a:t>
                      </a:r>
                      <a:endParaRPr sz="1800" dirty="0">
                        <a:solidFill>
                          <a:srgbClr val="000000"/>
                        </a:solidFill>
                        <a:latin typeface="Barlow Medium"/>
                        <a:ea typeface="Barlow Medium"/>
                        <a:cs typeface="Barlow Medium"/>
                        <a:sym typeface="Barlow Medium"/>
                      </a:endParaRPr>
                    </a:p>
                  </a:txBody>
                  <a:tcPr marL="91425" marR="91425" marT="91425" marB="91425">
                    <a:lnL w="19050" cap="flat" cmpd="sng">
                      <a:solidFill>
                        <a:srgbClr val="1C4587"/>
                      </a:solidFill>
                      <a:prstDash val="solid"/>
                      <a:round/>
                      <a:headEnd type="none" w="sm" len="sm"/>
                      <a:tailEnd type="none" w="sm" len="sm"/>
                    </a:lnL>
                    <a:lnR w="19050" cap="flat" cmpd="sng">
                      <a:solidFill>
                        <a:srgbClr val="1C4587"/>
                      </a:solidFill>
                      <a:prstDash val="solid"/>
                      <a:round/>
                      <a:headEnd type="none" w="sm" len="sm"/>
                      <a:tailEnd type="none" w="sm" len="sm"/>
                    </a:lnR>
                    <a:lnT w="19050" cap="flat" cmpd="sng">
                      <a:solidFill>
                        <a:srgbClr val="1C4587"/>
                      </a:solidFill>
                      <a:prstDash val="solid"/>
                      <a:round/>
                      <a:headEnd type="none" w="sm" len="sm"/>
                      <a:tailEnd type="none" w="sm" len="sm"/>
                    </a:lnT>
                    <a:lnB w="19050" cap="flat" cmpd="sng">
                      <a:solidFill>
                        <a:srgbClr val="1C4587"/>
                      </a:solidFill>
                      <a:prstDash val="solid"/>
                      <a:round/>
                      <a:headEnd type="none" w="sm" len="sm"/>
                      <a:tailEnd type="none" w="sm" len="sm"/>
                    </a:lnB>
                    <a:solidFill>
                      <a:srgbClr val="C9DAF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5"/>
          <p:cNvSpPr txBox="1">
            <a:spLocks noGrp="1"/>
          </p:cNvSpPr>
          <p:nvPr>
            <p:ph type="ctrTitle"/>
          </p:nvPr>
        </p:nvSpPr>
        <p:spPr>
          <a:xfrm>
            <a:off x="-248392" y="1491630"/>
            <a:ext cx="9640784" cy="151632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600" b="1" dirty="0">
                <a:solidFill>
                  <a:srgbClr val="1C4587"/>
                </a:solidFill>
                <a:latin typeface="Barlow"/>
                <a:ea typeface="Barlow"/>
                <a:cs typeface="Barlow"/>
                <a:sym typeface="Barlow"/>
              </a:rPr>
              <a:t>4.INTERPRETATION OF RESULTS</a:t>
            </a:r>
            <a:endParaRPr sz="3600" b="1" dirty="0">
              <a:solidFill>
                <a:srgbClr val="1C4587"/>
              </a:solidFill>
              <a:latin typeface="Barlow"/>
              <a:ea typeface="Barlow"/>
              <a:cs typeface="Barlow"/>
              <a:sym typeface="Barlow"/>
            </a:endParaRPr>
          </a:p>
        </p:txBody>
      </p:sp>
      <p:pic>
        <p:nvPicPr>
          <p:cNvPr id="514" name="Google Shape;514;p35"/>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515" name="Google Shape;515;p35"/>
          <p:cNvSpPr txBox="1"/>
          <p:nvPr/>
        </p:nvSpPr>
        <p:spPr>
          <a:xfrm>
            <a:off x="6300192" y="4172700"/>
            <a:ext cx="2537208" cy="7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ExtraLight"/>
                <a:ea typeface="Dosis ExtraLight"/>
                <a:cs typeface="Dosis ExtraLight"/>
                <a:sym typeface="Dosis ExtraLight"/>
              </a:rPr>
              <a:t> Xiabing Hu (Mercury)    </a:t>
            </a:r>
            <a:endParaRPr sz="1800" dirty="0">
              <a:latin typeface="Dosis ExtraLight"/>
              <a:ea typeface="Dosis ExtraLight"/>
              <a:cs typeface="Dosis ExtraLight"/>
              <a:sym typeface="Dosis ExtraLight"/>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9"/>
        <p:cNvGrpSpPr/>
        <p:nvPr/>
      </p:nvGrpSpPr>
      <p:grpSpPr>
        <a:xfrm>
          <a:off x="0" y="0"/>
          <a:ext cx="0" cy="0"/>
          <a:chOff x="0" y="0"/>
          <a:chExt cx="0" cy="0"/>
        </a:xfrm>
      </p:grpSpPr>
      <p:sp>
        <p:nvSpPr>
          <p:cNvPr id="520" name="Google Shape;520;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521" name="Google Shape;521;p36"/>
          <p:cNvPicPr preferRelativeResize="0"/>
          <p:nvPr/>
        </p:nvPicPr>
        <p:blipFill>
          <a:blip r:embed="rId3">
            <a:alphaModFix/>
          </a:blip>
          <a:stretch>
            <a:fillRect/>
          </a:stretch>
        </p:blipFill>
        <p:spPr>
          <a:xfrm>
            <a:off x="156400" y="245550"/>
            <a:ext cx="1039525" cy="674975"/>
          </a:xfrm>
          <a:prstGeom prst="rect">
            <a:avLst/>
          </a:prstGeom>
          <a:noFill/>
          <a:ln>
            <a:noFill/>
          </a:ln>
        </p:spPr>
      </p:pic>
      <p:pic>
        <p:nvPicPr>
          <p:cNvPr id="522" name="Google Shape;522;p36"/>
          <p:cNvPicPr preferRelativeResize="0"/>
          <p:nvPr/>
        </p:nvPicPr>
        <p:blipFill rotWithShape="1">
          <a:blip r:embed="rId4">
            <a:alphaModFix/>
          </a:blip>
          <a:srcRect l="853" t="8307" r="7352" b="7863"/>
          <a:stretch/>
        </p:blipFill>
        <p:spPr>
          <a:xfrm>
            <a:off x="2310700" y="216175"/>
            <a:ext cx="6554275" cy="4534774"/>
          </a:xfrm>
          <a:prstGeom prst="rect">
            <a:avLst/>
          </a:prstGeom>
          <a:noFill/>
          <a:ln>
            <a:noFill/>
          </a:ln>
        </p:spPr>
      </p:pic>
      <p:sp>
        <p:nvSpPr>
          <p:cNvPr id="523" name="Google Shape;523;p36"/>
          <p:cNvSpPr txBox="1"/>
          <p:nvPr/>
        </p:nvSpPr>
        <p:spPr>
          <a:xfrm>
            <a:off x="107504" y="2117525"/>
            <a:ext cx="2255360" cy="2197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1C4587"/>
              </a:buClr>
              <a:buSzPts val="1400"/>
              <a:buFont typeface="Barlow"/>
              <a:buChar char="❏"/>
            </a:pPr>
            <a:r>
              <a:rPr lang="en" dirty="0">
                <a:solidFill>
                  <a:srgbClr val="1C4587"/>
                </a:solidFill>
                <a:latin typeface="Barlow"/>
                <a:ea typeface="Barlow"/>
                <a:cs typeface="Barlow"/>
                <a:sym typeface="Barlow"/>
              </a:rPr>
              <a:t>BMI_Age</a:t>
            </a:r>
            <a:endParaRPr dirty="0">
              <a:solidFill>
                <a:srgbClr val="1C4587"/>
              </a:solidFill>
              <a:latin typeface="Barlow"/>
              <a:ea typeface="Barlow"/>
              <a:cs typeface="Barlow"/>
              <a:sym typeface="Barlow"/>
            </a:endParaRPr>
          </a:p>
          <a:p>
            <a:pPr marL="457200" lvl="0" indent="-317500" algn="l" rtl="0">
              <a:lnSpc>
                <a:spcPct val="200000"/>
              </a:lnSpc>
              <a:spcBef>
                <a:spcPts val="0"/>
              </a:spcBef>
              <a:spcAft>
                <a:spcPts val="0"/>
              </a:spcAft>
              <a:buClr>
                <a:srgbClr val="1C4587"/>
              </a:buClr>
              <a:buSzPts val="1400"/>
              <a:buFont typeface="Barlow"/>
              <a:buChar char="❏"/>
            </a:pPr>
            <a:r>
              <a:rPr lang="en" dirty="0">
                <a:solidFill>
                  <a:srgbClr val="1C4587"/>
                </a:solidFill>
                <a:latin typeface="Barlow"/>
                <a:ea typeface="Barlow"/>
                <a:cs typeface="Barlow"/>
                <a:sym typeface="Barlow"/>
              </a:rPr>
              <a:t>BMI</a:t>
            </a:r>
            <a:endParaRPr dirty="0">
              <a:solidFill>
                <a:srgbClr val="1C4587"/>
              </a:solidFill>
              <a:latin typeface="Barlow"/>
              <a:ea typeface="Barlow"/>
              <a:cs typeface="Barlow"/>
              <a:sym typeface="Barlow"/>
            </a:endParaRPr>
          </a:p>
          <a:p>
            <a:pPr marL="457200" lvl="0" indent="-317500" algn="l" rtl="0">
              <a:lnSpc>
                <a:spcPct val="200000"/>
              </a:lnSpc>
              <a:spcBef>
                <a:spcPts val="0"/>
              </a:spcBef>
              <a:spcAft>
                <a:spcPts val="0"/>
              </a:spcAft>
              <a:buClr>
                <a:srgbClr val="1C4587"/>
              </a:buClr>
              <a:buSzPts val="1400"/>
              <a:buFont typeface="Barlow"/>
              <a:buChar char="❏"/>
            </a:pPr>
            <a:r>
              <a:rPr lang="en" dirty="0">
                <a:solidFill>
                  <a:srgbClr val="1C4587"/>
                </a:solidFill>
                <a:latin typeface="Barlow"/>
                <a:ea typeface="Barlow"/>
                <a:cs typeface="Barlow"/>
                <a:sym typeface="Barlow"/>
              </a:rPr>
              <a:t>Employment_Info_1</a:t>
            </a:r>
            <a:endParaRPr dirty="0">
              <a:solidFill>
                <a:srgbClr val="1C4587"/>
              </a:solidFill>
              <a:latin typeface="Barlow"/>
              <a:ea typeface="Barlow"/>
              <a:cs typeface="Barlow"/>
              <a:sym typeface="Barlow"/>
            </a:endParaRPr>
          </a:p>
          <a:p>
            <a:pPr marL="457200" lvl="0" indent="-317500" algn="l" rtl="0">
              <a:lnSpc>
                <a:spcPct val="200000"/>
              </a:lnSpc>
              <a:spcBef>
                <a:spcPts val="0"/>
              </a:spcBef>
              <a:spcAft>
                <a:spcPts val="0"/>
              </a:spcAft>
              <a:buClr>
                <a:srgbClr val="1C4587"/>
              </a:buClr>
              <a:buSzPts val="1400"/>
              <a:buFont typeface="Barlow"/>
              <a:buChar char="❏"/>
            </a:pPr>
            <a:r>
              <a:rPr lang="en" dirty="0">
                <a:solidFill>
                  <a:srgbClr val="1C4587"/>
                </a:solidFill>
                <a:latin typeface="Barlow"/>
                <a:ea typeface="Barlow"/>
                <a:cs typeface="Barlow"/>
                <a:sym typeface="Barlow"/>
              </a:rPr>
              <a:t>Wt</a:t>
            </a:r>
            <a:endParaRPr dirty="0">
              <a:solidFill>
                <a:srgbClr val="1C4587"/>
              </a:solidFill>
              <a:latin typeface="Barlow"/>
              <a:ea typeface="Barlow"/>
              <a:cs typeface="Barlow"/>
              <a:sym typeface="Barlow"/>
            </a:endParaRPr>
          </a:p>
          <a:p>
            <a:pPr marL="457200" lvl="0" indent="-317500" algn="l" rtl="0">
              <a:lnSpc>
                <a:spcPct val="200000"/>
              </a:lnSpc>
              <a:spcBef>
                <a:spcPts val="0"/>
              </a:spcBef>
              <a:spcAft>
                <a:spcPts val="0"/>
              </a:spcAft>
              <a:buClr>
                <a:srgbClr val="1C4587"/>
              </a:buClr>
              <a:buSzPts val="1400"/>
              <a:buFont typeface="Barlow"/>
              <a:buChar char="❏"/>
            </a:pPr>
            <a:r>
              <a:rPr lang="en" dirty="0">
                <a:solidFill>
                  <a:srgbClr val="1C4587"/>
                </a:solidFill>
                <a:latin typeface="Barlow"/>
                <a:ea typeface="Barlow"/>
                <a:cs typeface="Barlow"/>
                <a:sym typeface="Barlow"/>
              </a:rPr>
              <a:t>Ins_Age</a:t>
            </a:r>
            <a:endParaRPr dirty="0">
              <a:solidFill>
                <a:srgbClr val="1C4587"/>
              </a:solidFill>
              <a:latin typeface="Barlow"/>
              <a:ea typeface="Barlow"/>
              <a:cs typeface="Barlow"/>
              <a:sym typeface="Barlow"/>
            </a:endParaRPr>
          </a:p>
        </p:txBody>
      </p:sp>
      <p:sp>
        <p:nvSpPr>
          <p:cNvPr id="524" name="Google Shape;524;p36"/>
          <p:cNvSpPr txBox="1"/>
          <p:nvPr/>
        </p:nvSpPr>
        <p:spPr>
          <a:xfrm>
            <a:off x="231376" y="1259224"/>
            <a:ext cx="2324400" cy="102449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b="1" dirty="0">
                <a:solidFill>
                  <a:srgbClr val="1C4587"/>
                </a:solidFill>
                <a:latin typeface="Barlow Medium"/>
                <a:ea typeface="Barlow Medium"/>
                <a:cs typeface="Barlow Medium"/>
                <a:sym typeface="Barlow Medium"/>
              </a:rPr>
              <a:t>Feature Importance</a:t>
            </a:r>
            <a:endParaRPr sz="1800" b="1" dirty="0">
              <a:solidFill>
                <a:srgbClr val="1C4587"/>
              </a:solidFill>
              <a:latin typeface="Barlow Medium"/>
              <a:ea typeface="Barlow Medium"/>
              <a:cs typeface="Barlow Medium"/>
              <a:sym typeface="Barlow Medium"/>
            </a:endParaRPr>
          </a:p>
          <a:p>
            <a:pPr marL="0" lvl="0" indent="0" algn="ctr" rtl="0">
              <a:lnSpc>
                <a:spcPct val="150000"/>
              </a:lnSpc>
              <a:spcBef>
                <a:spcPts val="0"/>
              </a:spcBef>
              <a:spcAft>
                <a:spcPts val="0"/>
              </a:spcAft>
              <a:buClr>
                <a:schemeClr val="dk1"/>
              </a:buClr>
              <a:buSzPts val="1100"/>
              <a:buFont typeface="Arial"/>
              <a:buNone/>
            </a:pPr>
            <a:r>
              <a:rPr lang="en" sz="1600" dirty="0" smtClean="0">
                <a:solidFill>
                  <a:srgbClr val="1C4587"/>
                </a:solidFill>
                <a:latin typeface="Barlow"/>
                <a:ea typeface="Barlow"/>
                <a:cs typeface="Barlow"/>
                <a:sym typeface="Barlow"/>
              </a:rPr>
              <a:t>Type</a:t>
            </a:r>
            <a:r>
              <a:rPr lang="en" sz="1600" dirty="0">
                <a:solidFill>
                  <a:srgbClr val="1C4587"/>
                </a:solidFill>
                <a:latin typeface="Barlow"/>
                <a:ea typeface="Barlow"/>
                <a:cs typeface="Barlow"/>
                <a:sym typeface="Barlow"/>
              </a:rPr>
              <a:t>: weight</a:t>
            </a:r>
            <a:endParaRPr sz="1600" dirty="0">
              <a:solidFill>
                <a:srgbClr val="1C4587"/>
              </a:solidFill>
              <a:latin typeface="Barlow"/>
              <a:ea typeface="Barlow"/>
              <a:cs typeface="Barlow"/>
              <a:sym typeface="Barlow"/>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7"/>
          <p:cNvSpPr txBox="1">
            <a:spLocks noGrp="1"/>
          </p:cNvSpPr>
          <p:nvPr>
            <p:ph type="ctrTitle"/>
          </p:nvPr>
        </p:nvSpPr>
        <p:spPr>
          <a:xfrm>
            <a:off x="711450" y="2068950"/>
            <a:ext cx="7721100" cy="10056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4200" b="1">
                <a:solidFill>
                  <a:srgbClr val="1C4587"/>
                </a:solidFill>
                <a:latin typeface="Barlow"/>
                <a:ea typeface="Barlow"/>
                <a:cs typeface="Barlow"/>
                <a:sym typeface="Barlow"/>
              </a:rPr>
              <a:t>5. IMPROVEMENT</a:t>
            </a:r>
            <a:endParaRPr sz="4200" b="1">
              <a:solidFill>
                <a:srgbClr val="1C4587"/>
              </a:solidFill>
              <a:latin typeface="Barlow"/>
              <a:ea typeface="Barlow"/>
              <a:cs typeface="Barlow"/>
              <a:sym typeface="Barlow"/>
            </a:endParaRPr>
          </a:p>
        </p:txBody>
      </p:sp>
      <p:pic>
        <p:nvPicPr>
          <p:cNvPr id="530" name="Google Shape;530;p37"/>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531" name="Google Shape;531;p37"/>
          <p:cNvSpPr txBox="1"/>
          <p:nvPr/>
        </p:nvSpPr>
        <p:spPr>
          <a:xfrm>
            <a:off x="6770925" y="4218600"/>
            <a:ext cx="21885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Dosis ExtraLight"/>
                <a:ea typeface="Dosis ExtraLight"/>
                <a:cs typeface="Dosis ExtraLight"/>
                <a:sym typeface="Dosis ExtraLight"/>
              </a:rPr>
              <a:t>Zhaoning Qi (Jeff)</a:t>
            </a:r>
            <a:endParaRPr sz="1800" dirty="0">
              <a:latin typeface="Dosis ExtraLight"/>
              <a:ea typeface="Dosis ExtraLight"/>
              <a:cs typeface="Dosis ExtraLight"/>
              <a:sym typeface="Dosis ExtraLight"/>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7" name="Google Shape;537;p38"/>
          <p:cNvSpPr txBox="1">
            <a:spLocks noGrp="1"/>
          </p:cNvSpPr>
          <p:nvPr>
            <p:ph type="body" idx="1"/>
          </p:nvPr>
        </p:nvSpPr>
        <p:spPr>
          <a:xfrm>
            <a:off x="2313264" y="1886425"/>
            <a:ext cx="4635000" cy="2379000"/>
          </a:xfrm>
          <a:prstGeom prst="rect">
            <a:avLst/>
          </a:prstGeom>
        </p:spPr>
        <p:txBody>
          <a:bodyPr spcFirstLastPara="1" wrap="square" lIns="91425" tIns="91425" rIns="91425" bIns="91425" anchor="ctr" anchorCtr="0">
            <a:noAutofit/>
          </a:bodyPr>
          <a:lstStyle/>
          <a:p>
            <a:pPr marL="457200" lvl="0" indent="-368300" algn="l" rtl="0">
              <a:lnSpc>
                <a:spcPct val="200000"/>
              </a:lnSpc>
              <a:spcBef>
                <a:spcPts val="0"/>
              </a:spcBef>
              <a:spcAft>
                <a:spcPts val="0"/>
              </a:spcAft>
              <a:buSzPts val="2200"/>
              <a:buChar char="▹"/>
            </a:pPr>
            <a:r>
              <a:rPr lang="en" sz="2200" i="0" dirty="0"/>
              <a:t>Function to optimize boundary</a:t>
            </a:r>
            <a:endParaRPr sz="2200" i="0" dirty="0"/>
          </a:p>
          <a:p>
            <a:pPr marL="457200" marR="0" lvl="0" indent="-368300" algn="l" rtl="0">
              <a:lnSpc>
                <a:spcPct val="200000"/>
              </a:lnSpc>
              <a:spcBef>
                <a:spcPts val="0"/>
              </a:spcBef>
              <a:spcAft>
                <a:spcPts val="0"/>
              </a:spcAft>
              <a:buSzPts val="2200"/>
              <a:buChar char="▹"/>
            </a:pPr>
            <a:r>
              <a:rPr lang="en" sz="2200" i="0" dirty="0"/>
              <a:t>Feature selection</a:t>
            </a:r>
            <a:endParaRPr sz="2200" i="0" dirty="0"/>
          </a:p>
          <a:p>
            <a:pPr marL="457200" marR="0" lvl="0" indent="-368300" algn="l" rtl="0">
              <a:lnSpc>
                <a:spcPct val="200000"/>
              </a:lnSpc>
              <a:spcBef>
                <a:spcPts val="0"/>
              </a:spcBef>
              <a:spcAft>
                <a:spcPts val="0"/>
              </a:spcAft>
              <a:buSzPts val="2200"/>
              <a:buChar char="▹"/>
            </a:pPr>
            <a:r>
              <a:rPr lang="en" sz="2200" i="0" dirty="0"/>
              <a:t>Fill NaN for regressors</a:t>
            </a:r>
            <a:endParaRPr sz="2200" i="0" dirty="0"/>
          </a:p>
        </p:txBody>
      </p:sp>
      <p:sp>
        <p:nvSpPr>
          <p:cNvPr id="536" name="Google Shape;536;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538" name="Google Shape;538;p38"/>
          <p:cNvSpPr txBox="1"/>
          <p:nvPr/>
        </p:nvSpPr>
        <p:spPr>
          <a:xfrm>
            <a:off x="2971500" y="1026500"/>
            <a:ext cx="31626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1C4587"/>
                </a:solidFill>
                <a:latin typeface="Barlow"/>
                <a:ea typeface="Barlow"/>
                <a:cs typeface="Barlow"/>
                <a:sym typeface="Barlow"/>
              </a:rPr>
              <a:t>Improvement</a:t>
            </a:r>
            <a:endParaRPr sz="4000">
              <a:solidFill>
                <a:srgbClr val="1C4587"/>
              </a:solidFill>
              <a:latin typeface="Barlow"/>
              <a:ea typeface="Barlow"/>
              <a:cs typeface="Barlow"/>
              <a:sym typeface="Barlow"/>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9"/>
          <p:cNvSpPr txBox="1">
            <a:spLocks noGrp="1"/>
          </p:cNvSpPr>
          <p:nvPr>
            <p:ph type="ctrTitle"/>
          </p:nvPr>
        </p:nvSpPr>
        <p:spPr>
          <a:xfrm>
            <a:off x="711450" y="2068950"/>
            <a:ext cx="7721100" cy="10056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4200" b="1">
                <a:solidFill>
                  <a:srgbClr val="1C4587"/>
                </a:solidFill>
                <a:latin typeface="Barlow"/>
                <a:ea typeface="Barlow"/>
                <a:cs typeface="Barlow"/>
                <a:sym typeface="Barlow"/>
              </a:rPr>
              <a:t>6.BUSINESS IMPACT</a:t>
            </a:r>
            <a:endParaRPr sz="4200" b="1">
              <a:solidFill>
                <a:srgbClr val="1C4587"/>
              </a:solidFill>
              <a:latin typeface="Barlow"/>
              <a:ea typeface="Barlow"/>
              <a:cs typeface="Barlow"/>
              <a:sym typeface="Barlow"/>
            </a:endParaRPr>
          </a:p>
        </p:txBody>
      </p:sp>
      <p:pic>
        <p:nvPicPr>
          <p:cNvPr id="544" name="Google Shape;544;p39"/>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545" name="Google Shape;545;p39"/>
          <p:cNvSpPr txBox="1"/>
          <p:nvPr/>
        </p:nvSpPr>
        <p:spPr>
          <a:xfrm>
            <a:off x="6770925" y="4218600"/>
            <a:ext cx="21885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Dosis ExtraLight"/>
                <a:ea typeface="Dosis ExtraLight"/>
                <a:cs typeface="Dosis ExtraLight"/>
                <a:sym typeface="Dosis ExtraLight"/>
              </a:rPr>
              <a:t>Zhaoning Qi (Jeff)</a:t>
            </a:r>
            <a:endParaRPr sz="1800" dirty="0">
              <a:latin typeface="Dosis ExtraLight"/>
              <a:ea typeface="Dosis ExtraLight"/>
              <a:cs typeface="Dosis ExtraLight"/>
              <a:sym typeface="Dosis ExtraLight"/>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550" name="Google Shape;550;p40"/>
          <p:cNvSpPr txBox="1">
            <a:spLocks noGrp="1"/>
          </p:cNvSpPr>
          <p:nvPr>
            <p:ph type="body" idx="1"/>
          </p:nvPr>
        </p:nvSpPr>
        <p:spPr>
          <a:xfrm>
            <a:off x="381000" y="1962150"/>
            <a:ext cx="6045300" cy="23790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Char char="▹"/>
            </a:pPr>
            <a:r>
              <a:rPr lang="en"/>
              <a:t>Efficiency in processing applications</a:t>
            </a:r>
            <a:endParaRPr/>
          </a:p>
          <a:p>
            <a:pPr marL="457200" lvl="0" indent="-381000" algn="l" rtl="0">
              <a:lnSpc>
                <a:spcPct val="200000"/>
              </a:lnSpc>
              <a:spcBef>
                <a:spcPts val="0"/>
              </a:spcBef>
              <a:spcAft>
                <a:spcPts val="0"/>
              </a:spcAft>
              <a:buSzPts val="2400"/>
              <a:buChar char="▹"/>
            </a:pPr>
            <a:r>
              <a:rPr lang="en"/>
              <a:t>Reducing risks</a:t>
            </a:r>
            <a:endParaRPr/>
          </a:p>
          <a:p>
            <a:pPr marL="457200" lvl="0" indent="-381000" algn="l" rtl="0">
              <a:lnSpc>
                <a:spcPct val="200000"/>
              </a:lnSpc>
              <a:spcBef>
                <a:spcPts val="0"/>
              </a:spcBef>
              <a:spcAft>
                <a:spcPts val="0"/>
              </a:spcAft>
              <a:buSzPts val="2400"/>
              <a:buChar char="▹"/>
            </a:pPr>
            <a:r>
              <a:rPr lang="en"/>
              <a:t>Facilitate the pricing process</a:t>
            </a:r>
            <a:endParaRPr/>
          </a:p>
        </p:txBody>
      </p:sp>
      <p:sp>
        <p:nvSpPr>
          <p:cNvPr id="552" name="Google Shape;552;p40"/>
          <p:cNvSpPr txBox="1"/>
          <p:nvPr/>
        </p:nvSpPr>
        <p:spPr>
          <a:xfrm>
            <a:off x="1078500" y="1104450"/>
            <a:ext cx="44979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rgbClr val="1C4587"/>
                </a:solidFill>
                <a:latin typeface="Barlow"/>
                <a:ea typeface="Barlow"/>
                <a:cs typeface="Barlow"/>
                <a:sym typeface="Barlow"/>
              </a:rPr>
              <a:t>Business Impact </a:t>
            </a:r>
            <a:endParaRPr sz="4200">
              <a:solidFill>
                <a:srgbClr val="1C4587"/>
              </a:solidFill>
              <a:latin typeface="Barlow"/>
              <a:ea typeface="Barlow"/>
              <a:cs typeface="Barlow"/>
              <a:sym typeface="Barlow"/>
            </a:endParaRPr>
          </a:p>
        </p:txBody>
      </p:sp>
      <p:pic>
        <p:nvPicPr>
          <p:cNvPr id="553" name="Google Shape;553;p40"/>
          <p:cNvPicPr preferRelativeResize="0"/>
          <p:nvPr/>
        </p:nvPicPr>
        <p:blipFill>
          <a:blip r:embed="rId3">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41"/>
          <p:cNvPicPr preferRelativeResize="0"/>
          <p:nvPr/>
        </p:nvPicPr>
        <p:blipFill rotWithShape="1">
          <a:blip r:embed="rId3">
            <a:alphaModFix/>
          </a:blip>
          <a:srcRect l="45973" t="28880" r="42022" b="50287"/>
          <a:stretch/>
        </p:blipFill>
        <p:spPr>
          <a:xfrm rot="20823126">
            <a:off x="3932776" y="3501832"/>
            <a:ext cx="1203370" cy="1528421"/>
          </a:xfrm>
          <a:prstGeom prst="rect">
            <a:avLst/>
          </a:prstGeom>
          <a:noFill/>
          <a:ln>
            <a:noFill/>
          </a:ln>
        </p:spPr>
      </p:pic>
      <p:pic>
        <p:nvPicPr>
          <p:cNvPr id="559" name="Google Shape;559;p41"/>
          <p:cNvPicPr preferRelativeResize="0">
            <a:picLocks noChangeAspect="1"/>
          </p:cNvPicPr>
          <p:nvPr/>
        </p:nvPicPr>
        <p:blipFill rotWithShape="1">
          <a:blip r:embed="rId3">
            <a:alphaModFix/>
          </a:blip>
          <a:srcRect l="32819" t="32336" r="53052" b="41960"/>
          <a:stretch/>
        </p:blipFill>
        <p:spPr>
          <a:xfrm>
            <a:off x="2115866" y="219016"/>
            <a:ext cx="1448022" cy="1839980"/>
          </a:xfrm>
          <a:prstGeom prst="rect">
            <a:avLst/>
          </a:prstGeom>
          <a:noFill/>
          <a:ln>
            <a:noFill/>
          </a:ln>
        </p:spPr>
      </p:pic>
      <p:sp>
        <p:nvSpPr>
          <p:cNvPr id="562" name="Google Shape;562;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560" name="Google Shape;560;p41"/>
          <p:cNvSpPr txBox="1">
            <a:spLocks noGrp="1"/>
          </p:cNvSpPr>
          <p:nvPr>
            <p:ph type="title"/>
          </p:nvPr>
        </p:nvSpPr>
        <p:spPr>
          <a:xfrm>
            <a:off x="228600" y="987574"/>
            <a:ext cx="1980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1C4587"/>
                </a:solidFill>
                <a:latin typeface="Barlow"/>
                <a:ea typeface="Barlow"/>
                <a:cs typeface="Barlow"/>
                <a:sym typeface="Barlow"/>
              </a:rPr>
              <a:t>Credits</a:t>
            </a:r>
            <a:endParaRPr sz="3600" dirty="0">
              <a:solidFill>
                <a:srgbClr val="1C4587"/>
              </a:solidFill>
              <a:latin typeface="Barlow"/>
              <a:ea typeface="Barlow"/>
              <a:cs typeface="Barlow"/>
              <a:sym typeface="Barlow"/>
            </a:endParaRPr>
          </a:p>
        </p:txBody>
      </p:sp>
      <p:pic>
        <p:nvPicPr>
          <p:cNvPr id="563" name="Google Shape;563;p41"/>
          <p:cNvPicPr preferRelativeResize="0"/>
          <p:nvPr/>
        </p:nvPicPr>
        <p:blipFill>
          <a:blip r:embed="rId4">
            <a:alphaModFix/>
          </a:blip>
          <a:stretch>
            <a:fillRect/>
          </a:stretch>
        </p:blipFill>
        <p:spPr>
          <a:xfrm>
            <a:off x="156400" y="245550"/>
            <a:ext cx="1039525" cy="674975"/>
          </a:xfrm>
          <a:prstGeom prst="rect">
            <a:avLst/>
          </a:prstGeom>
          <a:noFill/>
          <a:ln>
            <a:noFill/>
          </a:ln>
        </p:spPr>
      </p:pic>
      <p:pic>
        <p:nvPicPr>
          <p:cNvPr id="3" name="图片 2" descr="IMG_0143.JPG"/>
          <p:cNvPicPr>
            <a:picLocks noChangeAspect="1"/>
          </p:cNvPicPr>
          <p:nvPr/>
        </p:nvPicPr>
        <p:blipFill rotWithShape="1">
          <a:blip r:embed="rId5">
            <a:extLst>
              <a:ext uri="{28A0092B-C50C-407E-A947-70E740481C1C}">
                <a14:useLocalDpi xmlns:a14="http://schemas.microsoft.com/office/drawing/2010/main" val="0"/>
              </a:ext>
            </a:extLst>
          </a:blip>
          <a:srcRect l="23385" t="6630" r="21852" b="7704"/>
          <a:stretch/>
        </p:blipFill>
        <p:spPr>
          <a:xfrm>
            <a:off x="2270772" y="3579862"/>
            <a:ext cx="1365124" cy="1491630"/>
          </a:xfrm>
          <a:prstGeom prst="rect">
            <a:avLst/>
          </a:prstGeom>
        </p:spPr>
      </p:pic>
      <p:pic>
        <p:nvPicPr>
          <p:cNvPr id="5" name="图片 4" descr="IMG_0141.JPG"/>
          <p:cNvPicPr>
            <a:picLocks noChangeAspect="1"/>
          </p:cNvPicPr>
          <p:nvPr/>
        </p:nvPicPr>
        <p:blipFill rotWithShape="1">
          <a:blip r:embed="rId6">
            <a:extLst>
              <a:ext uri="{28A0092B-C50C-407E-A947-70E740481C1C}">
                <a14:useLocalDpi xmlns:a14="http://schemas.microsoft.com/office/drawing/2010/main" val="0"/>
              </a:ext>
            </a:extLst>
          </a:blip>
          <a:srcRect l="25636" t="11391" r="31165" b="31640"/>
          <a:stretch/>
        </p:blipFill>
        <p:spPr>
          <a:xfrm rot="409856">
            <a:off x="3709533" y="342677"/>
            <a:ext cx="1728192" cy="1591939"/>
          </a:xfrm>
          <a:prstGeom prst="rect">
            <a:avLst/>
          </a:prstGeom>
        </p:spPr>
      </p:pic>
      <p:sp>
        <p:nvSpPr>
          <p:cNvPr id="561" name="Google Shape;561;p41"/>
          <p:cNvSpPr txBox="1">
            <a:spLocks noGrp="1"/>
          </p:cNvSpPr>
          <p:nvPr>
            <p:ph type="body" idx="1"/>
          </p:nvPr>
        </p:nvSpPr>
        <p:spPr>
          <a:xfrm>
            <a:off x="234300" y="1779662"/>
            <a:ext cx="5745900" cy="2160240"/>
          </a:xfrm>
          <a:prstGeom prst="rect">
            <a:avLst/>
          </a:prstGeom>
        </p:spPr>
        <p:txBody>
          <a:bodyPr spcFirstLastPara="1" wrap="square" lIns="91425" tIns="91425" rIns="91425" bIns="91425" anchor="t" anchorCtr="0">
            <a:noAutofit/>
          </a:bodyPr>
          <a:lstStyle/>
          <a:p>
            <a:pPr marL="0" lvl="0" indent="0" algn="l" rtl="0">
              <a:lnSpc>
                <a:spcPct val="120000"/>
              </a:lnSpc>
              <a:spcBef>
                <a:spcPts val="600"/>
              </a:spcBef>
              <a:spcAft>
                <a:spcPts val="0"/>
              </a:spcAft>
              <a:buNone/>
            </a:pPr>
            <a:r>
              <a:rPr lang="en" sz="2200" dirty="0"/>
              <a:t>Special thanks to </a:t>
            </a:r>
            <a:r>
              <a:rPr lang="en" sz="2200" b="1" dirty="0">
                <a:latin typeface="Calibri"/>
                <a:ea typeface="Calibri"/>
                <a:cs typeface="Calibri"/>
                <a:sym typeface="Calibri"/>
              </a:rPr>
              <a:t>Professor Miquel Noguer i Alonso, Mr Gilberto Batres-Estrada, Chris Fu </a:t>
            </a:r>
            <a:r>
              <a:rPr lang="en" sz="2200" dirty="0">
                <a:latin typeface="Calibri"/>
                <a:ea typeface="Calibri"/>
                <a:cs typeface="Calibri"/>
                <a:sym typeface="Calibri"/>
              </a:rPr>
              <a:t>and </a:t>
            </a:r>
            <a:r>
              <a:rPr lang="en" sz="2200" b="1" dirty="0">
                <a:latin typeface="Calibri"/>
                <a:ea typeface="Calibri"/>
                <a:cs typeface="Calibri"/>
                <a:sym typeface="Calibri"/>
              </a:rPr>
              <a:t>Cara Wang </a:t>
            </a:r>
            <a:r>
              <a:rPr lang="en" sz="2200" dirty="0"/>
              <a:t>and to all the people who helped us to complete the project during this three weeks. </a:t>
            </a:r>
            <a:endParaRPr sz="2400" dirty="0">
              <a:solidFill>
                <a:srgbClr val="6463BD"/>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ctrTitle"/>
          </p:nvPr>
        </p:nvSpPr>
        <p:spPr>
          <a:xfrm>
            <a:off x="245550" y="2141850"/>
            <a:ext cx="8652900" cy="8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b="1">
                <a:solidFill>
                  <a:srgbClr val="1C4587"/>
                </a:solidFill>
                <a:latin typeface="Barlow"/>
                <a:ea typeface="Barlow"/>
                <a:cs typeface="Barlow"/>
                <a:sym typeface="Barlow"/>
              </a:rPr>
              <a:t>  1.BUSINESS PROBLEM </a:t>
            </a:r>
            <a:endParaRPr sz="4200" b="1">
              <a:solidFill>
                <a:srgbClr val="1C4587"/>
              </a:solidFill>
              <a:latin typeface="Barlow"/>
              <a:ea typeface="Barlow"/>
              <a:cs typeface="Barlow"/>
              <a:sym typeface="Barlow"/>
            </a:endParaRPr>
          </a:p>
        </p:txBody>
      </p:sp>
      <p:sp>
        <p:nvSpPr>
          <p:cNvPr id="262" name="Google Shape;262;p15"/>
          <p:cNvSpPr txBox="1"/>
          <p:nvPr/>
        </p:nvSpPr>
        <p:spPr>
          <a:xfrm>
            <a:off x="6362700" y="4259450"/>
            <a:ext cx="2386300" cy="4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a:ea typeface="Dosis"/>
                <a:cs typeface="Dosis"/>
                <a:sym typeface="Dosis"/>
              </a:rPr>
              <a:t>Kesen Zhang (Emily)</a:t>
            </a:r>
            <a:endParaRPr sz="1800" dirty="0">
              <a:latin typeface="Dosis"/>
              <a:ea typeface="Dosis"/>
              <a:cs typeface="Dosis"/>
              <a:sym typeface="Dosis"/>
            </a:endParaRPr>
          </a:p>
        </p:txBody>
      </p:sp>
      <p:pic>
        <p:nvPicPr>
          <p:cNvPr id="263" name="Google Shape;263;p15"/>
          <p:cNvPicPr preferRelativeResize="0"/>
          <p:nvPr/>
        </p:nvPicPr>
        <p:blipFill>
          <a:blip r:embed="rId3">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grpSp>
        <p:nvGrpSpPr>
          <p:cNvPr id="568" name="Google Shape;568;p42"/>
          <p:cNvGrpSpPr/>
          <p:nvPr/>
        </p:nvGrpSpPr>
        <p:grpSpPr>
          <a:xfrm>
            <a:off x="4989430" y="480048"/>
            <a:ext cx="2688023" cy="2687984"/>
            <a:chOff x="6643075" y="3664250"/>
            <a:chExt cx="407950" cy="407975"/>
          </a:xfrm>
        </p:grpSpPr>
        <p:sp>
          <p:nvSpPr>
            <p:cNvPr id="569" name="Google Shape;569;p4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42"/>
          <p:cNvGrpSpPr/>
          <p:nvPr/>
        </p:nvGrpSpPr>
        <p:grpSpPr>
          <a:xfrm rot="-587295">
            <a:off x="4831103" y="3518436"/>
            <a:ext cx="1105140" cy="1105077"/>
            <a:chOff x="576250" y="4319400"/>
            <a:chExt cx="442075" cy="442050"/>
          </a:xfrm>
        </p:grpSpPr>
        <p:sp>
          <p:nvSpPr>
            <p:cNvPr id="572" name="Google Shape;572;p4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2"/>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2"/>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2"/>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581" name="Google Shape;581;p42"/>
          <p:cNvSpPr txBox="1">
            <a:spLocks noGrp="1"/>
          </p:cNvSpPr>
          <p:nvPr>
            <p:ph type="ctrTitle" idx="4294967295"/>
          </p:nvPr>
        </p:nvSpPr>
        <p:spPr>
          <a:xfrm>
            <a:off x="288032" y="1433513"/>
            <a:ext cx="2411760" cy="1158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1C4587"/>
                </a:solidFill>
              </a:rPr>
              <a:t>THANKS!</a:t>
            </a:r>
            <a:endParaRPr sz="4000" dirty="0">
              <a:solidFill>
                <a:srgbClr val="1C4587"/>
              </a:solidFill>
            </a:endParaRPr>
          </a:p>
        </p:txBody>
      </p:sp>
      <p:sp>
        <p:nvSpPr>
          <p:cNvPr id="582" name="Google Shape;582;p42"/>
          <p:cNvSpPr txBox="1">
            <a:spLocks noGrp="1"/>
          </p:cNvSpPr>
          <p:nvPr>
            <p:ph type="subTitle" idx="4294967295"/>
          </p:nvPr>
        </p:nvSpPr>
        <p:spPr>
          <a:xfrm>
            <a:off x="35496" y="2435597"/>
            <a:ext cx="3563888"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000" b="1" dirty="0">
                <a:solidFill>
                  <a:srgbClr val="1C4587"/>
                </a:solidFill>
              </a:rPr>
              <a:t>Any questions?</a:t>
            </a:r>
            <a:endParaRPr sz="3000" b="1" dirty="0">
              <a:solidFill>
                <a:srgbClr val="1C4587"/>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69" name="Google Shape;269;p16" title="Chart"/>
          <p:cNvPicPr preferRelativeResize="0"/>
          <p:nvPr/>
        </p:nvPicPr>
        <p:blipFill>
          <a:blip r:embed="rId3">
            <a:alphaModFix/>
          </a:blip>
          <a:stretch>
            <a:fillRect/>
          </a:stretch>
        </p:blipFill>
        <p:spPr>
          <a:xfrm>
            <a:off x="2483025" y="2258925"/>
            <a:ext cx="4177949" cy="2503576"/>
          </a:xfrm>
          <a:prstGeom prst="rect">
            <a:avLst/>
          </a:prstGeom>
          <a:noFill/>
          <a:ln>
            <a:noFill/>
          </a:ln>
        </p:spPr>
      </p:pic>
      <p:sp>
        <p:nvSpPr>
          <p:cNvPr id="270" name="Google Shape;270;p16"/>
          <p:cNvSpPr txBox="1"/>
          <p:nvPr/>
        </p:nvSpPr>
        <p:spPr>
          <a:xfrm>
            <a:off x="2965650" y="752000"/>
            <a:ext cx="3695324"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1C4587"/>
                </a:solidFill>
                <a:latin typeface="Barlow Medium"/>
                <a:ea typeface="Barlow Medium"/>
                <a:cs typeface="Barlow Medium"/>
                <a:sym typeface="Barlow Medium"/>
              </a:rPr>
              <a:t>Business Problem</a:t>
            </a:r>
            <a:endParaRPr sz="3000" dirty="0">
              <a:solidFill>
                <a:srgbClr val="1C4587"/>
              </a:solidFill>
              <a:latin typeface="Barlow Medium"/>
              <a:ea typeface="Barlow Medium"/>
              <a:cs typeface="Barlow Medium"/>
              <a:sym typeface="Barlow Medium"/>
            </a:endParaRPr>
          </a:p>
        </p:txBody>
      </p:sp>
      <p:sp>
        <p:nvSpPr>
          <p:cNvPr id="271" name="Google Shape;271;p16"/>
          <p:cNvSpPr txBox="1"/>
          <p:nvPr/>
        </p:nvSpPr>
        <p:spPr>
          <a:xfrm>
            <a:off x="2712600" y="1349725"/>
            <a:ext cx="3718800" cy="9711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000"/>
              </a:spcBef>
              <a:spcAft>
                <a:spcPts val="0"/>
              </a:spcAft>
              <a:buNone/>
            </a:pPr>
            <a:r>
              <a:rPr lang="en" sz="1200">
                <a:latin typeface="Droid Serif"/>
                <a:ea typeface="Droid Serif"/>
                <a:cs typeface="Droid Serif"/>
                <a:sym typeface="Droid Serif"/>
              </a:rPr>
              <a:t>In the US, only 40% households have individual life insurance. This problem is mainly caused by the complex application process. </a:t>
            </a:r>
            <a:endParaRPr sz="1200">
              <a:latin typeface="Barlow Light"/>
              <a:ea typeface="Barlow Light"/>
              <a:cs typeface="Barlow Light"/>
              <a:sym typeface="Barlow Light"/>
            </a:endParaRPr>
          </a:p>
        </p:txBody>
      </p:sp>
      <p:grpSp>
        <p:nvGrpSpPr>
          <p:cNvPr id="272" name="Google Shape;272;p16"/>
          <p:cNvGrpSpPr/>
          <p:nvPr/>
        </p:nvGrpSpPr>
        <p:grpSpPr>
          <a:xfrm>
            <a:off x="194775" y="2078450"/>
            <a:ext cx="2033850" cy="3019425"/>
            <a:chOff x="194775" y="2078450"/>
            <a:chExt cx="2033850" cy="3019425"/>
          </a:xfrm>
        </p:grpSpPr>
        <p:pic>
          <p:nvPicPr>
            <p:cNvPr id="273" name="Google Shape;273;p16"/>
            <p:cNvPicPr preferRelativeResize="0"/>
            <p:nvPr/>
          </p:nvPicPr>
          <p:blipFill>
            <a:blip r:embed="rId4">
              <a:alphaModFix/>
            </a:blip>
            <a:stretch>
              <a:fillRect/>
            </a:stretch>
          </p:blipFill>
          <p:spPr>
            <a:xfrm>
              <a:off x="523149" y="2078450"/>
              <a:ext cx="1600200" cy="3019425"/>
            </a:xfrm>
            <a:prstGeom prst="rect">
              <a:avLst/>
            </a:prstGeom>
            <a:noFill/>
            <a:ln>
              <a:noFill/>
            </a:ln>
          </p:spPr>
        </p:pic>
        <p:pic>
          <p:nvPicPr>
            <p:cNvPr id="274" name="Google Shape;274;p16"/>
            <p:cNvPicPr preferRelativeResize="0"/>
            <p:nvPr/>
          </p:nvPicPr>
          <p:blipFill rotWithShape="1">
            <a:blip r:embed="rId5">
              <a:alphaModFix/>
            </a:blip>
            <a:srcRect t="18314"/>
            <a:stretch/>
          </p:blipFill>
          <p:spPr>
            <a:xfrm rot="-1077749">
              <a:off x="206033" y="3354665"/>
              <a:ext cx="2011333" cy="390895"/>
            </a:xfrm>
            <a:prstGeom prst="rect">
              <a:avLst/>
            </a:prstGeom>
            <a:noFill/>
            <a:ln>
              <a:noFill/>
            </a:ln>
          </p:spPr>
        </p:pic>
      </p:grpSp>
      <p:grpSp>
        <p:nvGrpSpPr>
          <p:cNvPr id="275" name="Google Shape;275;p16"/>
          <p:cNvGrpSpPr/>
          <p:nvPr/>
        </p:nvGrpSpPr>
        <p:grpSpPr>
          <a:xfrm>
            <a:off x="6946974" y="174675"/>
            <a:ext cx="2071926" cy="2476500"/>
            <a:chOff x="6946974" y="174675"/>
            <a:chExt cx="2071926" cy="2476500"/>
          </a:xfrm>
        </p:grpSpPr>
        <p:pic>
          <p:nvPicPr>
            <p:cNvPr id="276" name="Google Shape;276;p16"/>
            <p:cNvPicPr preferRelativeResize="0"/>
            <p:nvPr/>
          </p:nvPicPr>
          <p:blipFill>
            <a:blip r:embed="rId6">
              <a:alphaModFix/>
            </a:blip>
            <a:stretch>
              <a:fillRect/>
            </a:stretch>
          </p:blipFill>
          <p:spPr>
            <a:xfrm>
              <a:off x="6946974" y="174675"/>
              <a:ext cx="1866900" cy="2476500"/>
            </a:xfrm>
            <a:prstGeom prst="rect">
              <a:avLst/>
            </a:prstGeom>
            <a:noFill/>
            <a:ln>
              <a:noFill/>
            </a:ln>
          </p:spPr>
        </p:pic>
        <p:pic>
          <p:nvPicPr>
            <p:cNvPr id="277" name="Google Shape;277;p16"/>
            <p:cNvPicPr preferRelativeResize="0"/>
            <p:nvPr/>
          </p:nvPicPr>
          <p:blipFill rotWithShape="1">
            <a:blip r:embed="rId5">
              <a:alphaModFix/>
            </a:blip>
            <a:srcRect t="18314"/>
            <a:stretch/>
          </p:blipFill>
          <p:spPr>
            <a:xfrm rot="592377">
              <a:off x="6968395" y="1447960"/>
              <a:ext cx="2032735" cy="382854"/>
            </a:xfrm>
            <a:prstGeom prst="rect">
              <a:avLst/>
            </a:prstGeom>
            <a:noFill/>
            <a:ln>
              <a:noFill/>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10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5"/>
                                        </p:tgtEl>
                                        <p:attrNameLst>
                                          <p:attrName>style.visibility</p:attrName>
                                        </p:attrNameLst>
                                      </p:cBhvr>
                                      <p:to>
                                        <p:strVal val="visible"/>
                                      </p:to>
                                    </p:set>
                                    <p:animEffect transition="in" filter="fade">
                                      <p:cBhvr>
                                        <p:cTn id="15" dur="1000"/>
                                        <p:tgtEl>
                                          <p:spTgt spid="2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2"/>
                                        </p:tgtEl>
                                        <p:attrNameLst>
                                          <p:attrName>style.visibility</p:attrName>
                                        </p:attrNameLst>
                                      </p:cBhvr>
                                      <p:to>
                                        <p:strVal val="visible"/>
                                      </p:to>
                                    </p:set>
                                    <p:animEffect transition="in" filter="fade">
                                      <p:cBhvr>
                                        <p:cTn id="20"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7"/>
          <p:cNvSpPr txBox="1">
            <a:spLocks noGrp="1"/>
          </p:cNvSpPr>
          <p:nvPr>
            <p:ph type="ctrTitle"/>
          </p:nvPr>
        </p:nvSpPr>
        <p:spPr>
          <a:xfrm>
            <a:off x="1375650" y="1890000"/>
            <a:ext cx="6392700" cy="13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b="1">
                <a:solidFill>
                  <a:srgbClr val="1C4587"/>
                </a:solidFill>
                <a:latin typeface="Barlow"/>
                <a:ea typeface="Barlow"/>
                <a:cs typeface="Barlow"/>
                <a:sym typeface="Barlow"/>
              </a:rPr>
              <a:t>2.DATA PREPARATION </a:t>
            </a:r>
            <a:endParaRPr sz="4200" b="1">
              <a:solidFill>
                <a:srgbClr val="1C4587"/>
              </a:solidFill>
              <a:latin typeface="Barlow"/>
              <a:ea typeface="Barlow"/>
              <a:cs typeface="Barlow"/>
              <a:sym typeface="Barlow"/>
            </a:endParaRPr>
          </a:p>
          <a:p>
            <a:pPr marL="0" lvl="0" indent="0" algn="ctr" rtl="0">
              <a:spcBef>
                <a:spcPts val="0"/>
              </a:spcBef>
              <a:spcAft>
                <a:spcPts val="0"/>
              </a:spcAft>
              <a:buNone/>
            </a:pPr>
            <a:r>
              <a:rPr lang="en" sz="4200" b="1">
                <a:solidFill>
                  <a:srgbClr val="1C4587"/>
                </a:solidFill>
                <a:latin typeface="Barlow"/>
                <a:ea typeface="Barlow"/>
                <a:cs typeface="Barlow"/>
                <a:sym typeface="Barlow"/>
              </a:rPr>
              <a:t>AND EXPLORATION</a:t>
            </a:r>
            <a:endParaRPr sz="4200" b="1">
              <a:solidFill>
                <a:srgbClr val="1C4587"/>
              </a:solidFill>
            </a:endParaRPr>
          </a:p>
        </p:txBody>
      </p:sp>
      <p:pic>
        <p:nvPicPr>
          <p:cNvPr id="283" name="Google Shape;283;p17"/>
          <p:cNvPicPr preferRelativeResize="0"/>
          <p:nvPr/>
        </p:nvPicPr>
        <p:blipFill>
          <a:blip r:embed="rId3">
            <a:alphaModFix/>
          </a:blip>
          <a:stretch>
            <a:fillRect/>
          </a:stretch>
        </p:blipFill>
        <p:spPr>
          <a:xfrm>
            <a:off x="156400" y="245550"/>
            <a:ext cx="1039525" cy="674975"/>
          </a:xfrm>
          <a:prstGeom prst="rect">
            <a:avLst/>
          </a:prstGeom>
          <a:noFill/>
          <a:ln>
            <a:noFill/>
          </a:ln>
        </p:spPr>
      </p:pic>
      <p:sp>
        <p:nvSpPr>
          <p:cNvPr id="5" name="Google Shape;262;p15"/>
          <p:cNvSpPr txBox="1"/>
          <p:nvPr/>
        </p:nvSpPr>
        <p:spPr>
          <a:xfrm>
            <a:off x="6362700" y="4259450"/>
            <a:ext cx="2386300" cy="47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Dosis"/>
                <a:ea typeface="Dosis"/>
                <a:cs typeface="Dosis"/>
                <a:sym typeface="Dosis"/>
              </a:rPr>
              <a:t>Kesen Zhang (Emily)</a:t>
            </a:r>
            <a:endParaRPr sz="1800" dirty="0">
              <a:latin typeface="Dosis"/>
              <a:ea typeface="Dosis"/>
              <a:cs typeface="Dosis"/>
              <a:sym typeface="Dosi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290" name="Google Shape;290;p18"/>
          <p:cNvPicPr preferRelativeResize="0"/>
          <p:nvPr/>
        </p:nvPicPr>
        <p:blipFill rotWithShape="1">
          <a:blip r:embed="rId3">
            <a:alphaModFix/>
          </a:blip>
          <a:srcRect l="12027" t="10877" r="12846" b="9958"/>
          <a:stretch/>
        </p:blipFill>
        <p:spPr>
          <a:xfrm>
            <a:off x="2318025" y="1193225"/>
            <a:ext cx="4507950" cy="3496174"/>
          </a:xfrm>
          <a:prstGeom prst="rect">
            <a:avLst/>
          </a:prstGeom>
          <a:noFill/>
          <a:ln>
            <a:noFill/>
          </a:ln>
        </p:spPr>
      </p:pic>
      <p:pic>
        <p:nvPicPr>
          <p:cNvPr id="291" name="Google Shape;291;p18"/>
          <p:cNvPicPr preferRelativeResize="0"/>
          <p:nvPr/>
        </p:nvPicPr>
        <p:blipFill>
          <a:blip r:embed="rId4">
            <a:alphaModFix/>
          </a:blip>
          <a:stretch>
            <a:fillRect/>
          </a:stretch>
        </p:blipFill>
        <p:spPr>
          <a:xfrm>
            <a:off x="156400" y="245550"/>
            <a:ext cx="1039525" cy="674975"/>
          </a:xfrm>
          <a:prstGeom prst="rect">
            <a:avLst/>
          </a:prstGeom>
          <a:noFill/>
          <a:ln>
            <a:noFill/>
          </a:ln>
        </p:spPr>
      </p:pic>
      <p:grpSp>
        <p:nvGrpSpPr>
          <p:cNvPr id="292" name="Google Shape;292;p18"/>
          <p:cNvGrpSpPr/>
          <p:nvPr/>
        </p:nvGrpSpPr>
        <p:grpSpPr>
          <a:xfrm rot="10800000" flipH="1">
            <a:off x="7358979" y="245539"/>
            <a:ext cx="1436856" cy="1142979"/>
            <a:chOff x="9925050" y="4203700"/>
            <a:chExt cx="2267050" cy="1803375"/>
          </a:xfrm>
        </p:grpSpPr>
        <p:sp>
          <p:nvSpPr>
            <p:cNvPr id="293" name="Google Shape;293;p1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 name="Google Shape;305;p18"/>
          <p:cNvGrpSpPr/>
          <p:nvPr/>
        </p:nvGrpSpPr>
        <p:grpSpPr>
          <a:xfrm rot="10800000" flipH="1">
            <a:off x="349621" y="3787622"/>
            <a:ext cx="1436785" cy="1111812"/>
            <a:chOff x="9598025" y="882650"/>
            <a:chExt cx="2266938" cy="1754200"/>
          </a:xfrm>
        </p:grpSpPr>
        <p:sp>
          <p:nvSpPr>
            <p:cNvPr id="306" name="Google Shape;306;p1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18"/>
          <p:cNvSpPr txBox="1"/>
          <p:nvPr/>
        </p:nvSpPr>
        <p:spPr>
          <a:xfrm>
            <a:off x="2896500" y="339502"/>
            <a:ext cx="4190100" cy="7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dirty="0">
                <a:solidFill>
                  <a:srgbClr val="1C4587"/>
                </a:solidFill>
                <a:latin typeface="Barlow"/>
                <a:ea typeface="Barlow"/>
                <a:cs typeface="Barlow"/>
                <a:sym typeface="Barlow"/>
              </a:rPr>
              <a:t>Data Cleaning</a:t>
            </a:r>
            <a:endParaRPr dirty="0">
              <a:latin typeface="Barlow Light"/>
              <a:ea typeface="Barlow Light"/>
              <a:cs typeface="Barlow Light"/>
              <a:sym typeface="Barlow Light"/>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4"/>
        <p:cNvGrpSpPr/>
        <p:nvPr/>
      </p:nvGrpSpPr>
      <p:grpSpPr>
        <a:xfrm>
          <a:off x="0" y="0"/>
          <a:ext cx="0" cy="0"/>
          <a:chOff x="0" y="0"/>
          <a:chExt cx="0" cy="0"/>
        </a:xfrm>
      </p:grpSpPr>
      <p:sp>
        <p:nvSpPr>
          <p:cNvPr id="315" name="Google Shape;315;p19"/>
          <p:cNvSpPr/>
          <p:nvPr/>
        </p:nvSpPr>
        <p:spPr>
          <a:xfrm>
            <a:off x="63600" y="63750"/>
            <a:ext cx="9016800" cy="5016000"/>
          </a:xfrm>
          <a:prstGeom prst="rect">
            <a:avLst/>
          </a:prstGeom>
          <a:solidFill>
            <a:srgbClr val="FFFFFF"/>
          </a:solidFill>
          <a:ln w="22860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131775" y="4810975"/>
            <a:ext cx="895800" cy="33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pic>
        <p:nvPicPr>
          <p:cNvPr id="318" name="Google Shape;318;p19"/>
          <p:cNvPicPr preferRelativeResize="0"/>
          <p:nvPr/>
        </p:nvPicPr>
        <p:blipFill rotWithShape="1">
          <a:blip r:embed="rId3">
            <a:alphaModFix/>
          </a:blip>
          <a:srcRect b="4643"/>
          <a:stretch/>
        </p:blipFill>
        <p:spPr>
          <a:xfrm>
            <a:off x="661800" y="578525"/>
            <a:ext cx="8192801" cy="4068099"/>
          </a:xfrm>
          <a:prstGeom prst="rect">
            <a:avLst/>
          </a:prstGeom>
          <a:noFill/>
          <a:ln>
            <a:noFill/>
          </a:ln>
        </p:spPr>
      </p:pic>
      <p:sp>
        <p:nvSpPr>
          <p:cNvPr id="319" name="Google Shape;319;p19"/>
          <p:cNvSpPr txBox="1"/>
          <p:nvPr/>
        </p:nvSpPr>
        <p:spPr>
          <a:xfrm>
            <a:off x="1345800" y="185750"/>
            <a:ext cx="6452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200">
                <a:solidFill>
                  <a:srgbClr val="1C4587"/>
                </a:solidFill>
                <a:latin typeface="Barlow"/>
                <a:ea typeface="Barlow"/>
                <a:cs typeface="Barlow"/>
                <a:sym typeface="Barlow"/>
              </a:rPr>
              <a:t>Missing Value Deletion</a:t>
            </a:r>
            <a:endParaRPr sz="4200">
              <a:solidFill>
                <a:srgbClr val="1C4587"/>
              </a:solidFill>
              <a:latin typeface="Barlow"/>
              <a:ea typeface="Barlow"/>
              <a:cs typeface="Barlow"/>
              <a:sym typeface="Barlow"/>
            </a:endParaRPr>
          </a:p>
        </p:txBody>
      </p:sp>
      <p:pic>
        <p:nvPicPr>
          <p:cNvPr id="320" name="Google Shape;320;p19"/>
          <p:cNvPicPr preferRelativeResize="0"/>
          <p:nvPr/>
        </p:nvPicPr>
        <p:blipFill>
          <a:blip r:embed="rId4">
            <a:alphaModFix/>
          </a:blip>
          <a:stretch>
            <a:fillRect/>
          </a:stretch>
        </p:blipFill>
        <p:spPr>
          <a:xfrm>
            <a:off x="156400" y="245550"/>
            <a:ext cx="1039525" cy="6749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26" name="Google Shape;326;p20"/>
          <p:cNvPicPr preferRelativeResize="0"/>
          <p:nvPr/>
        </p:nvPicPr>
        <p:blipFill rotWithShape="1">
          <a:blip r:embed="rId3">
            <a:alphaModFix/>
          </a:blip>
          <a:srcRect l="12027" t="10877" r="12846" b="9958"/>
          <a:stretch/>
        </p:blipFill>
        <p:spPr>
          <a:xfrm>
            <a:off x="2318025" y="1193225"/>
            <a:ext cx="4507950" cy="3496174"/>
          </a:xfrm>
          <a:prstGeom prst="rect">
            <a:avLst/>
          </a:prstGeom>
          <a:noFill/>
          <a:ln>
            <a:noFill/>
          </a:ln>
        </p:spPr>
      </p:pic>
      <p:pic>
        <p:nvPicPr>
          <p:cNvPr id="327" name="Google Shape;327;p20"/>
          <p:cNvPicPr preferRelativeResize="0"/>
          <p:nvPr/>
        </p:nvPicPr>
        <p:blipFill>
          <a:blip r:embed="rId4">
            <a:alphaModFix/>
          </a:blip>
          <a:stretch>
            <a:fillRect/>
          </a:stretch>
        </p:blipFill>
        <p:spPr>
          <a:xfrm>
            <a:off x="156400" y="245550"/>
            <a:ext cx="1039525" cy="674975"/>
          </a:xfrm>
          <a:prstGeom prst="rect">
            <a:avLst/>
          </a:prstGeom>
          <a:noFill/>
          <a:ln>
            <a:noFill/>
          </a:ln>
        </p:spPr>
      </p:pic>
      <p:grpSp>
        <p:nvGrpSpPr>
          <p:cNvPr id="328" name="Google Shape;328;p20"/>
          <p:cNvGrpSpPr/>
          <p:nvPr/>
        </p:nvGrpSpPr>
        <p:grpSpPr>
          <a:xfrm rot="10800000" flipH="1">
            <a:off x="7358979" y="245539"/>
            <a:ext cx="1436856" cy="1142979"/>
            <a:chOff x="9925050" y="4203700"/>
            <a:chExt cx="2267050" cy="1803375"/>
          </a:xfrm>
        </p:grpSpPr>
        <p:sp>
          <p:nvSpPr>
            <p:cNvPr id="329" name="Google Shape;329;p20"/>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0"/>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0"/>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0"/>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0"/>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0"/>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0"/>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0"/>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0"/>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0"/>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0"/>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0"/>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1" name="Google Shape;341;p20"/>
          <p:cNvGrpSpPr/>
          <p:nvPr/>
        </p:nvGrpSpPr>
        <p:grpSpPr>
          <a:xfrm rot="10800000" flipH="1">
            <a:off x="349621" y="3787622"/>
            <a:ext cx="1436785" cy="1111812"/>
            <a:chOff x="9598025" y="882650"/>
            <a:chExt cx="2266938" cy="1754200"/>
          </a:xfrm>
        </p:grpSpPr>
        <p:sp>
          <p:nvSpPr>
            <p:cNvPr id="342" name="Google Shape;342;p20"/>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0"/>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0"/>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0"/>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6" name="Google Shape;346;p20"/>
          <p:cNvSpPr txBox="1"/>
          <p:nvPr/>
        </p:nvSpPr>
        <p:spPr>
          <a:xfrm>
            <a:off x="2896499" y="339502"/>
            <a:ext cx="3929475" cy="7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dirty="0">
                <a:solidFill>
                  <a:srgbClr val="1C4587"/>
                </a:solidFill>
                <a:latin typeface="Barlow"/>
                <a:ea typeface="Barlow"/>
                <a:cs typeface="Barlow"/>
                <a:sym typeface="Barlow"/>
              </a:rPr>
              <a:t>Data Cleaning</a:t>
            </a:r>
            <a:endParaRPr dirty="0">
              <a:latin typeface="Barlow Light"/>
              <a:ea typeface="Barlow Light"/>
              <a:cs typeface="Barlow Light"/>
              <a:sym typeface="Barlow Light"/>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52" name="Google Shape;352;p21"/>
          <p:cNvCxnSpPr/>
          <p:nvPr/>
        </p:nvCxnSpPr>
        <p:spPr>
          <a:xfrm>
            <a:off x="4572000" y="0"/>
            <a:ext cx="0" cy="5143500"/>
          </a:xfrm>
          <a:prstGeom prst="straightConnector1">
            <a:avLst/>
          </a:prstGeom>
          <a:noFill/>
          <a:ln w="28575" cap="flat" cmpd="sng">
            <a:solidFill>
              <a:srgbClr val="C9DAF8"/>
            </a:solidFill>
            <a:prstDash val="solid"/>
            <a:round/>
            <a:headEnd type="none" w="med" len="med"/>
            <a:tailEnd type="none" w="med" len="med"/>
          </a:ln>
        </p:spPr>
      </p:cxnSp>
      <p:pic>
        <p:nvPicPr>
          <p:cNvPr id="353" name="Google Shape;353;p21"/>
          <p:cNvPicPr preferRelativeResize="0"/>
          <p:nvPr/>
        </p:nvPicPr>
        <p:blipFill>
          <a:blip r:embed="rId3">
            <a:alphaModFix/>
          </a:blip>
          <a:stretch>
            <a:fillRect/>
          </a:stretch>
        </p:blipFill>
        <p:spPr>
          <a:xfrm>
            <a:off x="156400" y="245550"/>
            <a:ext cx="1039525" cy="674975"/>
          </a:xfrm>
          <a:prstGeom prst="rect">
            <a:avLst/>
          </a:prstGeom>
          <a:noFill/>
          <a:ln>
            <a:noFill/>
          </a:ln>
        </p:spPr>
      </p:pic>
      <p:pic>
        <p:nvPicPr>
          <p:cNvPr id="354" name="Google Shape;354;p21"/>
          <p:cNvPicPr preferRelativeResize="0"/>
          <p:nvPr/>
        </p:nvPicPr>
        <p:blipFill>
          <a:blip r:embed="rId4">
            <a:alphaModFix/>
          </a:blip>
          <a:stretch>
            <a:fillRect/>
          </a:stretch>
        </p:blipFill>
        <p:spPr>
          <a:xfrm>
            <a:off x="-414250" y="0"/>
            <a:ext cx="9143999" cy="5143500"/>
          </a:xfrm>
          <a:prstGeom prst="rect">
            <a:avLst/>
          </a:prstGeom>
          <a:noFill/>
          <a:ln>
            <a:noFill/>
          </a:ln>
        </p:spPr>
      </p:pic>
      <p:sp>
        <p:nvSpPr>
          <p:cNvPr id="355" name="Google Shape;355;p21"/>
          <p:cNvSpPr/>
          <p:nvPr/>
        </p:nvSpPr>
        <p:spPr>
          <a:xfrm>
            <a:off x="6915525" y="0"/>
            <a:ext cx="2094300" cy="11622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oderigo template">
  <a:themeElements>
    <a:clrScheme name="自定义 10">
      <a:dk1>
        <a:srgbClr val="BCCCF3"/>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1695</Words>
  <Application>Microsoft Macintosh PowerPoint</Application>
  <PresentationFormat>全屏显示(16:9)</PresentationFormat>
  <Paragraphs>234</Paragraphs>
  <Slides>30</Slides>
  <Notes>30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Roderigo template</vt:lpstr>
      <vt:lpstr>PowerPoint 演示文稿</vt:lpstr>
      <vt:lpstr>PowerPoint 演示文稿</vt:lpstr>
      <vt:lpstr>  1.BUSINESS PROBLEM </vt:lpstr>
      <vt:lpstr>PowerPoint 演示文稿</vt:lpstr>
      <vt:lpstr>2.DATA PREPARATION  AND EXPLORATION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Feature Selection: Random Forest</vt:lpstr>
      <vt:lpstr>3.MODELING</vt:lpstr>
      <vt:lpstr>59,381</vt:lpstr>
      <vt:lpstr>PowerPoint 演示文稿</vt:lpstr>
      <vt:lpstr>PowerPoint 演示文稿</vt:lpstr>
      <vt:lpstr>PowerPoint 演示文稿</vt:lpstr>
      <vt:lpstr>PowerPoint 演示文稿</vt:lpstr>
      <vt:lpstr>PowerPoint 演示文稿</vt:lpstr>
      <vt:lpstr>PowerPoint 演示文稿</vt:lpstr>
      <vt:lpstr>4.INTERPRETATION OF RESULTS</vt:lpstr>
      <vt:lpstr>PowerPoint 演示文稿</vt:lpstr>
      <vt:lpstr>5. IMPROVEMENT</vt:lpstr>
      <vt:lpstr>PowerPoint 演示文稿</vt:lpstr>
      <vt:lpstr>6.BUSINESS IMPACT</vt:lpstr>
      <vt:lpstr>PowerPoint 演示文稿</vt:lpstr>
      <vt:lpstr>Credits</vt:lpstr>
      <vt:lpstr>THANKS!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张 棵森</cp:lastModifiedBy>
  <cp:revision>27</cp:revision>
  <dcterms:modified xsi:type="dcterms:W3CDTF">2019-08-02T15:09:04Z</dcterms:modified>
  <cp:category/>
</cp:coreProperties>
</file>