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698" r:id="rId3"/>
    <p:sldId id="895" r:id="rId4"/>
    <p:sldId id="89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1"/>
    <p:restoredTop sz="94013"/>
  </p:normalViewPr>
  <p:slideViewPr>
    <p:cSldViewPr snapToGrid="0" snapToObjects="1">
      <p:cViewPr varScale="1">
        <p:scale>
          <a:sx n="82" d="100"/>
          <a:sy n="82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2013/7/24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 l="22271" t="19047" r="50770" b="70697"/>
          <a:stretch>
            <a:fillRect/>
          </a:stretch>
        </p:blipFill>
        <p:spPr bwMode="auto">
          <a:xfrm>
            <a:off x="18574" y="16688"/>
            <a:ext cx="3491882" cy="106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 userDrawn="1"/>
        </p:nvGrpSpPr>
        <p:grpSpPr>
          <a:xfrm>
            <a:off x="6156177" y="5370928"/>
            <a:ext cx="2808610" cy="866384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4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107505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467546" y="4797152"/>
            <a:ext cx="1" cy="1872208"/>
          </a:xfrm>
          <a:prstGeom prst="line">
            <a:avLst/>
          </a:prstGeom>
          <a:ln w="41275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32F7-8258-4789-83A6-18D192729F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7F91-3E6F-4F09-A313-CA3064134CA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DB82-08AC-47E4-8428-62D205284D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TextBox 23"/>
          <p:cNvSpPr txBox="1">
            <a:spLocks noChangeArrowheads="1"/>
          </p:cNvSpPr>
          <p:nvPr userDrawn="1"/>
        </p:nvSpPr>
        <p:spPr bwMode="auto">
          <a:xfrm>
            <a:off x="242889" y="184150"/>
            <a:ext cx="13047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18521" y="6021288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54868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 l="22271" t="19047" r="50770" b="70697"/>
          <a:stretch>
            <a:fillRect/>
          </a:stretch>
        </p:blipFill>
        <p:spPr bwMode="auto">
          <a:xfrm>
            <a:off x="7690290" y="6392345"/>
            <a:ext cx="1406791" cy="42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6"/>
          <p:cNvSpPr txBox="1"/>
          <p:nvPr userDrawn="1"/>
        </p:nvSpPr>
        <p:spPr>
          <a:xfrm>
            <a:off x="3960318" y="6550226"/>
            <a:ext cx="122336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9C9E464-378C-4A9B-A84A-34E09E90FAE7}" type="slidenum">
              <a:rPr lang="zh-CN" altLang="en-US" sz="14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67D-B797-4CD6-BFD9-CF5DFC501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/>
          <p:cNvSpPr txBox="1"/>
          <p:nvPr userDrawn="1"/>
        </p:nvSpPr>
        <p:spPr>
          <a:xfrm>
            <a:off x="7500958" y="187859"/>
            <a:ext cx="139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D00-3AF6-4857-AC6F-D32B87D83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50AD-0EF8-4EC0-8665-D511A4512E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3" name="直接连接符 12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6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21B1-3F45-4121-917F-F6DFE2CFD7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图片 7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9" name="直接连接符 8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1E9E-4BC2-443C-A2D2-57462FD000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图片 6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8" name="直接连接符 7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B488-1E7F-4E1A-8156-56E666644A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 userDrawn="1"/>
        </p:nvSpPr>
        <p:spPr>
          <a:xfrm>
            <a:off x="7286644" y="187859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36F4-742D-429B-9D62-6D22E4B586E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505" y="5517232"/>
            <a:ext cx="2376562" cy="720080"/>
            <a:chOff x="5939854" y="5445224"/>
            <a:chExt cx="2808610" cy="8663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20000"/>
            </a:blip>
            <a:srcRect l="58500" t="78405" r="7133" b="15906"/>
            <a:stretch>
              <a:fillRect/>
            </a:stretch>
          </p:blipFill>
          <p:spPr bwMode="auto">
            <a:xfrm>
              <a:off x="6012160" y="5949280"/>
              <a:ext cx="2736304" cy="36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 descr="logo12.jpg"/>
            <p:cNvPicPr>
              <a:picLocks noChangeAspect="1"/>
            </p:cNvPicPr>
            <p:nvPr/>
          </p:nvPicPr>
          <p:blipFill>
            <a:blip r:embed="rId3" cstate="print"/>
            <a:srcRect l="33463" t="35518" r="33463" b="41040"/>
            <a:stretch>
              <a:fillRect/>
            </a:stretch>
          </p:blipFill>
          <p:spPr>
            <a:xfrm>
              <a:off x="5939854" y="5445224"/>
              <a:ext cx="1368450" cy="685642"/>
            </a:xfrm>
            <a:prstGeom prst="rect">
              <a:avLst/>
            </a:prstGeom>
          </p:spPr>
        </p:pic>
      </p:grpSp>
      <p:cxnSp>
        <p:nvCxnSpPr>
          <p:cNvPr id="11" name="直接连接符 10"/>
          <p:cNvCxnSpPr/>
          <p:nvPr userDrawn="1"/>
        </p:nvCxnSpPr>
        <p:spPr>
          <a:xfrm>
            <a:off x="3222" y="631446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5119089" y="6309320"/>
            <a:ext cx="4032448" cy="0"/>
          </a:xfrm>
          <a:prstGeom prst="line">
            <a:avLst/>
          </a:prstGeom>
          <a:ln w="41275">
            <a:gradFill flip="none" rotWithShape="1">
              <a:gsLst>
                <a:gs pos="1300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 userDrawn="1"/>
        </p:nvSpPr>
        <p:spPr>
          <a:xfrm>
            <a:off x="7286644" y="202148"/>
            <a:ext cx="16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PAGE:</a:t>
            </a:r>
            <a:fld id="{4F5FBCBA-44CE-4DFC-9199-652CA46B2FDF}" type="slidenum">
              <a:rPr lang="en-US" altLang="zh-CN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/10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7F91-3E6F-4F09-A313-CA3064134CA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52F7-D669-4D89-A71C-FC12A20885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9"/>
            <a:ext cx="8229600" cy="5976663"/>
          </a:xfrm>
        </p:spPr>
        <p:txBody>
          <a:bodyPr>
            <a:normAutofit/>
          </a:bodyPr>
          <a:lstStyle/>
          <a:p>
            <a:r>
              <a:rPr lang="zh-CN" altLang="en-US"/>
              <a:t>项目实践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320845" y="1709438"/>
            <a:ext cx="6264696" cy="1866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注意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更新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user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信息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Clone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代码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新建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以自己名字命名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在以自己名字命名的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中开发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438" y="4557396"/>
            <a:ext cx="6264275" cy="1476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连接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Wifi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WIFI_EXAM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 clone stu@192.168.1.100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:~/exam2020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123456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 push origin &lt;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branch_name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&gt;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461" y="601081"/>
            <a:ext cx="8663354" cy="6069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题目：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基于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，利用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Fortran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语言实现：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Position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类（位置类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）及其扩展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类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Position_2D,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Position_3D.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类包含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个变量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x, distance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  （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Position_2D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类包含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个变量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x, y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, distance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  （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Position_3D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包含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个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变量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x, 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y, z, distance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包含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个成员函数：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initialize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calculate_distance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clear:</a:t>
            </a:r>
            <a:endParaRPr lang="en-US" altLang="zh-CN" dirty="0" smtClea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initialize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实现给类的成员变量赋值；</a:t>
            </a:r>
            <a:endParaRPr lang="en-US" altLang="zh-CN" dirty="0" smtClea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dirty="0" err="1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calculate_distance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计算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distance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值，为该位置到原点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(0)/(0,0)/(0,0,0)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的距离；</a:t>
            </a:r>
            <a:endParaRPr lang="en-US" altLang="zh-CN" dirty="0" smtClea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clear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，将</a:t>
            </a:r>
            <a:r>
              <a:rPr lang="en-US" altLang="zh-CN" dirty="0" err="1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x,y,z,distance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置零。</a:t>
            </a:r>
            <a:endParaRPr lang="en-US" altLang="zh-CN" dirty="0" smtClea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函数的形参要求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  （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Position%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函数的形参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要求 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/=0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Position_2D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% initialize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函数的形参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</a:rPr>
              <a:t>要求 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&gt;0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ea typeface="宋体" panose="02010600030101010101" pitchFamily="2" charset="-122"/>
              </a:rPr>
              <a:t>Position_3D% initialize 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函数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形参要求 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&lt;0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主程序通过</a:t>
            </a: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指针实现多态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的使用，首先定义</a:t>
            </a: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基类的指针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，使用时分别</a:t>
            </a:r>
            <a:r>
              <a:rPr lang="zh-CN" altLang="en-US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实例化为不同类型的对象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，进行初始化、计算</a:t>
            </a:r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、注销。</a:t>
            </a:r>
            <a:endParaRPr lang="en-US" altLang="zh-CN" dirty="0" smtClea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93" y="644289"/>
            <a:ext cx="8721969" cy="60378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prstClr val="black"/>
                </a:solidFill>
                <a:ea typeface="宋体" panose="02010600030101010101" pitchFamily="2" charset="-122"/>
              </a:rPr>
              <a:t>具体要求及</a:t>
            </a:r>
            <a:r>
              <a:rPr lang="zh-CN" altLang="en-US" sz="1400" dirty="0" smtClean="0">
                <a:solidFill>
                  <a:prstClr val="black"/>
                </a:solidFill>
                <a:ea typeface="宋体" panose="02010600030101010101" pitchFamily="2" charset="-122"/>
              </a:rPr>
              <a:t>评分</a:t>
            </a:r>
            <a:r>
              <a:rPr lang="zh-CN" altLang="en-US" sz="1400" dirty="0" smtClean="0"/>
              <a:t>规则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Fortran</a:t>
            </a:r>
            <a:r>
              <a:rPr lang="zh-CN" altLang="en-US" sz="1400" dirty="0" smtClean="0"/>
              <a:t>：必须</a:t>
            </a:r>
            <a:r>
              <a:rPr lang="zh-CN" altLang="en-US" sz="1400" dirty="0"/>
              <a:t>用到的语法：类、扩展类、指针、</a:t>
            </a:r>
            <a:r>
              <a:rPr lang="zh-CN" altLang="en-US" sz="1400" dirty="0" smtClean="0"/>
              <a:t>多态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30%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 smtClean="0"/>
              <a:t>每个</a:t>
            </a:r>
            <a:r>
              <a:rPr lang="zh-CN" altLang="en-US" sz="1400" dirty="0"/>
              <a:t>类一个</a:t>
            </a:r>
            <a:r>
              <a:rPr lang="en-US" altLang="zh-CN" sz="1400" dirty="0" smtClean="0"/>
              <a:t>module</a:t>
            </a:r>
            <a:r>
              <a:rPr lang="zh-CN" altLang="en-US" sz="1400" dirty="0" smtClean="0"/>
              <a:t>，一个</a:t>
            </a:r>
            <a:r>
              <a:rPr lang="en-US" altLang="zh-CN" sz="1400" dirty="0" smtClean="0"/>
              <a:t>module</a:t>
            </a:r>
            <a:r>
              <a:rPr lang="zh-CN" altLang="en-US" sz="1400" dirty="0" smtClean="0"/>
              <a:t>内一个类，每个类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个或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个函数，类和函数功能正确（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分）</a:t>
            </a:r>
            <a:endParaRPr lang="en-US" altLang="zh-CN" sz="1400" dirty="0"/>
          </a:p>
          <a:p>
            <a:pPr lvl="2"/>
            <a:r>
              <a:rPr lang="zh-CN" altLang="en-US" sz="1400" dirty="0"/>
              <a:t>每个类的</a:t>
            </a:r>
            <a:r>
              <a:rPr lang="en-US" altLang="zh-CN" sz="1400" dirty="0">
                <a:solidFill>
                  <a:prstClr val="black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sz="1400" dirty="0"/>
              <a:t>函数均检查输入</a:t>
            </a:r>
            <a:r>
              <a:rPr lang="zh-CN" altLang="en-US" sz="1400" dirty="0" smtClean="0"/>
              <a:t>参数，若输入错误给出错误信息，不</a:t>
            </a:r>
            <a:r>
              <a:rPr lang="zh-CN" altLang="en-US" sz="1400" dirty="0"/>
              <a:t>进行</a:t>
            </a:r>
            <a:r>
              <a:rPr lang="zh-CN" altLang="en-US" sz="1400" dirty="0" smtClean="0"/>
              <a:t>初始化（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分）</a:t>
            </a:r>
            <a:endParaRPr lang="en-US" altLang="zh-CN" sz="1400" dirty="0"/>
          </a:p>
          <a:p>
            <a:pPr lvl="2"/>
            <a:r>
              <a:rPr lang="zh-CN" altLang="en-US" sz="1400" dirty="0" smtClean="0"/>
              <a:t>一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主程序，主程序内</a:t>
            </a:r>
            <a:r>
              <a:rPr lang="zh-CN" altLang="en-US" sz="1400" dirty="0"/>
              <a:t>使用了扩展类、指针、</a:t>
            </a:r>
            <a:r>
              <a:rPr lang="zh-CN" altLang="en-US" sz="1400" dirty="0" smtClean="0"/>
              <a:t>多态（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分）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基于</a:t>
            </a:r>
            <a:r>
              <a:rPr lang="en-US" altLang="zh-CN" sz="1400" dirty="0" err="1"/>
              <a:t>CMake</a:t>
            </a:r>
            <a:r>
              <a:rPr lang="zh-CN" altLang="en-US" sz="1400" dirty="0"/>
              <a:t>建立</a:t>
            </a:r>
            <a:r>
              <a:rPr lang="zh-CN" altLang="en-US" sz="1400" dirty="0" smtClean="0"/>
              <a:t>工程（</a:t>
            </a:r>
            <a:r>
              <a:rPr lang="en-US" altLang="zh-CN" sz="1400" dirty="0" smtClean="0"/>
              <a:t>20%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/>
              <a:t>建立</a:t>
            </a:r>
            <a:r>
              <a:rPr lang="zh-CN" altLang="en-US" sz="1400" dirty="0" smtClean="0"/>
              <a:t>工程，生成主程序（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unitTest</a:t>
            </a:r>
            <a:r>
              <a:rPr lang="zh-CN" altLang="en-US" sz="1400" dirty="0" smtClean="0"/>
              <a:t>，生成三个测试程序，并可以利用</a:t>
            </a:r>
            <a:r>
              <a:rPr lang="en-US" altLang="zh-CN" sz="1400" dirty="0" err="1" smtClean="0"/>
              <a:t>ctest</a:t>
            </a:r>
            <a:r>
              <a:rPr lang="zh-CN" altLang="en-US" sz="1400" dirty="0" smtClean="0"/>
              <a:t>调用（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设置</a:t>
            </a:r>
            <a:r>
              <a:rPr lang="en-US" altLang="zh-CN" sz="1400" dirty="0" smtClean="0"/>
              <a:t>release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debug</a:t>
            </a:r>
            <a:r>
              <a:rPr lang="zh-CN" altLang="en-US" sz="1400" dirty="0" smtClean="0"/>
              <a:t>编译参数（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 err="1" smtClean="0"/>
              <a:t>unitTest</a:t>
            </a:r>
            <a:r>
              <a:rPr lang="zh-CN" altLang="en-US" sz="1400" dirty="0"/>
              <a:t>（</a:t>
            </a:r>
            <a:r>
              <a:rPr lang="en-US" altLang="zh-CN" sz="1400" dirty="0"/>
              <a:t>30%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2"/>
            <a:r>
              <a:rPr lang="zh-CN" altLang="en-US" sz="1400" dirty="0"/>
              <a:t>对</a:t>
            </a:r>
            <a:r>
              <a:rPr lang="zh-CN" altLang="en-US" sz="1400" dirty="0" smtClean="0"/>
              <a:t>每个</a:t>
            </a:r>
            <a:r>
              <a:rPr lang="zh-CN" altLang="en-US" sz="1400" dirty="0"/>
              <a:t>类</a:t>
            </a:r>
            <a:r>
              <a:rPr lang="zh-CN" altLang="en-US" sz="1400" dirty="0" smtClean="0"/>
              <a:t>的</a:t>
            </a:r>
            <a:r>
              <a:rPr lang="en-US" altLang="zh-CN" sz="1400" dirty="0">
                <a:solidFill>
                  <a:prstClr val="black"/>
                </a:solidFill>
                <a:ea typeface="宋体" panose="02010600030101010101" pitchFamily="2" charset="-122"/>
              </a:rPr>
              <a:t>initialize</a:t>
            </a:r>
            <a:r>
              <a:rPr lang="zh-CN" altLang="en-US" sz="1400" dirty="0" smtClean="0"/>
              <a:t>函数</a:t>
            </a:r>
            <a:r>
              <a:rPr lang="zh-CN" altLang="en-US" sz="1400" dirty="0"/>
              <a:t>的输入参数进行压力测试（</a:t>
            </a:r>
            <a:r>
              <a:rPr lang="en-US" altLang="zh-CN" sz="1400" dirty="0"/>
              <a:t>5</a:t>
            </a:r>
            <a:r>
              <a:rPr lang="zh-CN" altLang="en-US" sz="1400" dirty="0"/>
              <a:t>*</a:t>
            </a:r>
            <a:r>
              <a:rPr lang="en-US" altLang="zh-CN" sz="1400" dirty="0"/>
              <a:t>3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错误的输入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正确的输入</a:t>
            </a:r>
            <a:endParaRPr lang="en-US" altLang="zh-CN" sz="1400" dirty="0" smtClean="0"/>
          </a:p>
          <a:p>
            <a:pPr lvl="2"/>
            <a:r>
              <a:rPr lang="zh-CN" altLang="en-US" sz="1400" dirty="0"/>
              <a:t>每个类</a:t>
            </a:r>
            <a:r>
              <a:rPr lang="zh-CN" altLang="en-US" sz="1400" dirty="0" smtClean="0"/>
              <a:t>的</a:t>
            </a:r>
            <a:r>
              <a:rPr lang="en-US" altLang="zh-CN" sz="1400" dirty="0" err="1">
                <a:solidFill>
                  <a:prstClr val="black"/>
                </a:solidFill>
                <a:ea typeface="宋体" panose="02010600030101010101" pitchFamily="2" charset="-122"/>
              </a:rPr>
              <a:t>calculate_distance</a:t>
            </a:r>
            <a:r>
              <a:rPr lang="zh-CN" altLang="en-US" sz="1400" dirty="0" smtClean="0"/>
              <a:t>函数进行测试（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测试是否能正确的计算与原点的距离</a:t>
            </a:r>
            <a:endParaRPr lang="en-US" altLang="zh-CN" sz="1400" dirty="0" smtClean="0"/>
          </a:p>
          <a:p>
            <a:pPr lvl="2"/>
            <a:r>
              <a:rPr lang="zh-CN" altLang="en-US" sz="1400" dirty="0"/>
              <a:t>每个类</a:t>
            </a:r>
            <a:r>
              <a:rPr lang="zh-CN" altLang="en-US" sz="1400" dirty="0" smtClean="0"/>
              <a:t>的</a:t>
            </a:r>
            <a:r>
              <a:rPr lang="en-US" altLang="zh-CN" sz="1400" dirty="0">
                <a:solidFill>
                  <a:prstClr val="black"/>
                </a:solidFill>
                <a:ea typeface="宋体" panose="02010600030101010101" pitchFamily="2" charset="-122"/>
              </a:rPr>
              <a:t>clear</a:t>
            </a:r>
            <a:r>
              <a:rPr lang="zh-CN" altLang="en-US" sz="1400" dirty="0" smtClean="0"/>
              <a:t>函数</a:t>
            </a:r>
            <a:r>
              <a:rPr lang="zh-CN" altLang="en-US" sz="1400" dirty="0"/>
              <a:t>进行测试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*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3"/>
            <a:r>
              <a:rPr lang="zh-CN" altLang="en-US" sz="1400" dirty="0"/>
              <a:t>测试功能</a:t>
            </a:r>
            <a:r>
              <a:rPr lang="zh-CN" altLang="en-US" sz="1400" dirty="0" smtClean="0"/>
              <a:t>是否将已经赋值的成员变量置零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利用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进行程序版本管理（</a:t>
            </a:r>
            <a:r>
              <a:rPr lang="en-US" altLang="zh-CN" sz="1400" dirty="0" smtClean="0"/>
              <a:t>20%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2"/>
            <a:r>
              <a:rPr lang="zh-CN" altLang="en-US" sz="1400" dirty="0" smtClean="0">
                <a:solidFill>
                  <a:srgbClr val="FF0000"/>
                </a:solidFill>
              </a:rPr>
              <a:t>建立</a:t>
            </a:r>
            <a:r>
              <a:rPr lang="zh-CN" altLang="en-US" sz="1400" dirty="0">
                <a:solidFill>
                  <a:srgbClr val="FF0000"/>
                </a:solidFill>
              </a:rPr>
              <a:t>自己名字命名的</a:t>
            </a:r>
            <a:r>
              <a:rPr lang="en-US" altLang="zh-CN" sz="1400" dirty="0">
                <a:solidFill>
                  <a:srgbClr val="FF0000"/>
                </a:solidFill>
              </a:rPr>
              <a:t>branch</a:t>
            </a:r>
            <a:r>
              <a:rPr lang="zh-CN" altLang="en-US" sz="1400" dirty="0">
                <a:solidFill>
                  <a:srgbClr val="FF0000"/>
                </a:solidFill>
              </a:rPr>
              <a:t>，在自己的</a:t>
            </a:r>
            <a:r>
              <a:rPr lang="en-US" altLang="zh-CN" sz="1400" dirty="0">
                <a:solidFill>
                  <a:srgbClr val="FF0000"/>
                </a:solidFill>
              </a:rPr>
              <a:t>branch</a:t>
            </a:r>
            <a:r>
              <a:rPr lang="zh-CN" altLang="en-US" sz="1400" dirty="0">
                <a:solidFill>
                  <a:srgbClr val="FF0000"/>
                </a:solidFill>
              </a:rPr>
              <a:t>内进行开发，最终</a:t>
            </a:r>
            <a:r>
              <a:rPr lang="en-US" altLang="zh-CN" sz="1400" dirty="0">
                <a:solidFill>
                  <a:srgbClr val="FF0000"/>
                </a:solidFill>
              </a:rPr>
              <a:t>push</a:t>
            </a:r>
            <a:r>
              <a:rPr lang="zh-CN" altLang="en-US" sz="1400" dirty="0">
                <a:solidFill>
                  <a:srgbClr val="FF0000"/>
                </a:solidFill>
              </a:rPr>
              <a:t>至远程</a:t>
            </a:r>
            <a:r>
              <a:rPr lang="zh-CN" altLang="en-US" sz="1400" dirty="0" smtClean="0">
                <a:solidFill>
                  <a:srgbClr val="FF0000"/>
                </a:solidFill>
              </a:rPr>
              <a:t>库（</a:t>
            </a:r>
            <a:r>
              <a:rPr lang="en-US" altLang="zh-CN" sz="1400" dirty="0" smtClean="0">
                <a:solidFill>
                  <a:srgbClr val="FF0000"/>
                </a:solidFill>
              </a:rPr>
              <a:t>5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/>
              <a:t>每增加一个文件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一次，至少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次（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分，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信息说明增加的文件，信息不明确每个扣</a:t>
            </a:r>
            <a:r>
              <a:rPr lang="en-US" altLang="zh-CN" sz="1400" dirty="0" smtClean="0"/>
              <a:t>0.5</a:t>
            </a:r>
            <a:r>
              <a:rPr lang="zh-CN" altLang="en-US" sz="1400" dirty="0" smtClean="0"/>
              <a:t>分）</a:t>
            </a:r>
            <a:endParaRPr lang="en-US" altLang="zh-CN" sz="1400" dirty="0"/>
          </a:p>
          <a:p>
            <a:pPr lvl="2"/>
            <a:r>
              <a:rPr lang="zh-CN" altLang="en-US" sz="1400" dirty="0" smtClean="0"/>
              <a:t>中间约半个小时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一次，至少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次（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分，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信息说明修改或增加的内容，</a:t>
            </a:r>
            <a:r>
              <a:rPr lang="zh-CN" altLang="en-US" sz="1400" dirty="0"/>
              <a:t>信息不明确每个扣</a:t>
            </a:r>
            <a:r>
              <a:rPr lang="en-US" altLang="zh-CN" sz="1400" dirty="0" smtClean="0"/>
              <a:t>0.5</a:t>
            </a:r>
            <a:r>
              <a:rPr lang="zh-CN" altLang="en-US" sz="1400" dirty="0" smtClean="0"/>
              <a:t>分）</a:t>
            </a:r>
            <a:endParaRPr lang="en-US" altLang="zh-C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WPS 演示</Application>
  <PresentationFormat>全屏显示(4:3)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 Light</vt:lpstr>
      <vt:lpstr>Calibri</vt:lpstr>
      <vt:lpstr>3_Office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thinker</cp:lastModifiedBy>
  <cp:revision>93</cp:revision>
  <dcterms:created xsi:type="dcterms:W3CDTF">2020-12-11T09:27:34Z</dcterms:created>
  <dcterms:modified xsi:type="dcterms:W3CDTF">2020-12-11T09:27:34Z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