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1" r:id="rId8"/>
    <p:sldId id="272" r:id="rId9"/>
    <p:sldId id="273" r:id="rId10"/>
    <p:sldId id="260" r:id="rId11"/>
    <p:sldId id="274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5C"/>
    <a:srgbClr val="20B37A"/>
    <a:srgbClr val="F8B331"/>
    <a:srgbClr val="6D4C9D"/>
    <a:srgbClr val="91D1D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06601" y="1993265"/>
            <a:ext cx="7597775" cy="1881505"/>
            <a:chOff x="2160294" y="3958792"/>
            <a:chExt cx="7597433" cy="830921"/>
          </a:xfrm>
        </p:grpSpPr>
        <p:sp>
          <p:nvSpPr>
            <p:cNvPr id="24" name="矩形 23"/>
            <p:cNvSpPr/>
            <p:nvPr/>
          </p:nvSpPr>
          <p:spPr>
            <a:xfrm>
              <a:off x="2299988" y="3958792"/>
              <a:ext cx="7457739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60294" y="4081902"/>
              <a:ext cx="7376463" cy="4887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TW" altLang="zh-CN" sz="6600" b="1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郵票問題 力爭上游</a:t>
              </a:r>
              <a:endParaRPr lang="zh-TW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064125" y="4415155"/>
            <a:ext cx="2064385" cy="52133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26660" y="44818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Reported by </a:t>
            </a:r>
            <a:r>
              <a:rPr lang="zh-TW" altLang="zh-CN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曹禕中</a:t>
            </a:r>
            <a:endParaRPr lang="zh-TW" altLang="zh-CN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70710" y="1388110"/>
            <a:ext cx="8450580" cy="3907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ea typeface="SimSun" panose="02010600030101010101" pitchFamily="2" charset="-122"/>
              </a:rPr>
              <a:t>本次研究進度</a:t>
            </a:r>
            <a:r>
              <a:rPr lang="zh-TW" altLang="zh-CN" sz="3600">
                <a:ea typeface="SimSun" panose="02010600030101010101" pitchFamily="2" charset="-122"/>
              </a:rPr>
              <a:t>：</a:t>
            </a:r>
            <a:endParaRPr lang="zh-TW" altLang="zh-CN" sz="3600">
              <a:ea typeface="SimSun" panose="02010600030101010101" pitchFamily="2" charset="-122"/>
            </a:endParaRPr>
          </a:p>
          <a:p>
            <a:endParaRPr lang="zh-TW" altLang="zh-CN" sz="3600">
              <a:ea typeface="SimSun" panose="02010600030101010101" pitchFamily="2" charset="-122"/>
            </a:endParaRPr>
          </a:p>
          <a:p>
            <a:endParaRPr lang="zh-TW" altLang="zh-CN" sz="3600">
              <a:ea typeface="SimSun" panose="02010600030101010101" pitchFamily="2" charset="-122"/>
            </a:endParaRPr>
          </a:p>
          <a:p>
            <a:r>
              <a:rPr lang="en-US" altLang="zh-TW" sz="2800">
                <a:ea typeface="SimSun" panose="02010600030101010101" pitchFamily="2" charset="-122"/>
              </a:rPr>
              <a:t>1. </a:t>
            </a:r>
            <a:r>
              <a:rPr lang="zh-TW" altLang="en-US" sz="2800">
                <a:ea typeface="SimSun" panose="02010600030101010101" pitchFamily="2" charset="-122"/>
              </a:rPr>
              <a:t>刪去無成果的內容</a:t>
            </a:r>
            <a:endParaRPr lang="zh-TW" altLang="en-US" sz="2800">
              <a:ea typeface="SimSun" panose="02010600030101010101" pitchFamily="2" charset="-122"/>
            </a:endParaRPr>
          </a:p>
          <a:p>
            <a:r>
              <a:rPr lang="en-US" altLang="zh-TW" sz="2800">
                <a:ea typeface="SimSun" panose="02010600030101010101" pitchFamily="2" charset="-122"/>
              </a:rPr>
              <a:t>2. </a:t>
            </a:r>
            <a:r>
              <a:rPr lang="zh-TW" altLang="zh-TW" sz="2800">
                <a:ea typeface="新細明體" panose="02020500000000000000" charset="-120"/>
              </a:rPr>
              <a:t>研究如何</a:t>
            </a:r>
            <a:r>
              <a:rPr lang="zh-TW" altLang="en-US" sz="2800">
                <a:ea typeface="SimSun" panose="02010600030101010101" pitchFamily="2" charset="-122"/>
              </a:rPr>
              <a:t>使用</a:t>
            </a:r>
            <a:r>
              <a:rPr lang="en-US" altLang="en-US" sz="2800">
                <a:ea typeface="SimSun" panose="02010600030101010101" pitchFamily="2" charset="-122"/>
              </a:rPr>
              <a:t>google colab</a:t>
            </a:r>
            <a:r>
              <a:rPr lang="zh-TW" altLang="en-US" sz="2800">
                <a:ea typeface="SimSun" panose="02010600030101010101" pitchFamily="2" charset="-122"/>
              </a:rPr>
              <a:t>並且計算出</a:t>
            </a:r>
            <a:r>
              <a:rPr lang="en-US" altLang="en-US" sz="2800">
                <a:ea typeface="SimSun" panose="02010600030101010101" pitchFamily="2" charset="-122"/>
              </a:rPr>
              <a:t>n=6</a:t>
            </a:r>
            <a:r>
              <a:rPr lang="zh-TW" altLang="en-US" sz="2800">
                <a:ea typeface="新細明體" panose="02020500000000000000" charset="-120"/>
              </a:rPr>
              <a:t>時的 </a:t>
            </a:r>
            <a:r>
              <a:rPr lang="en-US" altLang="en-US" sz="2800">
                <a:ea typeface="新細明體" panose="02020500000000000000" charset="-120"/>
              </a:rPr>
              <a:t>k</a:t>
            </a:r>
            <a:r>
              <a:rPr lang="zh-TW" altLang="en-US" sz="2800">
                <a:ea typeface="新細明體" panose="02020500000000000000" charset="-120"/>
              </a:rPr>
              <a:t>值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3. </a:t>
            </a:r>
            <a:r>
              <a:rPr lang="zh-TW" altLang="en-US" sz="2800">
                <a:ea typeface="新細明體" panose="02020500000000000000" charset="-120"/>
              </a:rPr>
              <a:t>在</a:t>
            </a:r>
            <a:r>
              <a:rPr lang="en-US" altLang="en-US" sz="2800">
                <a:ea typeface="新細明體" panose="02020500000000000000" charset="-120"/>
              </a:rPr>
              <a:t>n</a:t>
            </a:r>
            <a:r>
              <a:rPr lang="en-US" altLang="zh-TW" sz="2800">
                <a:ea typeface="新細明體" panose="02020500000000000000" charset="-120"/>
              </a:rPr>
              <a:t>=6</a:t>
            </a:r>
            <a:r>
              <a:rPr lang="zh-TW" altLang="en-US" sz="2800">
                <a:ea typeface="新細明體" panose="02020500000000000000" charset="-120"/>
              </a:rPr>
              <a:t>時達成的</a:t>
            </a:r>
            <a:r>
              <a:rPr lang="en-US" altLang="en-US" sz="2800">
                <a:ea typeface="新細明體" panose="02020500000000000000" charset="-120"/>
              </a:rPr>
              <a:t>k</a:t>
            </a:r>
            <a:r>
              <a:rPr lang="zh-TW" altLang="en-US" sz="2800">
                <a:ea typeface="新細明體" panose="02020500000000000000" charset="-120"/>
              </a:rPr>
              <a:t>值比學長的還高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4. </a:t>
            </a:r>
            <a:r>
              <a:rPr lang="zh-TW" altLang="en-US" sz="2800">
                <a:ea typeface="新細明體" panose="02020500000000000000" charset="-120"/>
              </a:rPr>
              <a:t>將執行時間縮減為一半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5. </a:t>
            </a:r>
            <a:r>
              <a:rPr lang="zh-TW" altLang="en-US" sz="2800">
                <a:ea typeface="新細明體" panose="02020500000000000000" charset="-120"/>
              </a:rPr>
              <a:t>更換會使的</a:t>
            </a:r>
            <a:r>
              <a:rPr lang="en-US" altLang="en-US" sz="2800">
                <a:ea typeface="新細明體" panose="02020500000000000000" charset="-120"/>
              </a:rPr>
              <a:t>RAM</a:t>
            </a:r>
            <a:r>
              <a:rPr lang="zh-TW" altLang="en-US" sz="2800">
                <a:ea typeface="新細明體" panose="02020500000000000000" charset="-120"/>
              </a:rPr>
              <a:t>爆炸的寫法</a:t>
            </a:r>
            <a:endParaRPr lang="zh-TW" altLang="en-US" sz="2800">
              <a:ea typeface="新細明體" panose="02020500000000000000" charset="-12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"/>
          <p:cNvSpPr txBox="1"/>
          <p:nvPr/>
        </p:nvSpPr>
        <p:spPr>
          <a:xfrm>
            <a:off x="3425825" y="1995805"/>
            <a:ext cx="5339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228600"/>
            <a:r>
              <a:rPr lang="de-DE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de-DE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endParaRPr lang="de-DE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28600"/>
            <a:r>
              <a:rPr lang="de-DE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</a:t>
            </a:r>
            <a:endParaRPr lang="de-DE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9275445" y="563245"/>
            <a:ext cx="242252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7740" y="709295"/>
            <a:ext cx="1304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目錄</a:t>
            </a:r>
            <a:endParaRPr lang="zh-TW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32760" y="3691255"/>
            <a:ext cx="1206500" cy="1206500"/>
            <a:chOff x="6443245" y="4780605"/>
            <a:chExt cx="751188" cy="751188"/>
          </a:xfrm>
        </p:grpSpPr>
        <p:sp>
          <p:nvSpPr>
            <p:cNvPr id="26" name="椭圆 25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6D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600772" y="4925106"/>
              <a:ext cx="482923" cy="481855"/>
              <a:chOff x="3175" y="4763"/>
              <a:chExt cx="717550" cy="715963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424940" y="471805"/>
            <a:ext cx="1205230" cy="1205230"/>
            <a:chOff x="2918" y="2537"/>
            <a:chExt cx="1182" cy="1182"/>
          </a:xfrm>
        </p:grpSpPr>
        <p:sp>
          <p:nvSpPr>
            <p:cNvPr id="28" name="椭圆 27"/>
            <p:cNvSpPr/>
            <p:nvPr/>
          </p:nvSpPr>
          <p:spPr>
            <a:xfrm>
              <a:off x="2918" y="2537"/>
              <a:ext cx="1183" cy="1183"/>
            </a:xfrm>
            <a:prstGeom prst="ellipse">
              <a:avLst/>
            </a:prstGeom>
            <a:solidFill>
              <a:srgbClr val="F1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169" y="2805"/>
              <a:ext cx="670" cy="658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28215" y="2080895"/>
            <a:ext cx="1206500" cy="1206500"/>
            <a:chOff x="6443245" y="3204483"/>
            <a:chExt cx="751188" cy="751188"/>
          </a:xfrm>
        </p:grpSpPr>
        <p:sp>
          <p:nvSpPr>
            <p:cNvPr id="27" name="椭圆 26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9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814695" y="5516245"/>
            <a:ext cx="337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更新日至</a:t>
            </a:r>
            <a:endParaRPr lang="zh-TW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14695" y="6033770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改變整體報告架構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1850" y="619760"/>
            <a:ext cx="5715000" cy="903741"/>
            <a:chOff x="6022796" y="619864"/>
            <a:chExt cx="4227650" cy="903741"/>
          </a:xfrm>
        </p:grpSpPr>
        <p:sp>
          <p:nvSpPr>
            <p:cNvPr id="44" name="文本框 43"/>
            <p:cNvSpPr txBox="1"/>
            <p:nvPr/>
          </p:nvSpPr>
          <p:spPr>
            <a:xfrm>
              <a:off x="6022796" y="619864"/>
              <a:ext cx="42276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TW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摘要、研究動機與題目敘述</a:t>
              </a:r>
              <a:endPara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57600" y="1155305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探討1×n或2×n排列的矩形郵票的各種解。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837305" y="5301615"/>
            <a:ext cx="1219200" cy="1219200"/>
            <a:chOff x="3424891" y="2947940"/>
            <a:chExt cx="759650" cy="759649"/>
          </a:xfrm>
        </p:grpSpPr>
        <p:sp>
          <p:nvSpPr>
            <p:cNvPr id="62" name="椭圆 61"/>
            <p:cNvSpPr/>
            <p:nvPr/>
          </p:nvSpPr>
          <p:spPr>
            <a:xfrm>
              <a:off x="3424891" y="2947940"/>
              <a:ext cx="759650" cy="759649"/>
            </a:xfrm>
            <a:prstGeom prst="ellipse">
              <a:avLst/>
            </a:prstGeom>
            <a:solidFill>
              <a:srgbClr val="20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4239260" y="2311400"/>
            <a:ext cx="3526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研究設計</a:t>
            </a:r>
            <a:endParaRPr lang="zh-TW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73550" y="2812415"/>
            <a:ext cx="393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各種演算法對執行時間的影響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38141" y="3888502"/>
            <a:ext cx="4047490" cy="886187"/>
            <a:chOff x="7789365" y="4424064"/>
            <a:chExt cx="4047490" cy="886187"/>
          </a:xfrm>
        </p:grpSpPr>
        <p:sp>
          <p:nvSpPr>
            <p:cNvPr id="50" name="文本框 49"/>
            <p:cNvSpPr txBox="1"/>
            <p:nvPr/>
          </p:nvSpPr>
          <p:spPr>
            <a:xfrm>
              <a:off x="7789365" y="4424064"/>
              <a:ext cx="40474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TW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程式碼概覽</a:t>
              </a:r>
              <a:endPara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07035" y="4941951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 3.7</a:t>
              </a:r>
              <a:r>
                <a:rPr lang="zh-TW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新細明體" panose="02020500000000000000" charset="-120"/>
                  <a:cs typeface="Calibri" panose="020F0502020204030204" pitchFamily="34" charset="0"/>
                </a:rPr>
                <a:t> 程式</a:t>
              </a:r>
              <a:endParaRPr lang="zh-TW" altLang="zh-CN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918460" y="62547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22370" y="225044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26280" y="387540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30190" y="550037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4780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7165" y="405765"/>
            <a:ext cx="3542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摘要、研究動機與題目敘述</a:t>
            </a:r>
            <a:endParaRPr lang="zh-TW" altLang="zh-C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47365" y="2157730"/>
            <a:ext cx="65290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本研究主要探討1×n或2×n排列的矩形郵票中，各種面值分配下，連續地撕下郵票，使的撕下的郵票面值總和為1到k的連續正整數。求k的最大值，及其面值分配。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5690" y="2434069"/>
            <a:ext cx="751188" cy="751188"/>
            <a:chOff x="6443245" y="1611109"/>
            <a:chExt cx="751188" cy="751188"/>
          </a:xfrm>
        </p:grpSpPr>
        <p:sp>
          <p:nvSpPr>
            <p:cNvPr id="3" name="椭圆 2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9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6070" y="2373630"/>
            <a:ext cx="4786630" cy="2195830"/>
            <a:chOff x="7652" y="2928"/>
            <a:chExt cx="7538" cy="3458"/>
          </a:xfrm>
        </p:grpSpPr>
        <p:sp>
          <p:nvSpPr>
            <p:cNvPr id="44" name="文本框 43"/>
            <p:cNvSpPr txBox="1"/>
            <p:nvPr/>
          </p:nvSpPr>
          <p:spPr>
            <a:xfrm>
              <a:off x="7665" y="2928"/>
              <a:ext cx="34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連通子集合數</a:t>
              </a:r>
              <a:endPara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2" y="3626"/>
              <a:ext cx="753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我們可以很容易地得到1×n的郵票的子集合數為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，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因為，如果只撕1個，則有n種撕法，如果撕2個，則有n-1種撕法…如果撕n個，則有1種撕法。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aphicFrame>
        <p:nvGraphicFramePr>
          <p:cNvPr id="-2147482623" name="Content Placeholder -2147482624"/>
          <p:cNvGraphicFramePr>
            <a:graphicFrameLocks noChangeAspect="1"/>
          </p:cNvGraphicFramePr>
          <p:nvPr>
            <p:ph sz="quarter" idx="13"/>
          </p:nvPr>
        </p:nvGraphicFramePr>
        <p:xfrm>
          <a:off x="4465955" y="3329124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09600" imgH="393700" progId="Equation.KSEE3">
                  <p:embed/>
                </p:oleObj>
              </mc:Choice>
              <mc:Fallback>
                <p:oleObj name="" r:id="rId2" imgW="609600" imgH="3937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5955" y="3329124"/>
                        <a:ext cx="609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94685" y="1656715"/>
            <a:ext cx="2278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k的最大值的研究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/>
          <p:nvPr>
            <p:ph sz="quarter" idx="13"/>
          </p:nvPr>
        </p:nvGraphicFramePr>
        <p:xfrm>
          <a:off x="3194685" y="2117725"/>
          <a:ext cx="4998720" cy="324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790"/>
                <a:gridCol w="682625"/>
                <a:gridCol w="3583305"/>
              </a:tblGrid>
              <a:tr h="873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k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對應的排列方法(只列一種)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(1)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2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3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(1, 2)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3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6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(1, 3, 2)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9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(4, 1, 2, 6)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5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13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(6, 1, 2, 2, 8)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6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18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(5, 2, 6, 3, 1, 14)</a:t>
                      </a:r>
                      <a:endParaRPr lang="en-US" sz="1600" b="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97505" y="1529715"/>
            <a:ext cx="735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不同演算法對計算時間的影響</a:t>
            </a:r>
            <a:r>
              <a:rPr lang="zh-TW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－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1.基礎的暴力枚舉法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/>
          <p:nvPr>
            <p:ph sz="quarter" idx="13"/>
          </p:nvPr>
        </p:nvGraphicFramePr>
        <p:xfrm>
          <a:off x="3128010" y="2093595"/>
          <a:ext cx="3329940" cy="3013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65"/>
                <a:gridCol w="2327275"/>
              </a:tblGrid>
              <a:tr h="972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計算所花費時間(秒)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*</a:t>
                      </a:r>
                      <a:endParaRPr lang="en-US" sz="1800" b="1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*</a:t>
                      </a:r>
                      <a:endParaRPr lang="en-US" sz="1800" b="1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0.0156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0.1670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5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17.2693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6457950" y="3216275"/>
            <a:ext cx="371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*註：時間過小不易測量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97505" y="1529715"/>
            <a:ext cx="735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不同演算法對計算時間的影響</a:t>
            </a:r>
            <a:r>
              <a:rPr lang="zh-TW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－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2.剪枝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/>
          <p:nvPr>
            <p:ph sz="quarter" idx="13"/>
          </p:nvPr>
        </p:nvGraphicFramePr>
        <p:xfrm>
          <a:off x="3194685" y="2117725"/>
          <a:ext cx="3426460" cy="3118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875"/>
                <a:gridCol w="2394585"/>
              </a:tblGrid>
              <a:tr h="1025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計算所花費時間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(秒，取小數點下四位)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0.0*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0.0*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0.0156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0.0631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5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5.6868</a:t>
                      </a:r>
                      <a:endParaRPr lang="en-US" sz="18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6457950" y="3216275"/>
            <a:ext cx="371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*註：時間過小不易測量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2684" y="706523"/>
            <a:ext cx="3546704" cy="58477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110" y="694690"/>
            <a:ext cx="351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程式碼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60240" y="694690"/>
            <a:ext cx="6504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SimSun" panose="02010600030101010101" pitchFamily="2" charset="-122"/>
              </a:rPr>
              <a:t>1×n郵票最大</a:t>
            </a:r>
            <a:r>
              <a:rPr lang="en-US" sz="2800" b="0">
                <a:latin typeface="新細明體" panose="02020500000000000000" charset="-120"/>
                <a:ea typeface="SimSun" panose="02010600030101010101" pitchFamily="2" charset="-122"/>
              </a:rPr>
              <a:t>k</a:t>
            </a:r>
            <a:r>
              <a:rPr lang="zh-CN" sz="2800" b="0">
                <a:ea typeface="SimSun" panose="02010600030101010101" pitchFamily="2" charset="-122"/>
              </a:rPr>
              <a:t>值求解程式：(最佳版本)</a:t>
            </a:r>
            <a:endParaRPr lang="zh-CN" sz="2800" b="0">
              <a:ea typeface="SimSun" panose="02010600030101010101" pitchFamily="2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4670" y="1604645"/>
            <a:ext cx="2190115" cy="435165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0780" y="1604645"/>
            <a:ext cx="2440940" cy="4351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2684" y="706523"/>
            <a:ext cx="3546704" cy="58477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110" y="694690"/>
            <a:ext cx="351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程式碼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60240" y="694690"/>
            <a:ext cx="7110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TW" altLang="zh-CN" sz="2800" b="0">
                <a:ea typeface="SimSun" panose="02010600030101010101" pitchFamily="2" charset="-122"/>
              </a:rPr>
              <a:t>由面值分配方法序號回推出排法之程式碼</a:t>
            </a:r>
            <a:endParaRPr lang="zh-TW" altLang="zh-CN" sz="2800" b="0">
              <a:ea typeface="SimSun" panose="02010600030101010101" pitchFamily="2" charset="-122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5175" y="1818005"/>
            <a:ext cx="3619500" cy="4019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Presentation</Application>
  <PresentationFormat>宽屏</PresentationFormat>
  <Paragraphs>167</Paragraphs>
  <Slides>11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Calibri</vt:lpstr>
      <vt:lpstr>Helvetica</vt:lpstr>
      <vt:lpstr>Arial Unicode MS</vt:lpstr>
      <vt:lpstr>新細明體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曹禕中</cp:lastModifiedBy>
  <cp:revision>34</cp:revision>
  <dcterms:created xsi:type="dcterms:W3CDTF">2018-03-01T02:03:00Z</dcterms:created>
  <dcterms:modified xsi:type="dcterms:W3CDTF">2020-03-25T13:49:51Z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