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259" r:id="rId7"/>
    <p:sldId id="261" r:id="rId8"/>
    <p:sldId id="272" r:id="rId9"/>
    <p:sldId id="273" r:id="rId10"/>
    <p:sldId id="278" r:id="rId11"/>
    <p:sldId id="280" r:id="rId12"/>
    <p:sldId id="260" r:id="rId13"/>
    <p:sldId id="274" r:id="rId14"/>
    <p:sldId id="282" r:id="rId15"/>
    <p:sldId id="281" r:id="rId16"/>
    <p:sldId id="283" r:id="rId17"/>
    <p:sldId id="284" r:id="rId18"/>
    <p:sldId id="285" r:id="rId19"/>
    <p:sldId id="269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05C"/>
    <a:srgbClr val="20B37A"/>
    <a:srgbClr val="F8B331"/>
    <a:srgbClr val="6D4C9D"/>
    <a:srgbClr val="91D1DD"/>
    <a:srgbClr val="F1A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7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006601" y="1993265"/>
            <a:ext cx="7597775" cy="1881505"/>
            <a:chOff x="2160294" y="3958792"/>
            <a:chExt cx="7597433" cy="830921"/>
          </a:xfrm>
        </p:grpSpPr>
        <p:sp>
          <p:nvSpPr>
            <p:cNvPr id="24" name="矩形 23"/>
            <p:cNvSpPr/>
            <p:nvPr/>
          </p:nvSpPr>
          <p:spPr>
            <a:xfrm>
              <a:off x="2299988" y="3958792"/>
              <a:ext cx="7457739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60294" y="4081902"/>
              <a:ext cx="7376463" cy="4887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TW" altLang="zh-CN" sz="6600" b="1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郵票問題 力爭上郵</a:t>
              </a:r>
              <a:endParaRPr lang="zh-TW" altLang="zh-CN" sz="66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064125" y="4415155"/>
            <a:ext cx="2064385" cy="52133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26660" y="44818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Reported by </a:t>
            </a:r>
            <a:r>
              <a:rPr lang="zh-TW" altLang="zh-CN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曹禕中</a:t>
            </a:r>
            <a:endParaRPr lang="zh-TW" altLang="zh-CN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" name="Text Box 20"/>
          <p:cNvSpPr txBox="1"/>
          <p:nvPr/>
        </p:nvSpPr>
        <p:spPr>
          <a:xfrm>
            <a:off x="7748905" y="36906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不需要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02684" y="706523"/>
            <a:ext cx="3546704" cy="58477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4110" y="694690"/>
            <a:ext cx="351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程式碼</a:t>
            </a:r>
            <a:endParaRPr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460240" y="694690"/>
            <a:ext cx="65043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SimSun" panose="02010600030101010101" pitchFamily="2" charset="-122"/>
              </a:rPr>
              <a:t>1×n郵票最大</a:t>
            </a:r>
            <a:r>
              <a:rPr lang="en-US" sz="2800" b="0">
                <a:latin typeface="新細明體" panose="02020500000000000000" charset="-120"/>
                <a:ea typeface="SimSun" panose="02010600030101010101" pitchFamily="2" charset="-122"/>
              </a:rPr>
              <a:t>k</a:t>
            </a:r>
            <a:r>
              <a:rPr lang="zh-CN" sz="2800" b="0">
                <a:ea typeface="SimSun" panose="02010600030101010101" pitchFamily="2" charset="-122"/>
              </a:rPr>
              <a:t>值求解程式：(</a:t>
            </a:r>
            <a:r>
              <a:rPr lang="zh-TW" altLang="zh-CN" sz="2800" b="0">
                <a:ea typeface="SimSun" panose="02010600030101010101" pitchFamily="2" charset="-122"/>
              </a:rPr>
              <a:t>綜合</a:t>
            </a:r>
            <a:r>
              <a:rPr lang="zh-CN" sz="2800" b="0">
                <a:ea typeface="SimSun" panose="02010600030101010101" pitchFamily="2" charset="-122"/>
              </a:rPr>
              <a:t>版本)</a:t>
            </a:r>
            <a:endParaRPr lang="zh-CN" sz="2800" b="0"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98575" y="1455420"/>
            <a:ext cx="8843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ea typeface="SimSun" panose="02010600030101010101" pitchFamily="2" charset="-122"/>
              </a:rPr>
              <a:t>將一步一步告訴你每一個程式碼的用途及整體的邏輯。</a:t>
            </a:r>
            <a:endParaRPr lang="zh-CN" sz="2800">
              <a:ea typeface="SimSun" panose="02010600030101010101" pitchFamily="2" charset="-122"/>
            </a:endParaRPr>
          </a:p>
          <a:p>
            <a:r>
              <a:rPr lang="zh-TW" altLang="zh-CN" sz="2800">
                <a:ea typeface="SimSun" panose="02010600030101010101" pitchFamily="2" charset="-122"/>
              </a:rPr>
              <a:t>以下為流程圖。</a:t>
            </a:r>
            <a:endParaRPr lang="zh-TW" altLang="zh-CN" sz="2800">
              <a:ea typeface="SimSun" panose="02010600030101010101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298575" y="2437130"/>
            <a:ext cx="1165225" cy="7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程式開始</a:t>
            </a:r>
            <a:endParaRPr lang="zh-TW" altLang="en-US"/>
          </a:p>
        </p:txBody>
      </p:sp>
      <p:sp>
        <p:nvSpPr>
          <p:cNvPr id="10" name="Rectangles 9"/>
          <p:cNvSpPr/>
          <p:nvPr/>
        </p:nvSpPr>
        <p:spPr>
          <a:xfrm>
            <a:off x="2771140" y="2362835"/>
            <a:ext cx="1880870" cy="80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將</a:t>
            </a:r>
            <a:r>
              <a:rPr lang="en-US" altLang="en-US"/>
              <a:t>n</a:t>
            </a:r>
            <a:r>
              <a:rPr lang="zh-TW" altLang="en-US">
                <a:ea typeface="新細明體" panose="02020500000000000000" charset="-120"/>
              </a:rPr>
              <a:t>設為</a:t>
            </a:r>
            <a:r>
              <a:rPr lang="en-US" altLang="zh-TW">
                <a:ea typeface="新細明體" panose="02020500000000000000" charset="-120"/>
              </a:rPr>
              <a:t>1</a:t>
            </a:r>
            <a:r>
              <a:rPr lang="zh-TW" altLang="en-US">
                <a:ea typeface="新細明體" panose="02020500000000000000" charset="-120"/>
              </a:rPr>
              <a:t>，</a:t>
            </a:r>
            <a:endParaRPr lang="en-US" altLang="zh-TW">
              <a:ea typeface="新細明體" panose="02020500000000000000" charset="-120"/>
            </a:endParaRPr>
          </a:p>
          <a:p>
            <a:pPr algn="ctr"/>
            <a:r>
              <a:rPr lang="zh-TW" altLang="zh-TW">
                <a:ea typeface="新細明體" panose="02020500000000000000" charset="-120"/>
              </a:rPr>
              <a:t>初始化面值列表</a:t>
            </a:r>
            <a:endParaRPr lang="zh-TW" altLang="zh-TW">
              <a:ea typeface="新細明體" panose="02020500000000000000" charset="-120"/>
            </a:endParaRPr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 flipV="1">
            <a:off x="2463800" y="2767330"/>
            <a:ext cx="307340" cy="21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5" idx="1"/>
          </p:cNvCxnSpPr>
          <p:nvPr/>
        </p:nvCxnSpPr>
        <p:spPr>
          <a:xfrm flipV="1">
            <a:off x="4652010" y="2675890"/>
            <a:ext cx="1153160" cy="91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5805170" y="2179955"/>
            <a:ext cx="1336675" cy="99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ea typeface="新細明體" panose="02020500000000000000" charset="-120"/>
              </a:rPr>
              <a:t>構造下一種</a:t>
            </a:r>
            <a:endParaRPr lang="zh-TW" altLang="en-US">
              <a:ea typeface="新細明體" panose="02020500000000000000" charset="-120"/>
            </a:endParaRPr>
          </a:p>
          <a:p>
            <a:pPr algn="ctr"/>
            <a:r>
              <a:rPr lang="zh-TW" altLang="en-US">
                <a:ea typeface="新細明體" panose="02020500000000000000" charset="-120"/>
              </a:rPr>
              <a:t>面值</a:t>
            </a:r>
            <a:r>
              <a:rPr lang="zh-TW" altLang="en-US">
                <a:ea typeface="新細明體" panose="02020500000000000000" charset="-120"/>
              </a:rPr>
              <a:t>列表</a:t>
            </a:r>
            <a:endParaRPr lang="zh-TW" altLang="en-US">
              <a:ea typeface="新細明體" panose="02020500000000000000" charset="-120"/>
            </a:endParaRPr>
          </a:p>
        </p:txBody>
      </p:sp>
      <p:cxnSp>
        <p:nvCxnSpPr>
          <p:cNvPr id="16" name="Straight Arrow Connector 15"/>
          <p:cNvCxnSpPr>
            <a:stCxn id="15" idx="3"/>
            <a:endCxn id="17" idx="1"/>
          </p:cNvCxnSpPr>
          <p:nvPr/>
        </p:nvCxnSpPr>
        <p:spPr>
          <a:xfrm>
            <a:off x="7141845" y="2675890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7629525" y="2179955"/>
            <a:ext cx="1336675" cy="99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ea typeface="新細明體" panose="02020500000000000000" charset="-120"/>
              </a:rPr>
              <a:t>判斷需不需要計算此</a:t>
            </a:r>
            <a:endParaRPr lang="zh-TW" altLang="en-US">
              <a:ea typeface="新細明體" panose="02020500000000000000" charset="-120"/>
            </a:endParaRPr>
          </a:p>
          <a:p>
            <a:pPr algn="ctr"/>
            <a:r>
              <a:rPr lang="zh-TW" altLang="en-US">
                <a:ea typeface="新細明體" panose="02020500000000000000" charset="-120"/>
              </a:rPr>
              <a:t>面值</a:t>
            </a:r>
            <a:r>
              <a:rPr lang="en-US" altLang="zh-TW">
                <a:ea typeface="新細明體" panose="02020500000000000000" charset="-120"/>
              </a:rPr>
              <a:t>(</a:t>
            </a:r>
            <a:r>
              <a:rPr lang="zh-TW" altLang="en-US">
                <a:ea typeface="新細明體" panose="02020500000000000000" charset="-120"/>
              </a:rPr>
              <a:t>剪枝</a:t>
            </a:r>
            <a:r>
              <a:rPr lang="en-US" altLang="zh-TW">
                <a:ea typeface="新細明體" panose="02020500000000000000" charset="-120"/>
              </a:rPr>
              <a:t>)</a:t>
            </a:r>
            <a:endParaRPr lang="en-US" altLang="zh-TW">
              <a:ea typeface="新細明體" panose="02020500000000000000" charset="-120"/>
            </a:endParaRPr>
          </a:p>
        </p:txBody>
      </p:sp>
      <p:cxnSp>
        <p:nvCxnSpPr>
          <p:cNvPr id="18" name="Straight Arrow Connector 17"/>
          <p:cNvCxnSpPr>
            <a:stCxn id="17" idx="3"/>
            <a:endCxn id="19" idx="1"/>
          </p:cNvCxnSpPr>
          <p:nvPr/>
        </p:nvCxnSpPr>
        <p:spPr>
          <a:xfrm>
            <a:off x="8966200" y="2675890"/>
            <a:ext cx="946150" cy="91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9912350" y="2271395"/>
            <a:ext cx="1336675" cy="99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ea typeface="新細明體" panose="02020500000000000000" charset="-120"/>
              </a:rPr>
              <a:t>計算此面值可以達到的</a:t>
            </a:r>
            <a:r>
              <a:rPr lang="en-US" altLang="en-US">
                <a:ea typeface="新細明體" panose="02020500000000000000" charset="-120"/>
              </a:rPr>
              <a:t>k</a:t>
            </a:r>
            <a:r>
              <a:rPr lang="zh-TW" altLang="en-US">
                <a:ea typeface="新細明體" panose="02020500000000000000" charset="-120"/>
              </a:rPr>
              <a:t>值</a:t>
            </a:r>
            <a:endParaRPr lang="zh-TW" altLang="en-US">
              <a:ea typeface="新細明體" panose="02020500000000000000" charset="-120"/>
            </a:endParaRPr>
          </a:p>
        </p:txBody>
      </p:sp>
      <p:cxnSp>
        <p:nvCxnSpPr>
          <p:cNvPr id="20" name="Straight Arrow Connector 19"/>
          <p:cNvCxnSpPr>
            <a:stCxn id="17" idx="2"/>
            <a:endCxn id="26" idx="0"/>
          </p:cNvCxnSpPr>
          <p:nvPr/>
        </p:nvCxnSpPr>
        <p:spPr>
          <a:xfrm>
            <a:off x="8298180" y="3171190"/>
            <a:ext cx="114300" cy="1807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7" idx="0"/>
            <a:endCxn id="15" idx="2"/>
          </p:cNvCxnSpPr>
          <p:nvPr/>
        </p:nvCxnSpPr>
        <p:spPr>
          <a:xfrm flipV="1">
            <a:off x="6244590" y="3171190"/>
            <a:ext cx="229235" cy="1807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5" idx="0"/>
          </p:cNvCxnSpPr>
          <p:nvPr/>
        </p:nvCxnSpPr>
        <p:spPr>
          <a:xfrm flipH="1">
            <a:off x="10407015" y="3262630"/>
            <a:ext cx="173990" cy="1715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1"/>
            <a:endCxn id="26" idx="3"/>
          </p:cNvCxnSpPr>
          <p:nvPr/>
        </p:nvCxnSpPr>
        <p:spPr>
          <a:xfrm flipH="1">
            <a:off x="9309735" y="5307965"/>
            <a:ext cx="4286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9738360" y="4978400"/>
            <a:ext cx="1336675" cy="65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ea typeface="新細明體" panose="02020500000000000000" charset="-120"/>
              </a:rPr>
              <a:t>紀錄結果</a:t>
            </a:r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7514590" y="4978400"/>
            <a:ext cx="1795145" cy="65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ea typeface="新細明體" panose="02020500000000000000" charset="-120"/>
              </a:rPr>
              <a:t>這次迴圈結束</a:t>
            </a:r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5346700" y="4978400"/>
            <a:ext cx="1795145" cy="65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ea typeface="新細明體" panose="02020500000000000000" charset="-120"/>
              </a:rPr>
              <a:t>算過所有可能了嗎？</a:t>
            </a:r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070600" y="361124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否</a:t>
            </a:r>
            <a:endParaRPr lang="en-US" altLang="zh-TW"/>
          </a:p>
        </p:txBody>
      </p:sp>
      <p:cxnSp>
        <p:nvCxnSpPr>
          <p:cNvPr id="29" name="Straight Arrow Connector 28"/>
          <p:cNvCxnSpPr>
            <a:stCxn id="26" idx="1"/>
            <a:endCxn id="27" idx="3"/>
          </p:cNvCxnSpPr>
          <p:nvPr/>
        </p:nvCxnSpPr>
        <p:spPr>
          <a:xfrm flipH="1">
            <a:off x="7141845" y="5307965"/>
            <a:ext cx="3727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1"/>
            <a:endCxn id="33" idx="3"/>
          </p:cNvCxnSpPr>
          <p:nvPr/>
        </p:nvCxnSpPr>
        <p:spPr>
          <a:xfrm flipH="1">
            <a:off x="4688205" y="5307965"/>
            <a:ext cx="658495" cy="45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811395" y="516890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是</a:t>
            </a:r>
            <a:endParaRPr lang="zh-TW" altLang="en-US"/>
          </a:p>
        </p:txBody>
      </p:sp>
      <p:sp>
        <p:nvSpPr>
          <p:cNvPr id="33" name="Rectangles 32"/>
          <p:cNvSpPr/>
          <p:nvPr/>
        </p:nvSpPr>
        <p:spPr>
          <a:xfrm>
            <a:off x="2893060" y="5023485"/>
            <a:ext cx="1795145" cy="65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ea typeface="新細明體" panose="02020500000000000000" charset="-120"/>
              </a:rPr>
              <a:t>分析結果並輸出</a:t>
            </a:r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3900170" y="3611245"/>
            <a:ext cx="1795145" cy="65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ea typeface="新細明體" panose="02020500000000000000" charset="-120"/>
              </a:rPr>
              <a:t>將</a:t>
            </a:r>
            <a:r>
              <a:rPr lang="en-US" altLang="en-US">
                <a:ea typeface="新細明體" panose="02020500000000000000" charset="-120"/>
              </a:rPr>
              <a:t>n+1</a:t>
            </a:r>
            <a:r>
              <a:rPr lang="zh-TW" altLang="en-US">
                <a:ea typeface="新細明體" panose="02020500000000000000" charset="-120"/>
              </a:rPr>
              <a:t>繼續</a:t>
            </a:r>
            <a:endParaRPr lang="zh-TW" altLang="en-US">
              <a:ea typeface="新細明體" panose="02020500000000000000" charset="-120"/>
            </a:endParaRPr>
          </a:p>
        </p:txBody>
      </p:sp>
      <p:cxnSp>
        <p:nvCxnSpPr>
          <p:cNvPr id="35" name="Straight Arrow Connector 34"/>
          <p:cNvCxnSpPr>
            <a:stCxn id="33" idx="0"/>
            <a:endCxn id="34" idx="2"/>
          </p:cNvCxnSpPr>
          <p:nvPr/>
        </p:nvCxnSpPr>
        <p:spPr>
          <a:xfrm flipV="1">
            <a:off x="3790950" y="4270375"/>
            <a:ext cx="1007110" cy="75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0"/>
            <a:endCxn id="15" idx="1"/>
          </p:cNvCxnSpPr>
          <p:nvPr/>
        </p:nvCxnSpPr>
        <p:spPr>
          <a:xfrm flipV="1">
            <a:off x="4798060" y="2675890"/>
            <a:ext cx="1007110" cy="935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9098280" y="2583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需要</a:t>
            </a:r>
            <a:endParaRPr lang="zh-TW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823210" y="312420"/>
            <a:ext cx="9265920" cy="6409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3567430"/>
            <a:ext cx="2752725" cy="3352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045460" y="38735"/>
            <a:ext cx="7842250" cy="67805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3567430"/>
            <a:ext cx="27527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Content Placeholder 18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849245" y="4445"/>
            <a:ext cx="7787005" cy="69157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3567430"/>
            <a:ext cx="27527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0" y="3567430"/>
            <a:ext cx="2752725" cy="33528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89225" y="28575"/>
            <a:ext cx="9285605" cy="6800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0" y="3567430"/>
            <a:ext cx="2752725" cy="3352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89225" y="935990"/>
            <a:ext cx="9233535" cy="46062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523490" y="306705"/>
            <a:ext cx="7325995" cy="6202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70710" y="1388110"/>
            <a:ext cx="8757285" cy="47694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600">
                <a:ea typeface="SimSun" panose="02010600030101010101" pitchFamily="2" charset="-122"/>
              </a:rPr>
              <a:t>本次研究進度</a:t>
            </a:r>
            <a:r>
              <a:rPr lang="zh-TW" altLang="zh-CN" sz="3600">
                <a:ea typeface="SimSun" panose="02010600030101010101" pitchFamily="2" charset="-122"/>
              </a:rPr>
              <a:t>：</a:t>
            </a:r>
            <a:endParaRPr lang="zh-TW" altLang="zh-CN" sz="3600">
              <a:ea typeface="SimSun" panose="02010600030101010101" pitchFamily="2" charset="-122"/>
            </a:endParaRPr>
          </a:p>
          <a:p>
            <a:endParaRPr lang="zh-TW" altLang="zh-CN" sz="3600">
              <a:ea typeface="SimSun" panose="02010600030101010101" pitchFamily="2" charset="-122"/>
            </a:endParaRPr>
          </a:p>
          <a:p>
            <a:endParaRPr lang="zh-TW" altLang="zh-CN" sz="3600">
              <a:ea typeface="SimSun" panose="02010600030101010101" pitchFamily="2" charset="-122"/>
            </a:endParaRPr>
          </a:p>
          <a:p>
            <a:r>
              <a:rPr lang="en-US" altLang="zh-TW" sz="2800">
                <a:ea typeface="新細明體" panose="02020500000000000000" charset="-120"/>
              </a:rPr>
              <a:t>1. </a:t>
            </a:r>
            <a:r>
              <a:rPr lang="zh-TW" altLang="en-US" sz="2800">
                <a:ea typeface="新細明體" panose="02020500000000000000" charset="-120"/>
              </a:rPr>
              <a:t>將所有功能整合在一個程式內，同時省下更多時間。</a:t>
            </a:r>
            <a:endParaRPr lang="zh-TW" altLang="en-US" sz="2800">
              <a:ea typeface="新細明體" panose="02020500000000000000" charset="-120"/>
            </a:endParaRPr>
          </a:p>
          <a:p>
            <a:r>
              <a:rPr lang="en-US" altLang="zh-TW" sz="2800">
                <a:ea typeface="新細明體" panose="02020500000000000000" charset="-120"/>
              </a:rPr>
              <a:t>2. </a:t>
            </a:r>
            <a:r>
              <a:rPr lang="zh-TW" altLang="en-US" sz="2800">
                <a:ea typeface="新細明體" panose="02020500000000000000" charset="-120"/>
              </a:rPr>
              <a:t>新算法，剪枝之二。</a:t>
            </a:r>
            <a:endParaRPr lang="zh-TW" altLang="en-US" sz="2800">
              <a:ea typeface="新細明體" panose="02020500000000000000" charset="-120"/>
            </a:endParaRPr>
          </a:p>
          <a:p>
            <a:r>
              <a:rPr lang="en-US" altLang="zh-TW" sz="2800">
                <a:ea typeface="新細明體" panose="02020500000000000000" charset="-120"/>
              </a:rPr>
              <a:t>3. </a:t>
            </a:r>
            <a:r>
              <a:rPr lang="zh-TW" altLang="en-US" sz="2800">
                <a:ea typeface="新細明體" panose="02020500000000000000" charset="-120"/>
              </a:rPr>
              <a:t>優化程式。</a:t>
            </a:r>
            <a:endParaRPr lang="zh-TW" altLang="en-US" sz="2800">
              <a:ea typeface="新細明體" panose="02020500000000000000" charset="-120"/>
            </a:endParaRPr>
          </a:p>
          <a:p>
            <a:r>
              <a:rPr lang="en-US" altLang="zh-TW" sz="2800">
                <a:ea typeface="新細明體" panose="02020500000000000000" charset="-120"/>
              </a:rPr>
              <a:t>4. </a:t>
            </a:r>
            <a:r>
              <a:rPr lang="zh-TW" altLang="en-US" sz="2800">
                <a:ea typeface="新細明體" panose="02020500000000000000" charset="-120"/>
              </a:rPr>
              <a:t>算出</a:t>
            </a:r>
            <a:r>
              <a:rPr lang="en-US" altLang="en-US" sz="2800">
                <a:ea typeface="新細明體" panose="02020500000000000000" charset="-120"/>
              </a:rPr>
              <a:t>n</a:t>
            </a:r>
            <a:r>
              <a:rPr lang="en-US" altLang="zh-TW" sz="2800">
                <a:ea typeface="新細明體" panose="02020500000000000000" charset="-120"/>
              </a:rPr>
              <a:t>=7</a:t>
            </a:r>
            <a:r>
              <a:rPr lang="zh-TW" altLang="zh-TW" sz="2800">
                <a:ea typeface="新細明體" panose="02020500000000000000" charset="-120"/>
              </a:rPr>
              <a:t>時的</a:t>
            </a:r>
            <a:r>
              <a:rPr lang="en-US" altLang="zh-TW" sz="2800">
                <a:ea typeface="新細明體" panose="02020500000000000000" charset="-120"/>
              </a:rPr>
              <a:t>k</a:t>
            </a:r>
            <a:r>
              <a:rPr lang="zh-TW" altLang="zh-TW" sz="2800">
                <a:ea typeface="新細明體" panose="02020500000000000000" charset="-120"/>
              </a:rPr>
              <a:t>值及其面值組合們。</a:t>
            </a:r>
            <a:endParaRPr lang="zh-TW" altLang="zh-TW" sz="2800">
              <a:ea typeface="新細明體" panose="02020500000000000000" charset="-120"/>
            </a:endParaRPr>
          </a:p>
          <a:p>
            <a:r>
              <a:rPr lang="en-US" altLang="zh-TW" sz="2800">
                <a:ea typeface="新細明體" panose="02020500000000000000" charset="-120"/>
              </a:rPr>
              <a:t>5. </a:t>
            </a:r>
            <a:r>
              <a:rPr lang="zh-TW" altLang="en-US" sz="2800">
                <a:ea typeface="新細明體" panose="02020500000000000000" charset="-120"/>
              </a:rPr>
              <a:t>算出</a:t>
            </a:r>
            <a:r>
              <a:rPr lang="en-US" altLang="en-US" sz="2800">
                <a:ea typeface="新細明體" panose="02020500000000000000" charset="-120"/>
              </a:rPr>
              <a:t>n=1~6</a:t>
            </a:r>
            <a:r>
              <a:rPr lang="zh-TW" altLang="en-US" sz="2800">
                <a:ea typeface="新細明體" panose="02020500000000000000" charset="-120"/>
              </a:rPr>
              <a:t>的所有面值。</a:t>
            </a:r>
            <a:endParaRPr lang="zh-TW" altLang="en-US" sz="2800">
              <a:ea typeface="新細明體" panose="02020500000000000000" charset="-120"/>
            </a:endParaRPr>
          </a:p>
          <a:p>
            <a:r>
              <a:rPr lang="en-US" altLang="zh-TW" sz="2800">
                <a:ea typeface="新細明體" panose="02020500000000000000" charset="-120"/>
              </a:rPr>
              <a:t>6. </a:t>
            </a:r>
            <a:r>
              <a:rPr lang="zh-TW" altLang="en-US" sz="2800">
                <a:ea typeface="新細明體" panose="02020500000000000000" charset="-120"/>
              </a:rPr>
              <a:t>新增申請書內容。</a:t>
            </a:r>
            <a:endParaRPr lang="zh-TW" altLang="en-US" sz="2800">
              <a:ea typeface="新細明體" panose="02020500000000000000" charset="-120"/>
            </a:endParaRPr>
          </a:p>
          <a:p>
            <a:r>
              <a:rPr lang="en-US" altLang="zh-TW" sz="2800">
                <a:ea typeface="新細明體" panose="02020500000000000000" charset="-120"/>
              </a:rPr>
              <a:t>7. </a:t>
            </a:r>
            <a:r>
              <a:rPr lang="zh-TW" altLang="en-US" sz="2800">
                <a:ea typeface="新細明體" panose="02020500000000000000" charset="-120"/>
              </a:rPr>
              <a:t>新增很快很快的多核心版本</a:t>
            </a:r>
            <a:endParaRPr lang="zh-TW" altLang="en-US" sz="2800">
              <a:ea typeface="新細明體" panose="02020500000000000000" charset="-12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"/>
          <p:cNvSpPr txBox="1"/>
          <p:nvPr/>
        </p:nvSpPr>
        <p:spPr>
          <a:xfrm>
            <a:off x="3425825" y="1995805"/>
            <a:ext cx="5339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228600"/>
            <a:r>
              <a:rPr lang="de-DE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  <a:r>
              <a:rPr lang="de-DE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endParaRPr lang="de-DE" sz="5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228600"/>
            <a:r>
              <a:rPr lang="de-DE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Watching</a:t>
            </a:r>
            <a:endParaRPr lang="de-DE" sz="5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9275445" y="563245"/>
            <a:ext cx="2422525" cy="1021080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57740" y="709295"/>
            <a:ext cx="1304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目錄</a:t>
            </a:r>
            <a:endParaRPr lang="zh-TW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32760" y="3691255"/>
            <a:ext cx="1206500" cy="1206500"/>
            <a:chOff x="6443245" y="4780605"/>
            <a:chExt cx="751188" cy="751188"/>
          </a:xfrm>
        </p:grpSpPr>
        <p:sp>
          <p:nvSpPr>
            <p:cNvPr id="26" name="椭圆 25"/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6D4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600772" y="4925106"/>
              <a:ext cx="482923" cy="481855"/>
              <a:chOff x="3175" y="4763"/>
              <a:chExt cx="717550" cy="715963"/>
            </a:xfrm>
            <a:solidFill>
              <a:schemeClr val="bg1">
                <a:lumMod val="95000"/>
              </a:schemeClr>
            </a:solidFill>
          </p:grpSpPr>
          <p:sp>
            <p:nvSpPr>
              <p:cNvPr id="32" name="Freeform 9"/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Freeform 10"/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Freeform 11"/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424940" y="471805"/>
            <a:ext cx="1205230" cy="1205230"/>
            <a:chOff x="2918" y="2537"/>
            <a:chExt cx="1182" cy="1182"/>
          </a:xfrm>
        </p:grpSpPr>
        <p:sp>
          <p:nvSpPr>
            <p:cNvPr id="28" name="椭圆 27"/>
            <p:cNvSpPr/>
            <p:nvPr/>
          </p:nvSpPr>
          <p:spPr>
            <a:xfrm>
              <a:off x="2918" y="2537"/>
              <a:ext cx="1183" cy="1183"/>
            </a:xfrm>
            <a:prstGeom prst="ellipse">
              <a:avLst/>
            </a:prstGeom>
            <a:solidFill>
              <a:srgbClr val="F1A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169" y="2805"/>
              <a:ext cx="670" cy="658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28215" y="2080895"/>
            <a:ext cx="1206500" cy="1206500"/>
            <a:chOff x="6443245" y="3204483"/>
            <a:chExt cx="751188" cy="751188"/>
          </a:xfrm>
        </p:grpSpPr>
        <p:sp>
          <p:nvSpPr>
            <p:cNvPr id="27" name="椭圆 26"/>
            <p:cNvSpPr/>
            <p:nvPr/>
          </p:nvSpPr>
          <p:spPr>
            <a:xfrm>
              <a:off x="6443245" y="3204483"/>
              <a:ext cx="751188" cy="751188"/>
            </a:xfrm>
            <a:prstGeom prst="ellipse">
              <a:avLst/>
            </a:prstGeom>
            <a:solidFill>
              <a:srgbClr val="91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6534210" y="3329085"/>
              <a:ext cx="554928" cy="455936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6 h 200"/>
                <a:gd name="T32" fmla="*/ 220 w 244"/>
                <a:gd name="T33" fmla="*/ 166 h 200"/>
                <a:gd name="T34" fmla="*/ 220 w 244"/>
                <a:gd name="T35" fmla="*/ 123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6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3 h 200"/>
                <a:gd name="T60" fmla="*/ 24 w 244"/>
                <a:gd name="T61" fmla="*/ 166 h 200"/>
                <a:gd name="T62" fmla="*/ 0 w 244"/>
                <a:gd name="T63" fmla="*/ 166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2 h 200"/>
                <a:gd name="T80" fmla="*/ 177 w 244"/>
                <a:gd name="T81" fmla="*/ 182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3 h 200"/>
                <a:gd name="T90" fmla="*/ 213 w 244"/>
                <a:gd name="T91" fmla="*/ 182 h 200"/>
                <a:gd name="T92" fmla="*/ 67 w 244"/>
                <a:gd name="T93" fmla="*/ 116 h 200"/>
                <a:gd name="T94" fmla="*/ 67 w 244"/>
                <a:gd name="T95" fmla="*/ 182 h 200"/>
                <a:gd name="T96" fmla="*/ 31 w 244"/>
                <a:gd name="T97" fmla="*/ 182 h 200"/>
                <a:gd name="T98" fmla="*/ 31 w 244"/>
                <a:gd name="T99" fmla="*/ 123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9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4" y="66"/>
                    <a:pt x="207" y="72"/>
                    <a:pt x="207" y="80"/>
                  </a:cubicBezTo>
                  <a:cubicBezTo>
                    <a:pt x="207" y="87"/>
                    <a:pt x="214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6"/>
                  </a:moveTo>
                  <a:cubicBezTo>
                    <a:pt x="220" y="166"/>
                    <a:pt x="220" y="166"/>
                    <a:pt x="220" y="166"/>
                  </a:cubicBezTo>
                  <a:cubicBezTo>
                    <a:pt x="220" y="123"/>
                    <a:pt x="220" y="123"/>
                    <a:pt x="220" y="123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6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1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2"/>
                  </a:moveTo>
                  <a:cubicBezTo>
                    <a:pt x="177" y="182"/>
                    <a:pt x="177" y="182"/>
                    <a:pt x="177" y="182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3"/>
                  </a:cubicBezTo>
                  <a:lnTo>
                    <a:pt x="213" y="182"/>
                  </a:lnTo>
                  <a:close/>
                  <a:moveTo>
                    <a:pt x="67" y="116"/>
                  </a:moveTo>
                  <a:cubicBezTo>
                    <a:pt x="67" y="182"/>
                    <a:pt x="67" y="182"/>
                    <a:pt x="67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9"/>
                    <a:pt x="122" y="69"/>
                  </a:cubicBezTo>
                  <a:cubicBezTo>
                    <a:pt x="96" y="69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814695" y="5516245"/>
            <a:ext cx="337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更新日誌</a:t>
            </a:r>
            <a:endParaRPr lang="zh-TW" altLang="zh-CN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14695" y="6033770"/>
            <a:ext cx="394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改變整體報告架構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71850" y="619760"/>
            <a:ext cx="5715000" cy="903741"/>
            <a:chOff x="6022796" y="619864"/>
            <a:chExt cx="4227650" cy="903741"/>
          </a:xfrm>
        </p:grpSpPr>
        <p:sp>
          <p:nvSpPr>
            <p:cNvPr id="44" name="文本框 43"/>
            <p:cNvSpPr txBox="1"/>
            <p:nvPr/>
          </p:nvSpPr>
          <p:spPr>
            <a:xfrm>
              <a:off x="6022796" y="619864"/>
              <a:ext cx="42276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TW" altLang="zh-CN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摘要、研究動機與題目敘述</a:t>
              </a:r>
              <a:endPara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057600" y="1155305"/>
              <a:ext cx="39303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探討1×n或2×n排列的矩形郵票的各種解。</a:t>
              </a:r>
              <a:endPara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837305" y="5301615"/>
            <a:ext cx="1219200" cy="1219200"/>
            <a:chOff x="3424891" y="2947940"/>
            <a:chExt cx="759650" cy="759649"/>
          </a:xfrm>
        </p:grpSpPr>
        <p:sp>
          <p:nvSpPr>
            <p:cNvPr id="62" name="椭圆 61"/>
            <p:cNvSpPr/>
            <p:nvPr/>
          </p:nvSpPr>
          <p:spPr>
            <a:xfrm>
              <a:off x="3424891" y="2947940"/>
              <a:ext cx="759650" cy="759649"/>
            </a:xfrm>
            <a:prstGeom prst="ellipse">
              <a:avLst/>
            </a:prstGeom>
            <a:solidFill>
              <a:srgbClr val="20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solidFill>
              <a:schemeClr val="bg1">
                <a:lumMod val="95000"/>
              </a:schemeClr>
            </a:solidFill>
          </p:grpSpPr>
          <p:sp>
            <p:nvSpPr>
              <p:cNvPr id="64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7" name="文本框 46"/>
          <p:cNvSpPr txBox="1"/>
          <p:nvPr/>
        </p:nvSpPr>
        <p:spPr>
          <a:xfrm>
            <a:off x="4239260" y="2311400"/>
            <a:ext cx="3526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研究設計</a:t>
            </a:r>
            <a:endParaRPr lang="zh-TW" altLang="zh-CN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73550" y="2812415"/>
            <a:ext cx="393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各種演算法對執行時間的影響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38141" y="3888502"/>
            <a:ext cx="4047490" cy="886187"/>
            <a:chOff x="7789365" y="4424064"/>
            <a:chExt cx="4047490" cy="886187"/>
          </a:xfrm>
        </p:grpSpPr>
        <p:sp>
          <p:nvSpPr>
            <p:cNvPr id="50" name="文本框 49"/>
            <p:cNvSpPr txBox="1"/>
            <p:nvPr/>
          </p:nvSpPr>
          <p:spPr>
            <a:xfrm>
              <a:off x="7789365" y="4424064"/>
              <a:ext cx="40474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TW" altLang="zh-CN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程式碼概覽</a:t>
              </a:r>
              <a:endPara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807035" y="4941951"/>
              <a:ext cx="39303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Python 3.7</a:t>
              </a:r>
              <a:r>
                <a:rPr lang="zh-TW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新細明體" panose="02020500000000000000" charset="-120"/>
                  <a:cs typeface="Calibri" panose="020F0502020204030204" pitchFamily="34" charset="0"/>
                </a:rPr>
                <a:t> 程式</a:t>
              </a:r>
              <a:endParaRPr lang="zh-TW" altLang="zh-CN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charset="-12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接连接符 77"/>
          <p:cNvCxnSpPr/>
          <p:nvPr/>
        </p:nvCxnSpPr>
        <p:spPr>
          <a:xfrm>
            <a:off x="2918460" y="625475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22370" y="2250440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26280" y="3875405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330190" y="5500370"/>
            <a:ext cx="0" cy="89916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4780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7165" y="405765"/>
            <a:ext cx="3542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摘要、研究動機與題目敘述</a:t>
            </a:r>
            <a:endParaRPr lang="zh-TW" altLang="zh-C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47365" y="2157730"/>
            <a:ext cx="65290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本研究主要探討1×n或2×n排列的矩形郵票中，各種面值分配下，連續地撕下郵票，使的撕下的郵票面值總和為1到k的連續正整數。求k的最大值，及其面值分配。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研究設計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1×n郵票的研究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5690" y="2434069"/>
            <a:ext cx="751188" cy="751188"/>
            <a:chOff x="6443245" y="1611109"/>
            <a:chExt cx="751188" cy="751188"/>
          </a:xfrm>
        </p:grpSpPr>
        <p:sp>
          <p:nvSpPr>
            <p:cNvPr id="3" name="椭圆 2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91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6070" y="2373630"/>
            <a:ext cx="4786630" cy="2195830"/>
            <a:chOff x="7652" y="2928"/>
            <a:chExt cx="7538" cy="3458"/>
          </a:xfrm>
        </p:grpSpPr>
        <p:sp>
          <p:nvSpPr>
            <p:cNvPr id="44" name="文本框 43"/>
            <p:cNvSpPr txBox="1"/>
            <p:nvPr/>
          </p:nvSpPr>
          <p:spPr>
            <a:xfrm>
              <a:off x="7665" y="2928"/>
              <a:ext cx="340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連通子集合數</a:t>
              </a:r>
              <a:endPara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52" y="3626"/>
              <a:ext cx="753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我們可以很容易地得到1×n的郵票的子集合數為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，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因為，如果只撕1個，則有n種撕法，如果撕2個，則有n-1種撕法…如果撕n個，則有1種撕法。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aphicFrame>
        <p:nvGraphicFramePr>
          <p:cNvPr id="7" name="Content Placeholder -2147482624"/>
          <p:cNvGraphicFramePr>
            <a:graphicFrameLocks noChangeAspect="1"/>
          </p:cNvGraphicFramePr>
          <p:nvPr>
            <p:ph sz="quarter" idx="13"/>
          </p:nvPr>
        </p:nvGraphicFramePr>
        <p:xfrm>
          <a:off x="4465955" y="3329124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609600" imgH="393700" progId="Equation.KSEE3">
                  <p:embed/>
                </p:oleObj>
              </mc:Choice>
              <mc:Fallback>
                <p:oleObj name="" r:id="rId2" imgW="609600" imgH="393700" progId="Equation.KSEE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65955" y="3329124"/>
                        <a:ext cx="609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研究設計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1×n郵票的研究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94685" y="1656715"/>
            <a:ext cx="2278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ClrTx/>
              <a:buSzTx/>
              <a:buFontTx/>
            </a:pP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k的最大值的研究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ontent Placeholder 8"/>
          <p:cNvGraphicFramePr/>
          <p:nvPr>
            <p:ph sz="quarter" idx="13"/>
          </p:nvPr>
        </p:nvGraphicFramePr>
        <p:xfrm>
          <a:off x="2829560" y="2250440"/>
          <a:ext cx="6880860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05"/>
                <a:gridCol w="779145"/>
                <a:gridCol w="5350510"/>
              </a:tblGrid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+mj-lt"/>
                          <a:ea typeface="新細明體" panose="02020500000000000000" charset="-120"/>
                          <a:cs typeface="+mj-lt"/>
                        </a:rPr>
                        <a:t>n</a:t>
                      </a:r>
                      <a:endParaRPr lang="en-US" sz="1800" b="1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+mj-lt"/>
                          <a:ea typeface="新細明體" panose="02020500000000000000" charset="-120"/>
                          <a:cs typeface="+mj-lt"/>
                        </a:rPr>
                        <a:t>k</a:t>
                      </a:r>
                      <a:endParaRPr lang="en-US" sz="1800" b="1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+mj-lt"/>
                          <a:ea typeface="新細明體" panose="02020500000000000000" charset="-120"/>
                          <a:cs typeface="新細明體" panose="02020500000000000000" charset="-120"/>
                        </a:rPr>
                        <a:t>對應的排列方法</a:t>
                      </a:r>
                      <a:endParaRPr lang="en-US" sz="1800" b="1">
                        <a:latin typeface="+mj-lt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68580" marR="68580" marT="0" marB="0" vert="horz" anchor="t"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1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1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(1)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2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3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(1, 2)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3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6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(1, 3, 2)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4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9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(1, 3, 3, 2), (1, 1, 4, 3), (4, 1, 2, 6)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5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13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(1, 3, 1, 6, 2), (1, 1, 4, 4, 3), (6, 1, 2, 2, 8)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6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18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(2, 5, 7, 1, 3, 6), (2, 5, 6, 3, 1, 8), (6, 4, 5, 2, 1, 13), (5, 2, 6, 3, 1, 14)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370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7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24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(8, 10, 1, 3, 2, 7, 8)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研究設計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1×n郵票的研究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97505" y="1529715"/>
            <a:ext cx="735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不同演算法對計算時間的影響</a:t>
            </a:r>
            <a:r>
              <a:rPr lang="zh-TW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－</a:t>
            </a: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1.基礎的暴力枚舉法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457950" y="3216275"/>
            <a:ext cx="3711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*註：時間過小不易測量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ontent Placeholder 8"/>
          <p:cNvGraphicFramePr/>
          <p:nvPr>
            <p:ph sz="quarter" idx="13"/>
          </p:nvPr>
        </p:nvGraphicFramePr>
        <p:xfrm>
          <a:off x="3041650" y="1990090"/>
          <a:ext cx="3597910" cy="371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60"/>
                <a:gridCol w="2559050"/>
              </a:tblGrid>
              <a:tr h="6184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</a:rPr>
                        <a:t>n</a:t>
                      </a: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</a:rPr>
                        <a:t>計算所花費時間(秒，取小數點下四位)</a:t>
                      </a: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184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1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0.0*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184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2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0.0*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184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3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0.0156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184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4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0.1670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184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5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17.2693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研究設計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1×n郵票的研究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97505" y="1546225"/>
            <a:ext cx="7359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不同演算法對計算時間的影響</a:t>
            </a:r>
            <a:r>
              <a:rPr lang="zh-TW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－</a:t>
            </a: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2.剪枝，減去沒有1的面值組合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457950" y="3216275"/>
            <a:ext cx="3711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*註：時間過小不易測量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6"/>
          <p:cNvGraphicFramePr/>
          <p:nvPr>
            <p:ph sz="quarter" idx="13"/>
          </p:nvPr>
        </p:nvGraphicFramePr>
        <p:xfrm>
          <a:off x="3108325" y="2056130"/>
          <a:ext cx="3540125" cy="363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0"/>
                <a:gridCol w="2517775"/>
              </a:tblGrid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</a:rPr>
                        <a:t>n</a:t>
                      </a: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</a:rPr>
                        <a:t>計算所花費時間(秒，取小數點下四位)</a:t>
                      </a: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1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0.0*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2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0.0*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3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0.0156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4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0.0631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5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5.6868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研究設計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1×n郵票的研究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97505" y="1546225"/>
            <a:ext cx="7359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不同演算法對計算時間的影響</a:t>
            </a:r>
            <a:r>
              <a:rPr lang="zh-TW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－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剪枝，減去反轉後曾經算過的組合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457950" y="3216275"/>
            <a:ext cx="3711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*註：時間過小不易測量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6"/>
          <p:cNvGraphicFramePr/>
          <p:nvPr>
            <p:ph sz="quarter" idx="13"/>
          </p:nvPr>
        </p:nvGraphicFramePr>
        <p:xfrm>
          <a:off x="3108325" y="2056130"/>
          <a:ext cx="3540125" cy="363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0"/>
                <a:gridCol w="2517775"/>
              </a:tblGrid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</a:rPr>
                        <a:t>n</a:t>
                      </a: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</a:rPr>
                        <a:t>計算所花費時間(秒，取小數點下四位)</a:t>
                      </a: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1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0.0*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2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0.0010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3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0.0010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4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0.0450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5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3.7230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研究設計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1×n郵票的研究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94685" y="1656715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ClrTx/>
              <a:buSzTx/>
              <a:buFontTx/>
            </a:pPr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不同演算法之間的執行時間比較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5"/>
          <p:cNvGraphicFramePr/>
          <p:nvPr>
            <p:ph sz="quarter" idx="13"/>
          </p:nvPr>
        </p:nvGraphicFramePr>
        <p:xfrm>
          <a:off x="2037080" y="2117090"/>
          <a:ext cx="8460105" cy="337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580"/>
                <a:gridCol w="1668145"/>
                <a:gridCol w="2751455"/>
                <a:gridCol w="3463925"/>
              </a:tblGrid>
              <a:tr h="6604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</a:rPr>
                        <a:t>n</a:t>
                      </a: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</a:rPr>
                        <a:t>枚舉法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  <a:sym typeface="+mn-ea"/>
                        </a:rPr>
                        <a:t>(秒，取小數點下四位)</a:t>
                      </a: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</a:rPr>
                        <a:t>剪枝，減去沒有1的面值組合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  <a:sym typeface="+mn-ea"/>
                        </a:rPr>
                        <a:t>(秒，取小數點下四位)</a:t>
                      </a: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</a:rPr>
                        <a:t>剪枝，減去反轉後曾經算過的組合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latin typeface="+mj-lt"/>
                          <a:ea typeface="新細明體" panose="02020500000000000000" charset="-120"/>
                          <a:cs typeface="+mj-lt"/>
                          <a:sym typeface="+mn-ea"/>
                        </a:rPr>
                        <a:t>(秒，取小數點下四位)</a:t>
                      </a: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600" b="1">
                        <a:solidFill>
                          <a:schemeClr val="bg1"/>
                        </a:solidFill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5905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1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0.0*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0.0*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0.0*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5905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2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0.0*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0.0*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0.0010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5918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3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0.0156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0.0156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0.0010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5892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4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0.1670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0.0631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0.0450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  <a:tr h="2838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5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17.2693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5.6868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+mj-lt"/>
                          <a:ea typeface="新細明體" panose="02020500000000000000" charset="-120"/>
                          <a:cs typeface="+mj-lt"/>
                        </a:rPr>
                        <a:t>3.7230</a:t>
                      </a:r>
                      <a:endParaRPr lang="en-US" sz="1600" b="0">
                        <a:latin typeface="+mj-lt"/>
                        <a:ea typeface="新細明體" panose="02020500000000000000" charset="-120"/>
                        <a:cs typeface="+mj-lt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WPS Presentation</Application>
  <PresentationFormat>宽屏</PresentationFormat>
  <Paragraphs>293</Paragraphs>
  <Slides>18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Microsoft YaHei</vt:lpstr>
      <vt:lpstr>新細明體</vt:lpstr>
      <vt:lpstr>Arial Unicode MS</vt:lpstr>
      <vt:lpstr>微軟正黑體 Light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STAR</dc:creator>
  <cp:lastModifiedBy>Kulimi</cp:lastModifiedBy>
  <cp:revision>36</cp:revision>
  <dcterms:created xsi:type="dcterms:W3CDTF">2018-03-01T02:03:00Z</dcterms:created>
  <dcterms:modified xsi:type="dcterms:W3CDTF">2020-04-08T17:43:39Z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