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5" r:id="rId3"/>
  </p:sldMasterIdLst>
  <p:notesMasterIdLst>
    <p:notesMasterId r:id="rId13"/>
  </p:notesMasterIdLst>
  <p:handoutMasterIdLst>
    <p:handoutMasterId r:id="rId20"/>
  </p:handoutMasterIdLst>
  <p:sldIdLst>
    <p:sldId id="589" r:id="rId4"/>
    <p:sldId id="611" r:id="rId5"/>
    <p:sldId id="613" r:id="rId6"/>
    <p:sldId id="633" r:id="rId7"/>
    <p:sldId id="636" r:id="rId8"/>
    <p:sldId id="619" r:id="rId9"/>
    <p:sldId id="649" r:id="rId10"/>
    <p:sldId id="627" r:id="rId11"/>
    <p:sldId id="635" r:id="rId12"/>
    <p:sldId id="617" r:id="rId14"/>
    <p:sldId id="650" r:id="rId15"/>
    <p:sldId id="637" r:id="rId16"/>
    <p:sldId id="622" r:id="rId17"/>
    <p:sldId id="651" r:id="rId18"/>
    <p:sldId id="634" r:id="rId19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新細明體" panose="02020500000000000000" charset="-120"/>
      <p:regular r:id="rId28"/>
    </p:embeddedFont>
    <p:embeddedFont>
      <p:font typeface="Microsoft YaHei" panose="020B0503020204020204" charset="-122"/>
      <p:regular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DAD"/>
    <a:srgbClr val="B9B9B9"/>
    <a:srgbClr val="979797"/>
    <a:srgbClr val="585858"/>
    <a:srgbClr val="646464"/>
    <a:srgbClr val="D1D1D1"/>
    <a:srgbClr val="262626"/>
    <a:srgbClr val="C2C2C2"/>
    <a:srgbClr val="D0A4A5"/>
    <a:srgbClr val="DAB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559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5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FCF797E-0F98-4FBF-B001-2F886ADDD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BDCD27B4-F875-477E-9EE1-9D4B0D199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18356" y="3870544"/>
            <a:ext cx="6538587" cy="298745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273633" y="1798399"/>
            <a:ext cx="2411609" cy="353084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372226" y="1798399"/>
            <a:ext cx="2411609" cy="35308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470821" y="1798399"/>
            <a:ext cx="2411609" cy="35308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69414" y="1798399"/>
            <a:ext cx="2411609" cy="35308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56929" y="0"/>
            <a:ext cx="4802420" cy="6858000"/>
          </a:xfrm>
          <a:prstGeom prst="rect">
            <a:avLst/>
          </a:prstGeom>
        </p:spPr>
      </p:pic>
      <p:sp>
        <p:nvSpPr>
          <p:cNvPr id="6" name="TextBox 37"/>
          <p:cNvSpPr txBox="1"/>
          <p:nvPr/>
        </p:nvSpPr>
        <p:spPr>
          <a:xfrm>
            <a:off x="4067694" y="3457993"/>
            <a:ext cx="6947034" cy="767080"/>
          </a:xfrm>
          <a:prstGeom prst="rect">
            <a:avLst/>
          </a:prstGeom>
          <a:noFill/>
        </p:spPr>
        <p:txBody>
          <a:bodyPr wrap="square" lIns="91417" tIns="45709" rIns="91417" bIns="4570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4400" spc="-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n－方垛與排列組合</a:t>
            </a:r>
            <a:endParaRPr lang="en-US" altLang="zh-CN" sz="4400" spc="-20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84026" y="4132668"/>
            <a:ext cx="4802420" cy="694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r">
              <a:lnSpc>
                <a:spcPct val="140000"/>
              </a:lnSpc>
              <a:defRPr/>
            </a:pPr>
            <a:r>
              <a:rPr lang="zh-TW" altLang="en-US" sz="28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作品說明</a:t>
            </a:r>
            <a:endParaRPr lang="zh-TW" altLang="en-US" sz="28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86860" y="4758993"/>
            <a:ext cx="395297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150918 </a:t>
            </a:r>
            <a:r>
              <a:rPr lang="zh-TW" sz="2400">
                <a:solidFill>
                  <a:schemeClr val="tx1">
                    <a:lumMod val="65000"/>
                    <a:lumOff val="35000"/>
                  </a:schemeClr>
                </a:solidFill>
                <a:ea typeface="新細明體" panose="02020500000000000000" charset="-120"/>
                <a:cs typeface="+mn-ea"/>
                <a:sym typeface="+mn-lt"/>
              </a:rPr>
              <a:t>曹禕中</a:t>
            </a:r>
            <a:endParaRPr lang="zh-TW" sz="2400">
              <a:solidFill>
                <a:schemeClr val="tx1">
                  <a:lumMod val="65000"/>
                  <a:lumOff val="35000"/>
                </a:schemeClr>
              </a:solidFill>
              <a:ea typeface="新細明體" panose="02020500000000000000" charset="-120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91205" y="2137410"/>
            <a:ext cx="7648575" cy="1320800"/>
          </a:xfrm>
          <a:prstGeom prst="rect">
            <a:avLst/>
          </a:prstGeom>
          <a:noFill/>
        </p:spPr>
        <p:txBody>
          <a:bodyPr wrap="square" lIns="91417" tIns="45709" rIns="91417" bIns="45709">
            <a:spAutoFit/>
          </a:bodyPr>
          <a:lstStyle/>
          <a:p>
            <a:pPr algn="r">
              <a:defRPr/>
            </a:pPr>
            <a:r>
              <a:rPr lang="en-US" altLang="zh-CN" sz="8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</a:rPr>
              <a:t>郵票問題</a:t>
            </a:r>
            <a:endParaRPr lang="en-US" altLang="zh-CN" sz="80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598930" y="3497580"/>
            <a:ext cx="1885950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518795"/>
            <a:ext cx="1905000" cy="1857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320" y="3549650"/>
            <a:ext cx="1838325" cy="18192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55395" y="622935"/>
            <a:ext cx="40735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80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</a:rPr>
              <a:t>這三張圖片各是一種填入m*n的郵票的方法，而，方法-1就是在這些方法的</a:t>
            </a:r>
            <a:endParaRPr lang="en-US" altLang="zh-CN" sz="1800">
              <a:solidFill>
                <a:prstClr val="black">
                  <a:lumMod val="65000"/>
                  <a:lumOff val="35000"/>
                </a:prstClr>
              </a:solidFill>
              <a:cs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80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</a:rPr>
              <a:t>基礎上，改良他們，透過改變</a:t>
            </a:r>
            <a:endParaRPr lang="en-US" altLang="zh-CN" sz="1800">
              <a:solidFill>
                <a:prstClr val="black">
                  <a:lumMod val="65000"/>
                  <a:lumOff val="35000"/>
                </a:prstClr>
              </a:solidFill>
              <a:cs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80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</a:rPr>
              <a:t>上面的數字。</a:t>
            </a:r>
            <a:endParaRPr lang="en-US" altLang="zh-CN" sz="1800">
              <a:solidFill>
                <a:prstClr val="black">
                  <a:lumMod val="65000"/>
                  <a:lumOff val="35000"/>
                </a:prstClr>
              </a:solidFill>
              <a:cs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85850" y="5507355"/>
            <a:ext cx="2722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/>
              <a:t>可達到的連續最大值：</a:t>
            </a:r>
            <a:r>
              <a:rPr lang="en-US" altLang="zh-TW"/>
              <a:t>25</a:t>
            </a:r>
            <a:br>
              <a:rPr lang="en-US" altLang="zh-TW"/>
            </a:br>
            <a:r>
              <a:rPr lang="en-US" altLang="zh-TW"/>
              <a:t>(</a:t>
            </a:r>
            <a:r>
              <a:rPr lang="zh-TW" altLang="en-US"/>
              <a:t>長</a:t>
            </a:r>
            <a:r>
              <a:rPr lang="en-US" altLang="zh-TW"/>
              <a:t>*</a:t>
            </a:r>
            <a:r>
              <a:rPr lang="zh-TW" altLang="en-US"/>
              <a:t>寬</a:t>
            </a:r>
            <a:r>
              <a:rPr lang="en-US" altLang="zh-TW"/>
              <a:t>)</a:t>
            </a:r>
            <a:endParaRPr lang="en-US" altLang="zh-TW"/>
          </a:p>
        </p:txBody>
      </p:sp>
      <p:sp>
        <p:nvSpPr>
          <p:cNvPr id="6" name="Text Box 5"/>
          <p:cNvSpPr txBox="1"/>
          <p:nvPr/>
        </p:nvSpPr>
        <p:spPr>
          <a:xfrm>
            <a:off x="6943725" y="2558415"/>
            <a:ext cx="2722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/>
              <a:t>可達到的連續最大值：</a:t>
            </a:r>
            <a:r>
              <a:rPr lang="en-US" altLang="zh-TW"/>
              <a:t>37</a:t>
            </a:r>
            <a:br>
              <a:rPr lang="en-US" altLang="zh-TW"/>
            </a:br>
            <a:r>
              <a:rPr lang="en-US" altLang="zh-TW"/>
              <a:t>(</a:t>
            </a:r>
            <a:r>
              <a:rPr lang="zh-TW" altLang="en-US"/>
              <a:t>近似於：長</a:t>
            </a:r>
            <a:r>
              <a:rPr lang="en-US" altLang="zh-TW"/>
              <a:t>*</a:t>
            </a:r>
            <a:r>
              <a:rPr lang="zh-TW" altLang="en-US"/>
              <a:t>寬</a:t>
            </a:r>
            <a:r>
              <a:rPr lang="en-US" altLang="zh-TW"/>
              <a:t>*3/2</a:t>
            </a:r>
            <a:r>
              <a:rPr lang="en-US" altLang="zh-TW"/>
              <a:t>)</a:t>
            </a:r>
            <a:endParaRPr lang="en-US" altLang="zh-TW"/>
          </a:p>
        </p:txBody>
      </p:sp>
      <p:sp>
        <p:nvSpPr>
          <p:cNvPr id="12" name="Text Box 11"/>
          <p:cNvSpPr txBox="1"/>
          <p:nvPr/>
        </p:nvSpPr>
        <p:spPr>
          <a:xfrm>
            <a:off x="6597015" y="5378450"/>
            <a:ext cx="4661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/>
              <a:t>可達到的連續最大值：過大人工無法計算，目前算到</a:t>
            </a:r>
            <a:r>
              <a:rPr lang="en-US" altLang="zh-TW"/>
              <a:t>79</a:t>
            </a:r>
            <a:r>
              <a:rPr lang="zh-TW" altLang="en-US"/>
              <a:t>。不過確定小於33554432。</a:t>
            </a:r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24535" y="528320"/>
            <a:ext cx="552323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TW" altLang="en-US"/>
              <a:t>由於任意一格只有</a:t>
            </a:r>
            <a:r>
              <a:rPr lang="zh-TW" altLang="en-US" sz="2000" b="1"/>
              <a:t>撕</a:t>
            </a:r>
            <a:r>
              <a:rPr lang="zh-TW" altLang="en-US"/>
              <a:t>，或</a:t>
            </a:r>
            <a:r>
              <a:rPr lang="zh-TW" altLang="en-US" sz="2000" b="1"/>
              <a:t>不撕</a:t>
            </a:r>
            <a:r>
              <a:rPr lang="zh-TW" altLang="en-US"/>
              <a:t>這兩種結果。</a:t>
            </a:r>
            <a:endParaRPr lang="zh-TW" altLang="en-US"/>
          </a:p>
          <a:p>
            <a:pPr>
              <a:lnSpc>
                <a:spcPct val="150000"/>
              </a:lnSpc>
            </a:pPr>
            <a:r>
              <a:rPr lang="zh-TW" altLang="en-US"/>
              <a:t>所以</a:t>
            </a:r>
            <a:r>
              <a:rPr lang="zh-TW" altLang="en-US" sz="2000" b="1"/>
              <a:t>一頁</a:t>
            </a:r>
            <a:r>
              <a:rPr lang="en-US" altLang="en-US" sz="2000" b="1"/>
              <a:t>n*m</a:t>
            </a:r>
            <a:r>
              <a:rPr lang="zh-TW" altLang="en-US" sz="2000" b="1">
                <a:ea typeface="新細明體" panose="02020500000000000000" charset="-120"/>
              </a:rPr>
              <a:t>的郵票共有</a:t>
            </a:r>
            <a:r>
              <a:rPr lang="en-US" altLang="en-US" sz="2000" b="1">
                <a:ea typeface="新細明體" panose="02020500000000000000" charset="-120"/>
              </a:rPr>
              <a:t>2^(nm)</a:t>
            </a:r>
            <a:r>
              <a:rPr lang="zh-TW" altLang="en-US" sz="2000" b="1">
                <a:ea typeface="新細明體" panose="02020500000000000000" charset="-120"/>
              </a:rPr>
              <a:t>種撕法</a:t>
            </a:r>
            <a:r>
              <a:rPr lang="zh-TW" altLang="en-US">
                <a:ea typeface="新細明體" panose="02020500000000000000" charset="-120"/>
              </a:rPr>
              <a:t>，</a:t>
            </a:r>
            <a:endParaRPr lang="zh-TW" altLang="en-US">
              <a:ea typeface="新細明體" panose="02020500000000000000" charset="-120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ea typeface="新細明體" panose="02020500000000000000" charset="-120"/>
              </a:rPr>
              <a:t>其中包含了非連通的撕法。</a:t>
            </a:r>
            <a:endParaRPr lang="zh-TW" altLang="en-US">
              <a:ea typeface="新細明體" panose="02020500000000000000" charset="-120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ea typeface="新細明體" panose="02020500000000000000" charset="-120"/>
              </a:rPr>
              <a:t>這令我想到在上一個方法中，</a:t>
            </a:r>
            <a:endParaRPr lang="zh-TW" altLang="en-US">
              <a:ea typeface="新細明體" panose="02020500000000000000" charset="-120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ea typeface="新細明體" panose="02020500000000000000" charset="-120"/>
              </a:rPr>
              <a:t>我利用</a:t>
            </a:r>
            <a:r>
              <a:rPr lang="en-US" altLang="en-US">
                <a:ea typeface="新細明體" panose="02020500000000000000" charset="-120"/>
              </a:rPr>
              <a:t>n-</a:t>
            </a:r>
            <a:r>
              <a:rPr lang="zh-TW" altLang="en-US">
                <a:ea typeface="新細明體" panose="02020500000000000000" charset="-120"/>
              </a:rPr>
              <a:t>方垛想要求出連通子集合個數。</a:t>
            </a:r>
            <a:endParaRPr lang="zh-TW" altLang="en-US">
              <a:ea typeface="新細明體" panose="02020500000000000000" charset="-120"/>
            </a:endParaRPr>
          </a:p>
          <a:p>
            <a:pPr>
              <a:lnSpc>
                <a:spcPct val="150000"/>
              </a:lnSpc>
            </a:pPr>
            <a:endParaRPr lang="zh-TW" altLang="en-US">
              <a:ea typeface="新細明體" panose="02020500000000000000" charset="-120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ea typeface="新細明體" panose="02020500000000000000" charset="-120"/>
              </a:rPr>
              <a:t>我發現可以先將</a:t>
            </a:r>
            <a:r>
              <a:rPr lang="zh-TW" altLang="en-US" sz="2000" b="1">
                <a:ea typeface="新細明體" panose="02020500000000000000" charset="-120"/>
              </a:rPr>
              <a:t>2^(nm)</a:t>
            </a:r>
            <a:r>
              <a:rPr lang="zh-TW" altLang="en-US">
                <a:ea typeface="新細明體" panose="02020500000000000000" charset="-120"/>
              </a:rPr>
              <a:t>種可能列出來後，</a:t>
            </a:r>
            <a:endParaRPr lang="zh-TW" altLang="en-US">
              <a:ea typeface="新細明體" panose="02020500000000000000" charset="-120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ea typeface="新細明體" panose="02020500000000000000" charset="-120"/>
              </a:rPr>
              <a:t>再篩掉不是連通的圖形，</a:t>
            </a:r>
            <a:endParaRPr lang="zh-TW" altLang="en-US">
              <a:ea typeface="新細明體" panose="02020500000000000000" charset="-120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ea typeface="新細明體" panose="02020500000000000000" charset="-120"/>
              </a:rPr>
              <a:t>剩下來的圖形集合就會是可行的撕法集合，</a:t>
            </a:r>
            <a:endParaRPr lang="zh-TW" altLang="en-US">
              <a:ea typeface="新細明體" panose="02020500000000000000" charset="-120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ea typeface="新細明體" panose="02020500000000000000" charset="-120"/>
              </a:rPr>
              <a:t>這樣就</a:t>
            </a:r>
            <a:r>
              <a:rPr lang="zh-TW" altLang="en-US" sz="2000" b="1">
                <a:ea typeface="新細明體" panose="02020500000000000000" charset="-120"/>
              </a:rPr>
              <a:t>不必討論n-方垛</a:t>
            </a:r>
            <a:r>
              <a:rPr lang="zh-TW" altLang="en-US">
                <a:ea typeface="新細明體" panose="02020500000000000000" charset="-120"/>
              </a:rPr>
              <a:t>了。</a:t>
            </a:r>
            <a:endParaRPr lang="zh-TW" altLang="en-US">
              <a:ea typeface="新細明體" panose="02020500000000000000" charset="-120"/>
            </a:endParaRPr>
          </a:p>
        </p:txBody>
      </p:sp>
      <p:pic>
        <p:nvPicPr>
          <p:cNvPr id="10" name="Picture 6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5809615" y="471170"/>
            <a:ext cx="1132205" cy="1120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126605" y="471170"/>
            <a:ext cx="42532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>
                <a:ea typeface="新細明體" panose="02020500000000000000" charset="-120"/>
              </a:rPr>
              <a:t>以下是左圖</a:t>
            </a:r>
            <a:r>
              <a:rPr lang="zh-TW">
                <a:ea typeface="新細明體" panose="02020500000000000000" charset="-120"/>
              </a:rPr>
              <a:t>中面值總額從</a:t>
            </a:r>
            <a:r>
              <a:rPr lang="en-US" altLang="zh-TW">
                <a:ea typeface="新細明體" panose="02020500000000000000" charset="-120"/>
              </a:rPr>
              <a:t>26~79</a:t>
            </a:r>
            <a:r>
              <a:rPr lang="zh-TW" altLang="en-US">
                <a:ea typeface="新細明體" panose="02020500000000000000" charset="-120"/>
              </a:rPr>
              <a:t>的撕法，</a:t>
            </a:r>
            <a:endParaRPr lang="zh-TW" altLang="en-US">
              <a:ea typeface="新細明體" panose="02020500000000000000" charset="-120"/>
            </a:endParaRPr>
          </a:p>
          <a:p>
            <a:r>
              <a:rPr lang="zh-TW" altLang="en-US">
                <a:ea typeface="新細明體" panose="02020500000000000000" charset="-120"/>
              </a:rPr>
              <a:t>跳過</a:t>
            </a:r>
            <a:r>
              <a:rPr lang="en-US" altLang="en-US">
                <a:ea typeface="新細明體" panose="02020500000000000000" charset="-120"/>
              </a:rPr>
              <a:t>26</a:t>
            </a:r>
            <a:r>
              <a:rPr lang="zh-TW" altLang="en-US">
                <a:ea typeface="新細明體" panose="02020500000000000000" charset="-120"/>
              </a:rPr>
              <a:t>之前是因為最簡單的撕法就是</a:t>
            </a:r>
            <a:endParaRPr lang="zh-TW" altLang="en-US">
              <a:ea typeface="新細明體" panose="02020500000000000000" charset="-120"/>
            </a:endParaRPr>
          </a:p>
          <a:p>
            <a:r>
              <a:rPr lang="zh-TW" altLang="en-US">
                <a:ea typeface="新細明體" panose="02020500000000000000" charset="-120"/>
              </a:rPr>
              <a:t>只撕</a:t>
            </a:r>
            <a:r>
              <a:rPr lang="en-US" altLang="zh-TW">
                <a:ea typeface="新細明體" panose="02020500000000000000" charset="-120"/>
              </a:rPr>
              <a:t>1~25</a:t>
            </a:r>
            <a:r>
              <a:rPr lang="zh-TW" altLang="en-US">
                <a:ea typeface="新細明體" panose="02020500000000000000" charset="-120"/>
              </a:rPr>
              <a:t>的格子而已。</a:t>
            </a:r>
            <a:endParaRPr lang="zh-TW" altLang="en-US">
              <a:ea typeface="新細明體" panose="02020500000000000000" charset="-120"/>
            </a:endParaRPr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10" y="1696085"/>
            <a:ext cx="3264535" cy="2394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105" y="1790700"/>
            <a:ext cx="2745105" cy="2205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135" y="4090670"/>
            <a:ext cx="3843655" cy="235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3168015" y="3791585"/>
            <a:ext cx="6931025" cy="55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研究過程與方法-3</a:t>
            </a:r>
            <a:endParaRPr lang="en-US" altLang="zh-CN" sz="3600" cap="all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4755515" y="2461895"/>
            <a:ext cx="5430520" cy="1567180"/>
          </a:xfrm>
          <a:prstGeom prst="rect">
            <a:avLst/>
          </a:prstGeom>
          <a:noFill/>
        </p:spPr>
        <p:txBody>
          <a:bodyPr wrap="square" lIns="91417" tIns="45709" rIns="91417" bIns="45709">
            <a:spAutoFit/>
          </a:bodyPr>
          <a:lstStyle/>
          <a:p>
            <a:pPr algn="r"/>
            <a:r>
              <a:rPr lang="en-US" altLang="zh-CN" sz="9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rPr>
              <a:t>FOUR</a:t>
            </a:r>
            <a:endParaRPr lang="en-US" altLang="zh-CN" sz="9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3203575" y="4354195"/>
            <a:ext cx="7050405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600" spc="198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從一個基準郵票開始，一面達成連續的最大值，一面增加。</a:t>
            </a:r>
            <a:endParaRPr lang="en-US" sz="1600" spc="198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56929" y="0"/>
            <a:ext cx="480242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 rot="16200000">
            <a:off x="1748424" y="874346"/>
            <a:ext cx="1262157" cy="1356050"/>
          </a:xfrm>
          <a:prstGeom prst="diamond">
            <a:avLst/>
          </a:pr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菱形 8"/>
          <p:cNvSpPr/>
          <p:nvPr/>
        </p:nvSpPr>
        <p:spPr>
          <a:xfrm rot="16200000">
            <a:off x="5486030" y="925010"/>
            <a:ext cx="1304406" cy="1296968"/>
          </a:xfrm>
          <a:prstGeom prst="diamond">
            <a:avLst/>
          </a:pr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菱形 9"/>
          <p:cNvSpPr/>
          <p:nvPr/>
        </p:nvSpPr>
        <p:spPr>
          <a:xfrm rot="16200000">
            <a:off x="9148849" y="881055"/>
            <a:ext cx="1392819" cy="1384879"/>
          </a:xfrm>
          <a:prstGeom prst="diamond">
            <a:avLst/>
          </a:pr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0" name="Group 25"/>
          <p:cNvGrpSpPr/>
          <p:nvPr/>
        </p:nvGrpSpPr>
        <p:grpSpPr>
          <a:xfrm>
            <a:off x="5894443" y="1338545"/>
            <a:ext cx="528626" cy="483132"/>
            <a:chOff x="8804275" y="3135313"/>
            <a:chExt cx="449263" cy="476250"/>
          </a:xfrm>
          <a:solidFill>
            <a:schemeClr val="bg1"/>
          </a:solidFill>
        </p:grpSpPr>
        <p:sp>
          <p:nvSpPr>
            <p:cNvPr id="31" name="Freeform 26"/>
            <p:cNvSpPr>
              <a:spLocks noEditPoints="1"/>
            </p:cNvSpPr>
            <p:nvPr/>
          </p:nvSpPr>
          <p:spPr bwMode="auto">
            <a:xfrm>
              <a:off x="9040813" y="3322638"/>
              <a:ext cx="212725" cy="288925"/>
            </a:xfrm>
            <a:custGeom>
              <a:avLst/>
              <a:gdLst>
                <a:gd name="T0" fmla="*/ 43 w 57"/>
                <a:gd name="T1" fmla="*/ 0 h 77"/>
                <a:gd name="T2" fmla="*/ 14 w 57"/>
                <a:gd name="T3" fmla="*/ 0 h 77"/>
                <a:gd name="T4" fmla="*/ 0 w 57"/>
                <a:gd name="T5" fmla="*/ 13 h 77"/>
                <a:gd name="T6" fmla="*/ 0 w 57"/>
                <a:gd name="T7" fmla="*/ 63 h 77"/>
                <a:gd name="T8" fmla="*/ 14 w 57"/>
                <a:gd name="T9" fmla="*/ 77 h 77"/>
                <a:gd name="T10" fmla="*/ 43 w 57"/>
                <a:gd name="T11" fmla="*/ 77 h 77"/>
                <a:gd name="T12" fmla="*/ 57 w 57"/>
                <a:gd name="T13" fmla="*/ 63 h 77"/>
                <a:gd name="T14" fmla="*/ 57 w 57"/>
                <a:gd name="T15" fmla="*/ 13 h 77"/>
                <a:gd name="T16" fmla="*/ 43 w 57"/>
                <a:gd name="T17" fmla="*/ 0 h 77"/>
                <a:gd name="T18" fmla="*/ 28 w 57"/>
                <a:gd name="T19" fmla="*/ 72 h 77"/>
                <a:gd name="T20" fmla="*/ 25 w 57"/>
                <a:gd name="T21" fmla="*/ 69 h 77"/>
                <a:gd name="T22" fmla="*/ 28 w 57"/>
                <a:gd name="T23" fmla="*/ 66 h 77"/>
                <a:gd name="T24" fmla="*/ 31 w 57"/>
                <a:gd name="T25" fmla="*/ 69 h 77"/>
                <a:gd name="T26" fmla="*/ 28 w 57"/>
                <a:gd name="T27" fmla="*/ 72 h 77"/>
                <a:gd name="T28" fmla="*/ 46 w 57"/>
                <a:gd name="T29" fmla="*/ 61 h 77"/>
                <a:gd name="T30" fmla="*/ 11 w 57"/>
                <a:gd name="T31" fmla="*/ 61 h 77"/>
                <a:gd name="T32" fmla="*/ 11 w 57"/>
                <a:gd name="T33" fmla="*/ 10 h 77"/>
                <a:gd name="T34" fmla="*/ 46 w 57"/>
                <a:gd name="T35" fmla="*/ 10 h 77"/>
                <a:gd name="T36" fmla="*/ 46 w 57"/>
                <a:gd name="T37" fmla="*/ 6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77">
                  <a:moveTo>
                    <a:pt x="4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1"/>
                    <a:pt x="6" y="77"/>
                    <a:pt x="14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1" y="77"/>
                    <a:pt x="57" y="71"/>
                    <a:pt x="57" y="6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7" y="6"/>
                    <a:pt x="51" y="0"/>
                    <a:pt x="43" y="0"/>
                  </a:cubicBezTo>
                  <a:close/>
                  <a:moveTo>
                    <a:pt x="28" y="72"/>
                  </a:moveTo>
                  <a:cubicBezTo>
                    <a:pt x="27" y="72"/>
                    <a:pt x="25" y="70"/>
                    <a:pt x="25" y="69"/>
                  </a:cubicBezTo>
                  <a:cubicBezTo>
                    <a:pt x="25" y="67"/>
                    <a:pt x="27" y="66"/>
                    <a:pt x="28" y="66"/>
                  </a:cubicBezTo>
                  <a:cubicBezTo>
                    <a:pt x="30" y="66"/>
                    <a:pt x="31" y="67"/>
                    <a:pt x="31" y="69"/>
                  </a:cubicBezTo>
                  <a:cubicBezTo>
                    <a:pt x="31" y="70"/>
                    <a:pt x="30" y="72"/>
                    <a:pt x="28" y="72"/>
                  </a:cubicBezTo>
                  <a:close/>
                  <a:moveTo>
                    <a:pt x="46" y="61"/>
                  </a:moveTo>
                  <a:cubicBezTo>
                    <a:pt x="11" y="61"/>
                    <a:pt x="11" y="61"/>
                    <a:pt x="11" y="6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46" y="10"/>
                    <a:pt x="46" y="10"/>
                    <a:pt x="46" y="10"/>
                  </a:cubicBezTo>
                  <a:lnTo>
                    <a:pt x="46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Freeform 27"/>
            <p:cNvSpPr/>
            <p:nvPr/>
          </p:nvSpPr>
          <p:spPr bwMode="auto">
            <a:xfrm>
              <a:off x="8804275" y="3135313"/>
              <a:ext cx="412750" cy="461963"/>
            </a:xfrm>
            <a:custGeom>
              <a:avLst/>
              <a:gdLst>
                <a:gd name="T0" fmla="*/ 37 w 110"/>
                <a:gd name="T1" fmla="*/ 61 h 123"/>
                <a:gd name="T2" fmla="*/ 76 w 110"/>
                <a:gd name="T3" fmla="*/ 42 h 123"/>
                <a:gd name="T4" fmla="*/ 100 w 110"/>
                <a:gd name="T5" fmla="*/ 42 h 123"/>
                <a:gd name="T6" fmla="*/ 102 w 110"/>
                <a:gd name="T7" fmla="*/ 37 h 123"/>
                <a:gd name="T8" fmla="*/ 106 w 110"/>
                <a:gd name="T9" fmla="*/ 33 h 123"/>
                <a:gd name="T10" fmla="*/ 107 w 110"/>
                <a:gd name="T11" fmla="*/ 20 h 123"/>
                <a:gd name="T12" fmla="*/ 91 w 110"/>
                <a:gd name="T13" fmla="*/ 15 h 123"/>
                <a:gd name="T14" fmla="*/ 85 w 110"/>
                <a:gd name="T15" fmla="*/ 21 h 123"/>
                <a:gd name="T16" fmla="*/ 85 w 110"/>
                <a:gd name="T17" fmla="*/ 21 h 123"/>
                <a:gd name="T18" fmla="*/ 75 w 110"/>
                <a:gd name="T19" fmla="*/ 21 h 123"/>
                <a:gd name="T20" fmla="*/ 73 w 110"/>
                <a:gd name="T21" fmla="*/ 14 h 123"/>
                <a:gd name="T22" fmla="*/ 73 w 110"/>
                <a:gd name="T23" fmla="*/ 8 h 123"/>
                <a:gd name="T24" fmla="*/ 58 w 110"/>
                <a:gd name="T25" fmla="*/ 0 h 123"/>
                <a:gd name="T26" fmla="*/ 50 w 110"/>
                <a:gd name="T27" fmla="*/ 10 h 123"/>
                <a:gd name="T28" fmla="*/ 50 w 110"/>
                <a:gd name="T29" fmla="*/ 16 h 123"/>
                <a:gd name="T30" fmla="*/ 50 w 110"/>
                <a:gd name="T31" fmla="*/ 16 h 123"/>
                <a:gd name="T32" fmla="*/ 50 w 110"/>
                <a:gd name="T33" fmla="*/ 17 h 123"/>
                <a:gd name="T34" fmla="*/ 50 w 110"/>
                <a:gd name="T35" fmla="*/ 17 h 123"/>
                <a:gd name="T36" fmla="*/ 49 w 110"/>
                <a:gd name="T37" fmla="*/ 18 h 123"/>
                <a:gd name="T38" fmla="*/ 49 w 110"/>
                <a:gd name="T39" fmla="*/ 19 h 123"/>
                <a:gd name="T40" fmla="*/ 42 w 110"/>
                <a:gd name="T41" fmla="*/ 23 h 123"/>
                <a:gd name="T42" fmla="*/ 36 w 110"/>
                <a:gd name="T43" fmla="*/ 20 h 123"/>
                <a:gd name="T44" fmla="*/ 32 w 110"/>
                <a:gd name="T45" fmla="*/ 15 h 123"/>
                <a:gd name="T46" fmla="*/ 15 w 110"/>
                <a:gd name="T47" fmla="*/ 20 h 123"/>
                <a:gd name="T48" fmla="*/ 17 w 110"/>
                <a:gd name="T49" fmla="*/ 33 h 123"/>
                <a:gd name="T50" fmla="*/ 21 w 110"/>
                <a:gd name="T51" fmla="*/ 37 h 123"/>
                <a:gd name="T52" fmla="*/ 22 w 110"/>
                <a:gd name="T53" fmla="*/ 38 h 123"/>
                <a:gd name="T54" fmla="*/ 22 w 110"/>
                <a:gd name="T55" fmla="*/ 39 h 123"/>
                <a:gd name="T56" fmla="*/ 22 w 110"/>
                <a:gd name="T57" fmla="*/ 39 h 123"/>
                <a:gd name="T58" fmla="*/ 22 w 110"/>
                <a:gd name="T59" fmla="*/ 40 h 123"/>
                <a:gd name="T60" fmla="*/ 23 w 110"/>
                <a:gd name="T61" fmla="*/ 41 h 123"/>
                <a:gd name="T62" fmla="*/ 23 w 110"/>
                <a:gd name="T63" fmla="*/ 41 h 123"/>
                <a:gd name="T64" fmla="*/ 21 w 110"/>
                <a:gd name="T65" fmla="*/ 48 h 123"/>
                <a:gd name="T66" fmla="*/ 14 w 110"/>
                <a:gd name="T67" fmla="*/ 50 h 123"/>
                <a:gd name="T68" fmla="*/ 8 w 110"/>
                <a:gd name="T69" fmla="*/ 50 h 123"/>
                <a:gd name="T70" fmla="*/ 0 w 110"/>
                <a:gd name="T71" fmla="*/ 65 h 123"/>
                <a:gd name="T72" fmla="*/ 10 w 110"/>
                <a:gd name="T73" fmla="*/ 73 h 123"/>
                <a:gd name="T74" fmla="*/ 17 w 110"/>
                <a:gd name="T75" fmla="*/ 73 h 123"/>
                <a:gd name="T76" fmla="*/ 17 w 110"/>
                <a:gd name="T77" fmla="*/ 73 h 123"/>
                <a:gd name="T78" fmla="*/ 23 w 110"/>
                <a:gd name="T79" fmla="*/ 81 h 123"/>
                <a:gd name="T80" fmla="*/ 20 w 110"/>
                <a:gd name="T81" fmla="*/ 87 h 123"/>
                <a:gd name="T82" fmla="*/ 17 w 110"/>
                <a:gd name="T83" fmla="*/ 89 h 123"/>
                <a:gd name="T84" fmla="*/ 15 w 110"/>
                <a:gd name="T85" fmla="*/ 102 h 123"/>
                <a:gd name="T86" fmla="*/ 32 w 110"/>
                <a:gd name="T87" fmla="*/ 107 h 123"/>
                <a:gd name="T88" fmla="*/ 37 w 110"/>
                <a:gd name="T89" fmla="*/ 102 h 123"/>
                <a:gd name="T90" fmla="*/ 38 w 110"/>
                <a:gd name="T91" fmla="*/ 102 h 123"/>
                <a:gd name="T92" fmla="*/ 38 w 110"/>
                <a:gd name="T93" fmla="*/ 101 h 123"/>
                <a:gd name="T94" fmla="*/ 39 w 110"/>
                <a:gd name="T95" fmla="*/ 101 h 123"/>
                <a:gd name="T96" fmla="*/ 40 w 110"/>
                <a:gd name="T97" fmla="*/ 100 h 123"/>
                <a:gd name="T98" fmla="*/ 40 w 110"/>
                <a:gd name="T99" fmla="*/ 100 h 123"/>
                <a:gd name="T100" fmla="*/ 41 w 110"/>
                <a:gd name="T101" fmla="*/ 100 h 123"/>
                <a:gd name="T102" fmla="*/ 41 w 110"/>
                <a:gd name="T103" fmla="*/ 100 h 123"/>
                <a:gd name="T104" fmla="*/ 48 w 110"/>
                <a:gd name="T105" fmla="*/ 102 h 123"/>
                <a:gd name="T106" fmla="*/ 50 w 110"/>
                <a:gd name="T107" fmla="*/ 109 h 123"/>
                <a:gd name="T108" fmla="*/ 50 w 110"/>
                <a:gd name="T109" fmla="*/ 115 h 123"/>
                <a:gd name="T110" fmla="*/ 58 w 110"/>
                <a:gd name="T111" fmla="*/ 123 h 123"/>
                <a:gd name="T112" fmla="*/ 56 w 110"/>
                <a:gd name="T113" fmla="*/ 8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" h="123">
                  <a:moveTo>
                    <a:pt x="56" y="85"/>
                  </a:moveTo>
                  <a:cubicBezTo>
                    <a:pt x="45" y="82"/>
                    <a:pt x="37" y="73"/>
                    <a:pt x="37" y="61"/>
                  </a:cubicBezTo>
                  <a:cubicBezTo>
                    <a:pt x="37" y="48"/>
                    <a:pt x="48" y="37"/>
                    <a:pt x="61" y="37"/>
                  </a:cubicBezTo>
                  <a:cubicBezTo>
                    <a:pt x="67" y="37"/>
                    <a:pt x="72" y="39"/>
                    <a:pt x="76" y="42"/>
                  </a:cubicBezTo>
                  <a:cubicBezTo>
                    <a:pt x="76" y="42"/>
                    <a:pt x="77" y="42"/>
                    <a:pt x="77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100" y="40"/>
                    <a:pt x="100" y="40"/>
                  </a:cubicBezTo>
                  <a:cubicBezTo>
                    <a:pt x="101" y="39"/>
                    <a:pt x="101" y="38"/>
                    <a:pt x="102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10" y="28"/>
                    <a:pt x="110" y="24"/>
                    <a:pt x="107" y="20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99" y="13"/>
                    <a:pt x="95" y="13"/>
                    <a:pt x="91" y="15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3"/>
                    <a:pt x="80" y="23"/>
                    <a:pt x="77" y="22"/>
                  </a:cubicBezTo>
                  <a:cubicBezTo>
                    <a:pt x="77" y="22"/>
                    <a:pt x="76" y="21"/>
                    <a:pt x="75" y="21"/>
                  </a:cubicBezTo>
                  <a:cubicBezTo>
                    <a:pt x="74" y="19"/>
                    <a:pt x="73" y="18"/>
                    <a:pt x="73" y="16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2" y="4"/>
                    <a:pt x="69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4" y="0"/>
                    <a:pt x="50" y="4"/>
                    <a:pt x="50" y="8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6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8"/>
                    <a:pt x="49" y="18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9" y="18"/>
                    <a:pt x="49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0"/>
                    <a:pt x="48" y="20"/>
                    <a:pt x="47" y="21"/>
                  </a:cubicBezTo>
                  <a:cubicBezTo>
                    <a:pt x="46" y="22"/>
                    <a:pt x="44" y="23"/>
                    <a:pt x="42" y="23"/>
                  </a:cubicBezTo>
                  <a:cubicBezTo>
                    <a:pt x="40" y="23"/>
                    <a:pt x="39" y="22"/>
                    <a:pt x="37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8" y="13"/>
                    <a:pt x="24" y="13"/>
                    <a:pt x="20" y="15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4"/>
                    <a:pt x="13" y="28"/>
                    <a:pt x="15" y="32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3" y="40"/>
                    <a:pt x="23" y="40"/>
                  </a:cubicBezTo>
                  <a:cubicBezTo>
                    <a:pt x="23" y="40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4"/>
                    <a:pt x="22" y="46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19" y="49"/>
                    <a:pt x="18" y="50"/>
                    <a:pt x="16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54"/>
                    <a:pt x="0" y="5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9"/>
                    <a:pt x="4" y="72"/>
                    <a:pt x="8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21" y="74"/>
                    <a:pt x="23" y="77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2"/>
                    <a:pt x="22" y="84"/>
                    <a:pt x="21" y="85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3" y="94"/>
                    <a:pt x="13" y="99"/>
                    <a:pt x="15" y="102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4" y="110"/>
                    <a:pt x="28" y="110"/>
                    <a:pt x="32" y="107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37" y="102"/>
                    <a:pt x="38" y="102"/>
                    <a:pt x="38" y="102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1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9" y="100"/>
                    <a:pt x="40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0"/>
                    <a:pt x="40" y="100"/>
                    <a:pt x="41" y="100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2" y="100"/>
                    <a:pt x="42" y="100"/>
                  </a:cubicBezTo>
                  <a:cubicBezTo>
                    <a:pt x="44" y="100"/>
                    <a:pt x="46" y="101"/>
                    <a:pt x="48" y="102"/>
                  </a:cubicBezTo>
                  <a:cubicBezTo>
                    <a:pt x="49" y="103"/>
                    <a:pt x="50" y="105"/>
                    <a:pt x="50" y="107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0" y="113"/>
                    <a:pt x="50" y="113"/>
                    <a:pt x="50" y="113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0" y="119"/>
                    <a:pt x="54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0"/>
                    <a:pt x="56" y="117"/>
                    <a:pt x="56" y="113"/>
                  </a:cubicBezTo>
                  <a:lnTo>
                    <a:pt x="56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29748" y="2654065"/>
            <a:ext cx="2930683" cy="1061776"/>
            <a:chOff x="4763129" y="277751"/>
            <a:chExt cx="2930683" cy="1061776"/>
          </a:xfrm>
        </p:grpSpPr>
        <p:sp>
          <p:nvSpPr>
            <p:cNvPr id="34" name="文本框 33"/>
            <p:cNvSpPr txBox="1"/>
            <p:nvPr/>
          </p:nvSpPr>
          <p:spPr>
            <a:xfrm>
              <a:off x="5356875" y="277751"/>
              <a:ext cx="17818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zh-CN" sz="2400">
                  <a:cs typeface="+mn-ea"/>
                  <a:sym typeface="+mn-lt"/>
                </a:rPr>
                <a:t>核心思想</a:t>
              </a:r>
              <a:endParaRPr lang="zh-TW" altLang="zh-CN" sz="2400"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763129" y="689287"/>
              <a:ext cx="2930683" cy="65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這是在我嘗試用紙筆繪出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最佳的分配時想到的。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614971" y="2654065"/>
            <a:ext cx="3046253" cy="2459411"/>
            <a:chOff x="4647559" y="277751"/>
            <a:chExt cx="3046253" cy="2459411"/>
          </a:xfrm>
        </p:grpSpPr>
        <p:sp>
          <p:nvSpPr>
            <p:cNvPr id="37" name="文本框 36"/>
            <p:cNvSpPr txBox="1"/>
            <p:nvPr/>
          </p:nvSpPr>
          <p:spPr>
            <a:xfrm>
              <a:off x="4647559" y="277751"/>
              <a:ext cx="304546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zh-CN" sz="2400">
                  <a:cs typeface="+mn-ea"/>
                  <a:sym typeface="+mn-lt"/>
                </a:rPr>
                <a:t>歸納出的規則</a:t>
              </a:r>
              <a:endParaRPr lang="zh-TW" altLang="zh-CN" sz="2400"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763129" y="689287"/>
              <a:ext cx="2930683" cy="204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1. 從 1 開始填。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2. 同一個數字盡量不要有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   一個以上的撕法。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3. 填後的數字應該要是可以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   更動的，因為填完之前誰也不知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   道是不是最佳解。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415219" y="2654065"/>
            <a:ext cx="2930683" cy="1900611"/>
            <a:chOff x="4763129" y="277751"/>
            <a:chExt cx="2930683" cy="1900611"/>
          </a:xfrm>
        </p:grpSpPr>
        <p:sp>
          <p:nvSpPr>
            <p:cNvPr id="40" name="文本框 39"/>
            <p:cNvSpPr txBox="1"/>
            <p:nvPr/>
          </p:nvSpPr>
          <p:spPr>
            <a:xfrm>
              <a:off x="4763129" y="277751"/>
              <a:ext cx="293052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1~4</a:t>
              </a:r>
              <a:r>
                <a:rPr lang="zh-TW" altLang="en-US" sz="2400">
                  <a:cs typeface="+mn-ea"/>
                  <a:sym typeface="+mn-lt"/>
                </a:rPr>
                <a:t>的組合方式</a:t>
              </a:r>
              <a:endParaRPr lang="zh-TW" altLang="en-US" sz="2400"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763129" y="689287"/>
              <a:ext cx="2930683" cy="1489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：</a:t>
              </a: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r>
                <a: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：1+1, 2</a:t>
              </a:r>
              <a:endPara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r>
                <a: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：1+1+1,1+2, 3</a:t>
              </a:r>
              <a:endPara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4</a:t>
              </a:r>
              <a:r>
                <a: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：1+1+1+1, 1+1+2, 1+3, 4</a:t>
              </a:r>
              <a:endPara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" name="Freeform 13"/>
          <p:cNvSpPr>
            <a:spLocks noEditPoints="1"/>
          </p:cNvSpPr>
          <p:nvPr/>
        </p:nvSpPr>
        <p:spPr bwMode="auto">
          <a:xfrm>
            <a:off x="2091398" y="1242417"/>
            <a:ext cx="574814" cy="660532"/>
          </a:xfrm>
          <a:custGeom>
            <a:avLst/>
            <a:gdLst>
              <a:gd name="T0" fmla="*/ 27 w 94"/>
              <a:gd name="T1" fmla="*/ 39 h 108"/>
              <a:gd name="T2" fmla="*/ 52 w 94"/>
              <a:gd name="T3" fmla="*/ 37 h 108"/>
              <a:gd name="T4" fmla="*/ 93 w 94"/>
              <a:gd name="T5" fmla="*/ 58 h 108"/>
              <a:gd name="T6" fmla="*/ 90 w 94"/>
              <a:gd name="T7" fmla="*/ 50 h 108"/>
              <a:gd name="T8" fmla="*/ 88 w 94"/>
              <a:gd name="T9" fmla="*/ 43 h 108"/>
              <a:gd name="T10" fmla="*/ 89 w 94"/>
              <a:gd name="T11" fmla="*/ 39 h 108"/>
              <a:gd name="T12" fmla="*/ 87 w 94"/>
              <a:gd name="T13" fmla="*/ 32 h 108"/>
              <a:gd name="T14" fmla="*/ 84 w 94"/>
              <a:gd name="T15" fmla="*/ 25 h 108"/>
              <a:gd name="T16" fmla="*/ 84 w 94"/>
              <a:gd name="T17" fmla="*/ 19 h 108"/>
              <a:gd name="T18" fmla="*/ 80 w 94"/>
              <a:gd name="T19" fmla="*/ 14 h 108"/>
              <a:gd name="T20" fmla="*/ 76 w 94"/>
              <a:gd name="T21" fmla="*/ 10 h 108"/>
              <a:gd name="T22" fmla="*/ 75 w 94"/>
              <a:gd name="T23" fmla="*/ 7 h 108"/>
              <a:gd name="T24" fmla="*/ 70 w 94"/>
              <a:gd name="T25" fmla="*/ 4 h 108"/>
              <a:gd name="T26" fmla="*/ 65 w 94"/>
              <a:gd name="T27" fmla="*/ 2 h 108"/>
              <a:gd name="T28" fmla="*/ 58 w 94"/>
              <a:gd name="T29" fmla="*/ 1 h 108"/>
              <a:gd name="T30" fmla="*/ 51 w 94"/>
              <a:gd name="T31" fmla="*/ 0 h 108"/>
              <a:gd name="T32" fmla="*/ 45 w 94"/>
              <a:gd name="T33" fmla="*/ 0 h 108"/>
              <a:gd name="T34" fmla="*/ 38 w 94"/>
              <a:gd name="T35" fmla="*/ 1 h 108"/>
              <a:gd name="T36" fmla="*/ 31 w 94"/>
              <a:gd name="T37" fmla="*/ 2 h 108"/>
              <a:gd name="T38" fmla="*/ 24 w 94"/>
              <a:gd name="T39" fmla="*/ 4 h 108"/>
              <a:gd name="T40" fmla="*/ 18 w 94"/>
              <a:gd name="T41" fmla="*/ 8 h 108"/>
              <a:gd name="T42" fmla="*/ 13 w 94"/>
              <a:gd name="T43" fmla="*/ 12 h 108"/>
              <a:gd name="T44" fmla="*/ 8 w 94"/>
              <a:gd name="T45" fmla="*/ 17 h 108"/>
              <a:gd name="T46" fmla="*/ 5 w 94"/>
              <a:gd name="T47" fmla="*/ 22 h 108"/>
              <a:gd name="T48" fmla="*/ 2 w 94"/>
              <a:gd name="T49" fmla="*/ 28 h 108"/>
              <a:gd name="T50" fmla="*/ 0 w 94"/>
              <a:gd name="T51" fmla="*/ 36 h 108"/>
              <a:gd name="T52" fmla="*/ 1 w 94"/>
              <a:gd name="T53" fmla="*/ 49 h 108"/>
              <a:gd name="T54" fmla="*/ 24 w 94"/>
              <a:gd name="T55" fmla="*/ 97 h 108"/>
              <a:gd name="T56" fmla="*/ 71 w 94"/>
              <a:gd name="T57" fmla="*/ 107 h 108"/>
              <a:gd name="T58" fmla="*/ 72 w 94"/>
              <a:gd name="T59" fmla="*/ 93 h 108"/>
              <a:gd name="T60" fmla="*/ 73 w 94"/>
              <a:gd name="T61" fmla="*/ 90 h 108"/>
              <a:gd name="T62" fmla="*/ 76 w 94"/>
              <a:gd name="T63" fmla="*/ 89 h 108"/>
              <a:gd name="T64" fmla="*/ 79 w 94"/>
              <a:gd name="T65" fmla="*/ 89 h 108"/>
              <a:gd name="T66" fmla="*/ 82 w 94"/>
              <a:gd name="T67" fmla="*/ 90 h 108"/>
              <a:gd name="T68" fmla="*/ 83 w 94"/>
              <a:gd name="T69" fmla="*/ 90 h 108"/>
              <a:gd name="T70" fmla="*/ 86 w 94"/>
              <a:gd name="T71" fmla="*/ 90 h 108"/>
              <a:gd name="T72" fmla="*/ 89 w 94"/>
              <a:gd name="T73" fmla="*/ 88 h 108"/>
              <a:gd name="T74" fmla="*/ 89 w 94"/>
              <a:gd name="T75" fmla="*/ 84 h 108"/>
              <a:gd name="T76" fmla="*/ 90 w 94"/>
              <a:gd name="T77" fmla="*/ 81 h 108"/>
              <a:gd name="T78" fmla="*/ 91 w 94"/>
              <a:gd name="T79" fmla="*/ 79 h 108"/>
              <a:gd name="T80" fmla="*/ 90 w 94"/>
              <a:gd name="T81" fmla="*/ 77 h 108"/>
              <a:gd name="T82" fmla="*/ 89 w 94"/>
              <a:gd name="T83" fmla="*/ 75 h 108"/>
              <a:gd name="T84" fmla="*/ 90 w 94"/>
              <a:gd name="T85" fmla="*/ 73 h 108"/>
              <a:gd name="T86" fmla="*/ 91 w 94"/>
              <a:gd name="T87" fmla="*/ 71 h 108"/>
              <a:gd name="T88" fmla="*/ 90 w 94"/>
              <a:gd name="T89" fmla="*/ 66 h 108"/>
              <a:gd name="T90" fmla="*/ 92 w 94"/>
              <a:gd name="T91" fmla="*/ 63 h 108"/>
              <a:gd name="T92" fmla="*/ 94 w 94"/>
              <a:gd name="T93" fmla="*/ 61 h 108"/>
              <a:gd name="T94" fmla="*/ 28 w 94"/>
              <a:gd name="T95" fmla="*/ 46 h 108"/>
              <a:gd name="T96" fmla="*/ 22 w 94"/>
              <a:gd name="T97" fmla="*/ 47 h 108"/>
              <a:gd name="T98" fmla="*/ 18 w 94"/>
              <a:gd name="T99" fmla="*/ 44 h 108"/>
              <a:gd name="T100" fmla="*/ 17 w 94"/>
              <a:gd name="T101" fmla="*/ 38 h 108"/>
              <a:gd name="T102" fmla="*/ 20 w 94"/>
              <a:gd name="T103" fmla="*/ 33 h 108"/>
              <a:gd name="T104" fmla="*/ 26 w 94"/>
              <a:gd name="T105" fmla="*/ 33 h 108"/>
              <a:gd name="T106" fmla="*/ 30 w 94"/>
              <a:gd name="T107" fmla="*/ 36 h 108"/>
              <a:gd name="T108" fmla="*/ 31 w 94"/>
              <a:gd name="T109" fmla="*/ 42 h 108"/>
              <a:gd name="T110" fmla="*/ 67 w 94"/>
              <a:gd name="T111" fmla="*/ 35 h 108"/>
              <a:gd name="T112" fmla="*/ 59 w 94"/>
              <a:gd name="T113" fmla="*/ 44 h 108"/>
              <a:gd name="T114" fmla="*/ 47 w 94"/>
              <a:gd name="T115" fmla="*/ 45 h 108"/>
              <a:gd name="T116" fmla="*/ 38 w 94"/>
              <a:gd name="T117" fmla="*/ 37 h 108"/>
              <a:gd name="T118" fmla="*/ 37 w 94"/>
              <a:gd name="T119" fmla="*/ 25 h 108"/>
              <a:gd name="T120" fmla="*/ 45 w 94"/>
              <a:gd name="T121" fmla="*/ 16 h 108"/>
              <a:gd name="T122" fmla="*/ 57 w 94"/>
              <a:gd name="T123" fmla="*/ 15 h 108"/>
              <a:gd name="T124" fmla="*/ 66 w 94"/>
              <a:gd name="T125" fmla="*/ 2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4" h="108">
                <a:moveTo>
                  <a:pt x="25" y="43"/>
                </a:moveTo>
                <a:cubicBezTo>
                  <a:pt x="23" y="43"/>
                  <a:pt x="22" y="42"/>
                  <a:pt x="21" y="41"/>
                </a:cubicBezTo>
                <a:cubicBezTo>
                  <a:pt x="21" y="39"/>
                  <a:pt x="22" y="37"/>
                  <a:pt x="23" y="37"/>
                </a:cubicBezTo>
                <a:cubicBezTo>
                  <a:pt x="25" y="36"/>
                  <a:pt x="27" y="37"/>
                  <a:pt x="27" y="39"/>
                </a:cubicBezTo>
                <a:cubicBezTo>
                  <a:pt x="28" y="41"/>
                  <a:pt x="27" y="43"/>
                  <a:pt x="25" y="43"/>
                </a:cubicBezTo>
                <a:close/>
                <a:moveTo>
                  <a:pt x="52" y="24"/>
                </a:moveTo>
                <a:cubicBezTo>
                  <a:pt x="48" y="24"/>
                  <a:pt x="45" y="26"/>
                  <a:pt x="45" y="30"/>
                </a:cubicBezTo>
                <a:cubicBezTo>
                  <a:pt x="45" y="34"/>
                  <a:pt x="48" y="37"/>
                  <a:pt x="52" y="37"/>
                </a:cubicBezTo>
                <a:cubicBezTo>
                  <a:pt x="56" y="37"/>
                  <a:pt x="59" y="34"/>
                  <a:pt x="59" y="30"/>
                </a:cubicBezTo>
                <a:cubicBezTo>
                  <a:pt x="59" y="26"/>
                  <a:pt x="56" y="24"/>
                  <a:pt x="52" y="24"/>
                </a:cubicBezTo>
                <a:close/>
                <a:moveTo>
                  <a:pt x="94" y="61"/>
                </a:moveTo>
                <a:cubicBezTo>
                  <a:pt x="93" y="58"/>
                  <a:pt x="93" y="58"/>
                  <a:pt x="93" y="58"/>
                </a:cubicBezTo>
                <a:cubicBezTo>
                  <a:pt x="92" y="56"/>
                  <a:pt x="92" y="56"/>
                  <a:pt x="92" y="56"/>
                </a:cubicBezTo>
                <a:cubicBezTo>
                  <a:pt x="92" y="54"/>
                  <a:pt x="92" y="54"/>
                  <a:pt x="92" y="54"/>
                </a:cubicBezTo>
                <a:cubicBezTo>
                  <a:pt x="91" y="52"/>
                  <a:pt x="91" y="52"/>
                  <a:pt x="91" y="52"/>
                </a:cubicBezTo>
                <a:cubicBezTo>
                  <a:pt x="90" y="50"/>
                  <a:pt x="90" y="50"/>
                  <a:pt x="90" y="50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46"/>
                  <a:pt x="89" y="46"/>
                  <a:pt x="89" y="46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3"/>
                  <a:pt x="88" y="43"/>
                  <a:pt x="88" y="43"/>
                </a:cubicBezTo>
                <a:cubicBezTo>
                  <a:pt x="89" y="43"/>
                  <a:pt x="89" y="43"/>
                  <a:pt x="89" y="43"/>
                </a:cubicBezTo>
                <a:cubicBezTo>
                  <a:pt x="89" y="42"/>
                  <a:pt x="89" y="42"/>
                  <a:pt x="89" y="42"/>
                </a:cubicBezTo>
                <a:cubicBezTo>
                  <a:pt x="89" y="41"/>
                  <a:pt x="89" y="41"/>
                  <a:pt x="89" y="41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37"/>
                  <a:pt x="89" y="37"/>
                  <a:pt x="89" y="37"/>
                </a:cubicBezTo>
                <a:cubicBezTo>
                  <a:pt x="88" y="36"/>
                  <a:pt x="88" y="36"/>
                  <a:pt x="88" y="36"/>
                </a:cubicBezTo>
                <a:cubicBezTo>
                  <a:pt x="87" y="34"/>
                  <a:pt x="87" y="34"/>
                  <a:pt x="87" y="34"/>
                </a:cubicBezTo>
                <a:cubicBezTo>
                  <a:pt x="87" y="32"/>
                  <a:pt x="87" y="32"/>
                  <a:pt x="87" y="32"/>
                </a:cubicBezTo>
                <a:cubicBezTo>
                  <a:pt x="86" y="30"/>
                  <a:pt x="86" y="30"/>
                  <a:pt x="86" y="30"/>
                </a:cubicBezTo>
                <a:cubicBezTo>
                  <a:pt x="86" y="29"/>
                  <a:pt x="86" y="29"/>
                  <a:pt x="86" y="29"/>
                </a:cubicBezTo>
                <a:cubicBezTo>
                  <a:pt x="85" y="27"/>
                  <a:pt x="85" y="27"/>
                  <a:pt x="85" y="27"/>
                </a:cubicBezTo>
                <a:cubicBezTo>
                  <a:pt x="84" y="25"/>
                  <a:pt x="84" y="25"/>
                  <a:pt x="84" y="25"/>
                </a:cubicBezTo>
                <a:cubicBezTo>
                  <a:pt x="83" y="24"/>
                  <a:pt x="83" y="24"/>
                  <a:pt x="83" y="24"/>
                </a:cubicBezTo>
                <a:cubicBezTo>
                  <a:pt x="83" y="22"/>
                  <a:pt x="83" y="22"/>
                  <a:pt x="83" y="22"/>
                </a:cubicBezTo>
                <a:cubicBezTo>
                  <a:pt x="85" y="21"/>
                  <a:pt x="85" y="21"/>
                  <a:pt x="85" y="21"/>
                </a:cubicBezTo>
                <a:cubicBezTo>
                  <a:pt x="84" y="19"/>
                  <a:pt x="84" y="19"/>
                  <a:pt x="84" y="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2" y="16"/>
                  <a:pt x="82" y="16"/>
                  <a:pt x="82" y="16"/>
                </a:cubicBezTo>
                <a:cubicBezTo>
                  <a:pt x="81" y="15"/>
                  <a:pt x="81" y="15"/>
                  <a:pt x="81" y="15"/>
                </a:cubicBezTo>
                <a:cubicBezTo>
                  <a:pt x="80" y="14"/>
                  <a:pt x="80" y="14"/>
                  <a:pt x="80" y="14"/>
                </a:cubicBezTo>
                <a:cubicBezTo>
                  <a:pt x="79" y="13"/>
                  <a:pt x="79" y="13"/>
                  <a:pt x="79" y="13"/>
                </a:cubicBezTo>
                <a:cubicBezTo>
                  <a:pt x="78" y="12"/>
                  <a:pt x="78" y="12"/>
                  <a:pt x="78" y="12"/>
                </a:cubicBezTo>
                <a:cubicBezTo>
                  <a:pt x="77" y="11"/>
                  <a:pt x="77" y="11"/>
                  <a:pt x="77" y="11"/>
                </a:cubicBezTo>
                <a:cubicBezTo>
                  <a:pt x="76" y="10"/>
                  <a:pt x="76" y="10"/>
                  <a:pt x="76" y="10"/>
                </a:cubicBezTo>
                <a:cubicBezTo>
                  <a:pt x="79" y="9"/>
                  <a:pt x="79" y="9"/>
                  <a:pt x="79" y="9"/>
                </a:cubicBezTo>
                <a:cubicBezTo>
                  <a:pt x="78" y="8"/>
                  <a:pt x="78" y="8"/>
                  <a:pt x="78" y="8"/>
                </a:cubicBezTo>
                <a:cubicBezTo>
                  <a:pt x="76" y="7"/>
                  <a:pt x="76" y="7"/>
                  <a:pt x="76" y="7"/>
                </a:cubicBezTo>
                <a:cubicBezTo>
                  <a:pt x="75" y="7"/>
                  <a:pt x="75" y="7"/>
                  <a:pt x="75" y="7"/>
                </a:cubicBezTo>
                <a:cubicBezTo>
                  <a:pt x="74" y="6"/>
                  <a:pt x="74" y="6"/>
                  <a:pt x="74" y="6"/>
                </a:cubicBezTo>
                <a:cubicBezTo>
                  <a:pt x="73" y="5"/>
                  <a:pt x="73" y="5"/>
                  <a:pt x="73" y="5"/>
                </a:cubicBezTo>
                <a:cubicBezTo>
                  <a:pt x="72" y="5"/>
                  <a:pt x="72" y="5"/>
                  <a:pt x="72" y="5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4"/>
                  <a:pt x="69" y="4"/>
                  <a:pt x="69" y="4"/>
                </a:cubicBezTo>
                <a:cubicBezTo>
                  <a:pt x="68" y="3"/>
                  <a:pt x="68" y="3"/>
                  <a:pt x="68" y="3"/>
                </a:cubicBezTo>
                <a:cubicBezTo>
                  <a:pt x="66" y="3"/>
                  <a:pt x="66" y="3"/>
                  <a:pt x="66" y="3"/>
                </a:cubicBezTo>
                <a:cubicBezTo>
                  <a:pt x="65" y="2"/>
                  <a:pt x="65" y="2"/>
                  <a:pt x="65" y="2"/>
                </a:cubicBezTo>
                <a:cubicBezTo>
                  <a:pt x="63" y="2"/>
                  <a:pt x="63" y="2"/>
                  <a:pt x="63" y="2"/>
                </a:cubicBezTo>
                <a:cubicBezTo>
                  <a:pt x="61" y="1"/>
                  <a:pt x="61" y="1"/>
                  <a:pt x="61" y="1"/>
                </a:cubicBezTo>
                <a:cubicBezTo>
                  <a:pt x="60" y="1"/>
                  <a:pt x="60" y="1"/>
                  <a:pt x="60" y="1"/>
                </a:cubicBezTo>
                <a:cubicBezTo>
                  <a:pt x="58" y="1"/>
                  <a:pt x="58" y="1"/>
                  <a:pt x="58" y="1"/>
                </a:cubicBezTo>
                <a:cubicBezTo>
                  <a:pt x="56" y="0"/>
                  <a:pt x="56" y="0"/>
                  <a:pt x="5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8" y="1"/>
                  <a:pt x="38" y="1"/>
                  <a:pt x="38" y="1"/>
                </a:cubicBezTo>
                <a:cubicBezTo>
                  <a:pt x="36" y="1"/>
                  <a:pt x="36" y="1"/>
                  <a:pt x="36" y="1"/>
                </a:cubicBezTo>
                <a:cubicBezTo>
                  <a:pt x="35" y="1"/>
                  <a:pt x="35" y="1"/>
                  <a:pt x="35" y="1"/>
                </a:cubicBezTo>
                <a:cubicBezTo>
                  <a:pt x="33" y="2"/>
                  <a:pt x="33" y="2"/>
                  <a:pt x="33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6" y="4"/>
                  <a:pt x="26" y="4"/>
                  <a:pt x="26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3" y="5"/>
                  <a:pt x="23" y="5"/>
                  <a:pt x="23" y="5"/>
                </a:cubicBezTo>
                <a:cubicBezTo>
                  <a:pt x="21" y="6"/>
                  <a:pt x="21" y="6"/>
                  <a:pt x="21" y="6"/>
                </a:cubicBezTo>
                <a:cubicBezTo>
                  <a:pt x="20" y="7"/>
                  <a:pt x="20" y="7"/>
                  <a:pt x="20" y="7"/>
                </a:cubicBezTo>
                <a:cubicBezTo>
                  <a:pt x="18" y="8"/>
                  <a:pt x="18" y="8"/>
                  <a:pt x="18" y="8"/>
                </a:cubicBezTo>
                <a:cubicBezTo>
                  <a:pt x="17" y="9"/>
                  <a:pt x="17" y="9"/>
                  <a:pt x="17" y="9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2"/>
                  <a:pt x="13" y="12"/>
                  <a:pt x="13" y="12"/>
                </a:cubicBezTo>
                <a:cubicBezTo>
                  <a:pt x="12" y="13"/>
                  <a:pt x="12" y="13"/>
                  <a:pt x="12" y="13"/>
                </a:cubicBezTo>
                <a:cubicBezTo>
                  <a:pt x="10" y="14"/>
                  <a:pt x="10" y="14"/>
                  <a:pt x="10" y="14"/>
                </a:cubicBezTo>
                <a:cubicBezTo>
                  <a:pt x="9" y="15"/>
                  <a:pt x="9" y="15"/>
                  <a:pt x="9" y="15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9"/>
                  <a:pt x="6" y="19"/>
                  <a:pt x="6" y="19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2"/>
                  <a:pt x="5" y="22"/>
                  <a:pt x="5" y="22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7"/>
                  <a:pt x="3" y="27"/>
                  <a:pt x="3" y="27"/>
                </a:cubicBezTo>
                <a:cubicBezTo>
                  <a:pt x="2" y="28"/>
                  <a:pt x="2" y="28"/>
                  <a:pt x="2" y="28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31"/>
                  <a:pt x="1" y="31"/>
                  <a:pt x="1" y="31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3"/>
                  <a:pt x="0" y="43"/>
                  <a:pt x="0" y="43"/>
                </a:cubicBezTo>
                <a:cubicBezTo>
                  <a:pt x="1" y="46"/>
                  <a:pt x="1" y="46"/>
                  <a:pt x="1" y="46"/>
                </a:cubicBezTo>
                <a:cubicBezTo>
                  <a:pt x="1" y="49"/>
                  <a:pt x="1" y="49"/>
                  <a:pt x="1" y="49"/>
                </a:cubicBezTo>
                <a:cubicBezTo>
                  <a:pt x="2" y="52"/>
                  <a:pt x="2" y="52"/>
                  <a:pt x="2" y="52"/>
                </a:cubicBezTo>
                <a:cubicBezTo>
                  <a:pt x="3" y="56"/>
                  <a:pt x="3" y="56"/>
                  <a:pt x="3" y="56"/>
                </a:cubicBezTo>
                <a:cubicBezTo>
                  <a:pt x="11" y="69"/>
                  <a:pt x="11" y="69"/>
                  <a:pt x="11" y="69"/>
                </a:cubicBezTo>
                <a:cubicBezTo>
                  <a:pt x="25" y="83"/>
                  <a:pt x="24" y="97"/>
                  <a:pt x="24" y="97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24" y="108"/>
                  <a:pt x="24" y="108"/>
                  <a:pt x="24" y="108"/>
                </a:cubicBezTo>
                <a:cubicBezTo>
                  <a:pt x="71" y="108"/>
                  <a:pt x="71" y="108"/>
                  <a:pt x="71" y="108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72" y="96"/>
                  <a:pt x="72" y="96"/>
                  <a:pt x="72" y="96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92"/>
                  <a:pt x="72" y="92"/>
                  <a:pt x="72" y="92"/>
                </a:cubicBezTo>
                <a:cubicBezTo>
                  <a:pt x="72" y="91"/>
                  <a:pt x="72" y="91"/>
                  <a:pt x="72" y="91"/>
                </a:cubicBezTo>
                <a:cubicBezTo>
                  <a:pt x="73" y="91"/>
                  <a:pt x="73" y="91"/>
                  <a:pt x="73" y="91"/>
                </a:cubicBezTo>
                <a:cubicBezTo>
                  <a:pt x="73" y="90"/>
                  <a:pt x="73" y="90"/>
                  <a:pt x="73" y="90"/>
                </a:cubicBezTo>
                <a:cubicBezTo>
                  <a:pt x="74" y="90"/>
                  <a:pt x="74" y="90"/>
                  <a:pt x="74" y="90"/>
                </a:cubicBezTo>
                <a:cubicBezTo>
                  <a:pt x="74" y="90"/>
                  <a:pt x="74" y="90"/>
                  <a:pt x="74" y="90"/>
                </a:cubicBezTo>
                <a:cubicBezTo>
                  <a:pt x="75" y="90"/>
                  <a:pt x="75" y="90"/>
                  <a:pt x="75" y="90"/>
                </a:cubicBezTo>
                <a:cubicBezTo>
                  <a:pt x="76" y="89"/>
                  <a:pt x="76" y="89"/>
                  <a:pt x="76" y="89"/>
                </a:cubicBezTo>
                <a:cubicBezTo>
                  <a:pt x="77" y="89"/>
                  <a:pt x="77" y="89"/>
                  <a:pt x="77" y="89"/>
                </a:cubicBezTo>
                <a:cubicBezTo>
                  <a:pt x="78" y="89"/>
                  <a:pt x="78" y="89"/>
                  <a:pt x="78" y="89"/>
                </a:cubicBezTo>
                <a:cubicBezTo>
                  <a:pt x="78" y="89"/>
                  <a:pt x="78" y="89"/>
                  <a:pt x="78" y="89"/>
                </a:cubicBezTo>
                <a:cubicBezTo>
                  <a:pt x="79" y="89"/>
                  <a:pt x="79" y="89"/>
                  <a:pt x="79" y="89"/>
                </a:cubicBezTo>
                <a:cubicBezTo>
                  <a:pt x="80" y="89"/>
                  <a:pt x="80" y="89"/>
                  <a:pt x="80" y="89"/>
                </a:cubicBezTo>
                <a:cubicBezTo>
                  <a:pt x="81" y="90"/>
                  <a:pt x="81" y="90"/>
                  <a:pt x="81" y="90"/>
                </a:cubicBezTo>
                <a:cubicBezTo>
                  <a:pt x="81" y="90"/>
                  <a:pt x="81" y="90"/>
                  <a:pt x="81" y="90"/>
                </a:cubicBezTo>
                <a:cubicBezTo>
                  <a:pt x="82" y="90"/>
                  <a:pt x="82" y="90"/>
                  <a:pt x="82" y="90"/>
                </a:cubicBezTo>
                <a:cubicBezTo>
                  <a:pt x="83" y="90"/>
                  <a:pt x="83" y="90"/>
                  <a:pt x="83" y="90"/>
                </a:cubicBezTo>
                <a:cubicBezTo>
                  <a:pt x="81" y="90"/>
                  <a:pt x="81" y="90"/>
                  <a:pt x="81" y="90"/>
                </a:cubicBezTo>
                <a:cubicBezTo>
                  <a:pt x="82" y="90"/>
                  <a:pt x="82" y="90"/>
                  <a:pt x="82" y="90"/>
                </a:cubicBezTo>
                <a:cubicBezTo>
                  <a:pt x="83" y="90"/>
                  <a:pt x="83" y="90"/>
                  <a:pt x="83" y="90"/>
                </a:cubicBezTo>
                <a:cubicBezTo>
                  <a:pt x="84" y="90"/>
                  <a:pt x="84" y="90"/>
                  <a:pt x="84" y="90"/>
                </a:cubicBezTo>
                <a:cubicBezTo>
                  <a:pt x="85" y="90"/>
                  <a:pt x="85" y="90"/>
                  <a:pt x="85" y="90"/>
                </a:cubicBezTo>
                <a:cubicBezTo>
                  <a:pt x="86" y="90"/>
                  <a:pt x="86" y="90"/>
                  <a:pt x="86" y="90"/>
                </a:cubicBezTo>
                <a:cubicBezTo>
                  <a:pt x="86" y="90"/>
                  <a:pt x="86" y="90"/>
                  <a:pt x="86" y="90"/>
                </a:cubicBezTo>
                <a:cubicBezTo>
                  <a:pt x="87" y="89"/>
                  <a:pt x="87" y="89"/>
                  <a:pt x="87" y="89"/>
                </a:cubicBezTo>
                <a:cubicBezTo>
                  <a:pt x="88" y="89"/>
                  <a:pt x="88" y="89"/>
                  <a:pt x="88" y="89"/>
                </a:cubicBezTo>
                <a:cubicBezTo>
                  <a:pt x="88" y="88"/>
                  <a:pt x="88" y="88"/>
                  <a:pt x="88" y="88"/>
                </a:cubicBezTo>
                <a:cubicBezTo>
                  <a:pt x="89" y="88"/>
                  <a:pt x="89" y="88"/>
                  <a:pt x="89" y="88"/>
                </a:cubicBezTo>
                <a:cubicBezTo>
                  <a:pt x="89" y="87"/>
                  <a:pt x="89" y="87"/>
                  <a:pt x="89" y="87"/>
                </a:cubicBezTo>
                <a:cubicBezTo>
                  <a:pt x="89" y="86"/>
                  <a:pt x="89" y="86"/>
                  <a:pt x="89" y="86"/>
                </a:cubicBezTo>
                <a:cubicBezTo>
                  <a:pt x="89" y="85"/>
                  <a:pt x="89" y="85"/>
                  <a:pt x="89" y="85"/>
                </a:cubicBezTo>
                <a:cubicBezTo>
                  <a:pt x="89" y="84"/>
                  <a:pt x="89" y="84"/>
                  <a:pt x="89" y="84"/>
                </a:cubicBezTo>
                <a:cubicBezTo>
                  <a:pt x="89" y="82"/>
                  <a:pt x="89" y="82"/>
                  <a:pt x="89" y="82"/>
                </a:cubicBezTo>
                <a:cubicBezTo>
                  <a:pt x="89" y="82"/>
                  <a:pt x="89" y="82"/>
                  <a:pt x="89" y="82"/>
                </a:cubicBezTo>
                <a:cubicBezTo>
                  <a:pt x="89" y="81"/>
                  <a:pt x="89" y="81"/>
                  <a:pt x="89" y="81"/>
                </a:cubicBezTo>
                <a:cubicBezTo>
                  <a:pt x="90" y="81"/>
                  <a:pt x="90" y="81"/>
                  <a:pt x="90" y="81"/>
                </a:cubicBezTo>
                <a:cubicBezTo>
                  <a:pt x="90" y="80"/>
                  <a:pt x="90" y="80"/>
                  <a:pt x="90" y="80"/>
                </a:cubicBezTo>
                <a:cubicBezTo>
                  <a:pt x="90" y="80"/>
                  <a:pt x="90" y="80"/>
                  <a:pt x="90" y="80"/>
                </a:cubicBezTo>
                <a:cubicBezTo>
                  <a:pt x="90" y="79"/>
                  <a:pt x="90" y="79"/>
                  <a:pt x="90" y="79"/>
                </a:cubicBezTo>
                <a:cubicBezTo>
                  <a:pt x="91" y="79"/>
                  <a:pt x="91" y="79"/>
                  <a:pt x="91" y="79"/>
                </a:cubicBezTo>
                <a:cubicBezTo>
                  <a:pt x="91" y="78"/>
                  <a:pt x="91" y="78"/>
                  <a:pt x="91" y="78"/>
                </a:cubicBezTo>
                <a:cubicBezTo>
                  <a:pt x="91" y="78"/>
                  <a:pt x="91" y="78"/>
                  <a:pt x="91" y="78"/>
                </a:cubicBezTo>
                <a:cubicBezTo>
                  <a:pt x="91" y="77"/>
                  <a:pt x="91" y="77"/>
                  <a:pt x="91" y="77"/>
                </a:cubicBezTo>
                <a:cubicBezTo>
                  <a:pt x="90" y="77"/>
                  <a:pt x="90" y="77"/>
                  <a:pt x="90" y="77"/>
                </a:cubicBezTo>
                <a:cubicBezTo>
                  <a:pt x="90" y="76"/>
                  <a:pt x="90" y="76"/>
                  <a:pt x="90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89" y="75"/>
                  <a:pt x="89" y="75"/>
                  <a:pt x="89" y="75"/>
                </a:cubicBezTo>
                <a:cubicBezTo>
                  <a:pt x="89" y="75"/>
                  <a:pt x="89" y="75"/>
                  <a:pt x="89" y="75"/>
                </a:cubicBezTo>
                <a:cubicBezTo>
                  <a:pt x="88" y="75"/>
                  <a:pt x="88" y="75"/>
                  <a:pt x="88" y="75"/>
                </a:cubicBezTo>
                <a:cubicBezTo>
                  <a:pt x="89" y="74"/>
                  <a:pt x="89" y="74"/>
                  <a:pt x="89" y="74"/>
                </a:cubicBezTo>
                <a:cubicBezTo>
                  <a:pt x="89" y="74"/>
                  <a:pt x="89" y="74"/>
                  <a:pt x="89" y="74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71"/>
                  <a:pt x="91" y="71"/>
                  <a:pt x="91" y="71"/>
                </a:cubicBezTo>
                <a:cubicBezTo>
                  <a:pt x="91" y="71"/>
                  <a:pt x="91" y="71"/>
                  <a:pt x="91" y="71"/>
                </a:cubicBezTo>
                <a:cubicBezTo>
                  <a:pt x="90" y="69"/>
                  <a:pt x="90" y="69"/>
                  <a:pt x="90" y="69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66"/>
                  <a:pt x="90" y="66"/>
                  <a:pt x="90" y="66"/>
                </a:cubicBezTo>
                <a:cubicBezTo>
                  <a:pt x="90" y="64"/>
                  <a:pt x="90" y="64"/>
                  <a:pt x="90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2" y="63"/>
                  <a:pt x="92" y="63"/>
                  <a:pt x="92" y="63"/>
                </a:cubicBezTo>
                <a:cubicBezTo>
                  <a:pt x="92" y="63"/>
                  <a:pt x="92" y="63"/>
                  <a:pt x="92" y="63"/>
                </a:cubicBezTo>
                <a:cubicBezTo>
                  <a:pt x="93" y="63"/>
                  <a:pt x="93" y="63"/>
                  <a:pt x="93" y="63"/>
                </a:cubicBezTo>
                <a:cubicBezTo>
                  <a:pt x="93" y="62"/>
                  <a:pt x="93" y="62"/>
                  <a:pt x="93" y="62"/>
                </a:cubicBezTo>
                <a:cubicBezTo>
                  <a:pt x="94" y="62"/>
                  <a:pt x="94" y="62"/>
                  <a:pt x="94" y="62"/>
                </a:cubicBezTo>
                <a:cubicBezTo>
                  <a:pt x="94" y="61"/>
                  <a:pt x="94" y="61"/>
                  <a:pt x="94" y="61"/>
                </a:cubicBezTo>
                <a:close/>
                <a:moveTo>
                  <a:pt x="33" y="44"/>
                </a:moveTo>
                <a:cubicBezTo>
                  <a:pt x="32" y="46"/>
                  <a:pt x="32" y="46"/>
                  <a:pt x="32" y="46"/>
                </a:cubicBezTo>
                <a:cubicBezTo>
                  <a:pt x="32" y="46"/>
                  <a:pt x="29" y="46"/>
                  <a:pt x="29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46"/>
                  <a:pt x="28" y="49"/>
                  <a:pt x="28" y="49"/>
                </a:cubicBezTo>
                <a:cubicBezTo>
                  <a:pt x="25" y="50"/>
                  <a:pt x="25" y="50"/>
                  <a:pt x="25" y="50"/>
                </a:cubicBezTo>
                <a:cubicBezTo>
                  <a:pt x="25" y="50"/>
                  <a:pt x="24" y="47"/>
                  <a:pt x="24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22" y="47"/>
                  <a:pt x="20" y="49"/>
                  <a:pt x="20" y="49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8"/>
                  <a:pt x="19" y="45"/>
                  <a:pt x="19" y="45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5" y="43"/>
                  <a:pt x="15" y="43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41"/>
                  <a:pt x="17" y="39"/>
                  <a:pt x="17" y="39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8"/>
                  <a:pt x="15" y="36"/>
                  <a:pt x="15" y="36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9" y="34"/>
                  <a:pt x="19" y="34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33"/>
                  <a:pt x="21" y="31"/>
                  <a:pt x="21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5" y="32"/>
                  <a:pt x="25" y="32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8" y="31"/>
                  <a:pt x="28" y="31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2"/>
                  <a:pt x="30" y="35"/>
                  <a:pt x="30" y="35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3" y="36"/>
                  <a:pt x="33" y="37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2" y="40"/>
                  <a:pt x="32" y="40"/>
                </a:cubicBezTo>
                <a:cubicBezTo>
                  <a:pt x="31" y="42"/>
                  <a:pt x="31" y="42"/>
                  <a:pt x="31" y="42"/>
                </a:cubicBezTo>
                <a:cubicBezTo>
                  <a:pt x="31" y="42"/>
                  <a:pt x="33" y="44"/>
                  <a:pt x="33" y="44"/>
                </a:cubicBezTo>
                <a:close/>
                <a:moveTo>
                  <a:pt x="73" y="32"/>
                </a:moveTo>
                <a:cubicBezTo>
                  <a:pt x="73" y="32"/>
                  <a:pt x="73" y="32"/>
                  <a:pt x="73" y="32"/>
                </a:cubicBezTo>
                <a:cubicBezTo>
                  <a:pt x="73" y="33"/>
                  <a:pt x="67" y="35"/>
                  <a:pt x="67" y="35"/>
                </a:cubicBezTo>
                <a:cubicBezTo>
                  <a:pt x="66" y="37"/>
                  <a:pt x="66" y="37"/>
                  <a:pt x="66" y="37"/>
                </a:cubicBezTo>
                <a:cubicBezTo>
                  <a:pt x="66" y="37"/>
                  <a:pt x="69" y="43"/>
                  <a:pt x="68" y="43"/>
                </a:cubicBezTo>
                <a:cubicBezTo>
                  <a:pt x="65" y="46"/>
                  <a:pt x="65" y="46"/>
                  <a:pt x="65" y="46"/>
                </a:cubicBezTo>
                <a:cubicBezTo>
                  <a:pt x="65" y="46"/>
                  <a:pt x="59" y="44"/>
                  <a:pt x="59" y="44"/>
                </a:cubicBezTo>
                <a:cubicBezTo>
                  <a:pt x="57" y="45"/>
                  <a:pt x="57" y="45"/>
                  <a:pt x="57" y="45"/>
                </a:cubicBezTo>
                <a:cubicBezTo>
                  <a:pt x="57" y="45"/>
                  <a:pt x="55" y="50"/>
                  <a:pt x="54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49" y="50"/>
                  <a:pt x="47" y="45"/>
                  <a:pt x="47" y="45"/>
                </a:cubicBezTo>
                <a:cubicBezTo>
                  <a:pt x="45" y="44"/>
                  <a:pt x="45" y="44"/>
                  <a:pt x="45" y="44"/>
                </a:cubicBezTo>
                <a:cubicBezTo>
                  <a:pt x="45" y="44"/>
                  <a:pt x="39" y="46"/>
                  <a:pt x="39" y="46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3"/>
                  <a:pt x="38" y="37"/>
                  <a:pt x="38" y="37"/>
                </a:cubicBezTo>
                <a:cubicBezTo>
                  <a:pt x="37" y="35"/>
                  <a:pt x="37" y="35"/>
                  <a:pt x="37" y="35"/>
                </a:cubicBezTo>
                <a:cubicBezTo>
                  <a:pt x="37" y="35"/>
                  <a:pt x="31" y="32"/>
                  <a:pt x="31" y="32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7"/>
                  <a:pt x="37" y="25"/>
                  <a:pt x="37" y="25"/>
                </a:cubicBezTo>
                <a:cubicBezTo>
                  <a:pt x="38" y="23"/>
                  <a:pt x="38" y="23"/>
                  <a:pt x="38" y="23"/>
                </a:cubicBezTo>
                <a:cubicBezTo>
                  <a:pt x="38" y="23"/>
                  <a:pt x="36" y="17"/>
                  <a:pt x="36" y="17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14"/>
                  <a:pt x="45" y="16"/>
                  <a:pt x="45" y="16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50" y="10"/>
                  <a:pt x="50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55" y="10"/>
                  <a:pt x="57" y="15"/>
                  <a:pt x="57" y="15"/>
                </a:cubicBezTo>
                <a:cubicBezTo>
                  <a:pt x="59" y="16"/>
                  <a:pt x="59" y="16"/>
                  <a:pt x="59" y="16"/>
                </a:cubicBezTo>
                <a:cubicBezTo>
                  <a:pt x="59" y="16"/>
                  <a:pt x="65" y="14"/>
                  <a:pt x="65" y="14"/>
                </a:cubicBezTo>
                <a:cubicBezTo>
                  <a:pt x="69" y="17"/>
                  <a:pt x="69" y="17"/>
                  <a:pt x="69" y="17"/>
                </a:cubicBezTo>
                <a:cubicBezTo>
                  <a:pt x="69" y="18"/>
                  <a:pt x="66" y="23"/>
                  <a:pt x="66" y="23"/>
                </a:cubicBezTo>
                <a:cubicBezTo>
                  <a:pt x="67" y="25"/>
                  <a:pt x="67" y="25"/>
                  <a:pt x="67" y="25"/>
                </a:cubicBezTo>
                <a:cubicBezTo>
                  <a:pt x="67" y="25"/>
                  <a:pt x="73" y="28"/>
                  <a:pt x="73" y="28"/>
                </a:cubicBezTo>
                <a:cubicBezTo>
                  <a:pt x="73" y="32"/>
                  <a:pt x="73" y="32"/>
                  <a:pt x="73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6" name="组合 12"/>
          <p:cNvGrpSpPr/>
          <p:nvPr/>
        </p:nvGrpSpPr>
        <p:grpSpPr>
          <a:xfrm>
            <a:off x="9487957" y="1188389"/>
            <a:ext cx="716093" cy="732294"/>
            <a:chOff x="0" y="0"/>
            <a:chExt cx="701675" cy="717550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74625" y="174625"/>
              <a:ext cx="350838" cy="542925"/>
            </a:xfrm>
            <a:custGeom>
              <a:avLst/>
              <a:gdLst>
                <a:gd name="T0" fmla="*/ 46 w 92"/>
                <a:gd name="T1" fmla="*/ 0 h 142"/>
                <a:gd name="T2" fmla="*/ 0 w 92"/>
                <a:gd name="T3" fmla="*/ 44 h 142"/>
                <a:gd name="T4" fmla="*/ 20 w 92"/>
                <a:gd name="T5" fmla="*/ 97 h 142"/>
                <a:gd name="T6" fmla="*/ 28 w 92"/>
                <a:gd name="T7" fmla="*/ 108 h 142"/>
                <a:gd name="T8" fmla="*/ 26 w 92"/>
                <a:gd name="T9" fmla="*/ 111 h 142"/>
                <a:gd name="T10" fmla="*/ 29 w 92"/>
                <a:gd name="T11" fmla="*/ 115 h 142"/>
                <a:gd name="T12" fmla="*/ 27 w 92"/>
                <a:gd name="T13" fmla="*/ 118 h 142"/>
                <a:gd name="T14" fmla="*/ 29 w 92"/>
                <a:gd name="T15" fmla="*/ 122 h 142"/>
                <a:gd name="T16" fmla="*/ 26 w 92"/>
                <a:gd name="T17" fmla="*/ 125 h 142"/>
                <a:gd name="T18" fmla="*/ 30 w 92"/>
                <a:gd name="T19" fmla="*/ 129 h 142"/>
                <a:gd name="T20" fmla="*/ 29 w 92"/>
                <a:gd name="T21" fmla="*/ 132 h 142"/>
                <a:gd name="T22" fmla="*/ 40 w 92"/>
                <a:gd name="T23" fmla="*/ 138 h 142"/>
                <a:gd name="T24" fmla="*/ 46 w 92"/>
                <a:gd name="T25" fmla="*/ 142 h 142"/>
                <a:gd name="T26" fmla="*/ 52 w 92"/>
                <a:gd name="T27" fmla="*/ 138 h 142"/>
                <a:gd name="T28" fmla="*/ 63 w 92"/>
                <a:gd name="T29" fmla="*/ 132 h 142"/>
                <a:gd name="T30" fmla="*/ 62 w 92"/>
                <a:gd name="T31" fmla="*/ 129 h 142"/>
                <a:gd name="T32" fmla="*/ 66 w 92"/>
                <a:gd name="T33" fmla="*/ 125 h 142"/>
                <a:gd name="T34" fmla="*/ 63 w 92"/>
                <a:gd name="T35" fmla="*/ 122 h 142"/>
                <a:gd name="T36" fmla="*/ 66 w 92"/>
                <a:gd name="T37" fmla="*/ 118 h 142"/>
                <a:gd name="T38" fmla="*/ 63 w 92"/>
                <a:gd name="T39" fmla="*/ 115 h 142"/>
                <a:gd name="T40" fmla="*/ 66 w 92"/>
                <a:gd name="T41" fmla="*/ 111 h 142"/>
                <a:gd name="T42" fmla="*/ 64 w 92"/>
                <a:gd name="T43" fmla="*/ 108 h 142"/>
                <a:gd name="T44" fmla="*/ 72 w 92"/>
                <a:gd name="T45" fmla="*/ 97 h 142"/>
                <a:gd name="T46" fmla="*/ 92 w 92"/>
                <a:gd name="T47" fmla="*/ 44 h 142"/>
                <a:gd name="T48" fmla="*/ 46 w 92"/>
                <a:gd name="T49" fmla="*/ 0 h 142"/>
                <a:gd name="T50" fmla="*/ 70 w 92"/>
                <a:gd name="T51" fmla="*/ 72 h 142"/>
                <a:gd name="T52" fmla="*/ 60 w 92"/>
                <a:gd name="T53" fmla="*/ 96 h 142"/>
                <a:gd name="T54" fmla="*/ 46 w 92"/>
                <a:gd name="T55" fmla="*/ 101 h 142"/>
                <a:gd name="T56" fmla="*/ 32 w 92"/>
                <a:gd name="T57" fmla="*/ 96 h 142"/>
                <a:gd name="T58" fmla="*/ 22 w 92"/>
                <a:gd name="T59" fmla="*/ 72 h 142"/>
                <a:gd name="T60" fmla="*/ 12 w 92"/>
                <a:gd name="T61" fmla="*/ 44 h 142"/>
                <a:gd name="T62" fmla="*/ 46 w 92"/>
                <a:gd name="T63" fmla="*/ 12 h 142"/>
                <a:gd name="T64" fmla="*/ 80 w 92"/>
                <a:gd name="T65" fmla="*/ 44 h 142"/>
                <a:gd name="T66" fmla="*/ 70 w 92"/>
                <a:gd name="T6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142">
                  <a:moveTo>
                    <a:pt x="46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73"/>
                    <a:pt x="20" y="81"/>
                    <a:pt x="20" y="97"/>
                  </a:cubicBezTo>
                  <a:cubicBezTo>
                    <a:pt x="20" y="102"/>
                    <a:pt x="23" y="106"/>
                    <a:pt x="28" y="108"/>
                  </a:cubicBezTo>
                  <a:cubicBezTo>
                    <a:pt x="27" y="109"/>
                    <a:pt x="26" y="110"/>
                    <a:pt x="26" y="111"/>
                  </a:cubicBezTo>
                  <a:cubicBezTo>
                    <a:pt x="26" y="112"/>
                    <a:pt x="27" y="114"/>
                    <a:pt x="29" y="115"/>
                  </a:cubicBezTo>
                  <a:cubicBezTo>
                    <a:pt x="27" y="116"/>
                    <a:pt x="27" y="117"/>
                    <a:pt x="27" y="118"/>
                  </a:cubicBezTo>
                  <a:cubicBezTo>
                    <a:pt x="27" y="119"/>
                    <a:pt x="28" y="120"/>
                    <a:pt x="29" y="122"/>
                  </a:cubicBezTo>
                  <a:cubicBezTo>
                    <a:pt x="27" y="123"/>
                    <a:pt x="26" y="124"/>
                    <a:pt x="26" y="125"/>
                  </a:cubicBezTo>
                  <a:cubicBezTo>
                    <a:pt x="26" y="127"/>
                    <a:pt x="28" y="128"/>
                    <a:pt x="30" y="129"/>
                  </a:cubicBezTo>
                  <a:cubicBezTo>
                    <a:pt x="29" y="130"/>
                    <a:pt x="29" y="131"/>
                    <a:pt x="29" y="132"/>
                  </a:cubicBezTo>
                  <a:cubicBezTo>
                    <a:pt x="29" y="135"/>
                    <a:pt x="34" y="137"/>
                    <a:pt x="40" y="138"/>
                  </a:cubicBezTo>
                  <a:cubicBezTo>
                    <a:pt x="41" y="141"/>
                    <a:pt x="43" y="142"/>
                    <a:pt x="46" y="142"/>
                  </a:cubicBezTo>
                  <a:cubicBezTo>
                    <a:pt x="49" y="142"/>
                    <a:pt x="51" y="141"/>
                    <a:pt x="52" y="138"/>
                  </a:cubicBezTo>
                  <a:cubicBezTo>
                    <a:pt x="59" y="137"/>
                    <a:pt x="63" y="135"/>
                    <a:pt x="63" y="132"/>
                  </a:cubicBezTo>
                  <a:cubicBezTo>
                    <a:pt x="63" y="131"/>
                    <a:pt x="63" y="130"/>
                    <a:pt x="62" y="129"/>
                  </a:cubicBezTo>
                  <a:cubicBezTo>
                    <a:pt x="65" y="128"/>
                    <a:pt x="66" y="127"/>
                    <a:pt x="66" y="125"/>
                  </a:cubicBezTo>
                  <a:cubicBezTo>
                    <a:pt x="66" y="124"/>
                    <a:pt x="65" y="123"/>
                    <a:pt x="63" y="122"/>
                  </a:cubicBezTo>
                  <a:cubicBezTo>
                    <a:pt x="65" y="121"/>
                    <a:pt x="66" y="119"/>
                    <a:pt x="66" y="118"/>
                  </a:cubicBezTo>
                  <a:cubicBezTo>
                    <a:pt x="66" y="117"/>
                    <a:pt x="65" y="116"/>
                    <a:pt x="63" y="115"/>
                  </a:cubicBezTo>
                  <a:cubicBezTo>
                    <a:pt x="65" y="114"/>
                    <a:pt x="66" y="112"/>
                    <a:pt x="66" y="111"/>
                  </a:cubicBezTo>
                  <a:cubicBezTo>
                    <a:pt x="66" y="110"/>
                    <a:pt x="65" y="109"/>
                    <a:pt x="64" y="108"/>
                  </a:cubicBezTo>
                  <a:cubicBezTo>
                    <a:pt x="69" y="105"/>
                    <a:pt x="72" y="102"/>
                    <a:pt x="72" y="97"/>
                  </a:cubicBezTo>
                  <a:cubicBezTo>
                    <a:pt x="72" y="81"/>
                    <a:pt x="92" y="73"/>
                    <a:pt x="92" y="44"/>
                  </a:cubicBezTo>
                  <a:cubicBezTo>
                    <a:pt x="92" y="20"/>
                    <a:pt x="72" y="0"/>
                    <a:pt x="46" y="0"/>
                  </a:cubicBezTo>
                  <a:close/>
                  <a:moveTo>
                    <a:pt x="70" y="72"/>
                  </a:moveTo>
                  <a:cubicBezTo>
                    <a:pt x="66" y="78"/>
                    <a:pt x="60" y="86"/>
                    <a:pt x="60" y="96"/>
                  </a:cubicBezTo>
                  <a:cubicBezTo>
                    <a:pt x="58" y="98"/>
                    <a:pt x="53" y="101"/>
                    <a:pt x="46" y="101"/>
                  </a:cubicBezTo>
                  <a:cubicBezTo>
                    <a:pt x="39" y="101"/>
                    <a:pt x="34" y="98"/>
                    <a:pt x="32" y="96"/>
                  </a:cubicBezTo>
                  <a:cubicBezTo>
                    <a:pt x="32" y="86"/>
                    <a:pt x="26" y="78"/>
                    <a:pt x="22" y="72"/>
                  </a:cubicBezTo>
                  <a:cubicBezTo>
                    <a:pt x="17" y="64"/>
                    <a:pt x="12" y="57"/>
                    <a:pt x="12" y="44"/>
                  </a:cubicBezTo>
                  <a:cubicBezTo>
                    <a:pt x="12" y="26"/>
                    <a:pt x="27" y="12"/>
                    <a:pt x="46" y="12"/>
                  </a:cubicBezTo>
                  <a:cubicBezTo>
                    <a:pt x="65" y="12"/>
                    <a:pt x="80" y="26"/>
                    <a:pt x="80" y="44"/>
                  </a:cubicBezTo>
                  <a:cubicBezTo>
                    <a:pt x="80" y="57"/>
                    <a:pt x="75" y="64"/>
                    <a:pt x="7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327025" y="0"/>
              <a:ext cx="46038" cy="114300"/>
            </a:xfrm>
            <a:custGeom>
              <a:avLst/>
              <a:gdLst>
                <a:gd name="T0" fmla="*/ 6 w 12"/>
                <a:gd name="T1" fmla="*/ 30 h 30"/>
                <a:gd name="T2" fmla="*/ 12 w 12"/>
                <a:gd name="T3" fmla="*/ 22 h 30"/>
                <a:gd name="T4" fmla="*/ 12 w 12"/>
                <a:gd name="T5" fmla="*/ 8 h 30"/>
                <a:gd name="T6" fmla="*/ 6 w 12"/>
                <a:gd name="T7" fmla="*/ 0 h 30"/>
                <a:gd name="T8" fmla="*/ 0 w 12"/>
                <a:gd name="T9" fmla="*/ 8 h 30"/>
                <a:gd name="T10" fmla="*/ 0 w 12"/>
                <a:gd name="T11" fmla="*/ 22 h 30"/>
                <a:gd name="T12" fmla="*/ 6 w 12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0">
                  <a:moveTo>
                    <a:pt x="6" y="30"/>
                  </a:moveTo>
                  <a:cubicBezTo>
                    <a:pt x="9" y="30"/>
                    <a:pt x="12" y="27"/>
                    <a:pt x="12" y="22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4"/>
                    <a:pt x="9" y="0"/>
                    <a:pt x="6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7"/>
                    <a:pt x="3" y="30"/>
                    <a:pt x="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Freeform 7"/>
            <p:cNvSpPr/>
            <p:nvPr/>
          </p:nvSpPr>
          <p:spPr bwMode="auto">
            <a:xfrm>
              <a:off x="160338" y="41275"/>
              <a:ext cx="82550" cy="111125"/>
            </a:xfrm>
            <a:custGeom>
              <a:avLst/>
              <a:gdLst>
                <a:gd name="T0" fmla="*/ 19 w 22"/>
                <a:gd name="T1" fmla="*/ 28 h 29"/>
                <a:gd name="T2" fmla="*/ 20 w 22"/>
                <a:gd name="T3" fmla="*/ 18 h 29"/>
                <a:gd name="T4" fmla="*/ 13 w 22"/>
                <a:gd name="T5" fmla="*/ 5 h 29"/>
                <a:gd name="T6" fmla="*/ 4 w 22"/>
                <a:gd name="T7" fmla="*/ 1 h 29"/>
                <a:gd name="T8" fmla="*/ 3 w 22"/>
                <a:gd name="T9" fmla="*/ 11 h 29"/>
                <a:gd name="T10" fmla="*/ 10 w 22"/>
                <a:gd name="T11" fmla="*/ 24 h 29"/>
                <a:gd name="T12" fmla="*/ 19 w 22"/>
                <a:gd name="T13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9">
                  <a:moveTo>
                    <a:pt x="19" y="28"/>
                  </a:moveTo>
                  <a:cubicBezTo>
                    <a:pt x="22" y="26"/>
                    <a:pt x="22" y="21"/>
                    <a:pt x="20" y="18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1"/>
                    <a:pt x="7" y="0"/>
                    <a:pt x="4" y="1"/>
                  </a:cubicBezTo>
                  <a:cubicBezTo>
                    <a:pt x="1" y="3"/>
                    <a:pt x="0" y="8"/>
                    <a:pt x="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2" y="27"/>
                    <a:pt x="16" y="29"/>
                    <a:pt x="1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Freeform 8"/>
            <p:cNvSpPr/>
            <p:nvPr/>
          </p:nvSpPr>
          <p:spPr bwMode="auto">
            <a:xfrm>
              <a:off x="38100" y="163513"/>
              <a:ext cx="114300" cy="84138"/>
            </a:xfrm>
            <a:custGeom>
              <a:avLst/>
              <a:gdLst>
                <a:gd name="T0" fmla="*/ 24 w 30"/>
                <a:gd name="T1" fmla="*/ 9 h 22"/>
                <a:gd name="T2" fmla="*/ 12 w 30"/>
                <a:gd name="T3" fmla="*/ 2 h 22"/>
                <a:gd name="T4" fmla="*/ 2 w 30"/>
                <a:gd name="T5" fmla="*/ 3 h 22"/>
                <a:gd name="T6" fmla="*/ 6 w 30"/>
                <a:gd name="T7" fmla="*/ 12 h 22"/>
                <a:gd name="T8" fmla="*/ 18 w 30"/>
                <a:gd name="T9" fmla="*/ 20 h 22"/>
                <a:gd name="T10" fmla="*/ 28 w 30"/>
                <a:gd name="T11" fmla="*/ 18 h 22"/>
                <a:gd name="T12" fmla="*/ 24 w 30"/>
                <a:gd name="T13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">
                  <a:moveTo>
                    <a:pt x="24" y="9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6"/>
                    <a:pt x="2" y="10"/>
                    <a:pt x="6" y="12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2" y="22"/>
                    <a:pt x="27" y="21"/>
                    <a:pt x="28" y="18"/>
                  </a:cubicBezTo>
                  <a:cubicBezTo>
                    <a:pt x="30" y="15"/>
                    <a:pt x="28" y="11"/>
                    <a:pt x="2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Freeform 9"/>
            <p:cNvSpPr/>
            <p:nvPr/>
          </p:nvSpPr>
          <p:spPr bwMode="auto">
            <a:xfrm>
              <a:off x="549275" y="457200"/>
              <a:ext cx="114300" cy="84138"/>
            </a:xfrm>
            <a:custGeom>
              <a:avLst/>
              <a:gdLst>
                <a:gd name="T0" fmla="*/ 24 w 30"/>
                <a:gd name="T1" fmla="*/ 9 h 22"/>
                <a:gd name="T2" fmla="*/ 12 w 30"/>
                <a:gd name="T3" fmla="*/ 2 h 22"/>
                <a:gd name="T4" fmla="*/ 2 w 30"/>
                <a:gd name="T5" fmla="*/ 3 h 22"/>
                <a:gd name="T6" fmla="*/ 6 w 30"/>
                <a:gd name="T7" fmla="*/ 13 h 22"/>
                <a:gd name="T8" fmla="*/ 18 w 30"/>
                <a:gd name="T9" fmla="*/ 20 h 22"/>
                <a:gd name="T10" fmla="*/ 28 w 30"/>
                <a:gd name="T11" fmla="*/ 18 h 22"/>
                <a:gd name="T12" fmla="*/ 24 w 30"/>
                <a:gd name="T13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">
                  <a:moveTo>
                    <a:pt x="24" y="9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3" y="0"/>
                    <a:pt x="2" y="3"/>
                  </a:cubicBezTo>
                  <a:cubicBezTo>
                    <a:pt x="0" y="6"/>
                    <a:pt x="2" y="10"/>
                    <a:pt x="6" y="1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2" y="22"/>
                    <a:pt x="26" y="21"/>
                    <a:pt x="28" y="18"/>
                  </a:cubicBezTo>
                  <a:cubicBezTo>
                    <a:pt x="30" y="16"/>
                    <a:pt x="28" y="11"/>
                    <a:pt x="2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0" y="327025"/>
              <a:ext cx="114300" cy="46038"/>
            </a:xfrm>
            <a:custGeom>
              <a:avLst/>
              <a:gdLst>
                <a:gd name="T0" fmla="*/ 30 w 30"/>
                <a:gd name="T1" fmla="*/ 6 h 12"/>
                <a:gd name="T2" fmla="*/ 22 w 30"/>
                <a:gd name="T3" fmla="*/ 0 h 12"/>
                <a:gd name="T4" fmla="*/ 8 w 30"/>
                <a:gd name="T5" fmla="*/ 0 h 12"/>
                <a:gd name="T6" fmla="*/ 0 w 30"/>
                <a:gd name="T7" fmla="*/ 6 h 12"/>
                <a:gd name="T8" fmla="*/ 8 w 30"/>
                <a:gd name="T9" fmla="*/ 12 h 12"/>
                <a:gd name="T10" fmla="*/ 22 w 30"/>
                <a:gd name="T11" fmla="*/ 12 h 12"/>
                <a:gd name="T12" fmla="*/ 30 w 30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2">
                  <a:moveTo>
                    <a:pt x="30" y="6"/>
                  </a:moveTo>
                  <a:cubicBezTo>
                    <a:pt x="30" y="3"/>
                    <a:pt x="26" y="0"/>
                    <a:pt x="2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8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6" y="12"/>
                    <a:pt x="30" y="10"/>
                    <a:pt x="3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Freeform 11"/>
            <p:cNvSpPr/>
            <p:nvPr/>
          </p:nvSpPr>
          <p:spPr bwMode="auto">
            <a:xfrm>
              <a:off x="587375" y="327025"/>
              <a:ext cx="114300" cy="46038"/>
            </a:xfrm>
            <a:custGeom>
              <a:avLst/>
              <a:gdLst>
                <a:gd name="T0" fmla="*/ 22 w 30"/>
                <a:gd name="T1" fmla="*/ 0 h 12"/>
                <a:gd name="T2" fmla="*/ 8 w 30"/>
                <a:gd name="T3" fmla="*/ 0 h 12"/>
                <a:gd name="T4" fmla="*/ 0 w 30"/>
                <a:gd name="T5" fmla="*/ 6 h 12"/>
                <a:gd name="T6" fmla="*/ 8 w 30"/>
                <a:gd name="T7" fmla="*/ 12 h 12"/>
                <a:gd name="T8" fmla="*/ 22 w 30"/>
                <a:gd name="T9" fmla="*/ 12 h 12"/>
                <a:gd name="T10" fmla="*/ 30 w 30"/>
                <a:gd name="T11" fmla="*/ 6 h 12"/>
                <a:gd name="T12" fmla="*/ 22 w 3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2">
                  <a:moveTo>
                    <a:pt x="2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4" y="12"/>
                    <a:pt x="8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7" y="12"/>
                    <a:pt x="30" y="10"/>
                    <a:pt x="30" y="6"/>
                  </a:cubicBezTo>
                  <a:cubicBezTo>
                    <a:pt x="30" y="3"/>
                    <a:pt x="27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Freeform 12"/>
            <p:cNvSpPr/>
            <p:nvPr/>
          </p:nvSpPr>
          <p:spPr bwMode="auto">
            <a:xfrm>
              <a:off x="38100" y="457200"/>
              <a:ext cx="114300" cy="84138"/>
            </a:xfrm>
            <a:custGeom>
              <a:avLst/>
              <a:gdLst>
                <a:gd name="T0" fmla="*/ 18 w 30"/>
                <a:gd name="T1" fmla="*/ 2 h 22"/>
                <a:gd name="T2" fmla="*/ 6 w 30"/>
                <a:gd name="T3" fmla="*/ 9 h 22"/>
                <a:gd name="T4" fmla="*/ 2 w 30"/>
                <a:gd name="T5" fmla="*/ 18 h 22"/>
                <a:gd name="T6" fmla="*/ 12 w 30"/>
                <a:gd name="T7" fmla="*/ 20 h 22"/>
                <a:gd name="T8" fmla="*/ 24 w 30"/>
                <a:gd name="T9" fmla="*/ 13 h 22"/>
                <a:gd name="T10" fmla="*/ 28 w 30"/>
                <a:gd name="T11" fmla="*/ 3 h 22"/>
                <a:gd name="T12" fmla="*/ 18 w 30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">
                  <a:moveTo>
                    <a:pt x="18" y="2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2" y="11"/>
                    <a:pt x="0" y="16"/>
                    <a:pt x="2" y="18"/>
                  </a:cubicBezTo>
                  <a:cubicBezTo>
                    <a:pt x="4" y="21"/>
                    <a:pt x="8" y="22"/>
                    <a:pt x="12" y="2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8" y="10"/>
                    <a:pt x="30" y="6"/>
                    <a:pt x="28" y="3"/>
                  </a:cubicBezTo>
                  <a:cubicBezTo>
                    <a:pt x="27" y="0"/>
                    <a:pt x="22" y="0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549275" y="163513"/>
              <a:ext cx="114300" cy="84138"/>
            </a:xfrm>
            <a:custGeom>
              <a:avLst/>
              <a:gdLst>
                <a:gd name="T0" fmla="*/ 12 w 30"/>
                <a:gd name="T1" fmla="*/ 20 h 22"/>
                <a:gd name="T2" fmla="*/ 24 w 30"/>
                <a:gd name="T3" fmla="*/ 12 h 22"/>
                <a:gd name="T4" fmla="*/ 28 w 30"/>
                <a:gd name="T5" fmla="*/ 3 h 22"/>
                <a:gd name="T6" fmla="*/ 18 w 30"/>
                <a:gd name="T7" fmla="*/ 2 h 22"/>
                <a:gd name="T8" fmla="*/ 6 w 30"/>
                <a:gd name="T9" fmla="*/ 9 h 22"/>
                <a:gd name="T10" fmla="*/ 2 w 30"/>
                <a:gd name="T11" fmla="*/ 18 h 22"/>
                <a:gd name="T12" fmla="*/ 12 w 30"/>
                <a:gd name="T13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">
                  <a:moveTo>
                    <a:pt x="12" y="20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8" y="10"/>
                    <a:pt x="30" y="6"/>
                    <a:pt x="28" y="3"/>
                  </a:cubicBezTo>
                  <a:cubicBezTo>
                    <a:pt x="26" y="0"/>
                    <a:pt x="22" y="0"/>
                    <a:pt x="18" y="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" y="11"/>
                    <a:pt x="0" y="15"/>
                    <a:pt x="2" y="18"/>
                  </a:cubicBezTo>
                  <a:cubicBezTo>
                    <a:pt x="3" y="21"/>
                    <a:pt x="8" y="22"/>
                    <a:pt x="1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Freeform 14"/>
            <p:cNvSpPr/>
            <p:nvPr/>
          </p:nvSpPr>
          <p:spPr bwMode="auto">
            <a:xfrm>
              <a:off x="457200" y="41275"/>
              <a:ext cx="84138" cy="111125"/>
            </a:xfrm>
            <a:custGeom>
              <a:avLst/>
              <a:gdLst>
                <a:gd name="T0" fmla="*/ 18 w 22"/>
                <a:gd name="T1" fmla="*/ 1 h 29"/>
                <a:gd name="T2" fmla="*/ 9 w 22"/>
                <a:gd name="T3" fmla="*/ 5 h 29"/>
                <a:gd name="T4" fmla="*/ 2 w 22"/>
                <a:gd name="T5" fmla="*/ 18 h 29"/>
                <a:gd name="T6" fmla="*/ 3 w 22"/>
                <a:gd name="T7" fmla="*/ 28 h 29"/>
                <a:gd name="T8" fmla="*/ 12 w 22"/>
                <a:gd name="T9" fmla="*/ 24 h 29"/>
                <a:gd name="T10" fmla="*/ 19 w 22"/>
                <a:gd name="T11" fmla="*/ 11 h 29"/>
                <a:gd name="T12" fmla="*/ 18 w 22"/>
                <a:gd name="T13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9">
                  <a:moveTo>
                    <a:pt x="18" y="1"/>
                  </a:moveTo>
                  <a:cubicBezTo>
                    <a:pt x="15" y="0"/>
                    <a:pt x="11" y="1"/>
                    <a:pt x="9" y="5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1"/>
                    <a:pt x="0" y="26"/>
                    <a:pt x="3" y="28"/>
                  </a:cubicBezTo>
                  <a:cubicBezTo>
                    <a:pt x="6" y="29"/>
                    <a:pt x="10" y="27"/>
                    <a:pt x="12" y="24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2" y="8"/>
                    <a:pt x="21" y="3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4" name="Text Box 43"/>
          <p:cNvSpPr txBox="1"/>
          <p:nvPr/>
        </p:nvSpPr>
        <p:spPr>
          <a:xfrm>
            <a:off x="4082415" y="5260340"/>
            <a:ext cx="7695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TW">
                <a:ea typeface="新細明體" panose="02020500000000000000" charset="-120"/>
              </a:rPr>
              <a:t>歸納完發現，跟上一個方法實際上差不多，也是從小填到大，讓可以達到的連續最大值變大。所以就併到方法二去了。</a:t>
            </a:r>
            <a:endParaRPr lang="zh-TW">
              <a:ea typeface="新細明體" panose="02020500000000000000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1355"/>
          </a:xfrm>
        </p:spPr>
        <p:txBody>
          <a:bodyPr/>
          <a:p>
            <a:r>
              <a:rPr lang="zh-TW" altLang="en-US"/>
              <a:t>結論：</a:t>
            </a:r>
            <a:br>
              <a:rPr lang="zh-TW" altLang="en-US"/>
            </a:br>
            <a:r>
              <a:rPr lang="en-US" altLang="zh-TW"/>
              <a:t>1. </a:t>
            </a:r>
            <a:r>
              <a:rPr lang="zh-TW" altLang="en-US"/>
              <a:t>一</a:t>
            </a:r>
            <a:r>
              <a:rPr lang="en-US" altLang="zh-TW"/>
              <a:t>頁n*m的郵票共有2^(nm)種撕法</a:t>
            </a:r>
            <a:br>
              <a:rPr lang="en-US" altLang="zh-TW"/>
            </a:br>
            <a:r>
              <a:rPr lang="en-US" altLang="zh-TW"/>
              <a:t>2. 一頁n*m郵票，撕下的郵票可達到的連續最大值必小於等於其連通子集合個數。</a:t>
            </a:r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307205" y="2288540"/>
            <a:ext cx="5112385" cy="1443990"/>
          </a:xfrm>
          <a:prstGeom prst="rect">
            <a:avLst/>
          </a:prstGeom>
          <a:noFill/>
        </p:spPr>
        <p:txBody>
          <a:bodyPr wrap="square" lIns="91417" tIns="45709" rIns="91417" bIns="45709">
            <a:spAutoFit/>
          </a:bodyPr>
          <a:lstStyle>
            <a:defPPr>
              <a:defRPr lang="zh-CN"/>
            </a:defPPr>
            <a:lvl1pPr algn="r">
              <a:defRPr sz="1250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sz="8800">
                <a:latin typeface="Arial" panose="020B0604020202020204" pitchFamily="34" charset="0"/>
                <a:sym typeface="+mn-lt"/>
              </a:rPr>
              <a:t>THANKS</a:t>
            </a:r>
            <a:endParaRPr lang="zh-CN" altLang="en-US" sz="880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45491" y="3630593"/>
            <a:ext cx="5735553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zh-CN" sz="11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感謝你們誠摯地聆聽，由於本研究尚未結束，所以並沒有什麼重要的結論。</a:t>
            </a:r>
            <a:endParaRPr kumimoji="0" lang="zh-TW" altLang="zh-CN" sz="11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56929" y="0"/>
            <a:ext cx="480242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18593" y="1615543"/>
            <a:ext cx="3433356" cy="772293"/>
            <a:chOff x="6614683" y="1615543"/>
            <a:chExt cx="3433356" cy="772293"/>
          </a:xfrm>
        </p:grpSpPr>
        <p:sp>
          <p:nvSpPr>
            <p:cNvPr id="6" name="椭圆 1"/>
            <p:cNvSpPr>
              <a:spLocks noChangeArrowheads="1"/>
            </p:cNvSpPr>
            <p:nvPr/>
          </p:nvSpPr>
          <p:spPr bwMode="auto">
            <a:xfrm>
              <a:off x="6614683" y="1615543"/>
              <a:ext cx="610177" cy="610177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TextBox 32"/>
            <p:cNvSpPr txBox="1">
              <a:spLocks noChangeArrowheads="1"/>
            </p:cNvSpPr>
            <p:nvPr/>
          </p:nvSpPr>
          <p:spPr bwMode="auto">
            <a:xfrm>
              <a:off x="6667661" y="1681081"/>
              <a:ext cx="748030" cy="7067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375959" y="1707159"/>
              <a:ext cx="2672080" cy="6508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defTabSz="914400">
                <a:lnSpc>
                  <a:spcPct val="130000"/>
                </a:lnSpc>
              </a:pPr>
              <a:r>
                <a:rPr lang="zh-TW" altLang="en-US" sz="280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研究動機與目的</a:t>
              </a:r>
              <a:endParaRPr lang="zh-TW" altLang="en-US" sz="280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771571" y="2718831"/>
            <a:ext cx="3695973" cy="708958"/>
            <a:chOff x="6667661" y="2718831"/>
            <a:chExt cx="3695973" cy="708958"/>
          </a:xfrm>
        </p:grpSpPr>
        <p:sp>
          <p:nvSpPr>
            <p:cNvPr id="11" name="TextBox 32"/>
            <p:cNvSpPr txBox="1">
              <a:spLocks noChangeArrowheads="1"/>
            </p:cNvSpPr>
            <p:nvPr/>
          </p:nvSpPr>
          <p:spPr bwMode="auto">
            <a:xfrm>
              <a:off x="6667661" y="2721034"/>
              <a:ext cx="748030" cy="7067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375959" y="2718831"/>
              <a:ext cx="2987675" cy="6508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l" defTabSz="914400">
                <a:lnSpc>
                  <a:spcPct val="130000"/>
                </a:lnSpc>
              </a:pPr>
              <a:r>
                <a:rPr lang="en-US" altLang="zh-CN" sz="280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研究過程與方法-1</a:t>
              </a:r>
              <a:endParaRPr lang="en-US" altLang="zh-CN" sz="280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18593" y="3734261"/>
            <a:ext cx="3748951" cy="772293"/>
            <a:chOff x="6614683" y="3734261"/>
            <a:chExt cx="3748951" cy="772293"/>
          </a:xfrm>
        </p:grpSpPr>
        <p:sp>
          <p:nvSpPr>
            <p:cNvPr id="15" name="椭圆 1"/>
            <p:cNvSpPr>
              <a:spLocks noChangeArrowheads="1"/>
            </p:cNvSpPr>
            <p:nvPr/>
          </p:nvSpPr>
          <p:spPr bwMode="auto">
            <a:xfrm>
              <a:off x="6614683" y="3734261"/>
              <a:ext cx="610177" cy="610177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TextBox 32"/>
            <p:cNvSpPr txBox="1">
              <a:spLocks noChangeArrowheads="1"/>
            </p:cNvSpPr>
            <p:nvPr/>
          </p:nvSpPr>
          <p:spPr bwMode="auto">
            <a:xfrm>
              <a:off x="6667661" y="3799799"/>
              <a:ext cx="748030" cy="7067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375959" y="3807025"/>
              <a:ext cx="2987675" cy="6508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l" defTabSz="914400">
                <a:lnSpc>
                  <a:spcPct val="130000"/>
                </a:lnSpc>
              </a:pPr>
              <a:r>
                <a:rPr lang="en-US" altLang="zh-CN" sz="280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研究過程與方法-2</a:t>
              </a:r>
              <a:endParaRPr lang="en-US" altLang="zh-CN" sz="28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718593" y="4774214"/>
            <a:ext cx="3748951" cy="772293"/>
            <a:chOff x="6614683" y="4774214"/>
            <a:chExt cx="3748951" cy="772293"/>
          </a:xfrm>
        </p:grpSpPr>
        <p:sp>
          <p:nvSpPr>
            <p:cNvPr id="20" name="椭圆 1"/>
            <p:cNvSpPr>
              <a:spLocks noChangeArrowheads="1"/>
            </p:cNvSpPr>
            <p:nvPr/>
          </p:nvSpPr>
          <p:spPr bwMode="auto">
            <a:xfrm>
              <a:off x="6614683" y="4774214"/>
              <a:ext cx="610177" cy="610177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TextBox 32"/>
            <p:cNvSpPr txBox="1">
              <a:spLocks noChangeArrowheads="1"/>
            </p:cNvSpPr>
            <p:nvPr/>
          </p:nvSpPr>
          <p:spPr bwMode="auto">
            <a:xfrm>
              <a:off x="6667661" y="4839752"/>
              <a:ext cx="748030" cy="7067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375959" y="4856406"/>
              <a:ext cx="2987675" cy="6508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l" defTabSz="914400">
                <a:lnSpc>
                  <a:spcPct val="130000"/>
                </a:lnSpc>
              </a:pPr>
              <a:r>
                <a:rPr lang="en-US" altLang="zh-CN" sz="280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研究過程與方法-3</a:t>
              </a:r>
              <a:endParaRPr lang="en-US" altLang="zh-CN" sz="28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56929" y="0"/>
            <a:ext cx="4802420" cy="685800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4383771" y="999555"/>
            <a:ext cx="1345525" cy="4425315"/>
            <a:chOff x="4383771" y="999555"/>
            <a:chExt cx="1345525" cy="4425315"/>
          </a:xfrm>
        </p:grpSpPr>
        <p:sp>
          <p:nvSpPr>
            <p:cNvPr id="26" name="文本框 25"/>
            <p:cNvSpPr txBox="1"/>
            <p:nvPr/>
          </p:nvSpPr>
          <p:spPr>
            <a:xfrm>
              <a:off x="4383771" y="2655450"/>
              <a:ext cx="1106170" cy="195097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endParaRPr lang="zh-CN" altLang="en-US" sz="60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438976" y="999555"/>
              <a:ext cx="1290320" cy="442531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TW" altLang="en-US" sz="7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目錄</a:t>
              </a:r>
              <a:endParaRPr lang="zh-TW" altLang="en-US" sz="7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5617792" y="3762426"/>
            <a:ext cx="4466690" cy="55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r>
              <a:rPr lang="en-US" altLang="zh-CN" sz="3600" cap="all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研究動機與目的</a:t>
            </a:r>
            <a:endParaRPr lang="en-US" altLang="zh-CN" sz="3600" cap="all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6400165" y="2396490"/>
            <a:ext cx="3684270" cy="1567180"/>
          </a:xfrm>
          <a:prstGeom prst="rect">
            <a:avLst/>
          </a:prstGeom>
          <a:noFill/>
        </p:spPr>
        <p:txBody>
          <a:bodyPr wrap="square" lIns="91417" tIns="45709" rIns="91417" bIns="45709">
            <a:spAutoFit/>
          </a:bodyPr>
          <a:lstStyle/>
          <a:p>
            <a:pPr algn="r"/>
            <a:r>
              <a:rPr lang="en-US" altLang="zh-CN" sz="9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rPr>
              <a:t>ONE</a:t>
            </a:r>
            <a:endParaRPr lang="en-US" altLang="zh-CN" sz="9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4899025" y="4324985"/>
            <a:ext cx="5340350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600" spc="198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本研究主要探討給定一頁m*n的長方形郵票總數求從１開始，的可連續撕下的面值總額，的連續最大值及將其面值分配在一頁m*n的長方形郵票中。</a:t>
            </a:r>
            <a:endParaRPr lang="en-US" sz="1600" spc="198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56929" y="0"/>
            <a:ext cx="480242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V="1">
            <a:off x="1693584" y="1871869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007" y="1674668"/>
            <a:ext cx="3623470" cy="133794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flipV="1">
            <a:off x="2732086" y="38949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93509" y="3697787"/>
            <a:ext cx="3623470" cy="133794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592826" y="3725062"/>
            <a:ext cx="6437124" cy="1436373"/>
            <a:chOff x="6995864" y="2048210"/>
            <a:chExt cx="6437124" cy="1436373"/>
          </a:xfrm>
        </p:grpSpPr>
        <p:sp>
          <p:nvSpPr>
            <p:cNvPr id="11" name="文本框 10"/>
            <p:cNvSpPr txBox="1"/>
            <p:nvPr/>
          </p:nvSpPr>
          <p:spPr>
            <a:xfrm>
              <a:off x="7017737" y="2048210"/>
              <a:ext cx="269964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研究目的</a:t>
              </a:r>
              <a:endParaRPr lang="en-US" altLang="zh-CN" sz="280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995864" y="2562563"/>
              <a:ext cx="6437124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一、在任意n*m的一頁郵票中都通用的最佳配置面額方法。</a:t>
              </a:r>
              <a:endParaRPr lang="en-US" altLang="zh-CN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二、求出n-方垛的個數與其關聯。</a:t>
              </a:r>
              <a:endParaRPr lang="en-US" altLang="zh-CN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556420" y="1704797"/>
            <a:ext cx="6368630" cy="1852298"/>
            <a:chOff x="6995865" y="2048210"/>
            <a:chExt cx="6368630" cy="1852298"/>
          </a:xfrm>
        </p:grpSpPr>
        <p:sp>
          <p:nvSpPr>
            <p:cNvPr id="14" name="文本框 13"/>
            <p:cNvSpPr txBox="1"/>
            <p:nvPr/>
          </p:nvSpPr>
          <p:spPr>
            <a:xfrm>
              <a:off x="7017737" y="2048210"/>
              <a:ext cx="269964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研究動機</a:t>
              </a:r>
              <a:endParaRPr lang="en-US" altLang="zh-CN" sz="280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995865" y="2562563"/>
              <a:ext cx="6368630" cy="1337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雖然郵票面值分配的問題不是什麼了不起的學問，卻是一種可以在生活中幫助人們的數學。在小小的一頁郵票上竟然有著許多耐人尋味的小細節</a:t>
              </a:r>
              <a:r>
                <a:rPr lang="zh-TW" altLang="en-US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，十分耐人尋味。</a:t>
              </a:r>
              <a:endParaRPr lang="zh-TW" altLang="en-US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4403090" y="3660775"/>
            <a:ext cx="5913755" cy="55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r>
              <a:rPr lang="en-US" altLang="zh-CN" sz="3600" cap="all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研究過程與方法-1</a:t>
            </a:r>
            <a:endParaRPr lang="en-US" altLang="zh-CN" sz="3600" cap="all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4883785" y="2275205"/>
            <a:ext cx="5588000" cy="1567180"/>
          </a:xfrm>
          <a:prstGeom prst="rect">
            <a:avLst/>
          </a:prstGeom>
          <a:noFill/>
        </p:spPr>
        <p:txBody>
          <a:bodyPr wrap="square" lIns="91417" tIns="45709" rIns="91417" bIns="45709">
            <a:spAutoFit/>
          </a:bodyPr>
          <a:lstStyle/>
          <a:p>
            <a:pPr algn="r"/>
            <a:r>
              <a:rPr lang="en-US" altLang="zh-CN" sz="9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rPr>
              <a:t>TWO</a:t>
            </a:r>
            <a:endParaRPr lang="en-US" altLang="zh-CN" sz="9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4456430" y="4223385"/>
            <a:ext cx="6015355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1600" spc="198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en-US" sz="1600" spc="198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n-</a:t>
            </a:r>
            <a:r>
              <a:rPr lang="zh-TW" altLang="en-US" sz="1600" spc="198">
                <a:solidFill>
                  <a:schemeClr val="bg1">
                    <a:lumMod val="50000"/>
                  </a:schemeClr>
                </a:solidFill>
                <a:ea typeface="新細明體" panose="02020500000000000000" charset="-120"/>
                <a:cs typeface="+mn-ea"/>
                <a:sym typeface="+mn-lt"/>
              </a:rPr>
              <a:t>方垛求出連續</a:t>
            </a:r>
            <a:r>
              <a:rPr lang="en-US" sz="1600" spc="198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最大值</a:t>
            </a:r>
            <a:endParaRPr lang="en-US" sz="1600" spc="198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56929" y="0"/>
            <a:ext cx="480242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033854" y="1446289"/>
            <a:ext cx="4172375" cy="4361708"/>
            <a:chOff x="3675226" y="1981200"/>
            <a:chExt cx="1483588" cy="1550910"/>
          </a:xfrm>
        </p:grpSpPr>
        <p:grpSp>
          <p:nvGrpSpPr>
            <p:cNvPr id="27" name="组合 26"/>
            <p:cNvGrpSpPr/>
            <p:nvPr/>
          </p:nvGrpSpPr>
          <p:grpSpPr>
            <a:xfrm>
              <a:off x="3925336" y="2097717"/>
              <a:ext cx="1233478" cy="1234483"/>
              <a:chOff x="1903413" y="1601788"/>
              <a:chExt cx="1949450" cy="1951038"/>
            </a:xfrm>
          </p:grpSpPr>
          <p:sp>
            <p:nvSpPr>
              <p:cNvPr id="38" name="Oval 6"/>
              <p:cNvSpPr>
                <a:spLocks noChangeArrowheads="1"/>
              </p:cNvSpPr>
              <p:nvPr/>
            </p:nvSpPr>
            <p:spPr bwMode="auto">
              <a:xfrm>
                <a:off x="1911350" y="1611313"/>
                <a:ext cx="1931987" cy="19319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>
                  <a:solidFill>
                    <a:srgbClr val="08080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Oval 7"/>
              <p:cNvSpPr>
                <a:spLocks noChangeArrowheads="1"/>
              </p:cNvSpPr>
              <p:nvPr/>
            </p:nvSpPr>
            <p:spPr bwMode="auto">
              <a:xfrm>
                <a:off x="2730500" y="2430463"/>
                <a:ext cx="295275" cy="295275"/>
              </a:xfrm>
              <a:prstGeom prst="ellipse">
                <a:avLst/>
              </a:prstGeom>
              <a:solidFill>
                <a:srgbClr val="979797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>
                  <a:solidFill>
                    <a:srgbClr val="08080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Freeform 8"/>
              <p:cNvSpPr>
                <a:spLocks noEditPoints="1"/>
              </p:cNvSpPr>
              <p:nvPr/>
            </p:nvSpPr>
            <p:spPr bwMode="auto">
              <a:xfrm>
                <a:off x="1903413" y="1601788"/>
                <a:ext cx="1949450" cy="1951038"/>
              </a:xfrm>
              <a:custGeom>
                <a:avLst/>
                <a:gdLst>
                  <a:gd name="T0" fmla="*/ 660 w 1320"/>
                  <a:gd name="T1" fmla="*/ 0 h 1320"/>
                  <a:gd name="T2" fmla="*/ 0 w 1320"/>
                  <a:gd name="T3" fmla="*/ 660 h 1320"/>
                  <a:gd name="T4" fmla="*/ 660 w 1320"/>
                  <a:gd name="T5" fmla="*/ 1320 h 1320"/>
                  <a:gd name="T6" fmla="*/ 1320 w 1320"/>
                  <a:gd name="T7" fmla="*/ 660 h 1320"/>
                  <a:gd name="T8" fmla="*/ 660 w 1320"/>
                  <a:gd name="T9" fmla="*/ 0 h 1320"/>
                  <a:gd name="T10" fmla="*/ 660 w 1320"/>
                  <a:gd name="T11" fmla="*/ 1224 h 1320"/>
                  <a:gd name="T12" fmla="*/ 96 w 1320"/>
                  <a:gd name="T13" fmla="*/ 660 h 1320"/>
                  <a:gd name="T14" fmla="*/ 660 w 1320"/>
                  <a:gd name="T15" fmla="*/ 96 h 1320"/>
                  <a:gd name="T16" fmla="*/ 1224 w 1320"/>
                  <a:gd name="T17" fmla="*/ 660 h 1320"/>
                  <a:gd name="T18" fmla="*/ 660 w 1320"/>
                  <a:gd name="T19" fmla="*/ 1224 h 1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0" h="1320">
                    <a:moveTo>
                      <a:pt x="660" y="0"/>
                    </a:moveTo>
                    <a:cubicBezTo>
                      <a:pt x="295" y="0"/>
                      <a:pt x="0" y="296"/>
                      <a:pt x="0" y="660"/>
                    </a:cubicBezTo>
                    <a:cubicBezTo>
                      <a:pt x="0" y="1025"/>
                      <a:pt x="295" y="1320"/>
                      <a:pt x="660" y="1320"/>
                    </a:cubicBezTo>
                    <a:cubicBezTo>
                      <a:pt x="1025" y="1320"/>
                      <a:pt x="1320" y="1025"/>
                      <a:pt x="1320" y="660"/>
                    </a:cubicBezTo>
                    <a:cubicBezTo>
                      <a:pt x="1320" y="296"/>
                      <a:pt x="1025" y="0"/>
                      <a:pt x="660" y="0"/>
                    </a:cubicBezTo>
                    <a:close/>
                    <a:moveTo>
                      <a:pt x="660" y="1224"/>
                    </a:moveTo>
                    <a:cubicBezTo>
                      <a:pt x="349" y="1224"/>
                      <a:pt x="96" y="972"/>
                      <a:pt x="96" y="660"/>
                    </a:cubicBezTo>
                    <a:cubicBezTo>
                      <a:pt x="96" y="349"/>
                      <a:pt x="349" y="96"/>
                      <a:pt x="660" y="96"/>
                    </a:cubicBezTo>
                    <a:cubicBezTo>
                      <a:pt x="971" y="96"/>
                      <a:pt x="1224" y="349"/>
                      <a:pt x="1224" y="660"/>
                    </a:cubicBezTo>
                    <a:cubicBezTo>
                      <a:pt x="1224" y="972"/>
                      <a:pt x="971" y="1224"/>
                      <a:pt x="660" y="1224"/>
                    </a:cubicBez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>
                  <a:solidFill>
                    <a:srgbClr val="08080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Freeform 9"/>
              <p:cNvSpPr>
                <a:spLocks noEditPoints="1"/>
              </p:cNvSpPr>
              <p:nvPr/>
            </p:nvSpPr>
            <p:spPr bwMode="auto">
              <a:xfrm>
                <a:off x="2181225" y="1882776"/>
                <a:ext cx="1392237" cy="1390650"/>
              </a:xfrm>
              <a:custGeom>
                <a:avLst/>
                <a:gdLst>
                  <a:gd name="T0" fmla="*/ 471 w 942"/>
                  <a:gd name="T1" fmla="*/ 0 h 941"/>
                  <a:gd name="T2" fmla="*/ 0 w 942"/>
                  <a:gd name="T3" fmla="*/ 470 h 941"/>
                  <a:gd name="T4" fmla="*/ 471 w 942"/>
                  <a:gd name="T5" fmla="*/ 941 h 941"/>
                  <a:gd name="T6" fmla="*/ 942 w 942"/>
                  <a:gd name="T7" fmla="*/ 470 h 941"/>
                  <a:gd name="T8" fmla="*/ 471 w 942"/>
                  <a:gd name="T9" fmla="*/ 0 h 941"/>
                  <a:gd name="T10" fmla="*/ 471 w 942"/>
                  <a:gd name="T11" fmla="*/ 854 h 941"/>
                  <a:gd name="T12" fmla="*/ 87 w 942"/>
                  <a:gd name="T13" fmla="*/ 470 h 941"/>
                  <a:gd name="T14" fmla="*/ 471 w 942"/>
                  <a:gd name="T15" fmla="*/ 86 h 941"/>
                  <a:gd name="T16" fmla="*/ 855 w 942"/>
                  <a:gd name="T17" fmla="*/ 470 h 941"/>
                  <a:gd name="T18" fmla="*/ 471 w 942"/>
                  <a:gd name="T19" fmla="*/ 854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2" h="941">
                    <a:moveTo>
                      <a:pt x="471" y="0"/>
                    </a:moveTo>
                    <a:cubicBezTo>
                      <a:pt x="211" y="0"/>
                      <a:pt x="0" y="210"/>
                      <a:pt x="0" y="470"/>
                    </a:cubicBezTo>
                    <a:cubicBezTo>
                      <a:pt x="0" y="730"/>
                      <a:pt x="211" y="941"/>
                      <a:pt x="471" y="941"/>
                    </a:cubicBezTo>
                    <a:cubicBezTo>
                      <a:pt x="731" y="941"/>
                      <a:pt x="942" y="730"/>
                      <a:pt x="942" y="470"/>
                    </a:cubicBezTo>
                    <a:cubicBezTo>
                      <a:pt x="942" y="210"/>
                      <a:pt x="731" y="0"/>
                      <a:pt x="471" y="0"/>
                    </a:cubicBezTo>
                    <a:close/>
                    <a:moveTo>
                      <a:pt x="471" y="854"/>
                    </a:moveTo>
                    <a:cubicBezTo>
                      <a:pt x="259" y="854"/>
                      <a:pt x="87" y="682"/>
                      <a:pt x="87" y="470"/>
                    </a:cubicBezTo>
                    <a:cubicBezTo>
                      <a:pt x="87" y="258"/>
                      <a:pt x="259" y="86"/>
                      <a:pt x="471" y="86"/>
                    </a:cubicBezTo>
                    <a:cubicBezTo>
                      <a:pt x="683" y="86"/>
                      <a:pt x="855" y="258"/>
                      <a:pt x="855" y="470"/>
                    </a:cubicBezTo>
                    <a:cubicBezTo>
                      <a:pt x="855" y="682"/>
                      <a:pt x="683" y="854"/>
                      <a:pt x="471" y="854"/>
                    </a:cubicBez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>
                  <a:solidFill>
                    <a:srgbClr val="08080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Freeform 10"/>
              <p:cNvSpPr>
                <a:spLocks noEditPoints="1"/>
              </p:cNvSpPr>
              <p:nvPr/>
            </p:nvSpPr>
            <p:spPr bwMode="auto">
              <a:xfrm>
                <a:off x="2468563" y="2168526"/>
                <a:ext cx="819150" cy="819150"/>
              </a:xfrm>
              <a:custGeom>
                <a:avLst/>
                <a:gdLst>
                  <a:gd name="T0" fmla="*/ 277 w 554"/>
                  <a:gd name="T1" fmla="*/ 0 h 555"/>
                  <a:gd name="T2" fmla="*/ 0 w 554"/>
                  <a:gd name="T3" fmla="*/ 277 h 555"/>
                  <a:gd name="T4" fmla="*/ 277 w 554"/>
                  <a:gd name="T5" fmla="*/ 555 h 555"/>
                  <a:gd name="T6" fmla="*/ 554 w 554"/>
                  <a:gd name="T7" fmla="*/ 277 h 555"/>
                  <a:gd name="T8" fmla="*/ 277 w 554"/>
                  <a:gd name="T9" fmla="*/ 0 h 555"/>
                  <a:gd name="T10" fmla="*/ 277 w 554"/>
                  <a:gd name="T11" fmla="*/ 464 h 555"/>
                  <a:gd name="T12" fmla="*/ 90 w 554"/>
                  <a:gd name="T13" fmla="*/ 277 h 555"/>
                  <a:gd name="T14" fmla="*/ 277 w 554"/>
                  <a:gd name="T15" fmla="*/ 91 h 555"/>
                  <a:gd name="T16" fmla="*/ 464 w 554"/>
                  <a:gd name="T17" fmla="*/ 277 h 555"/>
                  <a:gd name="T18" fmla="*/ 277 w 554"/>
                  <a:gd name="T19" fmla="*/ 464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4" h="555">
                    <a:moveTo>
                      <a:pt x="277" y="0"/>
                    </a:moveTo>
                    <a:cubicBezTo>
                      <a:pt x="124" y="0"/>
                      <a:pt x="0" y="124"/>
                      <a:pt x="0" y="277"/>
                    </a:cubicBezTo>
                    <a:cubicBezTo>
                      <a:pt x="0" y="430"/>
                      <a:pt x="124" y="555"/>
                      <a:pt x="277" y="555"/>
                    </a:cubicBezTo>
                    <a:cubicBezTo>
                      <a:pt x="430" y="555"/>
                      <a:pt x="554" y="430"/>
                      <a:pt x="554" y="277"/>
                    </a:cubicBezTo>
                    <a:cubicBezTo>
                      <a:pt x="554" y="124"/>
                      <a:pt x="430" y="0"/>
                      <a:pt x="277" y="0"/>
                    </a:cubicBezTo>
                    <a:close/>
                    <a:moveTo>
                      <a:pt x="277" y="464"/>
                    </a:moveTo>
                    <a:cubicBezTo>
                      <a:pt x="174" y="464"/>
                      <a:pt x="90" y="380"/>
                      <a:pt x="90" y="277"/>
                    </a:cubicBezTo>
                    <a:cubicBezTo>
                      <a:pt x="90" y="174"/>
                      <a:pt x="174" y="91"/>
                      <a:pt x="277" y="91"/>
                    </a:cubicBezTo>
                    <a:cubicBezTo>
                      <a:pt x="380" y="91"/>
                      <a:pt x="464" y="174"/>
                      <a:pt x="464" y="277"/>
                    </a:cubicBezTo>
                    <a:cubicBezTo>
                      <a:pt x="464" y="380"/>
                      <a:pt x="380" y="464"/>
                      <a:pt x="277" y="464"/>
                    </a:cubicBez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>
                  <a:solidFill>
                    <a:srgbClr val="080808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675226" y="1981200"/>
              <a:ext cx="868858" cy="734261"/>
              <a:chOff x="1508126" y="1417638"/>
              <a:chExt cx="1373187" cy="1160463"/>
            </a:xfrm>
          </p:grpSpPr>
          <p:sp>
            <p:nvSpPr>
              <p:cNvPr id="33" name="Freeform 11"/>
              <p:cNvSpPr/>
              <p:nvPr/>
            </p:nvSpPr>
            <p:spPr bwMode="auto">
              <a:xfrm>
                <a:off x="1508126" y="1636713"/>
                <a:ext cx="444500" cy="239713"/>
              </a:xfrm>
              <a:custGeom>
                <a:avLst/>
                <a:gdLst>
                  <a:gd name="T0" fmla="*/ 280 w 280"/>
                  <a:gd name="T1" fmla="*/ 117 h 151"/>
                  <a:gd name="T2" fmla="*/ 146 w 280"/>
                  <a:gd name="T3" fmla="*/ 151 h 151"/>
                  <a:gd name="T4" fmla="*/ 0 w 280"/>
                  <a:gd name="T5" fmla="*/ 33 h 151"/>
                  <a:gd name="T6" fmla="*/ 134 w 280"/>
                  <a:gd name="T7" fmla="*/ 0 h 151"/>
                  <a:gd name="T8" fmla="*/ 280 w 280"/>
                  <a:gd name="T9" fmla="*/ 11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51">
                    <a:moveTo>
                      <a:pt x="280" y="117"/>
                    </a:moveTo>
                    <a:lnTo>
                      <a:pt x="146" y="151"/>
                    </a:lnTo>
                    <a:lnTo>
                      <a:pt x="0" y="33"/>
                    </a:lnTo>
                    <a:lnTo>
                      <a:pt x="134" y="0"/>
                    </a:lnTo>
                    <a:lnTo>
                      <a:pt x="280" y="117"/>
                    </a:lnTo>
                    <a:close/>
                  </a:path>
                </a:pathLst>
              </a:custGeom>
              <a:solidFill>
                <a:srgbClr val="585858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>
                  <a:solidFill>
                    <a:srgbClr val="08080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Freeform 12"/>
              <p:cNvSpPr/>
              <p:nvPr/>
            </p:nvSpPr>
            <p:spPr bwMode="auto">
              <a:xfrm>
                <a:off x="1720850" y="1417638"/>
                <a:ext cx="238125" cy="404813"/>
              </a:xfrm>
              <a:custGeom>
                <a:avLst/>
                <a:gdLst>
                  <a:gd name="T0" fmla="*/ 146 w 150"/>
                  <a:gd name="T1" fmla="*/ 255 h 255"/>
                  <a:gd name="T2" fmla="*/ 150 w 150"/>
                  <a:gd name="T3" fmla="*/ 117 h 255"/>
                  <a:gd name="T4" fmla="*/ 4 w 150"/>
                  <a:gd name="T5" fmla="*/ 0 h 255"/>
                  <a:gd name="T6" fmla="*/ 0 w 150"/>
                  <a:gd name="T7" fmla="*/ 138 h 255"/>
                  <a:gd name="T8" fmla="*/ 146 w 150"/>
                  <a:gd name="T9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55">
                    <a:moveTo>
                      <a:pt x="146" y="255"/>
                    </a:moveTo>
                    <a:lnTo>
                      <a:pt x="150" y="117"/>
                    </a:lnTo>
                    <a:lnTo>
                      <a:pt x="4" y="0"/>
                    </a:lnTo>
                    <a:lnTo>
                      <a:pt x="0" y="138"/>
                    </a:lnTo>
                    <a:lnTo>
                      <a:pt x="146" y="255"/>
                    </a:lnTo>
                    <a:close/>
                  </a:path>
                </a:pathLst>
              </a:custGeom>
              <a:solidFill>
                <a:srgbClr val="585858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>
                  <a:solidFill>
                    <a:srgbClr val="08080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/>
              <p:cNvSpPr/>
              <p:nvPr/>
            </p:nvSpPr>
            <p:spPr bwMode="auto">
              <a:xfrm>
                <a:off x="1660525" y="1577976"/>
                <a:ext cx="1174750" cy="965200"/>
              </a:xfrm>
              <a:custGeom>
                <a:avLst/>
                <a:gdLst>
                  <a:gd name="T0" fmla="*/ 772 w 795"/>
                  <a:gd name="T1" fmla="*/ 654 h 654"/>
                  <a:gd name="T2" fmla="*/ 759 w 795"/>
                  <a:gd name="T3" fmla="*/ 649 h 654"/>
                  <a:gd name="T4" fmla="*/ 10 w 795"/>
                  <a:gd name="T5" fmla="*/ 39 h 654"/>
                  <a:gd name="T6" fmla="*/ 7 w 795"/>
                  <a:gd name="T7" fmla="*/ 10 h 654"/>
                  <a:gd name="T8" fmla="*/ 36 w 795"/>
                  <a:gd name="T9" fmla="*/ 8 h 654"/>
                  <a:gd name="T10" fmla="*/ 785 w 795"/>
                  <a:gd name="T11" fmla="*/ 618 h 654"/>
                  <a:gd name="T12" fmla="*/ 788 w 795"/>
                  <a:gd name="T13" fmla="*/ 646 h 654"/>
                  <a:gd name="T14" fmla="*/ 772 w 795"/>
                  <a:gd name="T15" fmla="*/ 654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5" h="654">
                    <a:moveTo>
                      <a:pt x="772" y="654"/>
                    </a:moveTo>
                    <a:cubicBezTo>
                      <a:pt x="768" y="654"/>
                      <a:pt x="763" y="652"/>
                      <a:pt x="759" y="64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" y="32"/>
                      <a:pt x="0" y="19"/>
                      <a:pt x="7" y="10"/>
                    </a:cubicBezTo>
                    <a:cubicBezTo>
                      <a:pt x="14" y="2"/>
                      <a:pt x="27" y="0"/>
                      <a:pt x="36" y="8"/>
                    </a:cubicBezTo>
                    <a:cubicBezTo>
                      <a:pt x="785" y="618"/>
                      <a:pt x="785" y="618"/>
                      <a:pt x="785" y="618"/>
                    </a:cubicBezTo>
                    <a:cubicBezTo>
                      <a:pt x="794" y="625"/>
                      <a:pt x="795" y="638"/>
                      <a:pt x="788" y="646"/>
                    </a:cubicBezTo>
                    <a:cubicBezTo>
                      <a:pt x="784" y="651"/>
                      <a:pt x="778" y="654"/>
                      <a:pt x="772" y="654"/>
                    </a:cubicBezTo>
                    <a:close/>
                  </a:path>
                </a:pathLst>
              </a:custGeom>
              <a:solidFill>
                <a:srgbClr val="585858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>
                  <a:solidFill>
                    <a:srgbClr val="08080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Freeform 14"/>
              <p:cNvSpPr/>
              <p:nvPr/>
            </p:nvSpPr>
            <p:spPr bwMode="auto">
              <a:xfrm>
                <a:off x="2600325" y="2459038"/>
                <a:ext cx="280987" cy="119063"/>
              </a:xfrm>
              <a:custGeom>
                <a:avLst/>
                <a:gdLst>
                  <a:gd name="T0" fmla="*/ 0 w 177"/>
                  <a:gd name="T1" fmla="*/ 12 h 75"/>
                  <a:gd name="T2" fmla="*/ 177 w 177"/>
                  <a:gd name="T3" fmla="*/ 75 h 75"/>
                  <a:gd name="T4" fmla="*/ 85 w 177"/>
                  <a:gd name="T5" fmla="*/ 0 h 75"/>
                  <a:gd name="T6" fmla="*/ 0 w 177"/>
                  <a:gd name="T7" fmla="*/ 1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" h="75">
                    <a:moveTo>
                      <a:pt x="0" y="12"/>
                    </a:moveTo>
                    <a:lnTo>
                      <a:pt x="177" y="75"/>
                    </a:lnTo>
                    <a:lnTo>
                      <a:pt x="85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>
                  <a:solidFill>
                    <a:srgbClr val="08080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Freeform 15"/>
              <p:cNvSpPr/>
              <p:nvPr/>
            </p:nvSpPr>
            <p:spPr bwMode="auto">
              <a:xfrm>
                <a:off x="2725738" y="2324101"/>
                <a:ext cx="155575" cy="254000"/>
              </a:xfrm>
              <a:custGeom>
                <a:avLst/>
                <a:gdLst>
                  <a:gd name="T0" fmla="*/ 6 w 98"/>
                  <a:gd name="T1" fmla="*/ 85 h 160"/>
                  <a:gd name="T2" fmla="*/ 98 w 98"/>
                  <a:gd name="T3" fmla="*/ 160 h 160"/>
                  <a:gd name="T4" fmla="*/ 0 w 98"/>
                  <a:gd name="T5" fmla="*/ 0 h 160"/>
                  <a:gd name="T6" fmla="*/ 6 w 98"/>
                  <a:gd name="T7" fmla="*/ 85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" h="160">
                    <a:moveTo>
                      <a:pt x="6" y="85"/>
                    </a:moveTo>
                    <a:lnTo>
                      <a:pt x="98" y="160"/>
                    </a:lnTo>
                    <a:lnTo>
                      <a:pt x="0" y="0"/>
                    </a:lnTo>
                    <a:lnTo>
                      <a:pt x="6" y="8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>
                  <a:solidFill>
                    <a:srgbClr val="08080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9" name="Freeform 12"/>
            <p:cNvSpPr/>
            <p:nvPr/>
          </p:nvSpPr>
          <p:spPr bwMode="auto">
            <a:xfrm flipV="1">
              <a:off x="3675226" y="2714959"/>
              <a:ext cx="868858" cy="817151"/>
            </a:xfrm>
            <a:custGeom>
              <a:avLst/>
              <a:gdLst/>
              <a:ahLst/>
              <a:cxnLst/>
              <a:rect l="l" t="t" r="r" b="b"/>
              <a:pathLst>
                <a:path w="1373187" h="1291466">
                  <a:moveTo>
                    <a:pt x="1373186" y="1291466"/>
                  </a:moveTo>
                  <a:lnTo>
                    <a:pt x="1316220" y="1239784"/>
                  </a:lnTo>
                  <a:lnTo>
                    <a:pt x="1316221" y="1239784"/>
                  </a:lnTo>
                  <a:lnTo>
                    <a:pt x="1373187" y="1291466"/>
                  </a:lnTo>
                  <a:lnTo>
                    <a:pt x="1217612" y="1008792"/>
                  </a:lnTo>
                  <a:lnTo>
                    <a:pt x="1224267" y="1113714"/>
                  </a:lnTo>
                  <a:cubicBezTo>
                    <a:pt x="1123585" y="1022574"/>
                    <a:pt x="907850" y="827283"/>
                    <a:pt x="445585" y="408824"/>
                  </a:cubicBezTo>
                  <a:lnTo>
                    <a:pt x="450849" y="206706"/>
                  </a:lnTo>
                  <a:lnTo>
                    <a:pt x="219074" y="0"/>
                  </a:lnTo>
                  <a:lnTo>
                    <a:pt x="213889" y="199085"/>
                  </a:lnTo>
                  <a:lnTo>
                    <a:pt x="205595" y="191578"/>
                  </a:lnTo>
                  <a:cubicBezTo>
                    <a:pt x="192296" y="178438"/>
                    <a:pt x="173086" y="181723"/>
                    <a:pt x="162743" y="194863"/>
                  </a:cubicBezTo>
                  <a:cubicBezTo>
                    <a:pt x="152399" y="209645"/>
                    <a:pt x="153877" y="230996"/>
                    <a:pt x="167176" y="242494"/>
                  </a:cubicBezTo>
                  <a:cubicBezTo>
                    <a:pt x="167176" y="242494"/>
                    <a:pt x="167176" y="242494"/>
                    <a:pt x="169337" y="244450"/>
                  </a:cubicBezTo>
                  <a:lnTo>
                    <a:pt x="178874" y="253084"/>
                  </a:lnTo>
                  <a:lnTo>
                    <a:pt x="0" y="302108"/>
                  </a:lnTo>
                  <a:lnTo>
                    <a:pt x="231775" y="510580"/>
                  </a:lnTo>
                  <a:lnTo>
                    <a:pt x="408272" y="460742"/>
                  </a:lnTo>
                  <a:cubicBezTo>
                    <a:pt x="557041" y="595413"/>
                    <a:pt x="797608" y="813183"/>
                    <a:pt x="1186619" y="1165328"/>
                  </a:cubicBezTo>
                  <a:lnTo>
                    <a:pt x="1092199" y="1180163"/>
                  </a:lnTo>
                  <a:close/>
                </a:path>
              </a:pathLst>
            </a:cu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>
                <a:solidFill>
                  <a:srgbClr val="08080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981698" y="1326212"/>
            <a:ext cx="3708665" cy="677976"/>
            <a:chOff x="6981698" y="1468041"/>
            <a:chExt cx="3708665" cy="677976"/>
          </a:xfrm>
        </p:grpSpPr>
        <p:grpSp>
          <p:nvGrpSpPr>
            <p:cNvPr id="5" name="组合 4"/>
            <p:cNvGrpSpPr/>
            <p:nvPr/>
          </p:nvGrpSpPr>
          <p:grpSpPr>
            <a:xfrm>
              <a:off x="7717293" y="1468041"/>
              <a:ext cx="2973070" cy="677976"/>
              <a:chOff x="7828794" y="1509036"/>
              <a:chExt cx="2973070" cy="677976"/>
            </a:xfrm>
          </p:grpSpPr>
          <p:sp>
            <p:nvSpPr>
              <p:cNvPr id="67" name="文本框 66"/>
              <p:cNvSpPr txBox="1"/>
              <p:nvPr/>
            </p:nvSpPr>
            <p:spPr>
              <a:xfrm>
                <a:off x="7870704" y="1509036"/>
                <a:ext cx="293116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zh-CN" sz="2000">
                    <a:cs typeface="+mn-ea"/>
                    <a:sym typeface="+mn-lt"/>
                  </a:rPr>
                  <a:t>求出可以達到的最大值</a:t>
                </a:r>
                <a:endParaRPr lang="zh-TW" altLang="zh-CN" sz="2000">
                  <a:cs typeface="+mn-ea"/>
                  <a:sym typeface="+mn-lt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7828794" y="1856177"/>
                <a:ext cx="2930683" cy="33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TW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使用含邊角接壤的</a:t>
                </a: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n-</a:t>
                </a:r>
                <a:r>
                  <a:rPr kumimoji="0" lang="zh-TW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ea typeface="新細明體" panose="02020500000000000000" charset="-120"/>
                    <a:cs typeface="+mn-ea"/>
                    <a:sym typeface="+mn-lt"/>
                  </a:rPr>
                  <a:t>方垛的個數求出。</a:t>
                </a:r>
                <a:endParaRPr kumimoji="0" lang="zh-TW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ea typeface="新細明體" panose="02020500000000000000" charset="-120"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6981698" y="1561614"/>
              <a:ext cx="540000" cy="550106"/>
              <a:chOff x="7233879" y="1602609"/>
              <a:chExt cx="540000" cy="550106"/>
            </a:xfrm>
          </p:grpSpPr>
          <p:sp>
            <p:nvSpPr>
              <p:cNvPr id="2" name="椭圆 1"/>
              <p:cNvSpPr/>
              <p:nvPr/>
            </p:nvSpPr>
            <p:spPr>
              <a:xfrm flipV="1">
                <a:off x="7233879" y="1602609"/>
                <a:ext cx="540000" cy="540000"/>
              </a:xfrm>
              <a:prstGeom prst="ellipse">
                <a:avLst/>
              </a:prstGeom>
              <a:solidFill>
                <a:srgbClr val="97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7237953" y="1630745"/>
                <a:ext cx="52050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en-US" altLang="zh-CN" sz="28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979786" y="2492182"/>
            <a:ext cx="4102470" cy="677976"/>
            <a:chOff x="6979786" y="2594255"/>
            <a:chExt cx="4102470" cy="677976"/>
          </a:xfrm>
        </p:grpSpPr>
        <p:grpSp>
          <p:nvGrpSpPr>
            <p:cNvPr id="4" name="组合 3"/>
            <p:cNvGrpSpPr/>
            <p:nvPr/>
          </p:nvGrpSpPr>
          <p:grpSpPr>
            <a:xfrm>
              <a:off x="7660876" y="2594255"/>
              <a:ext cx="3421380" cy="677976"/>
              <a:chOff x="7758309" y="2546888"/>
              <a:chExt cx="3421380" cy="677976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7758309" y="2546888"/>
                <a:ext cx="342138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zh-CN" sz="2000">
                    <a:cs typeface="+mn-ea"/>
                    <a:sym typeface="+mn-lt"/>
                  </a:rPr>
                  <a:t>手工列出合格的</a:t>
                </a:r>
                <a:r>
                  <a:rPr lang="en-US" altLang="zh-TW" sz="2000">
                    <a:cs typeface="+mn-ea"/>
                    <a:sym typeface="+mn-lt"/>
                  </a:rPr>
                  <a:t>n-</a:t>
                </a:r>
                <a:r>
                  <a:rPr lang="zh-TW" altLang="zh-TW" sz="2000">
                    <a:ea typeface="新細明體" panose="02020500000000000000" charset="-120"/>
                    <a:cs typeface="+mn-ea"/>
                    <a:sym typeface="+mn-lt"/>
                  </a:rPr>
                  <a:t>方垛</a:t>
                </a:r>
                <a:r>
                  <a:rPr lang="en-US" altLang="zh-TW" sz="2000">
                    <a:ea typeface="新細明體" panose="02020500000000000000" charset="-120"/>
                    <a:cs typeface="+mn-ea"/>
                    <a:sym typeface="+mn-lt"/>
                  </a:rPr>
                  <a:t>(1~4)</a:t>
                </a:r>
                <a:endParaRPr lang="en-US" altLang="zh-TW" sz="2000">
                  <a:ea typeface="新細明體" panose="02020500000000000000" charset="-120"/>
                  <a:cs typeface="+mn-ea"/>
                  <a:sym typeface="+mn-lt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7828794" y="2894029"/>
                <a:ext cx="2930683" cy="33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TW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圖片請看下一頁。</a:t>
                </a:r>
                <a:endParaRPr kumimoji="0" lang="zh-TW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6979786" y="2680486"/>
              <a:ext cx="540000" cy="550106"/>
              <a:chOff x="7233879" y="1602609"/>
              <a:chExt cx="540000" cy="550106"/>
            </a:xfrm>
          </p:grpSpPr>
          <p:sp>
            <p:nvSpPr>
              <p:cNvPr id="77" name="椭圆 76"/>
              <p:cNvSpPr/>
              <p:nvPr/>
            </p:nvSpPr>
            <p:spPr>
              <a:xfrm flipV="1">
                <a:off x="7233879" y="1602609"/>
                <a:ext cx="540000" cy="540000"/>
              </a:xfrm>
              <a:prstGeom prst="ellipse">
                <a:avLst/>
              </a:prstGeom>
              <a:solidFill>
                <a:srgbClr val="97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7237953" y="1630745"/>
                <a:ext cx="52050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en-US" altLang="zh-CN" sz="28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6977874" y="3638081"/>
            <a:ext cx="3887408" cy="658291"/>
            <a:chOff x="6977874" y="3740154"/>
            <a:chExt cx="3887408" cy="658291"/>
          </a:xfrm>
        </p:grpSpPr>
        <p:grpSp>
          <p:nvGrpSpPr>
            <p:cNvPr id="3" name="组合 2"/>
            <p:cNvGrpSpPr/>
            <p:nvPr/>
          </p:nvGrpSpPr>
          <p:grpSpPr>
            <a:xfrm>
              <a:off x="7584872" y="3740154"/>
              <a:ext cx="3280410" cy="658291"/>
              <a:chOff x="7654169" y="4153067"/>
              <a:chExt cx="3280410" cy="658291"/>
            </a:xfrm>
          </p:grpSpPr>
          <p:sp>
            <p:nvSpPr>
              <p:cNvPr id="71" name="文本框 70"/>
              <p:cNvSpPr txBox="1"/>
              <p:nvPr/>
            </p:nvSpPr>
            <p:spPr>
              <a:xfrm>
                <a:off x="7654169" y="4153067"/>
                <a:ext cx="328041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zh-CN" sz="2000">
                    <a:cs typeface="+mn-ea"/>
                    <a:sym typeface="+mn-lt"/>
                  </a:rPr>
                  <a:t>整理出列出</a:t>
                </a:r>
                <a:r>
                  <a:rPr lang="en-US" altLang="zh-CN" sz="2000">
                    <a:cs typeface="+mn-ea"/>
                    <a:sym typeface="+mn-lt"/>
                  </a:rPr>
                  <a:t>n-</a:t>
                </a:r>
                <a:r>
                  <a:rPr lang="zh-TW" altLang="zh-CN" sz="2000">
                    <a:ea typeface="新細明體" panose="02020500000000000000" charset="-120"/>
                    <a:cs typeface="+mn-ea"/>
                    <a:sym typeface="+mn-lt"/>
                  </a:rPr>
                  <a:t>方垛的</a:t>
                </a:r>
                <a:r>
                  <a:rPr lang="en-US" altLang="zh-CN" sz="2000">
                    <a:ea typeface="新細明體" panose="02020500000000000000" charset="-120"/>
                    <a:cs typeface="+mn-ea"/>
                    <a:sym typeface="+mn-lt"/>
                  </a:rPr>
                  <a:t>SOP</a:t>
                </a:r>
                <a:endParaRPr lang="en-US" altLang="zh-CN" sz="2000">
                  <a:ea typeface="新細明體" panose="02020500000000000000" charset="-120"/>
                  <a:cs typeface="+mn-ea"/>
                  <a:sym typeface="+mn-lt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7828794" y="4480523"/>
                <a:ext cx="2930683" cy="33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ea typeface="新細明體" panose="02020500000000000000" charset="-120"/>
                    <a:cs typeface="+mn-ea"/>
                    <a:sym typeface="+mn-lt"/>
                  </a:rPr>
                  <a:t>總共有四步驟，需要先列出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ea typeface="新細明體" panose="02020500000000000000" charset="-120"/>
                    <a:cs typeface="+mn-ea"/>
                    <a:sym typeface="+mn-lt"/>
                  </a:rPr>
                  <a:t>n-1-</a:t>
                </a:r>
                <a:r>
                  <a:rPr kumimoji="0" 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ea typeface="新細明體" panose="02020500000000000000" charset="-120"/>
                    <a:cs typeface="+mn-ea"/>
                    <a:sym typeface="+mn-lt"/>
                  </a:rPr>
                  <a:t>方垛。</a:t>
                </a:r>
                <a:endParaRPr kumimoji="0" 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ea typeface="新細明體" panose="02020500000000000000" charset="-120"/>
                  <a:cs typeface="+mn-ea"/>
                  <a:sym typeface="+mn-lt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6977874" y="3799358"/>
              <a:ext cx="540000" cy="550106"/>
              <a:chOff x="7233879" y="1602609"/>
              <a:chExt cx="540000" cy="550106"/>
            </a:xfrm>
          </p:grpSpPr>
          <p:sp>
            <p:nvSpPr>
              <p:cNvPr id="80" name="椭圆 79"/>
              <p:cNvSpPr/>
              <p:nvPr/>
            </p:nvSpPr>
            <p:spPr>
              <a:xfrm flipV="1">
                <a:off x="7233879" y="1602609"/>
                <a:ext cx="540000" cy="540000"/>
              </a:xfrm>
              <a:prstGeom prst="ellipse">
                <a:avLst/>
              </a:prstGeom>
              <a:solidFill>
                <a:srgbClr val="97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7237953" y="1630745"/>
                <a:ext cx="52050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en-US" altLang="zh-CN" sz="28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6985772" y="4784365"/>
            <a:ext cx="3690340" cy="677976"/>
            <a:chOff x="6985772" y="4846682"/>
            <a:chExt cx="3690340" cy="677976"/>
          </a:xfrm>
        </p:grpSpPr>
        <p:sp>
          <p:nvSpPr>
            <p:cNvPr id="74" name="文本框 73"/>
            <p:cNvSpPr txBox="1"/>
            <p:nvPr/>
          </p:nvSpPr>
          <p:spPr>
            <a:xfrm>
              <a:off x="7787633" y="4846682"/>
              <a:ext cx="178181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zh-CN" sz="2000">
                  <a:cs typeface="+mn-ea"/>
                  <a:sym typeface="+mn-lt"/>
                </a:rPr>
                <a:t>將</a:t>
              </a:r>
              <a:r>
                <a:rPr lang="en-US" altLang="zh-CN" sz="2000">
                  <a:cs typeface="+mn-ea"/>
                  <a:sym typeface="+mn-lt"/>
                </a:rPr>
                <a:t>SOP</a:t>
              </a:r>
              <a:r>
                <a:rPr lang="zh-TW" altLang="zh-CN" sz="2000">
                  <a:cs typeface="+mn-ea"/>
                  <a:sym typeface="+mn-lt"/>
                </a:rPr>
                <a:t>程式化</a:t>
              </a:r>
              <a:endParaRPr lang="zh-TW" altLang="zh-CN" sz="2000">
                <a:cs typeface="+mn-ea"/>
                <a:sym typeface="+mn-lt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7745429" y="5193823"/>
              <a:ext cx="2930683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ea typeface="新細明體" panose="02020500000000000000" charset="-120"/>
                  <a:cs typeface="+mn-ea"/>
                  <a:sym typeface="+mn-lt"/>
                </a:rPr>
                <a:t>程式化未完成，故不提供程式碼。</a:t>
              </a:r>
              <a:endParaRPr kumimoji="0" 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新細明體" panose="02020500000000000000" charset="-120"/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 flipV="1">
              <a:off x="6985772" y="4918230"/>
              <a:ext cx="540000" cy="540000"/>
            </a:xfrm>
            <a:prstGeom prst="ellipse">
              <a:avLst/>
            </a:prstGeom>
            <a:solidFill>
              <a:srgbClr val="979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cs typeface="+mn-ea"/>
                <a:sym typeface="+mn-lt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6989846" y="4946366"/>
              <a:ext cx="5205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28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8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420370" y="330835"/>
            <a:ext cx="4855845" cy="43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115" y="226060"/>
            <a:ext cx="4942840" cy="61956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Object 7"/>
          <p:cNvGraphicFramePr/>
          <p:nvPr/>
        </p:nvGraphicFramePr>
        <p:xfrm>
          <a:off x="9449435" y="330835"/>
          <a:ext cx="2525395" cy="455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3819525" imgH="8020050" progId="Paint.Picture">
                  <p:embed/>
                </p:oleObj>
              </mc:Choice>
              <mc:Fallback>
                <p:oleObj name="" r:id="rId3" imgW="3819525" imgH="802005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49435" y="330835"/>
                        <a:ext cx="2525395" cy="4554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552450" y="4964430"/>
            <a:ext cx="309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/>
              <a:t>以上為合格的</a:t>
            </a:r>
            <a:r>
              <a:rPr lang="en-US" altLang="en-US"/>
              <a:t>n-</a:t>
            </a:r>
            <a:r>
              <a:rPr lang="zh-TW" altLang="en-US">
                <a:ea typeface="新細明體" panose="02020500000000000000" charset="-120"/>
              </a:rPr>
              <a:t>方垛，</a:t>
            </a:r>
            <a:r>
              <a:rPr lang="en-US" altLang="en-US">
                <a:ea typeface="新細明體" panose="02020500000000000000" charset="-120"/>
              </a:rPr>
              <a:t>n=1~4</a:t>
            </a:r>
            <a:endParaRPr lang="en-US" altLang="en-US">
              <a:ea typeface="新細明體" panose="02020500000000000000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67808" y="821807"/>
            <a:ext cx="1483243" cy="1483243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bg1"/>
                </a:solidFill>
                <a:cs typeface="+mn-ea"/>
                <a:sym typeface="+mn-lt"/>
              </a:rPr>
              <a:t>1.</a:t>
            </a:r>
            <a:endParaRPr lang="en-US" sz="48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27115" y="821807"/>
            <a:ext cx="1483243" cy="148324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bg1"/>
                </a:solidFill>
                <a:cs typeface="+mn-ea"/>
                <a:sym typeface="+mn-lt"/>
              </a:rPr>
              <a:t>3.</a:t>
            </a:r>
            <a:endParaRPr lang="en-US" sz="48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367808" y="2755331"/>
            <a:ext cx="1483243" cy="148324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bg1"/>
                </a:solidFill>
                <a:cs typeface="+mn-ea"/>
                <a:sym typeface="+mn-lt"/>
              </a:rPr>
              <a:t>2.</a:t>
            </a:r>
            <a:endParaRPr lang="en-US" sz="48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27115" y="2755331"/>
            <a:ext cx="1483243" cy="1483243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bg1"/>
                </a:solidFill>
                <a:cs typeface="+mn-ea"/>
                <a:sym typeface="+mn-lt"/>
              </a:rPr>
              <a:t>4.</a:t>
            </a:r>
            <a:endParaRPr lang="en-US" sz="48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TextBox 76"/>
          <p:cNvSpPr txBox="1"/>
          <p:nvPr/>
        </p:nvSpPr>
        <p:spPr>
          <a:xfrm>
            <a:off x="7933055" y="2869565"/>
            <a:ext cx="3876040" cy="1118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如果沒有畫過就看上下左右翻轉，不是旋轉，共有幾種不同的形狀。然後標記</a:t>
            </a:r>
            <a:r>
              <a:rPr lang="zh-TW" altLang="zh-CN" sz="2400" dirty="0">
                <a:solidFill>
                  <a:prstClr val="black"/>
                </a:solidFill>
                <a:latin typeface="+mn-lt"/>
                <a:ea typeface="新細明體" panose="02020500000000000000" charset="-120"/>
                <a:cs typeface="+mn-ea"/>
                <a:sym typeface="+mn-lt"/>
              </a:rPr>
              <a:t>。</a:t>
            </a:r>
            <a:endParaRPr lang="zh-TW" altLang="zh-CN" sz="2400" dirty="0">
              <a:solidFill>
                <a:prstClr val="black"/>
              </a:solidFill>
              <a:latin typeface="+mn-lt"/>
              <a:ea typeface="新細明體" panose="02020500000000000000" charset="-120"/>
              <a:cs typeface="+mn-ea"/>
              <a:sym typeface="+mn-lt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7923530" y="812800"/>
            <a:ext cx="3652520" cy="140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翻轉過後如果發現這個形狀之前劃過，就標記*0。代表之前已經算過了，不需要再算一次。</a:t>
            </a:r>
            <a:endParaRPr lang="en-US" altLang="zh-CN" sz="2135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TextBox 76"/>
          <p:cNvSpPr txBox="1"/>
          <p:nvPr/>
        </p:nvSpPr>
        <p:spPr>
          <a:xfrm>
            <a:off x="-71755" y="3107690"/>
            <a:ext cx="4191635" cy="10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從最右下角開始加上新的方塊，然後依逆時針方向將n-1方垛的原圖都各加一個方塊。</a:t>
            </a:r>
            <a:endParaRPr lang="en-US" altLang="zh-CN" sz="2135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TextBox 76"/>
          <p:cNvSpPr txBox="1"/>
          <p:nvPr/>
        </p:nvSpPr>
        <p:spPr>
          <a:xfrm>
            <a:off x="64135" y="812800"/>
            <a:ext cx="42570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在n-1方垛中找還沒加工過的形狀</a:t>
            </a:r>
            <a:endParaRPr lang="en-US" altLang="zh-CN" sz="2135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175760" y="66040"/>
            <a:ext cx="3840480" cy="64516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r>
              <a:rPr lang="zh-TW" sz="3600">
                <a:ea typeface="新細明體" panose="02020500000000000000" charset="-120"/>
              </a:rPr>
              <a:t>列出</a:t>
            </a:r>
            <a:r>
              <a:rPr lang="en-US" sz="3600">
                <a:ea typeface="新細明體" panose="02020500000000000000" charset="-120"/>
              </a:rPr>
              <a:t>n-</a:t>
            </a:r>
            <a:r>
              <a:rPr lang="zh-TW" sz="3600">
                <a:ea typeface="新細明體" panose="02020500000000000000" charset="-120"/>
              </a:rPr>
              <a:t>方垛的</a:t>
            </a:r>
            <a:r>
              <a:rPr lang="en-US" altLang="zh-TW" sz="3600">
                <a:ea typeface="新細明體" panose="02020500000000000000" charset="-120"/>
              </a:rPr>
              <a:t>SOP</a:t>
            </a:r>
            <a:endParaRPr lang="en-US" altLang="zh-TW" sz="3600">
              <a:ea typeface="新細明體" panose="02020500000000000000" charset="-120"/>
            </a:endParaRPr>
          </a:p>
        </p:txBody>
      </p:sp>
      <p:pic>
        <p:nvPicPr>
          <p:cNvPr id="16" name="Picture 17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114425" y="1304925"/>
            <a:ext cx="2600325" cy="1604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4339590"/>
            <a:ext cx="3329940" cy="2115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245" y="1898015"/>
            <a:ext cx="9906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135" y="3987800"/>
            <a:ext cx="14097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ounded Rectangle 16"/>
          <p:cNvSpPr/>
          <p:nvPr/>
        </p:nvSpPr>
        <p:spPr>
          <a:xfrm>
            <a:off x="4789450" y="4655886"/>
            <a:ext cx="1483243" cy="1483243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800" b="1">
                <a:solidFill>
                  <a:schemeClr val="bg1"/>
                </a:solidFill>
                <a:cs typeface="+mn-ea"/>
                <a:sym typeface="+mn-lt"/>
              </a:rPr>
              <a:t>5.</a:t>
            </a:r>
            <a:endParaRPr lang="en-US" sz="48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6567805" y="4695825"/>
            <a:ext cx="3876040" cy="177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最後再把所有數字加起來標記在n的旁邊</a:t>
            </a:r>
            <a:endParaRPr lang="en-US" altLang="zh-CN" sz="2135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9200"/>
            <a:r>
              <a:rPr lang="en-US" altLang="zh-CN" sz="2135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如右圖，所以當n=3時，只需邊角接壤的n-方垛共有</a:t>
            </a:r>
            <a:endParaRPr lang="en-US" altLang="zh-CN" sz="2135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9200"/>
            <a:r>
              <a:rPr lang="en-US" altLang="zh-CN" sz="2135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1+1+4+4+2+4+2+2 = 20個</a:t>
            </a:r>
            <a:r>
              <a:rPr lang="zh-TW" altLang="zh-CN" sz="2400" dirty="0">
                <a:solidFill>
                  <a:prstClr val="black"/>
                </a:solidFill>
                <a:latin typeface="+mn-lt"/>
                <a:ea typeface="新細明體" panose="02020500000000000000" charset="-120"/>
                <a:cs typeface="+mn-ea"/>
                <a:sym typeface="+mn-lt"/>
              </a:rPr>
              <a:t>。</a:t>
            </a:r>
            <a:endParaRPr lang="zh-TW" altLang="zh-CN" sz="2400" dirty="0">
              <a:solidFill>
                <a:prstClr val="black"/>
              </a:solidFill>
              <a:latin typeface="+mn-lt"/>
              <a:ea typeface="新細明體" panose="02020500000000000000" charset="-120"/>
              <a:cs typeface="+mn-ea"/>
              <a:sym typeface="+mn-lt"/>
            </a:endParaRPr>
          </a:p>
        </p:txBody>
      </p:sp>
      <p:pic>
        <p:nvPicPr>
          <p:cNvPr id="23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4050" y="3743960"/>
            <a:ext cx="77279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5704878" y="3936597"/>
            <a:ext cx="4466690" cy="121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研究過程與方法-2</a:t>
            </a:r>
            <a:endParaRPr lang="en-US" altLang="zh-CN" sz="360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algn="r">
              <a:buFont typeface="Arial" panose="020B0604020202020204" pitchFamily="34" charset="0"/>
              <a:buNone/>
            </a:pPr>
            <a:endParaRPr lang="en-US" altLang="zh-CN" sz="3600" cap="all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3292475" y="2580005"/>
            <a:ext cx="7092315" cy="1567180"/>
          </a:xfrm>
          <a:prstGeom prst="rect">
            <a:avLst/>
          </a:prstGeom>
          <a:noFill/>
        </p:spPr>
        <p:txBody>
          <a:bodyPr wrap="square" lIns="91417" tIns="45709" rIns="91417" bIns="45709">
            <a:spAutoFit/>
          </a:bodyPr>
          <a:lstStyle/>
          <a:p>
            <a:pPr algn="r"/>
            <a:r>
              <a:rPr lang="en-US" altLang="zh-CN" sz="9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rPr>
              <a:t>THREE</a:t>
            </a:r>
            <a:endParaRPr lang="en-US" altLang="zh-CN" sz="9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5783036" y="4499223"/>
            <a:ext cx="4543424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600" spc="198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由一個</a:t>
            </a:r>
            <a:r>
              <a:rPr lang="zh-TW" altLang="en-US" sz="1600" spc="198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次</a:t>
            </a:r>
            <a:r>
              <a:rPr lang="en-US" sz="1600" spc="198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佳解逐步調整各面值往上逼近</a:t>
            </a:r>
            <a:endParaRPr lang="en-US" sz="1600" spc="198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20000"/>
              </a:lnSpc>
            </a:pPr>
            <a:r>
              <a:rPr lang="en-US" sz="1600" spc="198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可達到的最大的連續最大值。</a:t>
            </a:r>
            <a:endParaRPr lang="en-US" sz="1600" spc="198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56929" y="0"/>
            <a:ext cx="480242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rnhnqlj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rnhnqlj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1385</Words>
  <Application>WPS Presentation</Application>
  <PresentationFormat>宽屏</PresentationFormat>
  <Paragraphs>171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新細明體</vt:lpstr>
      <vt:lpstr>Microsoft YaHei</vt:lpstr>
      <vt:lpstr>Agency FB</vt:lpstr>
      <vt:lpstr>Arial Unicode MS</vt:lpstr>
      <vt:lpstr>Office 主题​​</vt:lpstr>
      <vt:lpstr>1_Office 主题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曹禕中</cp:lastModifiedBy>
  <cp:revision>487</cp:revision>
  <dcterms:created xsi:type="dcterms:W3CDTF">2018-08-24T08:38:00Z</dcterms:created>
  <dcterms:modified xsi:type="dcterms:W3CDTF">2020-02-16T13:18:25Z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