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58" r:id="rId6"/>
    <p:sldId id="262" r:id="rId7"/>
    <p:sldId id="259" r:id="rId8"/>
    <p:sldId id="267" r:id="rId9"/>
    <p:sldId id="261"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dirty="0">
                <a:latin typeface="Times New Roman" panose="02020603050405020304" charset="0"/>
                <a:ea typeface="微軟正黑體" panose="020B0604030504040204" charset="-120"/>
              </a:rPr>
              <a:t>天空生成</a:t>
            </a:r>
            <a:endParaRPr lang="zh-TW" dirty="0">
              <a:latin typeface="Times New Roman" panose="02020603050405020304" charset="0"/>
              <a:ea typeface="微軟正黑體" panose="020B0604030504040204" charset="-120"/>
            </a:endParaRPr>
          </a:p>
        </p:txBody>
      </p:sp>
      <p:sp>
        <p:nvSpPr>
          <p:cNvPr id="3" name="Subtitle 2"/>
          <p:cNvSpPr>
            <a:spLocks noGrp="1"/>
          </p:cNvSpPr>
          <p:nvPr>
            <p:ph type="subTitle" idx="1"/>
          </p:nvPr>
        </p:nvSpPr>
        <p:spPr/>
        <p:txBody>
          <a:bodyPr/>
          <a:lstStyle/>
          <a:p>
            <a:r>
              <a:rPr lang="en-US">
                <a:latin typeface="Times New Roman" panose="02020603050405020304" charset="0"/>
                <a:ea typeface="微軟正黑體" panose="020B0604030504040204" charset="-120"/>
                <a:cs typeface="Times New Roman" panose="02020603050405020304" charset="0"/>
              </a:rPr>
              <a:t>2021/04/29</a:t>
            </a:r>
            <a:endParaRPr lang="en-US">
              <a:latin typeface="Times New Roman" panose="02020603050405020304" charset="0"/>
              <a:ea typeface="微軟正黑體" panose="020B0604030504040204" charset="-12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latin typeface="微軟正黑體" panose="020B0604030504040204" charset="-120"/>
                <a:ea typeface="微軟正黑體" panose="020B0604030504040204" charset="-120"/>
              </a:rPr>
              <a:t>範例訓練資料</a:t>
            </a:r>
            <a:endParaRPr lang="zh-TW" altLang="en-US">
              <a:latin typeface="微軟正黑體" panose="020B0604030504040204" charset="-120"/>
              <a:ea typeface="微軟正黑體" panose="020B0604030504040204" charset="-120"/>
            </a:endParaRPr>
          </a:p>
        </p:txBody>
      </p:sp>
      <p:sp>
        <p:nvSpPr>
          <p:cNvPr id="3" name="Content Placeholder 2"/>
          <p:cNvSpPr>
            <a:spLocks noGrp="1"/>
          </p:cNvSpPr>
          <p:nvPr>
            <p:ph sz="half" idx="1"/>
          </p:nvPr>
        </p:nvSpPr>
        <p:spPr/>
        <p:txBody>
          <a:bodyPr/>
          <a:p>
            <a:r>
              <a:rPr lang="zh-TW" altLang="en-US">
                <a:latin typeface="微軟正黑體" panose="020B0604030504040204" charset="-120"/>
                <a:ea typeface="微軟正黑體" panose="020B0604030504040204" charset="-120"/>
              </a:rPr>
              <a:t>推測應該是判別器同時對某些太陽在左邊某位置的影像和太陽在右邊某位置的影像很敏感。</a:t>
            </a:r>
            <a:endParaRPr lang="zh-TW" altLang="en-US">
              <a:latin typeface="微軟正黑體" panose="020B0604030504040204" charset="-120"/>
              <a:ea typeface="微軟正黑體" panose="020B0604030504040204" charset="-120"/>
            </a:endParaRPr>
          </a:p>
          <a:p>
            <a:r>
              <a:rPr lang="zh-TW" altLang="en-US">
                <a:latin typeface="微軟正黑體" panose="020B0604030504040204" charset="-120"/>
                <a:ea typeface="微軟正黑體" panose="020B0604030504040204" charset="-120"/>
              </a:rPr>
              <a:t>導致生成器學會生成兩顆太陽。</a:t>
            </a:r>
            <a:endParaRPr lang="zh-TW" altLang="en-US">
              <a:latin typeface="微軟正黑體" panose="020B0604030504040204" charset="-120"/>
              <a:ea typeface="微軟正黑體" panose="020B0604030504040204" charset="-120"/>
            </a:endParaRPr>
          </a:p>
          <a:p>
            <a:pPr marL="0" indent="0">
              <a:buNone/>
            </a:pPr>
            <a:endParaRPr lang="zh-TW" altLang="en-US">
              <a:latin typeface="微軟正黑體" panose="020B0604030504040204" charset="-120"/>
              <a:ea typeface="微軟正黑體" panose="020B0604030504040204" charset="-120"/>
            </a:endParaRPr>
          </a:p>
        </p:txBody>
      </p:sp>
      <p:pic>
        <p:nvPicPr>
          <p:cNvPr id="5" name="Content Placeholder 4"/>
          <p:cNvPicPr>
            <a:picLocks noChangeAspect="1"/>
          </p:cNvPicPr>
          <p:nvPr>
            <p:ph sz="half" idx="2"/>
          </p:nvPr>
        </p:nvPicPr>
        <p:blipFill>
          <a:blip r:embed="rId1"/>
          <a:stretch>
            <a:fillRect/>
          </a:stretch>
        </p:blipFill>
        <p:spPr>
          <a:xfrm>
            <a:off x="6172200" y="1825625"/>
            <a:ext cx="5181600" cy="2590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atin typeface="Times New Roman" panose="02020603050405020304" charset="0"/>
                <a:ea typeface="微軟正黑體" panose="020B0604030504040204" charset="-120"/>
              </a:rPr>
              <a:t>參考資料</a:t>
            </a:r>
            <a:endParaRPr lang="zh-TW">
              <a:latin typeface="Times New Roman" panose="02020603050405020304" charset="0"/>
              <a:ea typeface="微軟正黑體" panose="020B0604030504040204" charset="-120"/>
            </a:endParaRPr>
          </a:p>
        </p:txBody>
      </p:sp>
      <p:sp>
        <p:nvSpPr>
          <p:cNvPr id="3" name="Content Placeholder 2"/>
          <p:cNvSpPr>
            <a:spLocks noGrp="1"/>
          </p:cNvSpPr>
          <p:nvPr>
            <p:ph sz="half" idx="1"/>
          </p:nvPr>
        </p:nvSpPr>
        <p:spPr>
          <a:xfrm>
            <a:off x="838200" y="1825625"/>
            <a:ext cx="10439400" cy="4351655"/>
          </a:xfrm>
        </p:spPr>
        <p:txBody>
          <a:bodyPr/>
          <a:p>
            <a:r>
              <a:rPr lang="en-US">
                <a:latin typeface="Times New Roman" panose="02020603050405020304" charset="0"/>
                <a:ea typeface="微軟正黑體" panose="020B0604030504040204" charset="-120"/>
                <a:cs typeface="Times New Roman" panose="02020603050405020304" charset="0"/>
              </a:rPr>
              <a:t>Ian J. Goodfellow, Jean Pouget-Abadie, Mehdi Mirza, Bing Xu, David Warde-Farley, Sherjil Ozair, Aaron Courville, Yoshua Bengio, "Generative Adversarial Networks" Jun. 2014</a:t>
            </a:r>
            <a:endParaRPr lang="en-US">
              <a:latin typeface="Times New Roman" panose="02020603050405020304" charset="0"/>
              <a:ea typeface="微軟正黑體" panose="020B0604030504040204" charset="-12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latin typeface="Times New Roman" panose="02020603050405020304" charset="0"/>
                <a:ea typeface="微軟正黑體" panose="020B0604030504040204" charset="-120"/>
              </a:rPr>
              <a:t>摘要</a:t>
            </a:r>
            <a:endParaRPr lang="zh-TW" altLang="en-US">
              <a:latin typeface="Times New Roman" panose="02020603050405020304" charset="0"/>
              <a:ea typeface="微軟正黑體" panose="020B0604030504040204" charset="-120"/>
            </a:endParaRPr>
          </a:p>
        </p:txBody>
      </p:sp>
      <p:sp>
        <p:nvSpPr>
          <p:cNvPr id="3" name="Content Placeholder 2"/>
          <p:cNvSpPr>
            <a:spLocks noGrp="1"/>
          </p:cNvSpPr>
          <p:nvPr>
            <p:ph idx="1"/>
          </p:nvPr>
        </p:nvSpPr>
        <p:spPr>
          <a:xfrm>
            <a:off x="838200" y="1825625"/>
            <a:ext cx="10515600" cy="1065530"/>
          </a:xfrm>
        </p:spPr>
        <p:txBody>
          <a:bodyPr/>
          <a:p>
            <a:r>
              <a:rPr lang="en-US">
                <a:latin typeface="Times New Roman" panose="02020603050405020304" charset="0"/>
                <a:ea typeface="微軟正黑體" panose="020B0604030504040204" charset="-120"/>
                <a:cs typeface="Times New Roman" panose="02020603050405020304" charset="0"/>
              </a:rPr>
              <a:t>希望能使用GAN（對抗式生成神經網路）配合LSTM訓練出能產生無止境的動態天空材質的模型。</a:t>
            </a:r>
            <a:endParaRPr lang="en-US">
              <a:latin typeface="Times New Roman" panose="02020603050405020304" charset="0"/>
              <a:ea typeface="微軟正黑體" panose="020B0604030504040204" charset="-120"/>
              <a:cs typeface="Times New Roman" panose="02020603050405020304" charset="0"/>
            </a:endParaRPr>
          </a:p>
        </p:txBody>
      </p:sp>
      <p:sp>
        <p:nvSpPr>
          <p:cNvPr id="4" name="Title 1"/>
          <p:cNvSpPr>
            <a:spLocks noGrp="1"/>
          </p:cNvSpPr>
          <p:nvPr/>
        </p:nvSpPr>
        <p:spPr>
          <a:xfrm>
            <a:off x="838200" y="2663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a:latin typeface="Times New Roman" panose="02020603050405020304" charset="0"/>
                <a:ea typeface="微軟正黑體" panose="020B0604030504040204" charset="-120"/>
              </a:rPr>
              <a:t>研究動機</a:t>
            </a:r>
            <a:endParaRPr lang="zh-TW" altLang="en-US">
              <a:latin typeface="Times New Roman" panose="02020603050405020304" charset="0"/>
              <a:ea typeface="微軟正黑體" panose="020B0604030504040204" charset="-120"/>
            </a:endParaRPr>
          </a:p>
        </p:txBody>
      </p:sp>
      <p:sp>
        <p:nvSpPr>
          <p:cNvPr id="5" name="Content Placeholder 2"/>
          <p:cNvSpPr>
            <a:spLocks noGrp="1"/>
          </p:cNvSpPr>
          <p:nvPr/>
        </p:nvSpPr>
        <p:spPr>
          <a:xfrm>
            <a:off x="955675" y="4114800"/>
            <a:ext cx="10515600" cy="1923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charset="0"/>
                <a:ea typeface="微軟正黑體" panose="020B0604030504040204" charset="-120"/>
                <a:cs typeface="Times New Roman" panose="02020603050405020304" charset="0"/>
              </a:rPr>
              <a:t>生活在都市之中，放眼望去最貼近大自然的風景就是天空了吧。現今各種3D技術發達，舉凡虛擬實境，3D視覺引擎，如此之類到進步的最終都必然走向自然化的發展，當中被大部分人所熟悉的真實天空重現將會是一大考驗。</a:t>
            </a:r>
            <a:endParaRPr lang="en-US">
              <a:latin typeface="Times New Roman" panose="02020603050405020304" charset="0"/>
              <a:ea typeface="微軟正黑體" panose="020B0604030504040204" charset="-12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latin typeface="微軟正黑體" panose="020B0604030504040204" charset="-120"/>
                <a:ea typeface="微軟正黑體" panose="020B0604030504040204" charset="-120"/>
              </a:rPr>
              <a:t>流程圖</a:t>
            </a:r>
            <a:endParaRPr lang="zh-TW" altLang="en-US">
              <a:latin typeface="微軟正黑體" panose="020B0604030504040204" charset="-120"/>
              <a:ea typeface="微軟正黑體" panose="020B0604030504040204" charset="-120"/>
            </a:endParaRPr>
          </a:p>
        </p:txBody>
      </p:sp>
      <p:sp>
        <p:nvSpPr>
          <p:cNvPr id="3" name="Content Placeholder 2"/>
          <p:cNvSpPr>
            <a:spLocks noGrp="1"/>
          </p:cNvSpPr>
          <p:nvPr>
            <p:ph idx="1"/>
          </p:nvPr>
        </p:nvSpPr>
        <p:spPr>
          <a:xfrm>
            <a:off x="838200" y="1825625"/>
            <a:ext cx="10515600" cy="4351338"/>
          </a:xfrm>
        </p:spPr>
        <p:txBody>
          <a:bodyPr/>
          <a:p>
            <a:r>
              <a:rPr lang="zh-TW">
                <a:latin typeface="微軟正黑體" panose="020B0604030504040204" charset="-120"/>
                <a:ea typeface="微軟正黑體" panose="020B0604030504040204" charset="-120"/>
              </a:rPr>
              <a:t>訓練</a:t>
            </a:r>
            <a:endParaRPr lang="zh-TW">
              <a:latin typeface="微軟正黑體" panose="020B0604030504040204" charset="-120"/>
              <a:ea typeface="微軟正黑體" panose="020B0604030504040204" charset="-120"/>
            </a:endParaRPr>
          </a:p>
          <a:p>
            <a:pPr marL="0" indent="0">
              <a:buNone/>
            </a:pPr>
            <a:endParaRPr lang="zh-TW">
              <a:latin typeface="微軟正黑體" panose="020B0604030504040204" charset="-120"/>
              <a:ea typeface="微軟正黑體" panose="020B0604030504040204" charset="-120"/>
            </a:endParaRPr>
          </a:p>
          <a:p>
            <a:endParaRPr lang="zh-TW">
              <a:latin typeface="微軟正黑體" panose="020B0604030504040204" charset="-120"/>
              <a:ea typeface="微軟正黑體" panose="020B0604030504040204" charset="-120"/>
            </a:endParaRPr>
          </a:p>
          <a:p>
            <a:endParaRPr lang="zh-TW">
              <a:latin typeface="微軟正黑體" panose="020B0604030504040204" charset="-120"/>
              <a:ea typeface="微軟正黑體" panose="020B0604030504040204" charset="-120"/>
            </a:endParaRPr>
          </a:p>
          <a:p>
            <a:r>
              <a:rPr lang="zh-TW">
                <a:latin typeface="微軟正黑體" panose="020B0604030504040204" charset="-120"/>
                <a:ea typeface="微軟正黑體" panose="020B0604030504040204" charset="-120"/>
              </a:rPr>
              <a:t>應用</a:t>
            </a:r>
            <a:endParaRPr lang="zh-TW">
              <a:latin typeface="微軟正黑體" panose="020B0604030504040204" charset="-120"/>
              <a:ea typeface="微軟正黑體" panose="020B0604030504040204" charset="-120"/>
            </a:endParaRPr>
          </a:p>
        </p:txBody>
      </p:sp>
      <p:grpSp>
        <p:nvGrpSpPr>
          <p:cNvPr id="18" name="Group 17"/>
          <p:cNvGrpSpPr/>
          <p:nvPr/>
        </p:nvGrpSpPr>
        <p:grpSpPr>
          <a:xfrm rot="0">
            <a:off x="3645535" y="2324735"/>
            <a:ext cx="5071110" cy="1659255"/>
            <a:chOff x="1676" y="3661"/>
            <a:chExt cx="7986" cy="2613"/>
          </a:xfrm>
        </p:grpSpPr>
        <p:sp>
          <p:nvSpPr>
            <p:cNvPr id="4" name="Rounded Rectangle 3"/>
            <p:cNvSpPr/>
            <p:nvPr/>
          </p:nvSpPr>
          <p:spPr>
            <a:xfrm>
              <a:off x="1676" y="3661"/>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蒐集</a:t>
              </a:r>
              <a:endParaRPr lang="zh-TW" altLang="en-US">
                <a:latin typeface="微軟正黑體" panose="020B0604030504040204" charset="-120"/>
                <a:ea typeface="微軟正黑體" panose="020B0604030504040204" charset="-120"/>
              </a:endParaRPr>
            </a:p>
            <a:p>
              <a:pPr algn="ctr"/>
              <a:r>
                <a:rPr lang="zh-TW" altLang="en-US">
                  <a:latin typeface="微軟正黑體" panose="020B0604030504040204" charset="-120"/>
                  <a:ea typeface="微軟正黑體" panose="020B0604030504040204" charset="-120"/>
                </a:rPr>
                <a:t>訓練資料</a:t>
              </a:r>
              <a:endParaRPr lang="zh-TW" altLang="en-US">
                <a:latin typeface="微軟正黑體" panose="020B0604030504040204" charset="-120"/>
                <a:ea typeface="微軟正黑體" panose="020B0604030504040204" charset="-120"/>
              </a:endParaRPr>
            </a:p>
          </p:txBody>
        </p:sp>
        <p:sp>
          <p:nvSpPr>
            <p:cNvPr id="5" name="Rounded Rectangle 4"/>
            <p:cNvSpPr/>
            <p:nvPr/>
          </p:nvSpPr>
          <p:spPr>
            <a:xfrm>
              <a:off x="4588" y="3661"/>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生成器</a:t>
              </a:r>
              <a:endParaRPr lang="zh-TW" altLang="en-US">
                <a:latin typeface="微軟正黑體" panose="020B0604030504040204" charset="-120"/>
                <a:ea typeface="微軟正黑體" panose="020B0604030504040204" charset="-120"/>
              </a:endParaRPr>
            </a:p>
            <a:p>
              <a:pPr algn="ctr"/>
              <a:r>
                <a:rPr lang="zh-TW" altLang="en-US">
                  <a:latin typeface="微軟正黑體" panose="020B0604030504040204" charset="-120"/>
                  <a:ea typeface="微軟正黑體" panose="020B0604030504040204" charset="-120"/>
                </a:rPr>
                <a:t>生成</a:t>
              </a:r>
              <a:endParaRPr lang="zh-TW" altLang="en-US">
                <a:latin typeface="微軟正黑體" panose="020B0604030504040204" charset="-120"/>
                <a:ea typeface="微軟正黑體" panose="020B0604030504040204" charset="-120"/>
              </a:endParaRPr>
            </a:p>
          </p:txBody>
        </p:sp>
        <p:sp>
          <p:nvSpPr>
            <p:cNvPr id="6" name="Rounded Rectangle 5"/>
            <p:cNvSpPr/>
            <p:nvPr/>
          </p:nvSpPr>
          <p:spPr>
            <a:xfrm>
              <a:off x="7492" y="3661"/>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判別器</a:t>
              </a:r>
              <a:endParaRPr lang="zh-TW" altLang="en-US">
                <a:latin typeface="微軟正黑體" panose="020B0604030504040204" charset="-120"/>
                <a:ea typeface="微軟正黑體" panose="020B0604030504040204" charset="-120"/>
              </a:endParaRPr>
            </a:p>
            <a:p>
              <a:pPr algn="ctr"/>
              <a:r>
                <a:rPr lang="zh-TW" altLang="en-US">
                  <a:latin typeface="微軟正黑體" panose="020B0604030504040204" charset="-120"/>
                  <a:ea typeface="微軟正黑體" panose="020B0604030504040204" charset="-120"/>
                </a:rPr>
                <a:t>評分</a:t>
              </a:r>
              <a:endParaRPr lang="zh-TW" altLang="en-US">
                <a:latin typeface="微軟正黑體" panose="020B0604030504040204" charset="-120"/>
                <a:ea typeface="微軟正黑體" panose="020B0604030504040204" charset="-120"/>
              </a:endParaRPr>
            </a:p>
          </p:txBody>
        </p:sp>
        <p:cxnSp>
          <p:nvCxnSpPr>
            <p:cNvPr id="8" name="Straight Arrow Connector 7"/>
            <p:cNvCxnSpPr>
              <a:stCxn id="5" idx="3"/>
              <a:endCxn id="6" idx="1"/>
            </p:cNvCxnSpPr>
            <p:nvPr/>
          </p:nvCxnSpPr>
          <p:spPr>
            <a:xfrm>
              <a:off x="6758" y="4155"/>
              <a:ext cx="734"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a:off x="3846" y="4155"/>
              <a:ext cx="74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00" y="4649"/>
              <a:ext cx="0" cy="12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5" idx="2"/>
            </p:cNvCxnSpPr>
            <p:nvPr/>
          </p:nvCxnSpPr>
          <p:spPr>
            <a:xfrm rot="10800000">
              <a:off x="5673" y="4649"/>
              <a:ext cx="3420" cy="1196"/>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174" y="4597"/>
              <a:ext cx="0" cy="1259"/>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6975" y="5355"/>
              <a:ext cx="1568" cy="919"/>
            </a:xfrm>
            <a:prstGeom prst="rect">
              <a:avLst/>
            </a:prstGeom>
            <a:noFill/>
          </p:spPr>
          <p:txBody>
            <a:bodyPr wrap="none" rtlCol="0">
              <a:spAutoFit/>
            </a:bodyPr>
            <a:p>
              <a:r>
                <a:rPr lang="zh-TW" sz="3200">
                  <a:latin typeface="微軟正黑體" panose="020B0604030504040204" charset="-120"/>
                  <a:ea typeface="微軟正黑體" panose="020B0604030504040204" charset="-120"/>
                </a:rPr>
                <a:t>回饋</a:t>
              </a:r>
              <a:endParaRPr lang="zh-TW" sz="3200">
                <a:latin typeface="微軟正黑體" panose="020B0604030504040204" charset="-120"/>
                <a:ea typeface="微軟正黑體" panose="020B0604030504040204" charset="-120"/>
              </a:endParaRPr>
            </a:p>
          </p:txBody>
        </p:sp>
      </p:grpSp>
      <p:grpSp>
        <p:nvGrpSpPr>
          <p:cNvPr id="30" name="Group 29"/>
          <p:cNvGrpSpPr/>
          <p:nvPr/>
        </p:nvGrpSpPr>
        <p:grpSpPr>
          <a:xfrm>
            <a:off x="3645535" y="4537710"/>
            <a:ext cx="5071110" cy="627380"/>
            <a:chOff x="1676" y="7146"/>
            <a:chExt cx="7986" cy="988"/>
          </a:xfrm>
        </p:grpSpPr>
        <p:sp>
          <p:nvSpPr>
            <p:cNvPr id="20" name="Rounded Rectangle 19"/>
            <p:cNvSpPr/>
            <p:nvPr/>
          </p:nvSpPr>
          <p:spPr>
            <a:xfrm>
              <a:off x="1676" y="7146"/>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產生噪音</a:t>
              </a:r>
              <a:endParaRPr lang="zh-TW" altLang="en-US">
                <a:latin typeface="微軟正黑體" panose="020B0604030504040204" charset="-120"/>
                <a:ea typeface="微軟正黑體" panose="020B0604030504040204" charset="-120"/>
              </a:endParaRPr>
            </a:p>
          </p:txBody>
        </p:sp>
        <p:sp>
          <p:nvSpPr>
            <p:cNvPr id="21" name="Rounded Rectangle 20"/>
            <p:cNvSpPr/>
            <p:nvPr/>
          </p:nvSpPr>
          <p:spPr>
            <a:xfrm>
              <a:off x="4588" y="7146"/>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生成器</a:t>
              </a:r>
              <a:endParaRPr lang="zh-TW" altLang="en-US">
                <a:latin typeface="微軟正黑體" panose="020B0604030504040204" charset="-120"/>
                <a:ea typeface="微軟正黑體" panose="020B0604030504040204" charset="-120"/>
              </a:endParaRPr>
            </a:p>
            <a:p>
              <a:pPr algn="ctr"/>
              <a:r>
                <a:rPr lang="zh-TW" altLang="en-US">
                  <a:latin typeface="微軟正黑體" panose="020B0604030504040204" charset="-120"/>
                  <a:ea typeface="微軟正黑體" panose="020B0604030504040204" charset="-120"/>
                </a:rPr>
                <a:t>生成</a:t>
              </a:r>
              <a:endParaRPr lang="zh-TW" altLang="en-US">
                <a:latin typeface="微軟正黑體" panose="020B0604030504040204" charset="-120"/>
                <a:ea typeface="微軟正黑體" panose="020B0604030504040204" charset="-120"/>
              </a:endParaRPr>
            </a:p>
          </p:txBody>
        </p:sp>
        <p:sp>
          <p:nvSpPr>
            <p:cNvPr id="22" name="Rounded Rectangle 21"/>
            <p:cNvSpPr/>
            <p:nvPr/>
          </p:nvSpPr>
          <p:spPr>
            <a:xfrm>
              <a:off x="7492" y="7146"/>
              <a:ext cx="2170" cy="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TW" altLang="en-US">
                  <a:latin typeface="微軟正黑體" panose="020B0604030504040204" charset="-120"/>
                  <a:ea typeface="微軟正黑體" panose="020B0604030504040204" charset="-120"/>
                </a:rPr>
                <a:t>應用</a:t>
              </a:r>
              <a:endParaRPr lang="zh-TW" altLang="en-US">
                <a:latin typeface="微軟正黑體" panose="020B0604030504040204" charset="-120"/>
                <a:ea typeface="微軟正黑體" panose="020B0604030504040204" charset="-120"/>
              </a:endParaRPr>
            </a:p>
          </p:txBody>
        </p:sp>
        <p:cxnSp>
          <p:nvCxnSpPr>
            <p:cNvPr id="23" name="Straight Arrow Connector 22"/>
            <p:cNvCxnSpPr>
              <a:stCxn id="21" idx="3"/>
              <a:endCxn id="22" idx="1"/>
            </p:cNvCxnSpPr>
            <p:nvPr/>
          </p:nvCxnSpPr>
          <p:spPr>
            <a:xfrm>
              <a:off x="6758" y="7640"/>
              <a:ext cx="734"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21" idx="1"/>
            </p:cNvCxnSpPr>
            <p:nvPr/>
          </p:nvCxnSpPr>
          <p:spPr>
            <a:xfrm>
              <a:off x="3846" y="7640"/>
              <a:ext cx="74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atin typeface="Times New Roman" panose="02020603050405020304" charset="0"/>
                <a:ea typeface="微軟正黑體" panose="020B0604030504040204" charset="-120"/>
                <a:cs typeface="Times New Roman" panose="02020603050405020304" charset="0"/>
              </a:rPr>
              <a:t>模型配置</a:t>
            </a:r>
            <a:r>
              <a:rPr lang="en-US" altLang="zh-TW">
                <a:latin typeface="Times New Roman" panose="02020603050405020304" charset="0"/>
                <a:ea typeface="微軟正黑體" panose="020B0604030504040204" charset="-120"/>
                <a:cs typeface="Times New Roman" panose="02020603050405020304" charset="0"/>
              </a:rPr>
              <a:t>-</a:t>
            </a:r>
            <a:r>
              <a:rPr lang="zh-TW" altLang="en-US">
                <a:latin typeface="Times New Roman" panose="02020603050405020304" charset="0"/>
                <a:ea typeface="微軟正黑體" panose="020B0604030504040204" charset="-120"/>
                <a:cs typeface="Times New Roman" panose="02020603050405020304" charset="0"/>
              </a:rPr>
              <a:t>生成器</a:t>
            </a:r>
            <a:endParaRPr lang="zh-TW" altLang="en-US">
              <a:latin typeface="Times New Roman" panose="02020603050405020304" charset="0"/>
              <a:ea typeface="微軟正黑體" panose="020B0604030504040204" charset="-12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8710295" y="1795780"/>
            <a:ext cx="2962275" cy="2505075"/>
          </a:xfrm>
          <a:prstGeom prst="rect">
            <a:avLst/>
          </a:prstGeom>
        </p:spPr>
      </p:pic>
      <p:sp>
        <p:nvSpPr>
          <p:cNvPr id="6" name="Text Box 5"/>
          <p:cNvSpPr txBox="1"/>
          <p:nvPr/>
        </p:nvSpPr>
        <p:spPr>
          <a:xfrm>
            <a:off x="9258300" y="4505325"/>
            <a:ext cx="1865630" cy="368300"/>
          </a:xfrm>
          <a:prstGeom prst="rect">
            <a:avLst/>
          </a:prstGeom>
          <a:noFill/>
        </p:spPr>
        <p:txBody>
          <a:bodyPr wrap="none" rtlCol="0">
            <a:spAutoFit/>
          </a:bodyPr>
          <a:p>
            <a:r>
              <a:rPr lang="en-US">
                <a:latin typeface="Times New Roman" panose="02020603050405020304" charset="0"/>
                <a:ea typeface="微軟正黑體" panose="020B0604030504040204" charset="-120"/>
                <a:cs typeface="Times New Roman" panose="02020603050405020304" charset="0"/>
              </a:rPr>
              <a:t>LeakyReLU</a:t>
            </a:r>
            <a:r>
              <a:rPr lang="zh-TW">
                <a:latin typeface="Times New Roman" panose="02020603050405020304" charset="0"/>
                <a:ea typeface="微軟正黑體" panose="020B0604030504040204" charset="-120"/>
                <a:cs typeface="Times New Roman" panose="02020603050405020304" charset="0"/>
              </a:rPr>
              <a:t>示意圖</a:t>
            </a:r>
            <a:endParaRPr lang="zh-TW">
              <a:latin typeface="Times New Roman" panose="02020603050405020304" charset="0"/>
              <a:ea typeface="微軟正黑體" panose="020B0604030504040204" charset="-120"/>
              <a:cs typeface="Times New Roman" panose="02020603050405020304" charset="0"/>
            </a:endParaRPr>
          </a:p>
        </p:txBody>
      </p:sp>
      <p:sp>
        <p:nvSpPr>
          <p:cNvPr id="7" name="Text Box 6"/>
          <p:cNvSpPr txBox="1"/>
          <p:nvPr/>
        </p:nvSpPr>
        <p:spPr>
          <a:xfrm>
            <a:off x="774065" y="1590675"/>
            <a:ext cx="7936230" cy="1383665"/>
          </a:xfrm>
          <a:prstGeom prst="rect">
            <a:avLst/>
          </a:prstGeom>
          <a:noFill/>
        </p:spPr>
        <p:txBody>
          <a:bodyPr wrap="square" rtlCol="0">
            <a:spAutoFit/>
          </a:bodyPr>
          <a:p>
            <a:pPr marL="514350" indent="-514350">
              <a:buFont typeface="+mj-lt"/>
              <a:buAutoNum type="arabicPeriod"/>
            </a:pPr>
            <a:r>
              <a:rPr lang="en-US" altLang="zh-TW" sz="2800">
                <a:latin typeface="Times New Roman" panose="02020603050405020304" charset="0"/>
                <a:ea typeface="微軟正黑體" panose="020B0604030504040204" charset="-120"/>
                <a:cs typeface="Times New Roman" panose="02020603050405020304" charset="0"/>
              </a:rPr>
              <a:t> </a:t>
            </a:r>
            <a:r>
              <a:rPr lang="zh-TW" altLang="en-US" sz="2800">
                <a:latin typeface="Times New Roman" panose="02020603050405020304" charset="0"/>
                <a:ea typeface="微軟正黑體" panose="020B0604030504040204" charset="-120"/>
                <a:cs typeface="Times New Roman" panose="02020603050405020304" charset="0"/>
              </a:rPr>
              <a:t>由於目前的架構限制，只能生成大小較小的</a:t>
            </a:r>
            <a:br>
              <a:rPr lang="zh-TW" altLang="en-US" sz="2800">
                <a:latin typeface="Times New Roman" panose="02020603050405020304" charset="0"/>
                <a:ea typeface="微軟正黑體" panose="020B0604030504040204" charset="-120"/>
                <a:cs typeface="Times New Roman" panose="02020603050405020304" charset="0"/>
              </a:rPr>
            </a:br>
            <a:r>
              <a:rPr lang="zh-TW" altLang="en-US" sz="2800">
                <a:latin typeface="Times New Roman" panose="02020603050405020304" charset="0"/>
                <a:ea typeface="微軟正黑體" panose="020B0604030504040204" charset="-120"/>
                <a:cs typeface="Times New Roman" panose="02020603050405020304" charset="0"/>
              </a:rPr>
              <a:t>黑白照片。</a:t>
            </a:r>
            <a:endParaRPr lang="zh-TW" altLang="en-US" sz="2800">
              <a:latin typeface="Times New Roman" panose="02020603050405020304" charset="0"/>
              <a:ea typeface="微軟正黑體" panose="020B0604030504040204" charset="-120"/>
              <a:cs typeface="Times New Roman" panose="02020603050405020304" charset="0"/>
            </a:endParaRPr>
          </a:p>
          <a:p>
            <a:pPr marL="514350" indent="-514350">
              <a:buAutoNum type="arabicPeriod"/>
            </a:pPr>
            <a:r>
              <a:rPr lang="zh-TW" altLang="en-US" sz="2800">
                <a:latin typeface="Times New Roman" panose="02020603050405020304" charset="0"/>
                <a:ea typeface="微軟正黑體" panose="020B0604030504040204" charset="-120"/>
                <a:cs typeface="Times New Roman" panose="02020603050405020304" charset="0"/>
              </a:rPr>
              <a:t>目前採用多層全連接層生成影像。</a:t>
            </a:r>
            <a:endParaRPr lang="zh-TW" altLang="en-US" sz="2800">
              <a:latin typeface="Times New Roman" panose="02020603050405020304" charset="0"/>
              <a:ea typeface="微軟正黑體" panose="020B0604030504040204" charset="-120"/>
              <a:cs typeface="Times New Roman" panose="02020603050405020304" charset="0"/>
            </a:endParaRPr>
          </a:p>
        </p:txBody>
      </p:sp>
      <p:pic>
        <p:nvPicPr>
          <p:cNvPr id="9" name="Picture 8"/>
          <p:cNvPicPr>
            <a:picLocks noChangeAspect="1"/>
          </p:cNvPicPr>
          <p:nvPr/>
        </p:nvPicPr>
        <p:blipFill>
          <a:blip r:embed="rId2"/>
          <a:stretch>
            <a:fillRect/>
          </a:stretch>
        </p:blipFill>
        <p:spPr>
          <a:xfrm>
            <a:off x="1543050" y="2974340"/>
            <a:ext cx="4781550" cy="3067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sz="half" idx="1"/>
          </p:nvPr>
        </p:nvSpPr>
        <p:spPr>
          <a:xfrm>
            <a:off x="838200" y="1854200"/>
            <a:ext cx="5181600" cy="4351338"/>
          </a:xfrm>
        </p:spPr>
        <p:txBody>
          <a:bodyPr/>
          <a:p>
            <a:r>
              <a:rPr lang="zh-TW" altLang="en-US">
                <a:latin typeface="微軟正黑體" panose="020B0604030504040204" charset="-120"/>
                <a:ea typeface="微軟正黑體" panose="020B0604030504040204" charset="-120"/>
              </a:rPr>
              <a:t>經由多層全連接層後，判斷這張影像是否在訓練集內，並且將結果回傳給生成器，作為改進的依據。</a:t>
            </a:r>
            <a:endParaRPr lang="zh-TW" altLang="en-US">
              <a:latin typeface="微軟正黑體" panose="020B0604030504040204" charset="-120"/>
              <a:ea typeface="微軟正黑體" panose="020B0604030504040204" charset="-120"/>
            </a:endParaRPr>
          </a:p>
        </p:txBody>
      </p:sp>
      <p:sp>
        <p:nvSpPr>
          <p:cNvPr id="2" name="Title 1"/>
          <p:cNvSpPr>
            <a:spLocks noGrp="1"/>
          </p:cNvSpPr>
          <p:nvPr>
            <p:ph type="title"/>
          </p:nvPr>
        </p:nvSpPr>
        <p:spPr/>
        <p:txBody>
          <a:bodyPr/>
          <a:p>
            <a:r>
              <a:rPr lang="zh-TW">
                <a:latin typeface="微軟正黑體" panose="020B0604030504040204" charset="-120"/>
                <a:ea typeface="微軟正黑體" panose="020B0604030504040204" charset="-120"/>
                <a:cs typeface="微軟正黑體" panose="020B0604030504040204" charset="-120"/>
              </a:rPr>
              <a:t>模型配置</a:t>
            </a:r>
            <a:r>
              <a:rPr lang="en-US" altLang="zh-TW">
                <a:latin typeface="微軟正黑體" panose="020B0604030504040204" charset="-120"/>
                <a:ea typeface="微軟正黑體" panose="020B0604030504040204" charset="-120"/>
                <a:cs typeface="微軟正黑體" panose="020B0604030504040204" charset="-120"/>
              </a:rPr>
              <a:t>-</a:t>
            </a:r>
            <a:r>
              <a:rPr lang="zh-TW" altLang="en-US">
                <a:latin typeface="微軟正黑體" panose="020B0604030504040204" charset="-120"/>
                <a:ea typeface="微軟正黑體" panose="020B0604030504040204" charset="-120"/>
                <a:cs typeface="微軟正黑體" panose="020B0604030504040204" charset="-120"/>
              </a:rPr>
              <a:t>判別器</a:t>
            </a:r>
            <a:endParaRPr lang="zh-TW" altLang="en-US">
              <a:latin typeface="微軟正黑體" panose="020B0604030504040204" charset="-120"/>
              <a:ea typeface="微軟正黑體" panose="020B0604030504040204" charset="-120"/>
              <a:cs typeface="微軟正黑體" panose="020B0604030504040204" charset="-120"/>
            </a:endParaRPr>
          </a:p>
        </p:txBody>
      </p:sp>
      <p:pic>
        <p:nvPicPr>
          <p:cNvPr id="8" name="Content Placeholder 7"/>
          <p:cNvPicPr>
            <a:picLocks noChangeAspect="1"/>
          </p:cNvPicPr>
          <p:nvPr>
            <p:ph sz="half" idx="2"/>
          </p:nvPr>
        </p:nvPicPr>
        <p:blipFill>
          <a:blip r:embed="rId1"/>
          <a:stretch>
            <a:fillRect/>
          </a:stretch>
        </p:blipFill>
        <p:spPr>
          <a:xfrm>
            <a:off x="6662420" y="1752600"/>
            <a:ext cx="4581525" cy="3238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atin typeface="微軟正黑體" panose="020B0604030504040204" charset="-120"/>
                <a:ea typeface="微軟正黑體" panose="020B0604030504040204" charset="-120"/>
              </a:rPr>
              <a:t>困難</a:t>
            </a:r>
            <a:endParaRPr lang="zh-TW">
              <a:latin typeface="微軟正黑體" panose="020B0604030504040204" charset="-120"/>
              <a:ea typeface="微軟正黑體" panose="020B0604030504040204" charset="-120"/>
            </a:endParaRPr>
          </a:p>
        </p:txBody>
      </p:sp>
      <p:sp>
        <p:nvSpPr>
          <p:cNvPr id="3" name="Content Placeholder 2"/>
          <p:cNvSpPr>
            <a:spLocks noGrp="1"/>
          </p:cNvSpPr>
          <p:nvPr>
            <p:ph sz="half" idx="1"/>
          </p:nvPr>
        </p:nvSpPr>
        <p:spPr/>
        <p:txBody>
          <a:bodyPr/>
          <a:p>
            <a:r>
              <a:rPr lang="zh-TW" altLang="en-US">
                <a:latin typeface="Times New Roman" panose="02020603050405020304" charset="0"/>
                <a:ea typeface="微軟正黑體" panose="020B0604030504040204" charset="-120"/>
                <a:cs typeface="Times New Roman" panose="02020603050405020304" charset="0"/>
              </a:rPr>
              <a:t>訓練資料品質欠佳，目前尚無法發揮</a:t>
            </a:r>
            <a:r>
              <a:rPr lang="en-US" altLang="en-US">
                <a:latin typeface="Times New Roman" panose="02020603050405020304" charset="0"/>
                <a:ea typeface="微軟正黑體" panose="020B0604030504040204" charset="-120"/>
                <a:cs typeface="Times New Roman" panose="02020603050405020304" charset="0"/>
              </a:rPr>
              <a:t>HDR</a:t>
            </a:r>
            <a:r>
              <a:rPr lang="zh-TW" altLang="en-US">
                <a:latin typeface="Times New Roman" panose="02020603050405020304" charset="0"/>
                <a:ea typeface="微軟正黑體" panose="020B0604030504040204" charset="-120"/>
                <a:cs typeface="Times New Roman" panose="02020603050405020304" charset="0"/>
              </a:rPr>
              <a:t>資料的優勢，取得各區域亮度適中的影像，且來源中有部分時段的天空是沒有日光的。故訓練成效不彰。</a:t>
            </a:r>
            <a:endParaRPr lang="zh-TW" altLang="en-US">
              <a:latin typeface="Times New Roman" panose="02020603050405020304" charset="0"/>
              <a:ea typeface="微軟正黑體" panose="020B0604030504040204" charset="-120"/>
              <a:cs typeface="Times New Roman" panose="02020603050405020304" charset="0"/>
            </a:endParaRPr>
          </a:p>
          <a:p>
            <a:r>
              <a:rPr lang="zh-TW" altLang="en-US">
                <a:latin typeface="Times New Roman" panose="02020603050405020304" charset="0"/>
                <a:ea typeface="微軟正黑體" panose="020B0604030504040204" charset="-120"/>
                <a:cs typeface="Times New Roman" panose="02020603050405020304" charset="0"/>
              </a:rPr>
              <a:t>可以看到生成的影像很暗，因為很多訓練的資料很多都是全黑的夜空。</a:t>
            </a:r>
            <a:endParaRPr lang="zh-TW" altLang="en-US">
              <a:latin typeface="Times New Roman" panose="02020603050405020304" charset="0"/>
              <a:ea typeface="微軟正黑體" panose="020B0604030504040204" charset="-120"/>
              <a:cs typeface="Times New Roman" panose="02020603050405020304" charset="0"/>
            </a:endParaRPr>
          </a:p>
        </p:txBody>
      </p:sp>
      <p:pic>
        <p:nvPicPr>
          <p:cNvPr id="9" name="Picture 8" descr="11850"/>
          <p:cNvPicPr>
            <a:picLocks noChangeAspect="1"/>
          </p:cNvPicPr>
          <p:nvPr/>
        </p:nvPicPr>
        <p:blipFill>
          <a:blip r:embed="rId1"/>
          <a:stretch>
            <a:fillRect/>
          </a:stretch>
        </p:blipFill>
        <p:spPr>
          <a:xfrm>
            <a:off x="6505575" y="1419225"/>
            <a:ext cx="45720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zh-TW">
                <a:latin typeface="Times New Roman" panose="02020603050405020304" charset="0"/>
                <a:ea typeface="微軟正黑體" panose="020B0604030504040204" charset="-120"/>
                <a:cs typeface="Times New Roman" panose="02020603050405020304" charset="0"/>
              </a:rPr>
              <a:t>理想的</a:t>
            </a:r>
            <a:r>
              <a:rPr lang="en-US" altLang="zh-TW">
                <a:latin typeface="Times New Roman" panose="02020603050405020304" charset="0"/>
                <a:ea typeface="微軟正黑體" panose="020B0604030504040204" charset="-120"/>
                <a:cs typeface="Times New Roman" panose="02020603050405020304" charset="0"/>
              </a:rPr>
              <a:t>HDR</a:t>
            </a:r>
            <a:r>
              <a:rPr lang="zh-TW" altLang="en-US">
                <a:latin typeface="Times New Roman" panose="02020603050405020304" charset="0"/>
                <a:ea typeface="微軟正黑體" panose="020B0604030504040204" charset="-120"/>
                <a:cs typeface="Times New Roman" panose="02020603050405020304" charset="0"/>
              </a:rPr>
              <a:t>轉換至</a:t>
            </a:r>
            <a:r>
              <a:rPr lang="en-US" altLang="zh-TW">
                <a:latin typeface="Times New Roman" panose="02020603050405020304" charset="0"/>
                <a:ea typeface="微軟正黑體" panose="020B0604030504040204" charset="-120"/>
                <a:cs typeface="Times New Roman" panose="02020603050405020304" charset="0"/>
              </a:rPr>
              <a:t>IMG</a:t>
            </a:r>
            <a:endParaRPr lang="en-US" altLang="zh-TW">
              <a:latin typeface="Times New Roman" panose="02020603050405020304" charset="0"/>
              <a:ea typeface="微軟正黑體" panose="020B0604030504040204" charset="-120"/>
              <a:cs typeface="Times New Roman" panose="02020603050405020304" charset="0"/>
            </a:endParaRPr>
          </a:p>
        </p:txBody>
      </p:sp>
      <p:sp>
        <p:nvSpPr>
          <p:cNvPr id="3" name="Content Placeholder 2"/>
          <p:cNvSpPr>
            <a:spLocks noGrp="1"/>
          </p:cNvSpPr>
          <p:nvPr>
            <p:ph sz="half" idx="1"/>
          </p:nvPr>
        </p:nvSpPr>
        <p:spPr/>
        <p:txBody>
          <a:bodyPr/>
          <a:p>
            <a:r>
              <a:rPr lang="zh-TW">
                <a:latin typeface="Times New Roman" panose="02020603050405020304" charset="0"/>
                <a:ea typeface="微軟正黑體" panose="020B0604030504040204" charset="-120"/>
                <a:cs typeface="Times New Roman" panose="02020603050405020304" charset="0"/>
              </a:rPr>
              <a:t>上方的影像為理想的轉換，可以發現亮處較暗，暗處較亮</a:t>
            </a:r>
            <a:r>
              <a:rPr lang="zh-TW">
                <a:latin typeface="Times New Roman" panose="02020603050405020304" charset="0"/>
                <a:ea typeface="微軟正黑體" panose="020B0604030504040204" charset="-120"/>
                <a:cs typeface="Times New Roman" panose="02020603050405020304" charset="0"/>
              </a:rPr>
              <a:t>，整體清晰許多，也比較自然。</a:t>
            </a:r>
            <a:endParaRPr lang="zh-TW">
              <a:latin typeface="Times New Roman" panose="02020603050405020304" charset="0"/>
              <a:ea typeface="微軟正黑體" panose="020B0604030504040204" charset="-120"/>
              <a:cs typeface="Times New Roman" panose="02020603050405020304" charset="0"/>
            </a:endParaRPr>
          </a:p>
          <a:p>
            <a:r>
              <a:rPr lang="zh-TW">
                <a:latin typeface="Times New Roman" panose="02020603050405020304" charset="0"/>
                <a:ea typeface="微軟正黑體" panose="020B0604030504040204" charset="-120"/>
                <a:cs typeface="Times New Roman" panose="02020603050405020304" charset="0"/>
              </a:rPr>
              <a:t>下方則明暗對比度過高，</a:t>
            </a:r>
            <a:r>
              <a:rPr lang="en-US" altLang="zh-TW">
                <a:latin typeface="Times New Roman" panose="02020603050405020304" charset="0"/>
                <a:ea typeface="微軟正黑體" panose="020B0604030504040204" charset="-120"/>
                <a:cs typeface="Times New Roman" panose="02020603050405020304" charset="0"/>
              </a:rPr>
              <a:t>HDR</a:t>
            </a:r>
            <a:r>
              <a:rPr lang="zh-TW" altLang="en-US">
                <a:latin typeface="Times New Roman" panose="02020603050405020304" charset="0"/>
                <a:ea typeface="微軟正黑體" panose="020B0604030504040204" charset="-120"/>
                <a:cs typeface="Times New Roman" panose="02020603050405020304" charset="0"/>
              </a:rPr>
              <a:t>的特色就是同一張影像</a:t>
            </a:r>
            <a:r>
              <a:rPr lang="zh-TW" altLang="en-US">
                <a:latin typeface="Times New Roman" panose="02020603050405020304" charset="0"/>
                <a:ea typeface="微軟正黑體" panose="020B0604030504040204" charset="-120"/>
                <a:cs typeface="Times New Roman" panose="02020603050405020304" charset="0"/>
              </a:rPr>
              <a:t>擁有許多不同的曝光條件。</a:t>
            </a:r>
            <a:endParaRPr lang="zh-TW" altLang="en-US">
              <a:latin typeface="Times New Roman" panose="02020603050405020304" charset="0"/>
              <a:ea typeface="微軟正黑體" panose="020B0604030504040204" charset="-120"/>
              <a:cs typeface="Times New Roman" panose="02020603050405020304" charset="0"/>
            </a:endParaRPr>
          </a:p>
          <a:p>
            <a:r>
              <a:rPr lang="zh-TW" altLang="en-US">
                <a:latin typeface="Times New Roman" panose="02020603050405020304" charset="0"/>
                <a:ea typeface="微軟正黑體" panose="020B0604030504040204" charset="-120"/>
                <a:cs typeface="Times New Roman" panose="02020603050405020304" charset="0"/>
              </a:rPr>
              <a:t>理想的轉換會取各種版本中較好的部分拼裝在一起</a:t>
            </a:r>
            <a:r>
              <a:rPr lang="zh-TW" altLang="en-US">
                <a:latin typeface="Times New Roman" panose="02020603050405020304" charset="0"/>
                <a:ea typeface="微軟正黑體" panose="020B0604030504040204" charset="-120"/>
                <a:cs typeface="Times New Roman" panose="02020603050405020304" charset="0"/>
              </a:rPr>
              <a:t>。</a:t>
            </a:r>
            <a:endParaRPr lang="zh-TW" altLang="en-US">
              <a:latin typeface="Times New Roman" panose="02020603050405020304" charset="0"/>
              <a:ea typeface="微軟正黑體" panose="020B0604030504040204" charset="-120"/>
              <a:cs typeface="Times New Roman" panose="02020603050405020304" charset="0"/>
            </a:endParaRPr>
          </a:p>
        </p:txBody>
      </p:sp>
      <p:pic>
        <p:nvPicPr>
          <p:cNvPr id="4" name="Content Placeholder 3" descr="20141011122528"/>
          <p:cNvPicPr>
            <a:picLocks noChangeAspect="1"/>
          </p:cNvPicPr>
          <p:nvPr>
            <p:ph sz="half" idx="2"/>
          </p:nvPr>
        </p:nvPicPr>
        <p:blipFill>
          <a:blip r:embed="rId1"/>
          <a:stretch>
            <a:fillRect/>
          </a:stretch>
        </p:blipFill>
        <p:spPr>
          <a:xfrm>
            <a:off x="6172200" y="4048760"/>
            <a:ext cx="5181600" cy="2590800"/>
          </a:xfrm>
          <a:prstGeom prst="rect">
            <a:avLst/>
          </a:prstGeom>
        </p:spPr>
      </p:pic>
      <p:pic>
        <p:nvPicPr>
          <p:cNvPr id="5" name="Picture 4"/>
          <p:cNvPicPr>
            <a:picLocks noChangeAspect="1"/>
          </p:cNvPicPr>
          <p:nvPr/>
        </p:nvPicPr>
        <p:blipFill>
          <a:blip r:embed="rId2"/>
          <a:stretch>
            <a:fillRect/>
          </a:stretch>
        </p:blipFill>
        <p:spPr>
          <a:xfrm>
            <a:off x="6172200" y="1230630"/>
            <a:ext cx="5181600" cy="2715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latin typeface="微軟正黑體" panose="020B0604030504040204" charset="-120"/>
                <a:ea typeface="微軟正黑體" panose="020B0604030504040204" charset="-120"/>
              </a:rPr>
              <a:t>困難</a:t>
            </a:r>
            <a:endParaRPr lang="zh-TW" altLang="en-US">
              <a:latin typeface="微軟正黑體" panose="020B0604030504040204" charset="-120"/>
              <a:ea typeface="微軟正黑體" panose="020B0604030504040204" charset="-120"/>
            </a:endParaRPr>
          </a:p>
        </p:txBody>
      </p:sp>
      <p:sp>
        <p:nvSpPr>
          <p:cNvPr id="3" name="Content Placeholder 2"/>
          <p:cNvSpPr>
            <a:spLocks noGrp="1"/>
          </p:cNvSpPr>
          <p:nvPr>
            <p:ph sz="half" idx="1"/>
          </p:nvPr>
        </p:nvSpPr>
        <p:spPr/>
        <p:txBody>
          <a:bodyPr/>
          <a:p>
            <a:r>
              <a:rPr lang="zh-TW" altLang="en-US">
                <a:latin typeface="微軟正黑體" panose="020B0604030504040204" charset="-120"/>
                <a:ea typeface="微軟正黑體" panose="020B0604030504040204" charset="-120"/>
              </a:rPr>
              <a:t>經過我手工挑選適合的圖片</a:t>
            </a:r>
            <a:br>
              <a:rPr lang="zh-TW" altLang="en-US">
                <a:latin typeface="微軟正黑體" panose="020B0604030504040204" charset="-120"/>
                <a:ea typeface="微軟正黑體" panose="020B0604030504040204" charset="-120"/>
              </a:rPr>
            </a:br>
            <a:r>
              <a:rPr lang="zh-TW" altLang="en-US">
                <a:latin typeface="微軟正黑體" panose="020B0604030504040204" charset="-120"/>
                <a:ea typeface="微軟正黑體" panose="020B0604030504040204" charset="-120"/>
              </a:rPr>
              <a:t>進行訓練後，整體的形狀明顯許多，圖中雜訊較多是因為</a:t>
            </a:r>
            <a:br>
              <a:rPr lang="zh-TW" altLang="en-US">
                <a:latin typeface="微軟正黑體" panose="020B0604030504040204" charset="-120"/>
                <a:ea typeface="微軟正黑體" panose="020B0604030504040204" charset="-120"/>
              </a:rPr>
            </a:br>
            <a:r>
              <a:rPr lang="zh-TW" altLang="en-US">
                <a:latin typeface="微軟正黑體" panose="020B0604030504040204" charset="-120"/>
                <a:ea typeface="微軟正黑體" panose="020B0604030504040204" charset="-120"/>
              </a:rPr>
              <a:t>正在訓練中。</a:t>
            </a:r>
            <a:endParaRPr lang="zh-TW" altLang="en-US">
              <a:latin typeface="微軟正黑體" panose="020B0604030504040204" charset="-120"/>
              <a:ea typeface="微軟正黑體" panose="020B0604030504040204" charset="-120"/>
            </a:endParaRPr>
          </a:p>
        </p:txBody>
      </p:sp>
      <p:pic>
        <p:nvPicPr>
          <p:cNvPr id="7" name="Content Placeholder 6"/>
          <p:cNvPicPr>
            <a:picLocks noChangeAspect="1"/>
          </p:cNvPicPr>
          <p:nvPr>
            <p:ph sz="half" idx="2"/>
          </p:nvPr>
        </p:nvPicPr>
        <p:blipFill>
          <a:blip r:embed="rId1"/>
          <a:stretch>
            <a:fillRect/>
          </a:stretch>
        </p:blipFill>
        <p:spPr>
          <a:xfrm>
            <a:off x="7047865" y="2286635"/>
            <a:ext cx="3429000"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TW">
                <a:latin typeface="微軟正黑體" panose="020B0604030504040204" charset="-120"/>
                <a:ea typeface="微軟正黑體" panose="020B0604030504040204" charset="-120"/>
              </a:rPr>
              <a:t>成果欣賞</a:t>
            </a:r>
            <a:endParaRPr lang="zh-TW">
              <a:latin typeface="微軟正黑體" panose="020B0604030504040204" charset="-120"/>
              <a:ea typeface="微軟正黑體" panose="020B0604030504040204" charset="-120"/>
            </a:endParaRPr>
          </a:p>
        </p:txBody>
      </p:sp>
      <p:pic>
        <p:nvPicPr>
          <p:cNvPr id="11" name="Content Placeholder 10"/>
          <p:cNvPicPr>
            <a:picLocks noChangeAspect="1"/>
          </p:cNvPicPr>
          <p:nvPr>
            <p:ph sz="half" idx="1"/>
          </p:nvPr>
        </p:nvPicPr>
        <p:blipFill>
          <a:blip r:embed="rId1"/>
          <a:stretch>
            <a:fillRect/>
          </a:stretch>
        </p:blipFill>
        <p:spPr>
          <a:xfrm>
            <a:off x="6743700" y="1586230"/>
            <a:ext cx="4714875" cy="2357755"/>
          </a:xfrm>
          <a:prstGeom prst="rect">
            <a:avLst/>
          </a:prstGeom>
        </p:spPr>
      </p:pic>
      <p:pic>
        <p:nvPicPr>
          <p:cNvPr id="14" name="Content Placeholder 13"/>
          <p:cNvPicPr>
            <a:picLocks noChangeAspect="1"/>
          </p:cNvPicPr>
          <p:nvPr>
            <p:ph sz="half" idx="2"/>
          </p:nvPr>
        </p:nvPicPr>
        <p:blipFill>
          <a:blip r:embed="rId2"/>
          <a:stretch>
            <a:fillRect/>
          </a:stretch>
        </p:blipFill>
        <p:spPr>
          <a:xfrm>
            <a:off x="513715" y="1372870"/>
            <a:ext cx="5304790" cy="5304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Words>
  <Application>WPS Presentation</Application>
  <PresentationFormat>Widescreen</PresentationFormat>
  <Paragraphs>76</Paragraphs>
  <Slides>11</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11</vt:i4>
      </vt:variant>
    </vt:vector>
  </HeadingPairs>
  <TitlesOfParts>
    <vt:vector size="36" baseType="lpstr">
      <vt:lpstr>Arial</vt:lpstr>
      <vt:lpstr>SimSun</vt:lpstr>
      <vt:lpstr>Wingdings</vt:lpstr>
      <vt:lpstr>Calibri Light</vt:lpstr>
      <vt:lpstr>Calibri</vt:lpstr>
      <vt:lpstr>Microsoft YaHei</vt:lpstr>
      <vt:lpstr>Arial Unicode MS</vt:lpstr>
      <vt:lpstr>新細明體</vt:lpstr>
      <vt:lpstr>微軟正黑體</vt:lpstr>
      <vt:lpstr>細明體_HKSCS</vt:lpstr>
      <vt:lpstr>Microsoft JhengHei UI Light</vt:lpstr>
      <vt:lpstr>MS Gothic</vt:lpstr>
      <vt:lpstr>Yu Gothic Medium</vt:lpstr>
      <vt:lpstr>Bahnschrift SemiLight</vt:lpstr>
      <vt:lpstr>Cambria Math</vt:lpstr>
      <vt:lpstr>Cascadia Mono Light</vt:lpstr>
      <vt:lpstr>Georgia</vt:lpstr>
      <vt:lpstr>KacstBook</vt:lpstr>
      <vt:lpstr>MT Extra</vt:lpstr>
      <vt:lpstr>Noto Mono</vt:lpstr>
      <vt:lpstr>Segoe UI Emoji</vt:lpstr>
      <vt:lpstr>Sitka Small</vt:lpstr>
      <vt:lpstr>Tahoma</vt:lpstr>
      <vt:lpstr>Times New Roman</vt:lpstr>
      <vt:lpstr>Office Theme</vt:lpstr>
      <vt:lpstr>PowerPoint 演示文稿</vt:lpstr>
      <vt:lpstr>摘要</vt:lpstr>
      <vt:lpstr>PowerPoint 演示文稿</vt:lpstr>
      <vt:lpstr>PowerPoint 演示文稿</vt:lpstr>
      <vt:lpstr>模型配置-生成器</vt:lpstr>
      <vt:lpstr>PowerPoint 演示文稿</vt:lpstr>
      <vt:lpstr>困難</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天空生成</dc:title>
  <dc:creator/>
  <cp:lastModifiedBy>Kulimi</cp:lastModifiedBy>
  <cp:revision>1</cp:revision>
  <dcterms:created xsi:type="dcterms:W3CDTF">2021-04-28T18:12:53Z</dcterms:created>
  <dcterms:modified xsi:type="dcterms:W3CDTF">2021-04-28T18:12:53Z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