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7" r:id="rId6"/>
    <p:sldId id="298" r:id="rId7"/>
    <p:sldId id="284" r:id="rId8"/>
    <p:sldId id="299" r:id="rId9"/>
    <p:sldId id="300" r:id="rId10"/>
    <p:sldId id="292" r:id="rId11"/>
    <p:sldId id="304" r:id="rId12"/>
    <p:sldId id="309" r:id="rId13"/>
    <p:sldId id="296" r:id="rId14"/>
    <p:sldId id="302" r:id="rId15"/>
    <p:sldId id="305" r:id="rId16"/>
    <p:sldId id="303" r:id="rId17"/>
    <p:sldId id="306" r:id="rId18"/>
    <p:sldId id="307" r:id="rId19"/>
    <p:sldId id="288"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620" y="-492"/>
      </p:cViewPr>
      <p:guideLst>
        <p:guide orient="horz" pos="2297"/>
        <p:guide pos="387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5"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矩形 22"/>
          <p:cNvSpPr/>
          <p:nvPr/>
        </p:nvSpPr>
        <p:spPr>
          <a:xfrm>
            <a:off x="6221377" y="1872758"/>
            <a:ext cx="5116539" cy="1322070"/>
          </a:xfrm>
          <a:prstGeom prst="rect">
            <a:avLst/>
          </a:prstGeom>
        </p:spPr>
        <p:txBody>
          <a:bodyPr wrap="square">
            <a:spAutoFit/>
          </a:bodyPr>
          <a:lstStyle/>
          <a:p>
            <a:r>
              <a:rPr sz="4000" b="1"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Sentiment Analysis of </a:t>
            </a:r>
            <a:r>
              <a:rPr sz="3200" b="1"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Chinese Short Texts</a:t>
            </a:r>
            <a:endParaRPr sz="3200" b="1"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cxnSp>
        <p:nvCxnSpPr>
          <p:cNvPr id="25" name="直接连接符 24"/>
          <p:cNvCxnSpPr/>
          <p:nvPr/>
        </p:nvCxnSpPr>
        <p:spPr>
          <a:xfrm>
            <a:off x="6180455" y="3554730"/>
            <a:ext cx="5093335" cy="2349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619828" y="4068282"/>
            <a:ext cx="4318827" cy="521970"/>
          </a:xfrm>
          <a:prstGeom prst="rect">
            <a:avLst/>
          </a:prstGeom>
          <a:noFill/>
        </p:spPr>
        <p:txBody>
          <a:bodyPr wrap="square" rtlCol="0">
            <a:spAutoFit/>
          </a:bodyPr>
          <a:lstStyle/>
          <a:p>
            <a:r>
              <a:rPr lang="en-US" altLang="zh-CN" sz="1400">
                <a:solidFill>
                  <a:schemeClr val="tx1">
                    <a:lumMod val="50000"/>
                    <a:lumOff val="50000"/>
                  </a:schemeClr>
                </a:solidFill>
                <a:ea typeface="微软雅黑" panose="020B0503020204020204" charset="-122"/>
                <a:cs typeface="Arial" panose="020B0604020202020204" pitchFamily="34" charset="0"/>
              </a:rPr>
              <a:t>A report submitted in fulfillment of the requirements for Course 3253, Final Term Project, University of Toronto</a:t>
            </a:r>
            <a:endParaRPr lang="en-US" altLang="zh-CN" sz="1400">
              <a:solidFill>
                <a:schemeClr val="tx1">
                  <a:lumMod val="50000"/>
                  <a:lumOff val="50000"/>
                </a:schemeClr>
              </a:solidFill>
              <a:ea typeface="微软雅黑" panose="020B0503020204020204" charset="-122"/>
              <a:cs typeface="Arial" panose="020B0604020202020204" pitchFamily="34" charset="0"/>
            </a:endParaRPr>
          </a:p>
        </p:txBody>
      </p:sp>
      <p:sp>
        <p:nvSpPr>
          <p:cNvPr id="24" name="TextBox 23"/>
          <p:cNvSpPr txBox="1"/>
          <p:nvPr/>
        </p:nvSpPr>
        <p:spPr>
          <a:xfrm>
            <a:off x="6619613" y="3646805"/>
            <a:ext cx="3767958" cy="460375"/>
          </a:xfrm>
          <a:prstGeom prst="rect">
            <a:avLst/>
          </a:prstGeom>
          <a:noFill/>
        </p:spPr>
        <p:txBody>
          <a:bodyPr wrap="square" rtlCol="0">
            <a:spAutoFit/>
          </a:bodyPr>
          <a:lstStyle/>
          <a:p>
            <a:r>
              <a:rPr sz="2400" dirty="0" smtClean="0">
                <a:solidFill>
                  <a:schemeClr val="tx1">
                    <a:lumMod val="65000"/>
                    <a:lumOff val="35000"/>
                  </a:schemeClr>
                </a:solidFill>
                <a:latin typeface="微软雅黑" panose="020B0503020204020204" charset="-122"/>
                <a:ea typeface="微软雅黑" panose="020B0503020204020204" charset="-122"/>
              </a:rPr>
              <a:t>Xiaming Gu</a:t>
            </a:r>
            <a:endParaRPr sz="2400"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
                                            <p:tgtEl>
                                              <p:spTgt spid="1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
                                            <p:tgtEl>
                                              <p:spTgt spid="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
                                            <p:tgtEl>
                                              <p:spTgt spid="2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
                                            <p:tgtEl>
                                              <p:spTgt spid="1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
                                            <p:tgtEl>
                                              <p:spTgt spid="1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
                                            <p:tgtEl>
                                              <p:spTgt spid="1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
                                            <p:tgtEl>
                                              <p:spTgt spid="20"/>
                                            </p:tgtEl>
                                          </p:cBhvr>
                                        </p:animEffect>
                                      </p:childTnLst>
                                    </p:cTn>
                                  </p:par>
                                </p:childTnLst>
                              </p:cTn>
                            </p:par>
                            <p:par>
                              <p:cTn id="72" fill="hold">
                                <p:stCondLst>
                                  <p:cond delay="8500"/>
                                </p:stCondLst>
                                <p:childTnLst>
                                  <p:par>
                                    <p:cTn id="73" presetID="2" presetClass="entr" presetSubtype="2" fill="hold" grpId="0" nodeType="afterEffect" p14:presetBounceEnd="42000">
                                      <p:stCondLst>
                                        <p:cond delay="0"/>
                                      </p:stCondLst>
                                      <p:iterate type="lt">
                                        <p:tmPct val="10000"/>
                                      </p:iterate>
                                      <p:childTnLst>
                                        <p:set>
                                          <p:cBhvr>
                                            <p:cTn id="74" dur="1" fill="hold">
                                              <p:stCondLst>
                                                <p:cond delay="0"/>
                                              </p:stCondLst>
                                            </p:cTn>
                                            <p:tgtEl>
                                              <p:spTgt spid="23"/>
                                            </p:tgtEl>
                                            <p:attrNameLst>
                                              <p:attrName>style.visibility</p:attrName>
                                            </p:attrNameLst>
                                          </p:cBhvr>
                                          <p:to>
                                            <p:strVal val="visible"/>
                                          </p:to>
                                        </p:set>
                                        <p:anim calcmode="lin" valueType="num" p14:bounceEnd="42000">
                                          <p:cBhvr additive="base">
                                            <p:cTn id="75" dur="500" fill="hold"/>
                                            <p:tgtEl>
                                              <p:spTgt spid="23"/>
                                            </p:tgtEl>
                                            <p:attrNameLst>
                                              <p:attrName>ppt_x</p:attrName>
                                            </p:attrNameLst>
                                          </p:cBhvr>
                                          <p:tavLst>
                                            <p:tav tm="0">
                                              <p:val>
                                                <p:strVal val="1+#ppt_w/2"/>
                                              </p:val>
                                            </p:tav>
                                            <p:tav tm="100000">
                                              <p:val>
                                                <p:strVal val="#ppt_x"/>
                                              </p:val>
                                            </p:tav>
                                          </p:tavLst>
                                        </p:anim>
                                        <p:anim calcmode="lin" valueType="num" p14:bounceEnd="42000">
                                          <p:cBhvr additive="base">
                                            <p:cTn id="76" dur="5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4199"/>
                                </p:stCondLst>
                                <p:childTnLst>
                                  <p:par>
                                    <p:cTn id="78" presetID="22" presetClass="entr" presetSubtype="4"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childTnLst>
                              </p:cTn>
                            </p:par>
                            <p:par>
                              <p:cTn id="81" fill="hold">
                                <p:stCondLst>
                                  <p:cond delay="4699"/>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24"/>
                                            </p:tgtEl>
                                            <p:attrNameLst>
                                              <p:attrName>ppt_y</p:attrName>
                                            </p:attrNameLst>
                                          </p:cBhvr>
                                          <p:tavLst>
                                            <p:tav tm="0">
                                              <p:val>
                                                <p:strVal val="#ppt_y"/>
                                              </p:val>
                                            </p:tav>
                                            <p:tav tm="100000">
                                              <p:val>
                                                <p:strVal val="#ppt_y"/>
                                              </p:val>
                                            </p:tav>
                                          </p:tavLst>
                                        </p:anim>
                                        <p:anim calcmode="lin" valueType="num">
                                          <p:cBhvr>
                                            <p:cTn id="8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24"/>
                                            </p:tgtEl>
                                          </p:cBhvr>
                                        </p:animEffect>
                                      </p:childTnLst>
                                    </p:cTn>
                                  </p:par>
                                </p:childTnLst>
                              </p:cTn>
                            </p:par>
                            <p:par>
                              <p:cTn id="89" fill="hold">
                                <p:stCondLst>
                                  <p:cond delay="5649"/>
                                </p:stCondLst>
                                <p:childTnLst>
                                  <p:par>
                                    <p:cTn id="90" presetID="42" presetClass="entr" presetSubtype="0" fill="hold" grpId="0" nodeType="afterEffect">
                                      <p:stCondLst>
                                        <p:cond delay="0"/>
                                      </p:stCondLst>
                                      <p:iterate type="lt">
                                        <p:tmPct val="3205"/>
                                      </p:iterate>
                                      <p:childTnLst>
                                        <p:set>
                                          <p:cBhvr>
                                            <p:cTn id="91" dur="1" fill="hold">
                                              <p:stCondLst>
                                                <p:cond delay="0"/>
                                              </p:stCondLst>
                                            </p:cTn>
                                            <p:tgtEl>
                                              <p:spTgt spid="26"/>
                                            </p:tgtEl>
                                            <p:attrNameLst>
                                              <p:attrName>style.visibility</p:attrName>
                                            </p:attrNameLst>
                                          </p:cBhvr>
                                          <p:to>
                                            <p:strVal val="visible"/>
                                          </p:to>
                                        </p:set>
                                        <p:animEffect transition="in" filter="fade">
                                          <p:cBhvr>
                                            <p:cTn id="92" dur="600"/>
                                            <p:tgtEl>
                                              <p:spTgt spid="26"/>
                                            </p:tgtEl>
                                          </p:cBhvr>
                                        </p:animEffect>
                                        <p:anim calcmode="lin" valueType="num">
                                          <p:cBhvr>
                                            <p:cTn id="93" dur="600" fill="hold"/>
                                            <p:tgtEl>
                                              <p:spTgt spid="26"/>
                                            </p:tgtEl>
                                            <p:attrNameLst>
                                              <p:attrName>ppt_x</p:attrName>
                                            </p:attrNameLst>
                                          </p:cBhvr>
                                          <p:tavLst>
                                            <p:tav tm="0">
                                              <p:val>
                                                <p:strVal val="#ppt_x"/>
                                              </p:val>
                                            </p:tav>
                                            <p:tav tm="100000">
                                              <p:val>
                                                <p:strVal val="#ppt_x"/>
                                              </p:val>
                                            </p:tav>
                                          </p:tavLst>
                                        </p:anim>
                                        <p:anim calcmode="lin" valueType="num">
                                          <p:cBhvr>
                                            <p:cTn id="94" dur="6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6"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
                                            <p:tgtEl>
                                              <p:spTgt spid="1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
                                            <p:tgtEl>
                                              <p:spTgt spid="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
                                            <p:tgtEl>
                                              <p:spTgt spid="2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
                                            <p:tgtEl>
                                              <p:spTgt spid="1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
                                            <p:tgtEl>
                                              <p:spTgt spid="1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
                                            <p:tgtEl>
                                              <p:spTgt spid="1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
                                            <p:tgtEl>
                                              <p:spTgt spid="20"/>
                                            </p:tgtEl>
                                          </p:cBhvr>
                                        </p:animEffect>
                                      </p:childTnLst>
                                    </p:cTn>
                                  </p:par>
                                </p:childTnLst>
                              </p:cTn>
                            </p:par>
                            <p:par>
                              <p:cTn id="72" fill="hold">
                                <p:stCondLst>
                                  <p:cond delay="8500"/>
                                </p:stCondLst>
                                <p:childTnLst>
                                  <p:par>
                                    <p:cTn id="73" presetID="2" presetClass="entr" presetSubtype="2" fill="hold" grpId="0" nodeType="afterEffect">
                                      <p:stCondLst>
                                        <p:cond delay="0"/>
                                      </p:stCondLst>
                                      <p:iterate type="lt">
                                        <p:tmPct val="10000"/>
                                      </p:iterate>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1+#ppt_w/2"/>
                                              </p:val>
                                            </p:tav>
                                            <p:tav tm="100000">
                                              <p:val>
                                                <p:strVal val="#ppt_x"/>
                                              </p:val>
                                            </p:tav>
                                          </p:tavLst>
                                        </p:anim>
                                        <p:anim calcmode="lin" valueType="num">
                                          <p:cBhvr additive="base">
                                            <p:cTn id="76" dur="5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4199"/>
                                </p:stCondLst>
                                <p:childTnLst>
                                  <p:par>
                                    <p:cTn id="78" presetID="22" presetClass="entr" presetSubtype="4"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childTnLst>
                              </p:cTn>
                            </p:par>
                            <p:par>
                              <p:cTn id="81" fill="hold">
                                <p:stCondLst>
                                  <p:cond delay="4699"/>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24"/>
                                            </p:tgtEl>
                                            <p:attrNameLst>
                                              <p:attrName>ppt_y</p:attrName>
                                            </p:attrNameLst>
                                          </p:cBhvr>
                                          <p:tavLst>
                                            <p:tav tm="0">
                                              <p:val>
                                                <p:strVal val="#ppt_y"/>
                                              </p:val>
                                            </p:tav>
                                            <p:tav tm="100000">
                                              <p:val>
                                                <p:strVal val="#ppt_y"/>
                                              </p:val>
                                            </p:tav>
                                          </p:tavLst>
                                        </p:anim>
                                        <p:anim calcmode="lin" valueType="num">
                                          <p:cBhvr>
                                            <p:cTn id="8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24"/>
                                            </p:tgtEl>
                                          </p:cBhvr>
                                        </p:animEffect>
                                      </p:childTnLst>
                                    </p:cTn>
                                  </p:par>
                                </p:childTnLst>
                              </p:cTn>
                            </p:par>
                            <p:par>
                              <p:cTn id="89" fill="hold">
                                <p:stCondLst>
                                  <p:cond delay="5649"/>
                                </p:stCondLst>
                                <p:childTnLst>
                                  <p:par>
                                    <p:cTn id="90" presetID="42" presetClass="entr" presetSubtype="0" fill="hold" grpId="0" nodeType="afterEffect">
                                      <p:stCondLst>
                                        <p:cond delay="0"/>
                                      </p:stCondLst>
                                      <p:iterate type="lt">
                                        <p:tmPct val="3205"/>
                                      </p:iterate>
                                      <p:childTnLst>
                                        <p:set>
                                          <p:cBhvr>
                                            <p:cTn id="91" dur="1" fill="hold">
                                              <p:stCondLst>
                                                <p:cond delay="0"/>
                                              </p:stCondLst>
                                            </p:cTn>
                                            <p:tgtEl>
                                              <p:spTgt spid="26"/>
                                            </p:tgtEl>
                                            <p:attrNameLst>
                                              <p:attrName>style.visibility</p:attrName>
                                            </p:attrNameLst>
                                          </p:cBhvr>
                                          <p:to>
                                            <p:strVal val="visible"/>
                                          </p:to>
                                        </p:set>
                                        <p:animEffect transition="in" filter="fade">
                                          <p:cBhvr>
                                            <p:cTn id="92" dur="600"/>
                                            <p:tgtEl>
                                              <p:spTgt spid="26"/>
                                            </p:tgtEl>
                                          </p:cBhvr>
                                        </p:animEffect>
                                        <p:anim calcmode="lin" valueType="num">
                                          <p:cBhvr>
                                            <p:cTn id="93" dur="600" fill="hold"/>
                                            <p:tgtEl>
                                              <p:spTgt spid="26"/>
                                            </p:tgtEl>
                                            <p:attrNameLst>
                                              <p:attrName>ppt_x</p:attrName>
                                            </p:attrNameLst>
                                          </p:cBhvr>
                                          <p:tavLst>
                                            <p:tav tm="0">
                                              <p:val>
                                                <p:strVal val="#ppt_x"/>
                                              </p:val>
                                            </p:tav>
                                            <p:tav tm="100000">
                                              <p:val>
                                                <p:strVal val="#ppt_x"/>
                                              </p:val>
                                            </p:tav>
                                          </p:tavLst>
                                        </p:anim>
                                        <p:anim calcmode="lin" valueType="num">
                                          <p:cBhvr>
                                            <p:cTn id="94" dur="6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6" grpId="0"/>
          <p:bldP spid="2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3</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Explore the data format - vectorization</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pic>
        <p:nvPicPr>
          <p:cNvPr id="3" name="图片 2" descr="1566266778(1)"/>
          <p:cNvPicPr>
            <a:picLocks noChangeAspect="1"/>
          </p:cNvPicPr>
          <p:nvPr/>
        </p:nvPicPr>
        <p:blipFill>
          <a:blip r:embed="rId1"/>
          <a:stretch>
            <a:fillRect/>
          </a:stretch>
        </p:blipFill>
        <p:spPr>
          <a:xfrm>
            <a:off x="1403985" y="2183130"/>
            <a:ext cx="9433560" cy="1838325"/>
          </a:xfrm>
          <a:prstGeom prst="rect">
            <a:avLst/>
          </a:prstGeom>
        </p:spPr>
      </p:pic>
      <p:sp>
        <p:nvSpPr>
          <p:cNvPr id="4" name="文本框 3"/>
          <p:cNvSpPr txBox="1"/>
          <p:nvPr/>
        </p:nvSpPr>
        <p:spPr>
          <a:xfrm>
            <a:off x="1769745" y="1113790"/>
            <a:ext cx="8067675" cy="368300"/>
          </a:xfrm>
          <a:prstGeom prst="rect">
            <a:avLst/>
          </a:prstGeom>
          <a:noFill/>
        </p:spPr>
        <p:txBody>
          <a:bodyPr wrap="square" rtlCol="0">
            <a:spAutoFit/>
          </a:bodyPr>
          <a:p>
            <a:r>
              <a:rPr lang="en-US" altLang="zh-CN"/>
              <a:t>Smaple term_matrix</a:t>
            </a:r>
            <a:endParaRPr lang="en-US" altLang="zh-CN"/>
          </a:p>
        </p:txBody>
      </p:sp>
    </p:spTree>
  </p:cSld>
  <p:clrMapOvr>
    <a:masterClrMapping/>
  </p:clrMapOvr>
  <p:transition spd="slow"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1880" y="1221740"/>
            <a:ext cx="2585720" cy="908685"/>
            <a:chOff x="2864644" y="1529423"/>
            <a:chExt cx="1918097" cy="681038"/>
          </a:xfrm>
        </p:grpSpPr>
        <p:sp>
          <p:nvSpPr>
            <p:cNvPr id="26" name="任意多边形 5"/>
            <p:cNvSpPr>
              <a:spLocks noChangeArrowheads="1"/>
            </p:cNvSpPr>
            <p:nvPr/>
          </p:nvSpPr>
          <p:spPr bwMode="auto">
            <a:xfrm>
              <a:off x="2864644" y="1529423"/>
              <a:ext cx="1918097" cy="681038"/>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accent2"/>
            </a:solidFill>
            <a:ln w="31750">
              <a:no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7" name="文本框 24"/>
            <p:cNvSpPr>
              <a:spLocks noChangeArrowheads="1"/>
            </p:cNvSpPr>
            <p:nvPr/>
          </p:nvSpPr>
          <p:spPr bwMode="auto">
            <a:xfrm>
              <a:off x="3086531" y="1691951"/>
              <a:ext cx="1622611" cy="35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20000"/>
                </a:lnSpc>
                <a:spcBef>
                  <a:spcPct val="0"/>
                </a:spcBef>
                <a:buNone/>
              </a:pPr>
              <a:r>
                <a:rPr lang="en-US" altLang="zh-CN" sz="3200" baseline="-3000" dirty="0">
                  <a:solidFill>
                    <a:schemeClr val="bg1"/>
                  </a:solidFill>
                  <a:latin typeface="Microsoft YaHei UI" panose="020B0503020204020204" charset="-122"/>
                  <a:ea typeface="Microsoft YaHei UI" panose="020B0503020204020204" charset="-122"/>
                  <a:cs typeface="+mj-lt"/>
                  <a:sym typeface="Arial" panose="020B0604020202020204" pitchFamily="34" charset="0"/>
                </a:rPr>
                <a:t>Pipline</a:t>
              </a:r>
              <a:endParaRPr lang="en-US" altLang="zh-CN" sz="3200" baseline="-3000" dirty="0">
                <a:solidFill>
                  <a:schemeClr val="bg1"/>
                </a:solidFill>
                <a:latin typeface="Microsoft YaHei UI" panose="020B0503020204020204" charset="-122"/>
                <a:ea typeface="Microsoft YaHei UI" panose="020B0503020204020204" charset="-122"/>
                <a:cs typeface="+mj-lt"/>
                <a:sym typeface="Arial" panose="020B0604020202020204" pitchFamily="34" charset="0"/>
              </a:endParaRPr>
            </a:p>
          </p:txBody>
        </p:sp>
      </p:grpSp>
      <p:grpSp>
        <p:nvGrpSpPr>
          <p:cNvPr id="2" name="组合 1"/>
          <p:cNvGrpSpPr/>
          <p:nvPr/>
        </p:nvGrpSpPr>
        <p:grpSpPr>
          <a:xfrm>
            <a:off x="1534161" y="1221986"/>
            <a:ext cx="2557463" cy="908051"/>
            <a:chOff x="1262063" y="1529423"/>
            <a:chExt cx="1918097" cy="681038"/>
          </a:xfrm>
        </p:grpSpPr>
        <p:sp>
          <p:nvSpPr>
            <p:cNvPr id="29" name="任意多边形 4"/>
            <p:cNvSpPr>
              <a:spLocks noChangeArrowheads="1"/>
            </p:cNvSpPr>
            <p:nvPr/>
          </p:nvSpPr>
          <p:spPr bwMode="auto">
            <a:xfrm>
              <a:off x="1262063" y="1529423"/>
              <a:ext cx="1918097" cy="681038"/>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accent1"/>
            </a:solidFill>
            <a:ln w="31750">
              <a:no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30" name="文本框 25"/>
            <p:cNvSpPr>
              <a:spLocks noChangeArrowheads="1"/>
            </p:cNvSpPr>
            <p:nvPr/>
          </p:nvSpPr>
          <p:spPr bwMode="auto">
            <a:xfrm>
              <a:off x="1460556" y="1690632"/>
              <a:ext cx="1668881" cy="35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sz="2100" dirty="0">
                  <a:solidFill>
                    <a:schemeClr val="bg1"/>
                  </a:solidFill>
                  <a:latin typeface="Microsoft YaHei UI" panose="020B0503020204020204" charset="-122"/>
                  <a:ea typeface="Microsoft YaHei UI" panose="020B0503020204020204" charset="-122"/>
                  <a:cs typeface="+mj-lt"/>
                  <a:sym typeface="Arial" panose="020B0604020202020204" pitchFamily="34" charset="0"/>
                </a:rPr>
                <a:t>Vectorization</a:t>
              </a:r>
              <a:endParaRPr sz="2100" dirty="0">
                <a:solidFill>
                  <a:schemeClr val="bg1"/>
                </a:solidFill>
                <a:latin typeface="Microsoft YaHei UI" panose="020B0503020204020204" charset="-122"/>
                <a:ea typeface="Microsoft YaHei UI" panose="020B0503020204020204" charset="-122"/>
                <a:cs typeface="+mj-lt"/>
                <a:sym typeface="Arial" panose="020B0604020202020204" pitchFamily="34" charset="0"/>
              </a:endParaRPr>
            </a:p>
          </p:txBody>
        </p:sp>
      </p:grpSp>
      <p:grpSp>
        <p:nvGrpSpPr>
          <p:cNvPr id="5" name="组合 4"/>
          <p:cNvGrpSpPr/>
          <p:nvPr/>
        </p:nvGrpSpPr>
        <p:grpSpPr>
          <a:xfrm>
            <a:off x="7847966" y="1239131"/>
            <a:ext cx="2555875" cy="908051"/>
            <a:chOff x="6072188" y="1529423"/>
            <a:chExt cx="1916906" cy="681038"/>
          </a:xfrm>
        </p:grpSpPr>
        <p:sp>
          <p:nvSpPr>
            <p:cNvPr id="32" name="任意多边形 7"/>
            <p:cNvSpPr>
              <a:spLocks noChangeArrowheads="1"/>
            </p:cNvSpPr>
            <p:nvPr/>
          </p:nvSpPr>
          <p:spPr bwMode="auto">
            <a:xfrm>
              <a:off x="6072188" y="1529423"/>
              <a:ext cx="1916906" cy="681038"/>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accent6"/>
            </a:solidFill>
            <a:ln w="31750">
              <a:no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33" name="文本框 26"/>
            <p:cNvSpPr>
              <a:spLocks noChangeArrowheads="1"/>
            </p:cNvSpPr>
            <p:nvPr/>
          </p:nvSpPr>
          <p:spPr bwMode="auto">
            <a:xfrm>
              <a:off x="6298713" y="1704209"/>
              <a:ext cx="1621603" cy="33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20000"/>
                </a:lnSpc>
                <a:spcBef>
                  <a:spcPct val="0"/>
                </a:spcBef>
                <a:buNone/>
              </a:pPr>
              <a:r>
                <a:rPr lang="en-US" altLang="zh-CN" sz="1900" dirty="0">
                  <a:solidFill>
                    <a:schemeClr val="bg1"/>
                  </a:solidFill>
                  <a:latin typeface="微软雅黑" panose="020B0503020204020204" charset="-122"/>
                  <a:ea typeface="微软雅黑" panose="020B0503020204020204" charset="-122"/>
                  <a:sym typeface="Arial" panose="020B0604020202020204" pitchFamily="34" charset="0"/>
                </a:rPr>
                <a:t>Evaluation</a:t>
              </a:r>
              <a:endParaRPr lang="en-US" altLang="zh-CN" sz="1900" baseline="-3000" dirty="0">
                <a:solidFill>
                  <a:schemeClr val="bg1"/>
                </a:solidFill>
                <a:latin typeface="微软雅黑" panose="020B0503020204020204" charset="-122"/>
                <a:ea typeface="微软雅黑" panose="020B0503020204020204" charset="-122"/>
                <a:sym typeface="Arial" panose="020B0604020202020204" pitchFamily="34" charset="0"/>
              </a:endParaRPr>
            </a:p>
          </p:txBody>
        </p:sp>
      </p:grpSp>
      <p:grpSp>
        <p:nvGrpSpPr>
          <p:cNvPr id="4" name="组合 3"/>
          <p:cNvGrpSpPr/>
          <p:nvPr/>
        </p:nvGrpSpPr>
        <p:grpSpPr>
          <a:xfrm>
            <a:off x="5749608" y="1239130"/>
            <a:ext cx="2557463" cy="908051"/>
            <a:chOff x="4467940" y="1537995"/>
            <a:chExt cx="1918097" cy="681038"/>
          </a:xfrm>
        </p:grpSpPr>
        <p:sp>
          <p:nvSpPr>
            <p:cNvPr id="35" name="任意多边形 6"/>
            <p:cNvSpPr>
              <a:spLocks noChangeArrowheads="1"/>
            </p:cNvSpPr>
            <p:nvPr/>
          </p:nvSpPr>
          <p:spPr bwMode="auto">
            <a:xfrm>
              <a:off x="4467940" y="1537995"/>
              <a:ext cx="1918097" cy="681038"/>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accent3"/>
            </a:solidFill>
            <a:ln w="31750">
              <a:no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36" name="文本框 27"/>
            <p:cNvSpPr>
              <a:spLocks noChangeArrowheads="1"/>
            </p:cNvSpPr>
            <p:nvPr/>
          </p:nvSpPr>
          <p:spPr bwMode="auto">
            <a:xfrm>
              <a:off x="4708945" y="1704209"/>
              <a:ext cx="1604638" cy="33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20000"/>
                </a:lnSpc>
                <a:spcBef>
                  <a:spcPct val="0"/>
                </a:spcBef>
                <a:buNone/>
              </a:pPr>
              <a:r>
                <a:rPr lang="en-US" altLang="zh-CN" sz="1900" dirty="0">
                  <a:solidFill>
                    <a:schemeClr val="bg1"/>
                  </a:solidFill>
                  <a:latin typeface="微软雅黑" panose="020B0503020204020204" charset="-122"/>
                  <a:ea typeface="微软雅黑" panose="020B0503020204020204" charset="-122"/>
                  <a:sym typeface="Arial" panose="020B0604020202020204" pitchFamily="34" charset="0"/>
                </a:rPr>
                <a:t>Trainning</a:t>
              </a:r>
              <a:endParaRPr lang="en-US" altLang="zh-CN" sz="1900" baseline="-3000" dirty="0">
                <a:solidFill>
                  <a:schemeClr val="bg1"/>
                </a:solidFill>
                <a:latin typeface="微软雅黑" panose="020B0503020204020204" charset="-122"/>
                <a:ea typeface="微软雅黑" panose="020B0503020204020204" charset="-122"/>
                <a:sym typeface="Arial" panose="020B0604020202020204" pitchFamily="34" charset="0"/>
              </a:endParaRPr>
            </a:p>
          </p:txBody>
        </p:sp>
      </p:grpSp>
      <p:sp>
        <p:nvSpPr>
          <p:cNvPr id="37" name="矩形 47"/>
          <p:cNvSpPr>
            <a:spLocks noChangeArrowheads="1"/>
          </p:cNvSpPr>
          <p:nvPr/>
        </p:nvSpPr>
        <p:spPr bwMode="auto">
          <a:xfrm>
            <a:off x="1236345" y="4903512"/>
            <a:ext cx="9626600" cy="14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hangingPunct="1">
              <a:lnSpc>
                <a:spcPct val="130000"/>
              </a:lnSpc>
              <a:spcBef>
                <a:spcPct val="0"/>
              </a:spcBef>
              <a:buFont typeface="Arial" panose="020B0604020202020204" pitchFamily="34" charset="0"/>
              <a:buNone/>
            </a:pPr>
            <a:r>
              <a:rPr lang="en-US" altLang="zh-CN"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D</a:t>
            </a:r>
            <a:r>
              <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ivided all the data into : </a:t>
            </a:r>
            <a:r>
              <a:rPr lang="en-US" altLang="zh-CN"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7</a:t>
            </a:r>
            <a:r>
              <a:rPr lang="en-US" altLang="zh-CN"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0</a:t>
            </a:r>
            <a:r>
              <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for training, </a:t>
            </a:r>
            <a:r>
              <a:rPr lang="en-US" altLang="zh-CN"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3</a:t>
            </a:r>
            <a:r>
              <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0% for test model.</a:t>
            </a:r>
            <a:endPar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30000"/>
              </a:lnSpc>
              <a:spcBef>
                <a:spcPct val="0"/>
              </a:spcBef>
              <a:buFont typeface="Arial" panose="020B0604020202020204" pitchFamily="34" charset="0"/>
              <a:buNone/>
            </a:pPr>
            <a:r>
              <a:rPr 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Solution: This shows the module achieves an accuracy of about 87%.</a:t>
            </a:r>
            <a:endParaRPr 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30000"/>
              </a:lnSpc>
              <a:spcBef>
                <a:spcPct val="0"/>
              </a:spcBef>
              <a:buFont typeface="Arial" panose="020B0604020202020204" pitchFamily="34" charset="0"/>
              <a:buNone/>
            </a:pPr>
            <a:endParaRPr 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30000"/>
              </a:lnSpc>
              <a:spcBef>
                <a:spcPct val="0"/>
              </a:spcBef>
              <a:buFont typeface="Arial" panose="020B0604020202020204" pitchFamily="34" charset="0"/>
              <a:buNone/>
            </a:pPr>
            <a:endParaRPr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30000"/>
              </a:lnSpc>
              <a:spcBef>
                <a:spcPct val="0"/>
              </a:spcBef>
              <a:buFont typeface="Arial" panose="020B0604020202020204" pitchFamily="34" charset="0"/>
              <a:buNone/>
            </a:pPr>
            <a:endPar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p:txBody>
      </p:sp>
      <p:sp>
        <p:nvSpPr>
          <p:cNvPr id="38" name="矩形 32"/>
          <p:cNvSpPr>
            <a:spLocks noChangeArrowheads="1"/>
          </p:cNvSpPr>
          <p:nvPr/>
        </p:nvSpPr>
        <p:spPr bwMode="auto">
          <a:xfrm>
            <a:off x="1677195" y="2223064"/>
            <a:ext cx="1833245"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60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Reduces features</a:t>
            </a:r>
            <a:endParaRPr lang="en-US" altLang="zh-CN" sz="160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p:txBody>
      </p:sp>
      <p:sp>
        <p:nvSpPr>
          <p:cNvPr id="39" name="矩形 47"/>
          <p:cNvSpPr>
            <a:spLocks noChangeArrowheads="1"/>
          </p:cNvSpPr>
          <p:nvPr/>
        </p:nvSpPr>
        <p:spPr bwMode="auto">
          <a:xfrm>
            <a:off x="1550670" y="2559050"/>
            <a:ext cx="1997710" cy="208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hangingPunct="1">
              <a:lnSpc>
                <a:spcPct val="120000"/>
              </a:lnSpc>
              <a:spcBef>
                <a:spcPct val="0"/>
              </a:spcBef>
              <a:buFont typeface="Arial" panose="020B0604020202020204" pitchFamily="34" charset="0"/>
              <a:buNone/>
            </a:pPr>
            <a:r>
              <a:rPr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Numbers make no sense without units and context. </a:t>
            </a:r>
            <a:endParaRPr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20000"/>
              </a:lnSpc>
              <a:spcBef>
                <a:spcPct val="0"/>
              </a:spcBef>
              <a:buFont typeface="Arial" panose="020B0604020202020204" pitchFamily="34" charset="0"/>
              <a:buNone/>
            </a:pPr>
            <a:r>
              <a:rPr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The words used commonly should not be the features</a:t>
            </a:r>
            <a:endParaRPr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20000"/>
              </a:lnSpc>
              <a:spcBef>
                <a:spcPct val="0"/>
              </a:spcBef>
              <a:buFont typeface="Arial" panose="020B0604020202020204" pitchFamily="34" charset="0"/>
              <a:buNone/>
            </a:pPr>
            <a:r>
              <a:rPr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Those too special words, in fact, should not be retained</a:t>
            </a:r>
            <a:r>
              <a:rPr lang="zh-CN" altLang="en-US" sz="9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a:t>
            </a:r>
            <a:endParaRPr lang="zh-CN" altLang="en-US" sz="9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p:txBody>
      </p:sp>
      <p:sp>
        <p:nvSpPr>
          <p:cNvPr id="40" name="矩形 34"/>
          <p:cNvSpPr>
            <a:spLocks noChangeArrowheads="1"/>
          </p:cNvSpPr>
          <p:nvPr/>
        </p:nvSpPr>
        <p:spPr bwMode="auto">
          <a:xfrm>
            <a:off x="3996850" y="2223064"/>
            <a:ext cx="1421130"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60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Pipline Steps</a:t>
            </a:r>
            <a:endParaRPr lang="en-US" altLang="zh-CN" sz="1600">
              <a:solidFill>
                <a:schemeClr val="tx1">
                  <a:lumMod val="75000"/>
                  <a:lumOff val="25000"/>
                </a:schemeClr>
              </a:solidFill>
              <a:latin typeface="Microsoft YaHei UI" panose="020B0503020204020204" charset="-122"/>
              <a:ea typeface="Microsoft YaHei UI" panose="020B0503020204020204" charset="-122"/>
              <a:sym typeface="方正兰亭黑_GBK" panose="02000000000000000000" pitchFamily="2" charset="-122"/>
            </a:endParaRPr>
          </a:p>
        </p:txBody>
      </p:sp>
      <p:sp>
        <p:nvSpPr>
          <p:cNvPr id="42" name="矩形 36"/>
          <p:cNvSpPr>
            <a:spLocks noChangeArrowheads="1"/>
          </p:cNvSpPr>
          <p:nvPr/>
        </p:nvSpPr>
        <p:spPr bwMode="auto">
          <a:xfrm>
            <a:off x="6874988" y="2223064"/>
            <a:ext cx="308610"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60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 </a:t>
            </a:r>
            <a:endParaRPr lang="zh-CN" altLang="en-US" sz="160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p:txBody>
      </p:sp>
      <p:sp>
        <p:nvSpPr>
          <p:cNvPr id="43" name="矩形 47"/>
          <p:cNvSpPr>
            <a:spLocks noChangeArrowheads="1"/>
          </p:cNvSpPr>
          <p:nvPr/>
        </p:nvSpPr>
        <p:spPr bwMode="auto">
          <a:xfrm>
            <a:off x="3910965" y="2559050"/>
            <a:ext cx="195199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hangingPunct="1">
              <a:lnSpc>
                <a:spcPct val="120000"/>
              </a:lnSpc>
              <a:spcBef>
                <a:spcPct val="0"/>
              </a:spcBef>
            </a:pPr>
            <a:r>
              <a:rPr lang="en-US" altLang="zh-CN"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vectorization</a:t>
            </a:r>
            <a:endParaRPr lang="en-US" altLang="zh-CN"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20000"/>
              </a:lnSpc>
              <a:spcBef>
                <a:spcPct val="0"/>
              </a:spcBef>
            </a:pPr>
            <a:r>
              <a:rPr lang="en-US" altLang="zh-CN"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rPr>
              <a:t>MultionimalNB</a:t>
            </a:r>
            <a:endParaRPr lang="en-US" altLang="zh-CN" sz="12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a:p>
            <a:pPr algn="l" eaLnBrk="1" hangingPunct="1">
              <a:lnSpc>
                <a:spcPct val="120000"/>
              </a:lnSpc>
              <a:spcBef>
                <a:spcPct val="0"/>
              </a:spcBef>
              <a:buFont typeface="Arial" panose="020B0604020202020204" pitchFamily="34" charset="0"/>
              <a:buNone/>
            </a:pPr>
            <a:endParaRPr lang="zh-CN" altLang="en-US" sz="1400" dirty="0">
              <a:solidFill>
                <a:schemeClr val="tx1">
                  <a:lumMod val="75000"/>
                  <a:lumOff val="25000"/>
                </a:schemeClr>
              </a:solidFill>
              <a:latin typeface="微软雅黑" panose="020B0503020204020204" charset="-122"/>
              <a:ea typeface="微软雅黑" panose="020B0503020204020204" charset="-122"/>
              <a:sym typeface="方正兰亭黑_GBK" panose="02000000000000000000" pitchFamily="2" charset="-122"/>
            </a:endParaRPr>
          </a:p>
        </p:txBody>
      </p:sp>
      <p:sp>
        <p:nvSpPr>
          <p:cNvPr id="44" name="矩形 38"/>
          <p:cNvSpPr>
            <a:spLocks noChangeArrowheads="1"/>
          </p:cNvSpPr>
          <p:nvPr/>
        </p:nvSpPr>
        <p:spPr bwMode="auto">
          <a:xfrm>
            <a:off x="8524240" y="2228850"/>
            <a:ext cx="140906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hangingPunct="1">
              <a:lnSpc>
                <a:spcPct val="100000"/>
              </a:lnSpc>
              <a:spcBef>
                <a:spcPct val="0"/>
              </a:spcBef>
              <a:buFont typeface="Arial" panose="020B0604020202020204" pitchFamily="34" charset="0"/>
              <a:buNone/>
            </a:pPr>
            <a:r>
              <a:rPr lang="en-US" altLang="zh-CN" sz="1600">
                <a:solidFill>
                  <a:schemeClr val="tx1">
                    <a:lumMod val="75000"/>
                    <a:lumOff val="25000"/>
                  </a:schemeClr>
                </a:solidFill>
                <a:latin typeface="Microsoft YaHei UI" panose="020B0503020204020204" charset="-122"/>
                <a:ea typeface="Microsoft YaHei UI" panose="020B0503020204020204" charset="-122"/>
                <a:sym typeface="方正兰亭黑_GBK" panose="02000000000000000000" pitchFamily="2" charset="-122"/>
              </a:rPr>
              <a:t>Plot the maxtrix</a:t>
            </a:r>
            <a:endParaRPr lang="en-US" altLang="zh-CN" sz="1600">
              <a:solidFill>
                <a:schemeClr val="tx1">
                  <a:lumMod val="75000"/>
                  <a:lumOff val="25000"/>
                </a:schemeClr>
              </a:solidFill>
              <a:latin typeface="Microsoft YaHei UI" panose="020B0503020204020204" charset="-122"/>
              <a:ea typeface="Microsoft YaHei UI" panose="020B0503020204020204" charset="-122"/>
              <a:sym typeface="方正兰亭黑_GBK" panose="02000000000000000000" pitchFamily="2" charset="-122"/>
            </a:endParaRPr>
          </a:p>
        </p:txBody>
      </p:sp>
      <p:sp>
        <p:nvSpPr>
          <p:cNvPr id="46" name="直接连接符 8"/>
          <p:cNvSpPr>
            <a:spLocks noChangeShapeType="1"/>
          </p:cNvSpPr>
          <p:nvPr/>
        </p:nvSpPr>
        <p:spPr bwMode="auto">
          <a:xfrm>
            <a:off x="1416051" y="4776511"/>
            <a:ext cx="9359900" cy="1588"/>
          </a:xfrm>
          <a:prstGeom prst="line">
            <a:avLst/>
          </a:prstGeom>
          <a:noFill/>
          <a:ln w="6350">
            <a:solidFill>
              <a:srgbClr val="A5A5A5"/>
            </a:solidFill>
            <a:bevel/>
          </a:ln>
          <a:extLst>
            <a:ext uri="{909E8E84-426E-40DD-AFC4-6F175D3DCCD1}">
              <a14:hiddenFill xmlns:a14="http://schemas.microsoft.com/office/drawing/2010/main">
                <a:noFill/>
              </a14:hiddenFill>
            </a:ext>
          </a:extLst>
        </p:spPr>
        <p:txBody>
          <a:bodyPr lIns="121917" tIns="60958" rIns="121917" bIns="60958"/>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nvGrpSpPr>
          <p:cNvPr id="47" name="组合 46"/>
          <p:cNvGrpSpPr/>
          <p:nvPr/>
        </p:nvGrpSpPr>
        <p:grpSpPr>
          <a:xfrm>
            <a:off x="-397123" y="-538250"/>
            <a:ext cx="2555690" cy="2296167"/>
            <a:chOff x="-1344978" y="-685187"/>
            <a:chExt cx="6781080" cy="6092478"/>
          </a:xfrm>
        </p:grpSpPr>
        <p:sp>
          <p:nvSpPr>
            <p:cNvPr id="49" name="椭圆 4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0" name="椭圆 4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1" name="椭圆 5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2" name="椭圆 5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4" name="椭圆 5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5" name="椭圆 5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6" name="椭圆 5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7" name="椭圆 5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8" name="椭圆 5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9" name="椭圆 5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0" name="椭圆 5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1" name="椭圆 6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62" name="直接连接符 61"/>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3" name="平行四边形 62"/>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ea typeface="微软雅黑" panose="020B0503020204020204" charset="-122"/>
              </a:rPr>
              <a:t>3</a:t>
            </a:r>
            <a:endParaRPr lang="en-US" sz="3600" dirty="0">
              <a:solidFill>
                <a:schemeClr val="tx1">
                  <a:lumMod val="75000"/>
                  <a:lumOff val="25000"/>
                </a:schemeClr>
              </a:solidFill>
              <a:ea typeface="微软雅黑" panose="020B0503020204020204" charset="-122"/>
            </a:endParaRPr>
          </a:p>
        </p:txBody>
      </p:sp>
      <p:sp>
        <p:nvSpPr>
          <p:cNvPr id="64" name="矩形 63"/>
          <p:cNvSpPr/>
          <p:nvPr/>
        </p:nvSpPr>
        <p:spPr>
          <a:xfrm>
            <a:off x="3206158" y="351898"/>
            <a:ext cx="4690556" cy="460375"/>
          </a:xfrm>
          <a:prstGeom prst="rect">
            <a:avLst/>
          </a:prstGeom>
        </p:spPr>
        <p:txBody>
          <a:bodyPr wrap="square">
            <a:spAutoFit/>
          </a:bodyPr>
          <a:lstStyle/>
          <a:p>
            <a:r>
              <a:rPr sz="2400" b="1" dirty="0" smtClean="0">
                <a:solidFill>
                  <a:schemeClr val="tx1">
                    <a:lumMod val="75000"/>
                    <a:lumOff val="25000"/>
                  </a:schemeClr>
                </a:solidFill>
                <a:latin typeface="微软雅黑" panose="020B0503020204020204" charset="-122"/>
                <a:ea typeface="微软雅黑" panose="020B0503020204020204" charset="-122"/>
              </a:rPr>
              <a:t>model </a:t>
            </a:r>
            <a:r>
              <a:rPr lang="zh-CN" altLang="en-US" sz="2400" b="1" dirty="0" smtClean="0">
                <a:solidFill>
                  <a:schemeClr val="tx1">
                    <a:lumMod val="75000"/>
                    <a:lumOff val="25000"/>
                  </a:schemeClr>
                </a:solidFill>
                <a:latin typeface="微软雅黑" panose="020B0503020204020204" charset="-122"/>
                <a:ea typeface="微软雅黑" panose="020B0503020204020204" charset="-122"/>
              </a:rPr>
              <a:t>implementation</a:t>
            </a:r>
            <a:endParaRPr lang="zh-CN" altLang="en-US" sz="2400" b="1" dirty="0" smtClean="0">
              <a:solidFill>
                <a:schemeClr val="tx1">
                  <a:lumMod val="75000"/>
                  <a:lumOff val="25000"/>
                </a:schemeClr>
              </a:solidFill>
              <a:latin typeface="微软雅黑" panose="020B0503020204020204" charset="-122"/>
              <a:ea typeface="微软雅黑" panose="020B0503020204020204" charset="-122"/>
            </a:endParaRPr>
          </a:p>
        </p:txBody>
      </p:sp>
      <p:pic>
        <p:nvPicPr>
          <p:cNvPr id="6" name="图片 5" descr="1566260225(1)"/>
          <p:cNvPicPr>
            <a:picLocks noChangeAspect="1"/>
          </p:cNvPicPr>
          <p:nvPr/>
        </p:nvPicPr>
        <p:blipFill>
          <a:blip r:embed="rId1"/>
          <a:stretch>
            <a:fillRect/>
          </a:stretch>
        </p:blipFill>
        <p:spPr>
          <a:xfrm>
            <a:off x="3510280" y="3336290"/>
            <a:ext cx="3170555" cy="1223010"/>
          </a:xfrm>
          <a:prstGeom prst="rect">
            <a:avLst/>
          </a:prstGeom>
        </p:spPr>
      </p:pic>
      <p:sp>
        <p:nvSpPr>
          <p:cNvPr id="8" name="文本框 7"/>
          <p:cNvSpPr txBox="1"/>
          <p:nvPr/>
        </p:nvSpPr>
        <p:spPr>
          <a:xfrm>
            <a:off x="6019165" y="2228850"/>
            <a:ext cx="1904365" cy="645160"/>
          </a:xfrm>
          <a:prstGeom prst="rect">
            <a:avLst/>
          </a:prstGeom>
          <a:noFill/>
        </p:spPr>
        <p:txBody>
          <a:bodyPr wrap="square" rtlCol="0">
            <a:spAutoFit/>
          </a:bodyPr>
          <a:p>
            <a:r>
              <a:rPr lang="en-US" altLang="zh-CN"/>
              <a:t>Use 70% data to trainning.</a:t>
            </a:r>
            <a:endParaRPr lang="en-US" altLang="zh-CN"/>
          </a:p>
        </p:txBody>
      </p:sp>
      <p:pic>
        <p:nvPicPr>
          <p:cNvPr id="12" name="图片 11" descr="1566270606(1)"/>
          <p:cNvPicPr>
            <a:picLocks noChangeAspect="1"/>
          </p:cNvPicPr>
          <p:nvPr/>
        </p:nvPicPr>
        <p:blipFill>
          <a:blip r:embed="rId2"/>
          <a:stretch>
            <a:fillRect/>
          </a:stretch>
        </p:blipFill>
        <p:spPr>
          <a:xfrm>
            <a:off x="1186180" y="5581650"/>
            <a:ext cx="4676775" cy="809625"/>
          </a:xfrm>
          <a:prstGeom prst="rect">
            <a:avLst/>
          </a:prstGeom>
        </p:spPr>
      </p:pic>
      <p:pic>
        <p:nvPicPr>
          <p:cNvPr id="13" name="图片 12" descr="download"/>
          <p:cNvPicPr>
            <a:picLocks noChangeAspect="1"/>
          </p:cNvPicPr>
          <p:nvPr/>
        </p:nvPicPr>
        <p:blipFill>
          <a:blip r:embed="rId3"/>
          <a:stretch>
            <a:fillRect/>
          </a:stretch>
        </p:blipFill>
        <p:spPr>
          <a:xfrm>
            <a:off x="7104380" y="2811145"/>
            <a:ext cx="3208020" cy="2269490"/>
          </a:xfrm>
          <a:prstGeom prst="rect">
            <a:avLst/>
          </a:prstGeom>
        </p:spPr>
      </p:pic>
    </p:spTree>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14:bounceEnd="36000">
                                          <p:cBhvr additive="base">
                                            <p:cTn id="7" dur="500" fill="hold"/>
                                            <p:tgtEl>
                                              <p:spTgt spid="6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2" presetClass="entr" presetSubtype="1"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400"/>
                                            <p:tgtEl>
                                              <p:spTgt spid="38"/>
                                            </p:tgtEl>
                                            <p:attrNameLst>
                                              <p:attrName>ppt_y</p:attrName>
                                            </p:attrNameLst>
                                          </p:cBhvr>
                                          <p:tavLst>
                                            <p:tav tm="0">
                                              <p:val>
                                                <p:strVal val="#ppt_y-#ppt_h*1.125000"/>
                                              </p:val>
                                            </p:tav>
                                            <p:tav tm="100000">
                                              <p:val>
                                                <p:strVal val="#ppt_y"/>
                                              </p:val>
                                            </p:tav>
                                          </p:tavLst>
                                        </p:anim>
                                        <p:animEffect>
                                          <p:cBhvr>
                                            <p:cTn id="33" dur="400"/>
                                            <p:tgtEl>
                                              <p:spTgt spid="3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400"/>
                                            <p:tgtEl>
                                              <p:spTgt spid="39"/>
                                            </p:tgtEl>
                                            <p:attrNameLst>
                                              <p:attrName>ppt_y</p:attrName>
                                            </p:attrNameLst>
                                          </p:cBhvr>
                                          <p:tavLst>
                                            <p:tav tm="0">
                                              <p:val>
                                                <p:strVal val="#ppt_y-#ppt_h*1.125000"/>
                                              </p:val>
                                            </p:tav>
                                            <p:tav tm="100000">
                                              <p:val>
                                                <p:strVal val="#ppt_y"/>
                                              </p:val>
                                            </p:tav>
                                          </p:tavLst>
                                        </p:anim>
                                        <p:animEffect>
                                          <p:cBhvr>
                                            <p:cTn id="37" dur="400"/>
                                            <p:tgtEl>
                                              <p:spTgt spid="39"/>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400"/>
                                            <p:tgtEl>
                                              <p:spTgt spid="40"/>
                                            </p:tgtEl>
                                            <p:attrNameLst>
                                              <p:attrName>ppt_y</p:attrName>
                                            </p:attrNameLst>
                                          </p:cBhvr>
                                          <p:tavLst>
                                            <p:tav tm="0">
                                              <p:val>
                                                <p:strVal val="#ppt_y-#ppt_h*1.125000"/>
                                              </p:val>
                                            </p:tav>
                                            <p:tav tm="100000">
                                              <p:val>
                                                <p:strVal val="#ppt_y"/>
                                              </p:val>
                                            </p:tav>
                                          </p:tavLst>
                                        </p:anim>
                                        <p:animEffect>
                                          <p:cBhvr>
                                            <p:cTn id="41" dur="400"/>
                                            <p:tgtEl>
                                              <p:spTgt spid="40"/>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400"/>
                                            <p:tgtEl>
                                              <p:spTgt spid="42"/>
                                            </p:tgtEl>
                                            <p:attrNameLst>
                                              <p:attrName>ppt_y</p:attrName>
                                            </p:attrNameLst>
                                          </p:cBhvr>
                                          <p:tavLst>
                                            <p:tav tm="0">
                                              <p:val>
                                                <p:strVal val="#ppt_y-#ppt_h*1.125000"/>
                                              </p:val>
                                            </p:tav>
                                            <p:tav tm="100000">
                                              <p:val>
                                                <p:strVal val="#ppt_y"/>
                                              </p:val>
                                            </p:tav>
                                          </p:tavLst>
                                        </p:anim>
                                        <p:animEffect>
                                          <p:cBhvr>
                                            <p:cTn id="45" dur="400"/>
                                            <p:tgtEl>
                                              <p:spTgt spid="42"/>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400"/>
                                            <p:tgtEl>
                                              <p:spTgt spid="43"/>
                                            </p:tgtEl>
                                            <p:attrNameLst>
                                              <p:attrName>ppt_y</p:attrName>
                                            </p:attrNameLst>
                                          </p:cBhvr>
                                          <p:tavLst>
                                            <p:tav tm="0">
                                              <p:val>
                                                <p:strVal val="#ppt_y-#ppt_h*1.125000"/>
                                              </p:val>
                                            </p:tav>
                                            <p:tav tm="100000">
                                              <p:val>
                                                <p:strVal val="#ppt_y"/>
                                              </p:val>
                                            </p:tav>
                                          </p:tavLst>
                                        </p:anim>
                                        <p:animEffect>
                                          <p:cBhvr>
                                            <p:cTn id="49" dur="400"/>
                                            <p:tgtEl>
                                              <p:spTgt spid="43"/>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400"/>
                                            <p:tgtEl>
                                              <p:spTgt spid="44"/>
                                            </p:tgtEl>
                                            <p:attrNameLst>
                                              <p:attrName>ppt_y</p:attrName>
                                            </p:attrNameLst>
                                          </p:cBhvr>
                                          <p:tavLst>
                                            <p:tav tm="0">
                                              <p:val>
                                                <p:strVal val="#ppt_y-#ppt_h*1.125000"/>
                                              </p:val>
                                            </p:tav>
                                            <p:tav tm="100000">
                                              <p:val>
                                                <p:strVal val="#ppt_y"/>
                                              </p:val>
                                            </p:tav>
                                          </p:tavLst>
                                        </p:anim>
                                        <p:animEffect>
                                          <p:cBhvr>
                                            <p:cTn id="53" dur="400"/>
                                            <p:tgtEl>
                                              <p:spTgt spid="44"/>
                                            </p:tgtEl>
                                          </p:cBhvr>
                                        </p:animEffect>
                                      </p:childTnLst>
                                    </p:cTn>
                                  </p:par>
                                </p:childTnLst>
                              </p:cTn>
                            </p:par>
                            <p:par>
                              <p:cTn id="54" fill="hold">
                                <p:stCondLst>
                                  <p:cond delay="300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p:cBhvr>
                                            <p:cTn id="57" dur="750"/>
                                            <p:tgtEl>
                                              <p:spTgt spid="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fltVal val="0"/>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animEffect>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utoUpdateAnimBg="0"/>
          <p:bldP spid="38" grpId="0" bldLvl="0" autoUpdateAnimBg="0"/>
          <p:bldP spid="39" grpId="0" bldLvl="0" autoUpdateAnimBg="0"/>
          <p:bldP spid="40" grpId="0" bldLvl="0" autoUpdateAnimBg="0"/>
          <p:bldP spid="42" grpId="0" bldLvl="0" autoUpdateAnimBg="0"/>
          <p:bldP spid="43" grpId="0" bldLvl="0" autoUpdateAnimBg="0"/>
          <p:bldP spid="44" grpId="0" bldLvl="0" autoUpdateAnimBg="0"/>
          <p:bldP spid="46" grpId="0" animBg="1"/>
          <p:bldP spid="6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1+#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2" presetClass="entr" presetSubtype="1"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400"/>
                                            <p:tgtEl>
                                              <p:spTgt spid="38"/>
                                            </p:tgtEl>
                                            <p:attrNameLst>
                                              <p:attrName>ppt_y</p:attrName>
                                            </p:attrNameLst>
                                          </p:cBhvr>
                                          <p:tavLst>
                                            <p:tav tm="0">
                                              <p:val>
                                                <p:strVal val="#ppt_y-#ppt_h*1.125000"/>
                                              </p:val>
                                            </p:tav>
                                            <p:tav tm="100000">
                                              <p:val>
                                                <p:strVal val="#ppt_y"/>
                                              </p:val>
                                            </p:tav>
                                          </p:tavLst>
                                        </p:anim>
                                        <p:animEffect>
                                          <p:cBhvr>
                                            <p:cTn id="33" dur="400"/>
                                            <p:tgtEl>
                                              <p:spTgt spid="3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400"/>
                                            <p:tgtEl>
                                              <p:spTgt spid="39"/>
                                            </p:tgtEl>
                                            <p:attrNameLst>
                                              <p:attrName>ppt_y</p:attrName>
                                            </p:attrNameLst>
                                          </p:cBhvr>
                                          <p:tavLst>
                                            <p:tav tm="0">
                                              <p:val>
                                                <p:strVal val="#ppt_y-#ppt_h*1.125000"/>
                                              </p:val>
                                            </p:tav>
                                            <p:tav tm="100000">
                                              <p:val>
                                                <p:strVal val="#ppt_y"/>
                                              </p:val>
                                            </p:tav>
                                          </p:tavLst>
                                        </p:anim>
                                        <p:animEffect>
                                          <p:cBhvr>
                                            <p:cTn id="37" dur="400"/>
                                            <p:tgtEl>
                                              <p:spTgt spid="39"/>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400"/>
                                            <p:tgtEl>
                                              <p:spTgt spid="40"/>
                                            </p:tgtEl>
                                            <p:attrNameLst>
                                              <p:attrName>ppt_y</p:attrName>
                                            </p:attrNameLst>
                                          </p:cBhvr>
                                          <p:tavLst>
                                            <p:tav tm="0">
                                              <p:val>
                                                <p:strVal val="#ppt_y-#ppt_h*1.125000"/>
                                              </p:val>
                                            </p:tav>
                                            <p:tav tm="100000">
                                              <p:val>
                                                <p:strVal val="#ppt_y"/>
                                              </p:val>
                                            </p:tav>
                                          </p:tavLst>
                                        </p:anim>
                                        <p:animEffect>
                                          <p:cBhvr>
                                            <p:cTn id="41" dur="400"/>
                                            <p:tgtEl>
                                              <p:spTgt spid="40"/>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400"/>
                                            <p:tgtEl>
                                              <p:spTgt spid="42"/>
                                            </p:tgtEl>
                                            <p:attrNameLst>
                                              <p:attrName>ppt_y</p:attrName>
                                            </p:attrNameLst>
                                          </p:cBhvr>
                                          <p:tavLst>
                                            <p:tav tm="0">
                                              <p:val>
                                                <p:strVal val="#ppt_y-#ppt_h*1.125000"/>
                                              </p:val>
                                            </p:tav>
                                            <p:tav tm="100000">
                                              <p:val>
                                                <p:strVal val="#ppt_y"/>
                                              </p:val>
                                            </p:tav>
                                          </p:tavLst>
                                        </p:anim>
                                        <p:animEffect>
                                          <p:cBhvr>
                                            <p:cTn id="45" dur="400"/>
                                            <p:tgtEl>
                                              <p:spTgt spid="42"/>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400"/>
                                            <p:tgtEl>
                                              <p:spTgt spid="43"/>
                                            </p:tgtEl>
                                            <p:attrNameLst>
                                              <p:attrName>ppt_y</p:attrName>
                                            </p:attrNameLst>
                                          </p:cBhvr>
                                          <p:tavLst>
                                            <p:tav tm="0">
                                              <p:val>
                                                <p:strVal val="#ppt_y-#ppt_h*1.125000"/>
                                              </p:val>
                                            </p:tav>
                                            <p:tav tm="100000">
                                              <p:val>
                                                <p:strVal val="#ppt_y"/>
                                              </p:val>
                                            </p:tav>
                                          </p:tavLst>
                                        </p:anim>
                                        <p:animEffect>
                                          <p:cBhvr>
                                            <p:cTn id="49" dur="400"/>
                                            <p:tgtEl>
                                              <p:spTgt spid="43"/>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400"/>
                                            <p:tgtEl>
                                              <p:spTgt spid="44"/>
                                            </p:tgtEl>
                                            <p:attrNameLst>
                                              <p:attrName>ppt_y</p:attrName>
                                            </p:attrNameLst>
                                          </p:cBhvr>
                                          <p:tavLst>
                                            <p:tav tm="0">
                                              <p:val>
                                                <p:strVal val="#ppt_y-#ppt_h*1.125000"/>
                                              </p:val>
                                            </p:tav>
                                            <p:tav tm="100000">
                                              <p:val>
                                                <p:strVal val="#ppt_y"/>
                                              </p:val>
                                            </p:tav>
                                          </p:tavLst>
                                        </p:anim>
                                        <p:animEffect>
                                          <p:cBhvr>
                                            <p:cTn id="53" dur="400"/>
                                            <p:tgtEl>
                                              <p:spTgt spid="44"/>
                                            </p:tgtEl>
                                          </p:cBhvr>
                                        </p:animEffect>
                                      </p:childTnLst>
                                    </p:cTn>
                                  </p:par>
                                </p:childTnLst>
                              </p:cTn>
                            </p:par>
                            <p:par>
                              <p:cTn id="54" fill="hold">
                                <p:stCondLst>
                                  <p:cond delay="300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p:cBhvr>
                                            <p:cTn id="57" dur="750"/>
                                            <p:tgtEl>
                                              <p:spTgt spid="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fltVal val="0"/>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animEffect>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utoUpdateAnimBg="0"/>
          <p:bldP spid="38" grpId="0" bldLvl="0" autoUpdateAnimBg="0"/>
          <p:bldP spid="39" grpId="0" bldLvl="0" autoUpdateAnimBg="0"/>
          <p:bldP spid="40" grpId="0" bldLvl="0" autoUpdateAnimBg="0"/>
          <p:bldP spid="42" grpId="0" bldLvl="0" autoUpdateAnimBg="0"/>
          <p:bldP spid="43" grpId="0" bldLvl="0" autoUpdateAnimBg="0"/>
          <p:bldP spid="44" grpId="0" bldLvl="0" autoUpdateAnimBg="0"/>
          <p:bldP spid="46" grpId="0" animBg="1"/>
          <p:bldP spid="6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815413" y="2084851"/>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5" name="五边形 4"/>
          <p:cNvSpPr/>
          <p:nvPr/>
        </p:nvSpPr>
        <p:spPr>
          <a:xfrm>
            <a:off x="834246" y="5539714"/>
            <a:ext cx="2760397" cy="480053"/>
          </a:xfrm>
          <a:prstGeom prst="homePlate">
            <a:avLst/>
          </a:prstGeom>
          <a:solidFill>
            <a:schemeClr val="accent6"/>
          </a:solidFill>
          <a:ln w="3175">
            <a:gradFill>
              <a:gsLst>
                <a:gs pos="1000">
                  <a:schemeClr val="bg1">
                    <a:lumMod val="75000"/>
                  </a:schemeClr>
                </a:gs>
                <a:gs pos="100000">
                  <a:schemeClr val="bg1"/>
                </a:gs>
              </a:gsLst>
              <a:lin ang="5400000" scaled="0"/>
            </a:gradFill>
          </a:ln>
          <a:effectLst>
            <a:outerShdw blurRad="1651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p>
            <a:pPr algn="ctr"/>
            <a:endParaRPr lang="zh-CN" altLang="en-US">
              <a:ea typeface="微软雅黑" panose="020B0503020204020204" charset="-122"/>
            </a:endParaRPr>
          </a:p>
        </p:txBody>
      </p:sp>
      <p:sp>
        <p:nvSpPr>
          <p:cNvPr id="52" name="五边形 51"/>
          <p:cNvSpPr/>
          <p:nvPr/>
        </p:nvSpPr>
        <p:spPr>
          <a:xfrm>
            <a:off x="839326" y="4521061"/>
            <a:ext cx="3624493" cy="480053"/>
          </a:xfrm>
          <a:prstGeom prst="homePlate">
            <a:avLst/>
          </a:prstGeom>
          <a:solidFill>
            <a:schemeClr val="accent2"/>
          </a:solidFill>
          <a:ln w="3175">
            <a:gradFill>
              <a:gsLst>
                <a:gs pos="1000">
                  <a:schemeClr val="bg1">
                    <a:lumMod val="75000"/>
                  </a:schemeClr>
                </a:gs>
                <a:gs pos="100000">
                  <a:schemeClr val="bg1"/>
                </a:gs>
              </a:gsLst>
              <a:lin ang="5400000" scaled="0"/>
            </a:gradFill>
          </a:ln>
          <a:effectLst>
            <a:outerShdw blurRad="1651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p>
            <a:pPr algn="ctr"/>
            <a:endParaRPr lang="zh-CN" altLang="en-US">
              <a:ea typeface="微软雅黑" panose="020B0503020204020204" charset="-122"/>
            </a:endParaRPr>
          </a:p>
        </p:txBody>
      </p:sp>
      <p:sp>
        <p:nvSpPr>
          <p:cNvPr id="55" name="五边形 54"/>
          <p:cNvSpPr/>
          <p:nvPr/>
        </p:nvSpPr>
        <p:spPr>
          <a:xfrm>
            <a:off x="839325" y="3398778"/>
            <a:ext cx="4392579" cy="480053"/>
          </a:xfrm>
          <a:prstGeom prst="homePlate">
            <a:avLst/>
          </a:prstGeom>
          <a:solidFill>
            <a:schemeClr val="accent3"/>
          </a:solidFill>
          <a:ln w="3175">
            <a:gradFill>
              <a:gsLst>
                <a:gs pos="1000">
                  <a:schemeClr val="bg1">
                    <a:lumMod val="75000"/>
                  </a:schemeClr>
                </a:gs>
                <a:gs pos="100000">
                  <a:schemeClr val="bg1"/>
                </a:gs>
              </a:gsLst>
              <a:lin ang="5400000" scaled="0"/>
            </a:gradFill>
          </a:ln>
          <a:effectLst>
            <a:outerShdw blurRad="1651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p>
            <a:pPr algn="ctr"/>
            <a:endParaRPr lang="zh-CN" altLang="en-US">
              <a:ea typeface="微软雅黑" panose="020B0503020204020204" charset="-122"/>
            </a:endParaRPr>
          </a:p>
        </p:txBody>
      </p:sp>
      <p:sp>
        <p:nvSpPr>
          <p:cNvPr id="56" name="五边形 55"/>
          <p:cNvSpPr/>
          <p:nvPr/>
        </p:nvSpPr>
        <p:spPr>
          <a:xfrm>
            <a:off x="839325" y="2084851"/>
            <a:ext cx="4968641" cy="480053"/>
          </a:xfrm>
          <a:prstGeom prst="homePlate">
            <a:avLst/>
          </a:prstGeom>
          <a:solidFill>
            <a:schemeClr val="accent1"/>
          </a:solidFill>
          <a:ln w="3175">
            <a:gradFill>
              <a:gsLst>
                <a:gs pos="1000">
                  <a:schemeClr val="bg1">
                    <a:lumMod val="75000"/>
                  </a:schemeClr>
                </a:gs>
                <a:gs pos="100000">
                  <a:schemeClr val="bg1"/>
                </a:gs>
              </a:gsLst>
              <a:lin ang="5400000" scaled="0"/>
            </a:gradFill>
          </a:ln>
          <a:effectLst>
            <a:outerShdw blurRad="1651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p>
            <a:pPr algn="ctr"/>
            <a:endParaRPr lang="zh-CN" altLang="en-US">
              <a:ea typeface="微软雅黑" panose="020B0503020204020204" charset="-122"/>
            </a:endParaRPr>
          </a:p>
        </p:txBody>
      </p:sp>
      <p:sp>
        <p:nvSpPr>
          <p:cNvPr id="58" name="TextBox 38"/>
          <p:cNvSpPr>
            <a:spLocks noChangeArrowheads="1"/>
          </p:cNvSpPr>
          <p:nvPr/>
        </p:nvSpPr>
        <p:spPr bwMode="auto">
          <a:xfrm>
            <a:off x="7531735" y="1938020"/>
            <a:ext cx="4410710" cy="71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ts val="1865"/>
              </a:lnSpc>
            </a:pPr>
            <a:r>
              <a:rPr sz="1200" dirty="0">
                <a:solidFill>
                  <a:srgbClr val="595959"/>
                </a:solidFill>
                <a:latin typeface="微软雅黑" panose="020B0503020204020204" charset="-122"/>
                <a:ea typeface="微软雅黑" panose="020B0503020204020204" charset="-122"/>
              </a:rPr>
              <a:t>Convolutional Neural Network (CNN) </a:t>
            </a:r>
            <a:endParaRPr sz="1200" dirty="0">
              <a:solidFill>
                <a:srgbClr val="595959"/>
              </a:solidFill>
              <a:latin typeface="微软雅黑" panose="020B0503020204020204" charset="-122"/>
              <a:ea typeface="微软雅黑" panose="020B0503020204020204" charset="-122"/>
            </a:endParaRPr>
          </a:p>
          <a:p>
            <a:pPr algn="just">
              <a:lnSpc>
                <a:spcPts val="1865"/>
              </a:lnSpc>
            </a:pPr>
            <a:r>
              <a:rPr sz="1000" dirty="0">
                <a:solidFill>
                  <a:srgbClr val="595959"/>
                </a:solidFill>
                <a:latin typeface="微软雅黑" panose="020B0503020204020204" charset="-122"/>
                <a:ea typeface="微软雅黑" panose="020B0503020204020204" charset="-122"/>
              </a:rPr>
              <a:t>The aim of a sentence model is to analyse and represent the semantic content of a sentence for purposes of classification or generation</a:t>
            </a:r>
            <a:endParaRPr sz="1000" dirty="0">
              <a:solidFill>
                <a:srgbClr val="595959"/>
              </a:solidFill>
              <a:latin typeface="微软雅黑" panose="020B0503020204020204" charset="-122"/>
              <a:ea typeface="微软雅黑" panose="020B0503020204020204" charset="-122"/>
            </a:endParaRPr>
          </a:p>
        </p:txBody>
      </p:sp>
      <p:sp>
        <p:nvSpPr>
          <p:cNvPr id="61" name="TextBox 39"/>
          <p:cNvSpPr>
            <a:spLocks noChangeArrowheads="1"/>
          </p:cNvSpPr>
          <p:nvPr/>
        </p:nvSpPr>
        <p:spPr bwMode="auto">
          <a:xfrm>
            <a:off x="6047449" y="2097551"/>
            <a:ext cx="1253067"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p>
            <a:pPr algn="ctr"/>
            <a:r>
              <a:rPr lang="en-US" altLang="zh-CN" b="1" dirty="0">
                <a:latin typeface="微软雅黑" panose="020B0503020204020204" charset="-122"/>
                <a:ea typeface="微软雅黑" panose="020B0503020204020204" charset="-122"/>
                <a:sym typeface="微软雅黑" panose="020B0503020204020204" charset="-122"/>
              </a:rPr>
              <a:t>Module</a:t>
            </a:r>
            <a:endParaRPr lang="en-US" altLang="zh-CN" b="1" dirty="0">
              <a:latin typeface="微软雅黑" panose="020B0503020204020204" charset="-122"/>
              <a:ea typeface="微软雅黑" panose="020B0503020204020204" charset="-122"/>
              <a:sym typeface="微软雅黑" panose="020B0503020204020204" charset="-122"/>
            </a:endParaRPr>
          </a:p>
        </p:txBody>
      </p:sp>
      <p:sp>
        <p:nvSpPr>
          <p:cNvPr id="68" name="直接连接符 40"/>
          <p:cNvSpPr>
            <a:spLocks noChangeShapeType="1"/>
          </p:cNvSpPr>
          <p:nvPr/>
        </p:nvSpPr>
        <p:spPr bwMode="auto">
          <a:xfrm>
            <a:off x="7455032" y="2061568"/>
            <a:ext cx="0" cy="563033"/>
          </a:xfrm>
          <a:prstGeom prst="line">
            <a:avLst/>
          </a:prstGeom>
          <a:noFill/>
          <a:ln w="9525" cap="flat" cmpd="sng">
            <a:solidFill>
              <a:srgbClr val="595959"/>
            </a:solidFill>
            <a:bevel/>
          </a:ln>
          <a:extLst>
            <a:ext uri="{909E8E84-426E-40DD-AFC4-6F175D3DCCD1}">
              <a14:hiddenFill xmlns:a14="http://schemas.microsoft.com/office/drawing/2010/main">
                <a:noFill/>
              </a14:hiddenFill>
            </a:ext>
          </a:extLst>
        </p:spPr>
        <p:txBody>
          <a:bodyPr lIns="121917" tIns="60958" rIns="121917" bIns="60958"/>
          <a:p>
            <a:endParaRPr lang="zh-CN" altLang="en-US"/>
          </a:p>
        </p:txBody>
      </p:sp>
      <p:sp>
        <p:nvSpPr>
          <p:cNvPr id="69" name="TextBox 38"/>
          <p:cNvSpPr>
            <a:spLocks noChangeArrowheads="1"/>
          </p:cNvSpPr>
          <p:nvPr/>
        </p:nvSpPr>
        <p:spPr bwMode="auto">
          <a:xfrm>
            <a:off x="7137829" y="2921894"/>
            <a:ext cx="4353984" cy="143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marL="171450" indent="-171450" algn="just">
              <a:lnSpc>
                <a:spcPts val="1865"/>
              </a:lnSpc>
              <a:buFont typeface="Arial" panose="020B0604020202020204" pitchFamily="34" charset="0"/>
              <a:buChar char="•"/>
            </a:pPr>
            <a:r>
              <a:rPr sz="1000">
                <a:solidFill>
                  <a:srgbClr val="595959"/>
                </a:solidFill>
                <a:latin typeface="微软雅黑" panose="020B0503020204020204" charset="-122"/>
                <a:ea typeface="微软雅黑" panose="020B0503020204020204" charset="-122"/>
              </a:rPr>
              <a:t>Remove all punctuations</a:t>
            </a:r>
            <a:r>
              <a:rPr lang="zh-CN" sz="1000">
                <a:solidFill>
                  <a:srgbClr val="595959"/>
                </a:solidFill>
                <a:latin typeface="微软雅黑" panose="020B0503020204020204" charset="-122"/>
                <a:ea typeface="微软雅黑" panose="020B0503020204020204" charset="-122"/>
              </a:rPr>
              <a:t>，</a:t>
            </a:r>
            <a:r>
              <a:rPr sz="1000">
                <a:solidFill>
                  <a:srgbClr val="595959"/>
                </a:solidFill>
                <a:latin typeface="微软雅黑" panose="020B0503020204020204" charset="-122"/>
                <a:ea typeface="微软雅黑" panose="020B0503020204020204" charset="-122"/>
                <a:sym typeface="+mn-ea"/>
              </a:rPr>
              <a:t>alphabetic characters</a:t>
            </a:r>
            <a:r>
              <a:rPr lang="zh-CN" sz="1000">
                <a:solidFill>
                  <a:srgbClr val="595959"/>
                </a:solidFill>
                <a:latin typeface="微软雅黑" panose="020B0503020204020204" charset="-122"/>
                <a:ea typeface="微软雅黑" panose="020B0503020204020204" charset="-122"/>
                <a:sym typeface="+mn-ea"/>
              </a:rPr>
              <a:t>，</a:t>
            </a:r>
            <a:r>
              <a:rPr sz="1000">
                <a:solidFill>
                  <a:srgbClr val="595959"/>
                </a:solidFill>
                <a:latin typeface="微软雅黑" panose="020B0503020204020204" charset="-122"/>
                <a:ea typeface="微软雅黑" panose="020B0503020204020204" charset="-122"/>
                <a:sym typeface="+mn-ea"/>
              </a:rPr>
              <a:t>all known stop words</a:t>
            </a:r>
            <a:r>
              <a:rPr lang="en-US" sz="1000">
                <a:solidFill>
                  <a:srgbClr val="595959"/>
                </a:solidFill>
                <a:latin typeface="微软雅黑" panose="020B0503020204020204" charset="-122"/>
                <a:ea typeface="微软雅黑" panose="020B0503020204020204" charset="-122"/>
                <a:sym typeface="+mn-ea"/>
              </a:rPr>
              <a:t>.</a:t>
            </a:r>
            <a:endParaRPr lang="en-US" sz="1000">
              <a:solidFill>
                <a:srgbClr val="595959"/>
              </a:solidFill>
              <a:latin typeface="微软雅黑" panose="020B0503020204020204" charset="-122"/>
              <a:ea typeface="微软雅黑" panose="020B0503020204020204" charset="-122"/>
              <a:sym typeface="+mn-ea"/>
            </a:endParaRPr>
          </a:p>
          <a:p>
            <a:pPr marL="171450" indent="-171450" algn="just">
              <a:lnSpc>
                <a:spcPts val="1865"/>
              </a:lnSpc>
              <a:buFont typeface="Arial" panose="020B0604020202020204" pitchFamily="34" charset="0"/>
              <a:buChar char="•"/>
            </a:pPr>
            <a:r>
              <a:rPr lang="en-US" sz="1000">
                <a:solidFill>
                  <a:srgbClr val="595959"/>
                </a:solidFill>
                <a:latin typeface="微软雅黑" panose="020B0503020204020204" charset="-122"/>
                <a:ea typeface="微软雅黑" panose="020B0503020204020204" charset="-122"/>
                <a:sym typeface="+mn-ea"/>
              </a:rPr>
              <a:t>Calculate all vocabularies.</a:t>
            </a:r>
            <a:endParaRPr lang="en-US" sz="1000">
              <a:solidFill>
                <a:srgbClr val="595959"/>
              </a:solidFill>
              <a:latin typeface="微软雅黑" panose="020B0503020204020204" charset="-122"/>
              <a:ea typeface="微软雅黑" panose="020B0503020204020204" charset="-122"/>
              <a:sym typeface="+mn-ea"/>
            </a:endParaRPr>
          </a:p>
          <a:p>
            <a:pPr marL="171450" indent="-171450" algn="just">
              <a:lnSpc>
                <a:spcPts val="1865"/>
              </a:lnSpc>
              <a:buFont typeface="Arial" panose="020B0604020202020204" pitchFamily="34" charset="0"/>
              <a:buChar char="•"/>
            </a:pPr>
            <a:r>
              <a:rPr lang="en-US" sz="1000">
                <a:solidFill>
                  <a:srgbClr val="595959"/>
                </a:solidFill>
                <a:latin typeface="微软雅黑" panose="020B0503020204020204" charset="-122"/>
                <a:ea typeface="微软雅黑" panose="020B0503020204020204" charset="-122"/>
                <a:sym typeface="+mn-ea"/>
              </a:rPr>
              <a:t>Convert words to </a:t>
            </a:r>
            <a:r>
              <a:rPr lang="en-US" sz="1000">
                <a:solidFill>
                  <a:srgbClr val="595959"/>
                </a:solidFill>
                <a:latin typeface="微软雅黑" panose="020B0503020204020204" charset="-122"/>
                <a:ea typeface="微软雅黑" panose="020B0503020204020204" charset="-122"/>
                <a:sym typeface="+mn-ea"/>
              </a:rPr>
              <a:t>the integers</a:t>
            </a:r>
            <a:endParaRPr lang="en-US" sz="1000">
              <a:solidFill>
                <a:srgbClr val="595959"/>
              </a:solidFill>
              <a:latin typeface="微软雅黑" panose="020B0503020204020204" charset="-122"/>
              <a:ea typeface="微软雅黑" panose="020B0503020204020204" charset="-122"/>
              <a:sym typeface="+mn-ea"/>
            </a:endParaRPr>
          </a:p>
          <a:p>
            <a:pPr marL="171450" indent="-171450" algn="just">
              <a:lnSpc>
                <a:spcPts val="1865"/>
              </a:lnSpc>
              <a:buFont typeface="Arial" panose="020B0604020202020204" pitchFamily="34" charset="0"/>
              <a:buChar char="•"/>
            </a:pPr>
            <a:r>
              <a:rPr lang="en-US" sz="1000">
                <a:solidFill>
                  <a:srgbClr val="595959"/>
                </a:solidFill>
                <a:latin typeface="微软雅黑" panose="020B0503020204020204" charset="-122"/>
                <a:ea typeface="微软雅黑" panose="020B0503020204020204" charset="-122"/>
              </a:rPr>
              <a:t>P</a:t>
            </a:r>
            <a:r>
              <a:rPr sz="1000">
                <a:solidFill>
                  <a:srgbClr val="595959"/>
                </a:solidFill>
                <a:latin typeface="微软雅黑" panose="020B0503020204020204" charset="-122"/>
                <a:ea typeface="微软雅黑" panose="020B0503020204020204" charset="-122"/>
              </a:rPr>
              <a:t>ad the arrays </a:t>
            </a:r>
            <a:r>
              <a:rPr lang="en-US" sz="1000">
                <a:solidFill>
                  <a:srgbClr val="595959"/>
                </a:solidFill>
                <a:latin typeface="微软雅黑" panose="020B0503020204020204" charset="-122"/>
                <a:ea typeface="微软雅黑" panose="020B0503020204020204" charset="-122"/>
              </a:rPr>
              <a:t>to</a:t>
            </a:r>
            <a:r>
              <a:rPr sz="1000">
                <a:solidFill>
                  <a:srgbClr val="595959"/>
                </a:solidFill>
                <a:latin typeface="微软雅黑" panose="020B0503020204020204" charset="-122"/>
                <a:ea typeface="微软雅黑" panose="020B0503020204020204" charset="-122"/>
              </a:rPr>
              <a:t> the same length, then create an integer tensor of shape max_length * num_reviews</a:t>
            </a:r>
            <a:endParaRPr sz="1000">
              <a:solidFill>
                <a:srgbClr val="595959"/>
              </a:solidFill>
              <a:latin typeface="微软雅黑" panose="020B0503020204020204" charset="-122"/>
              <a:ea typeface="微软雅黑" panose="020B0503020204020204" charset="-122"/>
            </a:endParaRPr>
          </a:p>
        </p:txBody>
      </p:sp>
      <p:sp>
        <p:nvSpPr>
          <p:cNvPr id="70" name="TextBox 39"/>
          <p:cNvSpPr>
            <a:spLocks noChangeArrowheads="1"/>
          </p:cNvSpPr>
          <p:nvPr/>
        </p:nvSpPr>
        <p:spPr bwMode="auto">
          <a:xfrm>
            <a:off x="5386705" y="3398520"/>
            <a:ext cx="1637030"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p>
            <a:pPr algn="ctr"/>
            <a:r>
              <a:rPr lang="en-US" altLang="zh-CN" b="1" dirty="0">
                <a:latin typeface="微软雅黑" panose="020B0503020204020204" charset="-122"/>
                <a:ea typeface="微软雅黑" panose="020B0503020204020204" charset="-122"/>
                <a:sym typeface="微软雅黑" panose="020B0503020204020204" charset="-122"/>
              </a:rPr>
              <a:t>Data Preparation</a:t>
            </a:r>
            <a:endParaRPr lang="en-US" altLang="zh-CN" b="1" dirty="0">
              <a:latin typeface="微软雅黑" panose="020B0503020204020204" charset="-122"/>
              <a:ea typeface="微软雅黑" panose="020B0503020204020204" charset="-122"/>
              <a:sym typeface="微软雅黑" panose="020B0503020204020204" charset="-122"/>
            </a:endParaRPr>
          </a:p>
        </p:txBody>
      </p:sp>
      <p:sp>
        <p:nvSpPr>
          <p:cNvPr id="71" name="直接连接符 40"/>
          <p:cNvSpPr>
            <a:spLocks noChangeShapeType="1"/>
          </p:cNvSpPr>
          <p:nvPr/>
        </p:nvSpPr>
        <p:spPr bwMode="auto">
          <a:xfrm>
            <a:off x="7023735" y="3089910"/>
            <a:ext cx="635" cy="1102995"/>
          </a:xfrm>
          <a:prstGeom prst="line">
            <a:avLst/>
          </a:prstGeom>
          <a:noFill/>
          <a:ln w="9525" cap="flat" cmpd="sng">
            <a:solidFill>
              <a:srgbClr val="595959"/>
            </a:solidFill>
            <a:bevel/>
          </a:ln>
          <a:extLst>
            <a:ext uri="{909E8E84-426E-40DD-AFC4-6F175D3DCCD1}">
              <a14:hiddenFill xmlns:a14="http://schemas.microsoft.com/office/drawing/2010/main">
                <a:noFill/>
              </a14:hiddenFill>
            </a:ext>
          </a:extLst>
        </p:spPr>
        <p:txBody>
          <a:bodyPr lIns="121917" tIns="60958" rIns="121917" bIns="60958"/>
          <a:p>
            <a:endParaRPr lang="zh-CN" altLang="en-US"/>
          </a:p>
        </p:txBody>
      </p:sp>
      <p:sp>
        <p:nvSpPr>
          <p:cNvPr id="72" name="TextBox 38"/>
          <p:cNvSpPr>
            <a:spLocks noChangeArrowheads="1"/>
          </p:cNvSpPr>
          <p:nvPr/>
        </p:nvSpPr>
        <p:spPr bwMode="auto">
          <a:xfrm>
            <a:off x="6637655" y="4523105"/>
            <a:ext cx="436372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ts val="1865"/>
              </a:lnSpc>
            </a:pPr>
            <a:r>
              <a:rPr lang="en-US" sz="1300">
                <a:solidFill>
                  <a:schemeClr val="tx1">
                    <a:lumMod val="85000"/>
                    <a:lumOff val="15000"/>
                  </a:schemeClr>
                </a:solidFill>
                <a:effectLst/>
                <a:latin typeface="微软雅黑" panose="020B0503020204020204" charset="-122"/>
                <a:ea typeface="微软雅黑" panose="020B0503020204020204" charset="-122"/>
              </a:rPr>
              <a:t>T</a:t>
            </a:r>
            <a:r>
              <a:rPr lang="en-US" sz="1000">
                <a:solidFill>
                  <a:schemeClr val="tx1">
                    <a:lumMod val="85000"/>
                    <a:lumOff val="15000"/>
                  </a:schemeClr>
                </a:solidFill>
                <a:effectLst/>
                <a:latin typeface="Microsoft YaHei UI" panose="020B0503020204020204" charset="-122"/>
                <a:ea typeface="Microsoft YaHei UI" panose="020B0503020204020204" charset="-122"/>
              </a:rPr>
              <a:t>wo Channel</a:t>
            </a:r>
            <a:endParaRPr lang="en-US" sz="1000">
              <a:solidFill>
                <a:schemeClr val="tx1">
                  <a:lumMod val="85000"/>
                  <a:lumOff val="15000"/>
                </a:schemeClr>
              </a:solidFill>
              <a:effectLst/>
              <a:latin typeface="Microsoft YaHei UI" panose="020B0503020204020204" charset="-122"/>
              <a:ea typeface="Microsoft YaHei UI" panose="020B0503020204020204" charset="-122"/>
            </a:endParaRPr>
          </a:p>
          <a:p>
            <a:pPr algn="just">
              <a:lnSpc>
                <a:spcPts val="1865"/>
              </a:lnSpc>
            </a:pPr>
            <a:r>
              <a:rPr lang="en-US" sz="1000">
                <a:solidFill>
                  <a:schemeClr val="tx1">
                    <a:lumMod val="85000"/>
                    <a:lumOff val="15000"/>
                  </a:schemeClr>
                </a:solidFill>
                <a:effectLst/>
                <a:latin typeface="Microsoft YaHei UI" panose="020B0503020204020204" charset="-122"/>
                <a:ea typeface="Microsoft YaHei UI" panose="020B0503020204020204" charset="-122"/>
              </a:rPr>
              <a:t>Five Lyers (Input, </a:t>
            </a:r>
            <a:r>
              <a:rPr lang="en-US" altLang="zh-CN" sz="1000">
                <a:solidFill>
                  <a:schemeClr val="tx1">
                    <a:lumMod val="85000"/>
                    <a:lumOff val="15000"/>
                  </a:schemeClr>
                </a:solidFill>
                <a:effectLst/>
                <a:latin typeface="Microsoft YaHei UI" panose="020B0503020204020204" charset="-122"/>
                <a:ea typeface="Microsoft YaHei UI" panose="020B0503020204020204" charset="-122"/>
                <a:sym typeface="+mn-ea"/>
              </a:rPr>
              <a:t>Embedding,  </a:t>
            </a:r>
            <a:r>
              <a:rPr lang="en-US" altLang="zh-CN" sz="1000">
                <a:solidFill>
                  <a:schemeClr val="tx1">
                    <a:lumMod val="85000"/>
                    <a:lumOff val="15000"/>
                  </a:schemeClr>
                </a:solidFill>
                <a:effectLst/>
                <a:latin typeface="Microsoft YaHei UI" panose="020B0503020204020204" charset="-122"/>
                <a:ea typeface="Microsoft YaHei UI" panose="020B0503020204020204" charset="-122"/>
                <a:sym typeface="+mn-ea"/>
              </a:rPr>
              <a:t>Convolution, Pooling, Faltten</a:t>
            </a:r>
            <a:r>
              <a:rPr lang="en-US" sz="1000">
                <a:solidFill>
                  <a:schemeClr val="tx1">
                    <a:lumMod val="85000"/>
                    <a:lumOff val="15000"/>
                  </a:schemeClr>
                </a:solidFill>
                <a:effectLst/>
                <a:latin typeface="Microsoft YaHei UI" panose="020B0503020204020204" charset="-122"/>
                <a:ea typeface="Microsoft YaHei UI" panose="020B0503020204020204" charset="-122"/>
              </a:rPr>
              <a:t>)</a:t>
            </a:r>
            <a:endParaRPr lang="en-US" sz="1000">
              <a:solidFill>
                <a:schemeClr val="tx1">
                  <a:lumMod val="85000"/>
                  <a:lumOff val="15000"/>
                </a:schemeClr>
              </a:solidFill>
              <a:effectLst/>
              <a:latin typeface="Microsoft YaHei UI" panose="020B0503020204020204" charset="-122"/>
              <a:ea typeface="Microsoft YaHei UI" panose="020B0503020204020204" charset="-122"/>
            </a:endParaRPr>
          </a:p>
        </p:txBody>
      </p:sp>
      <p:sp>
        <p:nvSpPr>
          <p:cNvPr id="73" name="TextBox 39"/>
          <p:cNvSpPr>
            <a:spLocks noChangeArrowheads="1"/>
          </p:cNvSpPr>
          <p:nvPr/>
        </p:nvSpPr>
        <p:spPr bwMode="auto">
          <a:xfrm>
            <a:off x="4909820" y="4563110"/>
            <a:ext cx="128143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p>
            <a:pPr algn="ctr"/>
            <a:r>
              <a:rPr lang="en-US" altLang="zh-CN" b="1" dirty="0">
                <a:latin typeface="微软雅黑" panose="020B0503020204020204" charset="-122"/>
                <a:ea typeface="微软雅黑" panose="020B0503020204020204" charset="-122"/>
                <a:sym typeface="微软雅黑" panose="020B0503020204020204" charset="-122"/>
              </a:rPr>
              <a:t>Layers</a:t>
            </a:r>
            <a:endParaRPr lang="zh-CN" altLang="en-US" b="1" dirty="0">
              <a:latin typeface="微软雅黑" panose="020B0503020204020204" charset="-122"/>
              <a:ea typeface="微软雅黑" panose="020B0503020204020204" charset="-122"/>
              <a:sym typeface="微软雅黑" panose="020B0503020204020204" charset="-122"/>
            </a:endParaRPr>
          </a:p>
        </p:txBody>
      </p:sp>
      <p:sp>
        <p:nvSpPr>
          <p:cNvPr id="74" name="直接连接符 40"/>
          <p:cNvSpPr>
            <a:spLocks noChangeShapeType="1"/>
          </p:cNvSpPr>
          <p:nvPr/>
        </p:nvSpPr>
        <p:spPr bwMode="auto">
          <a:xfrm>
            <a:off x="6460800" y="4480422"/>
            <a:ext cx="0" cy="563033"/>
          </a:xfrm>
          <a:prstGeom prst="line">
            <a:avLst/>
          </a:prstGeom>
          <a:noFill/>
          <a:ln w="9525" cap="flat" cmpd="sng">
            <a:solidFill>
              <a:srgbClr val="595959"/>
            </a:solidFill>
            <a:bevel/>
          </a:ln>
          <a:extLst>
            <a:ext uri="{909E8E84-426E-40DD-AFC4-6F175D3DCCD1}">
              <a14:hiddenFill xmlns:a14="http://schemas.microsoft.com/office/drawing/2010/main">
                <a:noFill/>
              </a14:hiddenFill>
            </a:ext>
          </a:extLst>
        </p:spPr>
        <p:txBody>
          <a:bodyPr lIns="121917" tIns="60958" rIns="121917" bIns="60958"/>
          <a:p>
            <a:endParaRPr lang="zh-CN" altLang="en-US"/>
          </a:p>
        </p:txBody>
      </p:sp>
      <p:sp>
        <p:nvSpPr>
          <p:cNvPr id="79" name="TextBox 38"/>
          <p:cNvSpPr>
            <a:spLocks noChangeArrowheads="1"/>
          </p:cNvSpPr>
          <p:nvPr/>
        </p:nvSpPr>
        <p:spPr bwMode="auto">
          <a:xfrm>
            <a:off x="6047931" y="5532855"/>
            <a:ext cx="4353984" cy="23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just">
              <a:lnSpc>
                <a:spcPts val="1865"/>
              </a:lnSpc>
            </a:pPr>
            <a:r>
              <a:rPr lang="en-US" altLang="zh-CN" sz="1300">
                <a:sym typeface="+mn-ea"/>
              </a:rPr>
              <a:t>Plot </a:t>
            </a:r>
            <a:r>
              <a:rPr lang="zh-CN" altLang="en-US" sz="1300">
                <a:sym typeface="+mn-ea"/>
              </a:rPr>
              <a:t> loss and accuracy</a:t>
            </a:r>
            <a:endParaRPr lang="en-US" altLang="zh-CN" sz="1300">
              <a:solidFill>
                <a:srgbClr val="595959"/>
              </a:solidFill>
              <a:latin typeface="微软雅黑" panose="020B0503020204020204" charset="-122"/>
              <a:ea typeface="微软雅黑" panose="020B0503020204020204" charset="-122"/>
            </a:endParaRPr>
          </a:p>
        </p:txBody>
      </p:sp>
      <p:sp>
        <p:nvSpPr>
          <p:cNvPr id="80" name="TextBox 39"/>
          <p:cNvSpPr>
            <a:spLocks noChangeArrowheads="1"/>
          </p:cNvSpPr>
          <p:nvPr/>
        </p:nvSpPr>
        <p:spPr bwMode="auto">
          <a:xfrm>
            <a:off x="4178935" y="5534660"/>
            <a:ext cx="153797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p>
            <a:pPr algn="ctr"/>
            <a:r>
              <a:rPr lang="en-US" altLang="zh-CN" b="1" dirty="0" smtClean="0">
                <a:solidFill>
                  <a:schemeClr val="tx1">
                    <a:lumMod val="75000"/>
                    <a:lumOff val="25000"/>
                  </a:schemeClr>
                </a:solidFill>
                <a:latin typeface="微软雅黑" panose="020B0503020204020204" charset="-122"/>
                <a:ea typeface="微软雅黑" panose="020B0503020204020204" charset="-122"/>
                <a:sym typeface="+mn-ea"/>
              </a:rPr>
              <a:t>Evaluation</a:t>
            </a:r>
            <a:endParaRPr lang="zh-CN" altLang="en-US" b="1" dirty="0">
              <a:latin typeface="微软雅黑" panose="020B0503020204020204" charset="-122"/>
              <a:ea typeface="微软雅黑" panose="020B0503020204020204" charset="-122"/>
              <a:sym typeface="微软雅黑" panose="020B0503020204020204" charset="-122"/>
            </a:endParaRPr>
          </a:p>
        </p:txBody>
      </p:sp>
      <p:sp>
        <p:nvSpPr>
          <p:cNvPr id="81" name="直接连接符 40"/>
          <p:cNvSpPr>
            <a:spLocks noChangeShapeType="1"/>
          </p:cNvSpPr>
          <p:nvPr/>
        </p:nvSpPr>
        <p:spPr bwMode="auto">
          <a:xfrm>
            <a:off x="5889816" y="5539840"/>
            <a:ext cx="0" cy="563033"/>
          </a:xfrm>
          <a:prstGeom prst="line">
            <a:avLst/>
          </a:prstGeom>
          <a:noFill/>
          <a:ln w="9525" cap="flat" cmpd="sng">
            <a:solidFill>
              <a:srgbClr val="595959"/>
            </a:solidFill>
            <a:bevel/>
          </a:ln>
          <a:extLst>
            <a:ext uri="{909E8E84-426E-40DD-AFC4-6F175D3DCCD1}">
              <a14:hiddenFill xmlns:a14="http://schemas.microsoft.com/office/drawing/2010/main">
                <a:noFill/>
              </a14:hiddenFill>
            </a:ext>
          </a:extLst>
        </p:spPr>
        <p:txBody>
          <a:bodyPr lIns="121917" tIns="60958" rIns="121917" bIns="60958"/>
          <a:p>
            <a:endParaRPr lang="zh-CN" altLang="en-US"/>
          </a:p>
        </p:txBody>
      </p:sp>
      <p:grpSp>
        <p:nvGrpSpPr>
          <p:cNvPr id="25" name="组合 24"/>
          <p:cNvGrpSpPr/>
          <p:nvPr/>
        </p:nvGrpSpPr>
        <p:grpSpPr>
          <a:xfrm>
            <a:off x="-397123" y="-538250"/>
            <a:ext cx="2555690" cy="2296167"/>
            <a:chOff x="-1344978" y="-685187"/>
            <a:chExt cx="6781080" cy="6092478"/>
          </a:xfrm>
        </p:grpSpPr>
        <p:sp>
          <p:nvSpPr>
            <p:cNvPr id="26" name="椭圆 2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7" name="椭圆 2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8" name="椭圆 2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9" name="椭圆 2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0" name="椭圆 2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1" name="椭圆 3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2" name="椭圆 3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3" name="椭圆 3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4" name="椭圆 3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5" name="椭圆 3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6" name="椭圆 3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7" name="椭圆 3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8" name="椭圆 3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grpSp>
      <p:cxnSp>
        <p:nvCxnSpPr>
          <p:cNvPr id="39" name="直接连接符 38"/>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平行四边形 39"/>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dirty="0" smtClean="0">
                <a:solidFill>
                  <a:schemeClr val="tx1">
                    <a:lumMod val="75000"/>
                    <a:lumOff val="25000"/>
                  </a:schemeClr>
                </a:solidFill>
                <a:ea typeface="微软雅黑" panose="020B0503020204020204" charset="-122"/>
              </a:rPr>
              <a:t>4</a:t>
            </a:r>
            <a:endParaRPr lang="zh-CN" altLang="en-US" sz="3600" dirty="0">
              <a:solidFill>
                <a:schemeClr val="tx1">
                  <a:lumMod val="75000"/>
                  <a:lumOff val="25000"/>
                </a:schemeClr>
              </a:solidFill>
              <a:ea typeface="微软雅黑" panose="020B0503020204020204" charset="-122"/>
            </a:endParaRPr>
          </a:p>
        </p:txBody>
      </p:sp>
      <p:sp>
        <p:nvSpPr>
          <p:cNvPr id="41" name="矩形 40"/>
          <p:cNvSpPr/>
          <p:nvPr/>
        </p:nvSpPr>
        <p:spPr>
          <a:xfrm>
            <a:off x="3206115" y="351790"/>
            <a:ext cx="7632065" cy="460375"/>
          </a:xfrm>
          <a:prstGeom prst="rect">
            <a:avLst/>
          </a:prstGeom>
        </p:spPr>
        <p:txBody>
          <a:bodyPr wrap="square">
            <a:spAutoFit/>
          </a:bodyPr>
          <a:p>
            <a:r>
              <a:rPr lang="en-US" altLang="zh-CN" sz="2400" b="1" dirty="0" smtClean="0">
                <a:solidFill>
                  <a:schemeClr val="tx1">
                    <a:lumMod val="75000"/>
                    <a:lumOff val="25000"/>
                  </a:schemeClr>
                </a:solidFill>
                <a:latin typeface="微软雅黑" panose="020B0503020204020204" charset="-122"/>
                <a:ea typeface="微软雅黑" panose="020B0503020204020204" charset="-122"/>
              </a:rPr>
              <a:t>CNN(Convolutional Neural Network)</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4</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CNN--</a:t>
            </a:r>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 data format </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1534160" y="2065655"/>
            <a:ext cx="8914130" cy="1476375"/>
          </a:xfrm>
          <a:prstGeom prst="rect">
            <a:avLst/>
          </a:prstGeom>
          <a:noFill/>
        </p:spPr>
        <p:txBody>
          <a:bodyPr wrap="square" rtlCol="0" anchor="t">
            <a:spAutoFit/>
          </a:bodyPr>
          <a:p>
            <a:r>
              <a:t>Since the movie reviews must be the same length, we will use the pad_sequences function to standardize the lengths:</a:t>
            </a:r>
          </a:p>
          <a:p>
            <a:endParaRPr lang="zh-CN" altLang="en-US"/>
          </a:p>
          <a:p>
            <a:endParaRPr lang="zh-CN" altLang="en-US"/>
          </a:p>
          <a:p>
            <a:endParaRPr lang="zh-CN" altLang="en-US"/>
          </a:p>
        </p:txBody>
      </p:sp>
      <p:pic>
        <p:nvPicPr>
          <p:cNvPr id="4" name="图片 3" descr="1566267389(1)"/>
          <p:cNvPicPr>
            <a:picLocks noChangeAspect="1"/>
          </p:cNvPicPr>
          <p:nvPr/>
        </p:nvPicPr>
        <p:blipFill>
          <a:blip r:embed="rId1"/>
          <a:stretch>
            <a:fillRect/>
          </a:stretch>
        </p:blipFill>
        <p:spPr>
          <a:xfrm>
            <a:off x="1626235" y="1048385"/>
            <a:ext cx="8448675" cy="828675"/>
          </a:xfrm>
          <a:prstGeom prst="rect">
            <a:avLst/>
          </a:prstGeom>
        </p:spPr>
      </p:pic>
      <p:pic>
        <p:nvPicPr>
          <p:cNvPr id="9" name="图片 8" descr="1566267592(1)"/>
          <p:cNvPicPr>
            <a:picLocks noChangeAspect="1"/>
          </p:cNvPicPr>
          <p:nvPr/>
        </p:nvPicPr>
        <p:blipFill>
          <a:blip r:embed="rId2"/>
          <a:stretch>
            <a:fillRect/>
          </a:stretch>
        </p:blipFill>
        <p:spPr>
          <a:xfrm>
            <a:off x="1534160" y="2800350"/>
            <a:ext cx="5943600" cy="2095500"/>
          </a:xfrm>
          <a:prstGeom prst="rect">
            <a:avLst/>
          </a:prstGeom>
        </p:spPr>
      </p:pic>
    </p:spTree>
  </p:cSld>
  <p:clrMapOvr>
    <a:masterClrMapping/>
  </p:clrMapOvr>
  <p:transition spd="slow"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4</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CNN(Convolutional Neural Network)</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1759585" y="1223010"/>
            <a:ext cx="8667115" cy="1814830"/>
          </a:xfrm>
          <a:prstGeom prst="rect">
            <a:avLst/>
          </a:prstGeom>
          <a:noFill/>
        </p:spPr>
        <p:txBody>
          <a:bodyPr wrap="square" rtlCol="0">
            <a:spAutoFit/>
          </a:bodyPr>
          <a:p>
            <a:pPr marL="285750" indent="-285750">
              <a:buFont typeface="Arial" panose="020B0604020202020204" pitchFamily="34" charset="0"/>
              <a:buChar char="•"/>
            </a:pPr>
            <a:r>
              <a:rPr lang="en-US" altLang="zh-CN" sz="1400" b="1"/>
              <a:t>Input </a:t>
            </a:r>
            <a:r>
              <a:rPr lang="en-US" altLang="zh-CN" sz="1400"/>
              <a:t>layer, which defines the length of the input sequence.</a:t>
            </a:r>
            <a:endParaRPr lang="en-US" altLang="zh-CN" sz="1400"/>
          </a:p>
          <a:p>
            <a:pPr marL="285750" indent="-285750">
              <a:buFont typeface="Arial" panose="020B0604020202020204" pitchFamily="34" charset="0"/>
              <a:buChar char="•"/>
            </a:pPr>
            <a:r>
              <a:rPr lang="en-US" altLang="zh-CN" sz="1400" b="1"/>
              <a:t>Embedding </a:t>
            </a:r>
            <a:r>
              <a:rPr lang="en-US" altLang="zh-CN" sz="1400"/>
              <a:t>layer</a:t>
            </a:r>
            <a:r>
              <a:rPr lang="en-US" altLang="zh-CN" sz="1400" b="1"/>
              <a:t>.</a:t>
            </a:r>
            <a:r>
              <a:rPr lang="en-US" altLang="zh-CN" sz="1400"/>
              <a:t> This layer takes the integer-encoded vocabulary and looks up the embedding vector for each word-index. These vectors are learned as the model trains. The vectors add a dimension to the output array. The resulting dimensions are: (batch, sequence, embedding).</a:t>
            </a:r>
            <a:endParaRPr lang="en-US" altLang="zh-CN" sz="1400"/>
          </a:p>
          <a:p>
            <a:pPr marL="285750" indent="-285750">
              <a:buFont typeface="Arial" panose="020B0604020202020204" pitchFamily="34" charset="0"/>
              <a:buChar char="•"/>
            </a:pPr>
            <a:r>
              <a:rPr lang="en-US" altLang="zh-CN" sz="1400" b="1">
                <a:sym typeface="+mn-ea"/>
              </a:rPr>
              <a:t>Convolution </a:t>
            </a:r>
            <a:r>
              <a:rPr lang="en-US" altLang="zh-CN" sz="1400">
                <a:sym typeface="+mn-ea"/>
              </a:rPr>
              <a:t>layer, with 32 filters, t</a:t>
            </a:r>
            <a:r>
              <a:rPr lang="en-US" altLang="zh-CN" sz="1400"/>
              <a:t>he kernel size defines the number of words to be considered when the convolution is passed in the input text document, thus providing grouping parameters.</a:t>
            </a:r>
            <a:endParaRPr lang="en-US" altLang="zh-CN" sz="1400"/>
          </a:p>
          <a:p>
            <a:pPr marL="285750" indent="-285750">
              <a:buFont typeface="Arial" panose="020B0604020202020204" pitchFamily="34" charset="0"/>
              <a:buChar char="•"/>
            </a:pPr>
            <a:r>
              <a:rPr lang="en-US" altLang="zh-CN" sz="1400" b="1"/>
              <a:t>MaxPooling1D </a:t>
            </a:r>
            <a:r>
              <a:rPr lang="en-US" altLang="zh-CN" sz="1400"/>
              <a:t>layer merge the output of the convolution layer.</a:t>
            </a:r>
            <a:endParaRPr lang="en-US" altLang="zh-CN" sz="1400"/>
          </a:p>
          <a:p>
            <a:pPr marL="285750" indent="-285750">
              <a:buFont typeface="Arial" panose="020B0604020202020204" pitchFamily="34" charset="0"/>
              <a:buChar char="•"/>
            </a:pPr>
            <a:r>
              <a:rPr lang="en-US" altLang="zh-CN" sz="1400" b="1"/>
              <a:t>Flatten </a:t>
            </a:r>
            <a:r>
              <a:rPr lang="en-US" altLang="zh-CN" sz="1400"/>
              <a:t>layer reduce the 3d output to 2d for linking.</a:t>
            </a:r>
            <a:endParaRPr lang="en-US" altLang="zh-CN"/>
          </a:p>
        </p:txBody>
      </p:sp>
      <p:pic>
        <p:nvPicPr>
          <p:cNvPr id="4" name="图片 3" descr="Depiction-of-the-multiple-channel-convolutional-neural-network-for-text"/>
          <p:cNvPicPr>
            <a:picLocks noChangeAspect="1"/>
          </p:cNvPicPr>
          <p:nvPr/>
        </p:nvPicPr>
        <p:blipFill>
          <a:blip r:embed="rId1"/>
          <a:stretch>
            <a:fillRect/>
          </a:stretch>
        </p:blipFill>
        <p:spPr>
          <a:xfrm>
            <a:off x="1759585" y="3253105"/>
            <a:ext cx="7392035" cy="2953385"/>
          </a:xfrm>
          <a:prstGeom prst="rect">
            <a:avLst/>
          </a:prstGeom>
        </p:spPr>
      </p:pic>
    </p:spTree>
  </p:cSld>
  <p:clrMapOvr>
    <a:masterClrMapping/>
  </p:clrMapOvr>
  <p:transition spd="slow"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4</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CNN(Convolutional Neural Network)</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endParaRPr>
          </a:p>
        </p:txBody>
      </p:sp>
      <p:pic>
        <p:nvPicPr>
          <p:cNvPr id="5" name="图片 4" descr="multi_CNN_movie_reviews"/>
          <p:cNvPicPr>
            <a:picLocks noChangeAspect="1"/>
          </p:cNvPicPr>
          <p:nvPr/>
        </p:nvPicPr>
        <p:blipFill>
          <a:blip r:embed="rId1"/>
          <a:stretch>
            <a:fillRect/>
          </a:stretch>
        </p:blipFill>
        <p:spPr>
          <a:xfrm>
            <a:off x="2974340" y="1223010"/>
            <a:ext cx="5704205" cy="5194935"/>
          </a:xfrm>
          <a:prstGeom prst="rect">
            <a:avLst/>
          </a:prstGeom>
        </p:spPr>
      </p:pic>
    </p:spTree>
  </p:cSld>
  <p:clrMapOvr>
    <a:masterClrMapping/>
  </p:clrMapOvr>
  <p:transition spd="slow"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4</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CNN- Evaluation</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descr="1566317050(1)"/>
          <p:cNvPicPr>
            <a:picLocks noChangeAspect="1"/>
          </p:cNvPicPr>
          <p:nvPr/>
        </p:nvPicPr>
        <p:blipFill>
          <a:blip r:embed="rId1"/>
          <a:stretch>
            <a:fillRect/>
          </a:stretch>
        </p:blipFill>
        <p:spPr>
          <a:xfrm>
            <a:off x="1327785" y="1223010"/>
            <a:ext cx="4476750" cy="2809875"/>
          </a:xfrm>
          <a:prstGeom prst="rect">
            <a:avLst/>
          </a:prstGeom>
        </p:spPr>
      </p:pic>
      <p:pic>
        <p:nvPicPr>
          <p:cNvPr id="3" name="图片 2" descr="1566317070(1)"/>
          <p:cNvPicPr>
            <a:picLocks noChangeAspect="1"/>
          </p:cNvPicPr>
          <p:nvPr/>
        </p:nvPicPr>
        <p:blipFill>
          <a:blip r:embed="rId2"/>
          <a:stretch>
            <a:fillRect/>
          </a:stretch>
        </p:blipFill>
        <p:spPr>
          <a:xfrm>
            <a:off x="6178550" y="1223010"/>
            <a:ext cx="4190365" cy="2699385"/>
          </a:xfrm>
          <a:prstGeom prst="rect">
            <a:avLst/>
          </a:prstGeom>
        </p:spPr>
      </p:pic>
      <p:sp>
        <p:nvSpPr>
          <p:cNvPr id="4" name="文本框 3"/>
          <p:cNvSpPr txBox="1"/>
          <p:nvPr/>
        </p:nvSpPr>
        <p:spPr>
          <a:xfrm>
            <a:off x="1582420" y="4219575"/>
            <a:ext cx="9058275" cy="2245360"/>
          </a:xfrm>
          <a:prstGeom prst="rect">
            <a:avLst/>
          </a:prstGeom>
          <a:noFill/>
        </p:spPr>
        <p:txBody>
          <a:bodyPr wrap="square" rtlCol="0">
            <a:spAutoFit/>
          </a:bodyPr>
          <a:p>
            <a:r>
              <a:rPr lang="zh-CN" altLang="en-US" sz="1400"/>
              <a:t>In this plot, the dots represent the training loss and accuracy, and the solid lines are the validation loss and accuracy.</a:t>
            </a:r>
            <a:endParaRPr lang="zh-CN" altLang="en-US" sz="1400"/>
          </a:p>
          <a:p>
            <a:endParaRPr lang="zh-CN" altLang="en-US" sz="1400"/>
          </a:p>
          <a:p>
            <a:r>
              <a:rPr lang="zh-CN" altLang="en-US" sz="1400"/>
              <a:t>Notice the training loss decreases with each epoch and the training accuracy increases with each epoch. This is expected when using a gradient descent optimization—it should minimize the desired quantity on every iteration.</a:t>
            </a:r>
            <a:endParaRPr lang="zh-CN" altLang="en-US" sz="1400"/>
          </a:p>
          <a:p>
            <a:endParaRPr lang="zh-CN" altLang="en-US" sz="1400"/>
          </a:p>
          <a:p>
            <a:r>
              <a:rPr lang="zh-CN" altLang="en-US" sz="1400"/>
              <a:t>This isn't the case for the validation loss and accuracy—they seem to peak after about </a:t>
            </a:r>
            <a:r>
              <a:rPr lang="en-US" altLang="zh-CN" sz="1400"/>
              <a:t>2 </a:t>
            </a:r>
            <a:r>
              <a:rPr lang="zh-CN" altLang="en-US" sz="1400"/>
              <a:t>epochs. After this point, the model over-optimizes and learns representations specific to the training data that do not generalize to test data.</a:t>
            </a:r>
            <a:endParaRPr lang="zh-CN" altLang="en-US" sz="1400"/>
          </a:p>
          <a:p>
            <a:endParaRPr lang="zh-CN" altLang="en-US" sz="1400"/>
          </a:p>
          <a:p>
            <a:r>
              <a:rPr lang="zh-CN" altLang="en-US" sz="1400"/>
              <a:t>For this particular case, we could prevent overfitting by simply stopping the training after </a:t>
            </a:r>
            <a:r>
              <a:rPr lang="en-US" altLang="zh-CN" sz="1400"/>
              <a:t>2 </a:t>
            </a:r>
            <a:r>
              <a:rPr lang="zh-CN" altLang="en-US" sz="1400"/>
              <a:t>epochs.</a:t>
            </a:r>
            <a:endParaRPr lang="zh-CN" altLang="en-US" sz="1400"/>
          </a:p>
          <a:p>
            <a:endParaRPr lang="zh-CN" altLang="en-US" sz="1400"/>
          </a:p>
        </p:txBody>
      </p:sp>
    </p:spTree>
  </p:cSld>
  <p:clrMapOvr>
    <a:masterClrMapping/>
  </p:clrMapOvr>
  <p:transition spd="slow"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7123"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a typeface="微软雅黑" panose="020B0503020204020204" charset="-122"/>
            </a:endParaRPr>
          </a:p>
        </p:txBody>
      </p:sp>
      <p:sp>
        <p:nvSpPr>
          <p:cNvPr id="62" name="矩形 61"/>
          <p:cNvSpPr/>
          <p:nvPr/>
        </p:nvSpPr>
        <p:spPr>
          <a:xfrm>
            <a:off x="3622040" y="2352675"/>
            <a:ext cx="4565650" cy="2152015"/>
          </a:xfrm>
          <a:prstGeom prst="rect">
            <a:avLst/>
          </a:prstGeom>
        </p:spPr>
        <p:txBody>
          <a:bodyPr wrap="square" lIns="121917" tIns="60958" rIns="121917" bIns="60958">
            <a:spAutoFit/>
          </a:bodyPr>
          <a:p>
            <a:pPr>
              <a:lnSpc>
                <a:spcPct val="150000"/>
              </a:lnSpc>
            </a:pPr>
            <a:r>
              <a:rPr lang="en-US" altLang="zh-CN" sz="8800" dirty="0">
                <a:solidFill>
                  <a:schemeClr val="accent1"/>
                </a:solidFill>
                <a:latin typeface="Impact" panose="020B0806030902050204" pitchFamily="34" charset="0"/>
                <a:ea typeface="微软雅黑" panose="020B0503020204020204" charset="-122"/>
              </a:rPr>
              <a:t>THANKS!</a:t>
            </a:r>
            <a:endParaRPr lang="zh-CN" altLang="en-US" sz="8800" dirty="0">
              <a:solidFill>
                <a:schemeClr val="accent1"/>
              </a:solidFill>
              <a:latin typeface="Impact" panose="020B0806030902050204" pitchFamily="34" charset="0"/>
              <a:ea typeface="微软雅黑" panose="020B050302020402020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2"/>
                                        </p:tgtEl>
                                        <p:attrNameLst>
                                          <p:attrName>style.visibility</p:attrName>
                                        </p:attrNameLst>
                                      </p:cBhvr>
                                      <p:to>
                                        <p:strVal val="visible"/>
                                      </p:to>
                                    </p:set>
                                    <p:anim calcmode="lin" valueType="num">
                                      <p:cBhvr>
                                        <p:cTn id="7" dur="250" fill="hold"/>
                                        <p:tgtEl>
                                          <p:spTgt spid="62"/>
                                        </p:tgtEl>
                                        <p:attrNameLst>
                                          <p:attrName>ppt_x</p:attrName>
                                        </p:attrNameLst>
                                      </p:cBhvr>
                                      <p:tavLst>
                                        <p:tav tm="0">
                                          <p:val>
                                            <p:strVal val="#ppt_x"/>
                                          </p:val>
                                        </p:tav>
                                        <p:tav tm="100000">
                                          <p:val>
                                            <p:strVal val="#ppt_x"/>
                                          </p:val>
                                        </p:tav>
                                      </p:tavLst>
                                    </p:anim>
                                    <p:anim calcmode="lin" valueType="num">
                                      <p:cBhvr>
                                        <p:cTn id="8" dur="250" fill="hold"/>
                                        <p:tgtEl>
                                          <p:spTgt spid="62"/>
                                        </p:tgtEl>
                                        <p:attrNameLst>
                                          <p:attrName>ppt_y</p:attrName>
                                        </p:attrNameLst>
                                      </p:cBhvr>
                                      <p:tavLst>
                                        <p:tav tm="0">
                                          <p:val>
                                            <p:strVal val="#ppt_y-#ppt_h/2"/>
                                          </p:val>
                                        </p:tav>
                                        <p:tav tm="100000">
                                          <p:val>
                                            <p:strVal val="#ppt_y"/>
                                          </p:val>
                                        </p:tav>
                                      </p:tavLst>
                                    </p:anim>
                                    <p:anim calcmode="lin" valueType="num">
                                      <p:cBhvr>
                                        <p:cTn id="9" dur="250" fill="hold"/>
                                        <p:tgtEl>
                                          <p:spTgt spid="62"/>
                                        </p:tgtEl>
                                        <p:attrNameLst>
                                          <p:attrName>ppt_w</p:attrName>
                                        </p:attrNameLst>
                                      </p:cBhvr>
                                      <p:tavLst>
                                        <p:tav tm="0">
                                          <p:val>
                                            <p:strVal val="#ppt_w"/>
                                          </p:val>
                                        </p:tav>
                                        <p:tav tm="100000">
                                          <p:val>
                                            <p:strVal val="#ppt_w"/>
                                          </p:val>
                                        </p:tav>
                                      </p:tavLst>
                                    </p:anim>
                                    <p:anim calcmode="lin" valueType="num">
                                      <p:cBhvr>
                                        <p:cTn id="10" dur="25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rot="16200000">
            <a:off x="1294480" y="3597381"/>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1043830" y="1824788"/>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3070373" y="2181498"/>
            <a:ext cx="544059"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4785408" y="1344493"/>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4" name="椭圆 23"/>
          <p:cNvSpPr/>
          <p:nvPr/>
        </p:nvSpPr>
        <p:spPr>
          <a:xfrm>
            <a:off x="7426343" y="1422170"/>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矩形 24"/>
          <p:cNvSpPr/>
          <p:nvPr/>
        </p:nvSpPr>
        <p:spPr>
          <a:xfrm>
            <a:off x="931601" y="1132021"/>
            <a:ext cx="2843117"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charset="-122"/>
                <a:ea typeface="微软雅黑" panose="020B0503020204020204" charset="-122"/>
              </a:rPr>
              <a:t>Abstract</a:t>
            </a:r>
            <a:endParaRPr lang="zh-CN" altLang="en-US" sz="24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6" name="矩形 25"/>
          <p:cNvSpPr/>
          <p:nvPr/>
        </p:nvSpPr>
        <p:spPr>
          <a:xfrm>
            <a:off x="1938932" y="2815838"/>
            <a:ext cx="2843117"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Data Preparation</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7" name="矩形 26"/>
          <p:cNvSpPr/>
          <p:nvPr/>
        </p:nvSpPr>
        <p:spPr>
          <a:xfrm>
            <a:off x="4043922" y="582253"/>
            <a:ext cx="2843117" cy="460375"/>
          </a:xfrm>
          <a:prstGeom prst="rect">
            <a:avLst/>
          </a:prstGeom>
        </p:spPr>
        <p:txBody>
          <a:bodyPr wrap="square">
            <a:spAutoFit/>
          </a:bodyPr>
          <a:lstStyle/>
          <a:p>
            <a:r>
              <a:rPr lang="en-US" altLang="zh-CN" sz="2400" b="1">
                <a:sym typeface="+mn-ea"/>
              </a:rPr>
              <a:t>Naive Bayes</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28" name="矩形 27"/>
          <p:cNvSpPr/>
          <p:nvPr/>
        </p:nvSpPr>
        <p:spPr>
          <a:xfrm>
            <a:off x="6464410" y="2264612"/>
            <a:ext cx="2843117" cy="82994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rPr>
              <a:t>CNN</a:t>
            </a:r>
            <a:endParaRPr lang="zh-CN" altLang="en-US" sz="2400" b="1" dirty="0" smtClean="0">
              <a:solidFill>
                <a:schemeClr val="tx1">
                  <a:lumMod val="75000"/>
                  <a:lumOff val="25000"/>
                </a:schemeClr>
              </a:solidFill>
              <a:latin typeface="微软雅黑" panose="020B0503020204020204" charset="-122"/>
              <a:ea typeface="微软雅黑" panose="020B0503020204020204" charset="-122"/>
            </a:endParaRPr>
          </a:p>
          <a:p>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29" name="椭圆 28"/>
          <p:cNvSpPr/>
          <p:nvPr/>
        </p:nvSpPr>
        <p:spPr>
          <a:xfrm>
            <a:off x="10059184" y="2241977"/>
            <a:ext cx="544059" cy="54405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矩形 29"/>
          <p:cNvSpPr/>
          <p:nvPr/>
        </p:nvSpPr>
        <p:spPr>
          <a:xfrm>
            <a:off x="8897555" y="1493416"/>
            <a:ext cx="2843117" cy="460375"/>
          </a:xfrm>
          <a:prstGeom prst="rect">
            <a:avLst/>
          </a:prstGeom>
        </p:spPr>
        <p:txBody>
          <a:bodyPr wrap="square">
            <a:spAutoFit/>
          </a:bodyPr>
          <a:lstStyle/>
          <a:p>
            <a:pPr algn="ctr"/>
            <a:r>
              <a:rPr lang="en-US" altLang="zh-CN" sz="2400" b="1" dirty="0" smtClean="0">
                <a:solidFill>
                  <a:schemeClr val="tx1">
                    <a:lumMod val="75000"/>
                    <a:lumOff val="25000"/>
                  </a:schemeClr>
                </a:solidFill>
                <a:latin typeface="微软雅黑" panose="020B0503020204020204" charset="-122"/>
                <a:ea typeface="微软雅黑" panose="020B0503020204020204" charset="-122"/>
              </a:rPr>
              <a:t>Conclusion</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19" name="TextBox 18"/>
          <p:cNvSpPr txBox="1"/>
          <p:nvPr/>
        </p:nvSpPr>
        <p:spPr>
          <a:xfrm>
            <a:off x="5513705" y="3812540"/>
            <a:ext cx="3704590" cy="1445260"/>
          </a:xfrm>
          <a:prstGeom prst="rect">
            <a:avLst/>
          </a:prstGeom>
          <a:noFill/>
        </p:spPr>
        <p:txBody>
          <a:bodyPr wrap="square" rtlCol="0">
            <a:spAutoFit/>
          </a:bodyPr>
          <a:lstStyle/>
          <a:p>
            <a:r>
              <a:rPr lang="en-US" altLang="zh-CN" sz="4400" b="1" dirty="0">
                <a:ea typeface="微软雅黑" panose="020B0503020204020204" charset="-122"/>
              </a:rPr>
              <a:t>Semtiment Analysis</a:t>
            </a:r>
            <a:endParaRPr lang="en-US" altLang="zh-CN" sz="4400" b="1" dirty="0">
              <a:ea typeface="微软雅黑" panose="020B0503020204020204" charset="-122"/>
            </a:endParaRPr>
          </a:p>
        </p:txBody>
      </p:sp>
    </p:spTree>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
                                            <p:tgtEl>
                                              <p:spTgt spid="1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
                                            <p:tgtEl>
                                              <p:spTgt spid="14"/>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 fill="hold"/>
                                            <p:tgtEl>
                                              <p:spTgt spid="12"/>
                                            </p:tgtEl>
                                            <p:attrNameLst>
                                              <p:attrName>ppt_w</p:attrName>
                                            </p:attrNameLst>
                                          </p:cBhvr>
                                          <p:tavLst>
                                            <p:tav tm="0">
                                              <p:val>
                                                <p:fltVal val="0"/>
                                              </p:val>
                                            </p:tav>
                                            <p:tav tm="100000">
                                              <p:val>
                                                <p:strVal val="#ppt_w"/>
                                              </p:val>
                                            </p:tav>
                                          </p:tavLst>
                                        </p:anim>
                                        <p:anim calcmode="lin" valueType="num">
                                          <p:cBhvr>
                                            <p:cTn id="52" dur="100" fill="hold"/>
                                            <p:tgtEl>
                                              <p:spTgt spid="12"/>
                                            </p:tgtEl>
                                            <p:attrNameLst>
                                              <p:attrName>ppt_h</p:attrName>
                                            </p:attrNameLst>
                                          </p:cBhvr>
                                          <p:tavLst>
                                            <p:tav tm="0">
                                              <p:val>
                                                <p:fltVal val="0"/>
                                              </p:val>
                                            </p:tav>
                                            <p:tav tm="100000">
                                              <p:val>
                                                <p:strVal val="#ppt_h"/>
                                              </p:val>
                                            </p:tav>
                                          </p:tavLst>
                                        </p:anim>
                                        <p:animEffect transition="in" filter="fade">
                                          <p:cBhvr>
                                            <p:cTn id="53" dur="100"/>
                                            <p:tgtEl>
                                              <p:spTgt spid="12"/>
                                            </p:tgtEl>
                                          </p:cBhvr>
                                        </p:animEffect>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 fill="hold"/>
                                            <p:tgtEl>
                                              <p:spTgt spid="11"/>
                                            </p:tgtEl>
                                            <p:attrNameLst>
                                              <p:attrName>ppt_w</p:attrName>
                                            </p:attrNameLst>
                                          </p:cBhvr>
                                          <p:tavLst>
                                            <p:tav tm="0">
                                              <p:val>
                                                <p:fltVal val="0"/>
                                              </p:val>
                                            </p:tav>
                                            <p:tav tm="100000">
                                              <p:val>
                                                <p:strVal val="#ppt_w"/>
                                              </p:val>
                                            </p:tav>
                                          </p:tavLst>
                                        </p:anim>
                                        <p:anim calcmode="lin" valueType="num">
                                          <p:cBhvr>
                                            <p:cTn id="58" dur="100" fill="hold"/>
                                            <p:tgtEl>
                                              <p:spTgt spid="11"/>
                                            </p:tgtEl>
                                            <p:attrNameLst>
                                              <p:attrName>ppt_h</p:attrName>
                                            </p:attrNameLst>
                                          </p:cBhvr>
                                          <p:tavLst>
                                            <p:tav tm="0">
                                              <p:val>
                                                <p:fltVal val="0"/>
                                              </p:val>
                                            </p:tav>
                                            <p:tav tm="100000">
                                              <p:val>
                                                <p:strVal val="#ppt_h"/>
                                              </p:val>
                                            </p:tav>
                                          </p:tavLst>
                                        </p:anim>
                                        <p:animEffect transition="in" filter="fade">
                                          <p:cBhvr>
                                            <p:cTn id="59" dur="100"/>
                                            <p:tgtEl>
                                              <p:spTgt spid="11"/>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 fill="hold"/>
                                            <p:tgtEl>
                                              <p:spTgt spid="5"/>
                                            </p:tgtEl>
                                            <p:attrNameLst>
                                              <p:attrName>ppt_w</p:attrName>
                                            </p:attrNameLst>
                                          </p:cBhvr>
                                          <p:tavLst>
                                            <p:tav tm="0">
                                              <p:val>
                                                <p:fltVal val="0"/>
                                              </p:val>
                                            </p:tav>
                                            <p:tav tm="100000">
                                              <p:val>
                                                <p:strVal val="#ppt_w"/>
                                              </p:val>
                                            </p:tav>
                                          </p:tavLst>
                                        </p:anim>
                                        <p:anim calcmode="lin" valueType="num">
                                          <p:cBhvr>
                                            <p:cTn id="70" dur="100" fill="hold"/>
                                            <p:tgtEl>
                                              <p:spTgt spid="5"/>
                                            </p:tgtEl>
                                            <p:attrNameLst>
                                              <p:attrName>ppt_h</p:attrName>
                                            </p:attrNameLst>
                                          </p:cBhvr>
                                          <p:tavLst>
                                            <p:tav tm="0">
                                              <p:val>
                                                <p:fltVal val="0"/>
                                              </p:val>
                                            </p:tav>
                                            <p:tav tm="100000">
                                              <p:val>
                                                <p:strVal val="#ppt_h"/>
                                              </p:val>
                                            </p:tav>
                                          </p:tavLst>
                                        </p:anim>
                                        <p:animEffect transition="in" filter="fade">
                                          <p:cBhvr>
                                            <p:cTn id="71" dur="100"/>
                                            <p:tgtEl>
                                              <p:spTgt spid="5"/>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 fill="hold"/>
                                            <p:tgtEl>
                                              <p:spTgt spid="6"/>
                                            </p:tgtEl>
                                            <p:attrNameLst>
                                              <p:attrName>ppt_w</p:attrName>
                                            </p:attrNameLst>
                                          </p:cBhvr>
                                          <p:tavLst>
                                            <p:tav tm="0">
                                              <p:val>
                                                <p:fltVal val="0"/>
                                              </p:val>
                                            </p:tav>
                                            <p:tav tm="100000">
                                              <p:val>
                                                <p:strVal val="#ppt_w"/>
                                              </p:val>
                                            </p:tav>
                                          </p:tavLst>
                                        </p:anim>
                                        <p:anim calcmode="lin" valueType="num">
                                          <p:cBhvr>
                                            <p:cTn id="76" dur="100" fill="hold"/>
                                            <p:tgtEl>
                                              <p:spTgt spid="6"/>
                                            </p:tgtEl>
                                            <p:attrNameLst>
                                              <p:attrName>ppt_h</p:attrName>
                                            </p:attrNameLst>
                                          </p:cBhvr>
                                          <p:tavLst>
                                            <p:tav tm="0">
                                              <p:val>
                                                <p:fltVal val="0"/>
                                              </p:val>
                                            </p:tav>
                                            <p:tav tm="100000">
                                              <p:val>
                                                <p:strVal val="#ppt_h"/>
                                              </p:val>
                                            </p:tav>
                                          </p:tavLst>
                                        </p:anim>
                                        <p:animEffect transition="in" filter="fade">
                                          <p:cBhvr>
                                            <p:cTn id="77" dur="100"/>
                                            <p:tgtEl>
                                              <p:spTgt spid="6"/>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 fill="hold"/>
                                            <p:tgtEl>
                                              <p:spTgt spid="18"/>
                                            </p:tgtEl>
                                            <p:attrNameLst>
                                              <p:attrName>ppt_w</p:attrName>
                                            </p:attrNameLst>
                                          </p:cBhvr>
                                          <p:tavLst>
                                            <p:tav tm="0">
                                              <p:val>
                                                <p:fltVal val="0"/>
                                              </p:val>
                                            </p:tav>
                                            <p:tav tm="100000">
                                              <p:val>
                                                <p:strVal val="#ppt_w"/>
                                              </p:val>
                                            </p:tav>
                                          </p:tavLst>
                                        </p:anim>
                                        <p:anim calcmode="lin" valueType="num">
                                          <p:cBhvr>
                                            <p:cTn id="82" dur="100" fill="hold"/>
                                            <p:tgtEl>
                                              <p:spTgt spid="18"/>
                                            </p:tgtEl>
                                            <p:attrNameLst>
                                              <p:attrName>ppt_h</p:attrName>
                                            </p:attrNameLst>
                                          </p:cBhvr>
                                          <p:tavLst>
                                            <p:tav tm="0">
                                              <p:val>
                                                <p:fltVal val="0"/>
                                              </p:val>
                                            </p:tav>
                                            <p:tav tm="100000">
                                              <p:val>
                                                <p:strVal val="#ppt_h"/>
                                              </p:val>
                                            </p:tav>
                                          </p:tavLst>
                                        </p:anim>
                                        <p:animEffect transition="in" filter="fade">
                                          <p:cBhvr>
                                            <p:cTn id="83" dur="100"/>
                                            <p:tgtEl>
                                              <p:spTgt spid="18"/>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right)">
                                          <p:cBhvr>
                                            <p:cTn id="87" dur="500"/>
                                            <p:tgtEl>
                                              <p:spTgt spid="20"/>
                                            </p:tgtEl>
                                          </p:cBhvr>
                                        </p:animEffect>
                                      </p:childTnLst>
                                    </p:cTn>
                                  </p:par>
                                </p:childTnLst>
                              </p:cTn>
                            </p:par>
                            <p:par>
                              <p:cTn id="88" fill="hold">
                                <p:stCondLst>
                                  <p:cond delay="9000"/>
                                </p:stCondLst>
                                <p:childTnLst>
                                  <p:par>
                                    <p:cTn id="89" presetID="42" presetClass="entr" presetSubtype="0"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
                                            <p:tgtEl>
                                              <p:spTgt spid="21"/>
                                            </p:tgtEl>
                                          </p:cBhvr>
                                        </p:animEffect>
                                      </p:childTnLst>
                                    </p:cTn>
                                  </p:par>
                                </p:childTnLst>
                              </p:cTn>
                            </p:par>
                            <p:par>
                              <p:cTn id="98" fill="hold">
                                <p:stCondLst>
                                  <p:cond delay="10500"/>
                                </p:stCondLst>
                                <p:childTnLst>
                                  <p:par>
                                    <p:cTn id="99" presetID="10" presetClass="entr" presetSubtype="0"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
                                            <p:tgtEl>
                                              <p:spTgt spid="22"/>
                                            </p:tgtEl>
                                          </p:cBhvr>
                                        </p:animEffect>
                                      </p:childTnLst>
                                    </p:cTn>
                                  </p:par>
                                </p:childTnLst>
                              </p:cTn>
                            </p:par>
                            <p:par>
                              <p:cTn id="102" fill="hold">
                                <p:stCondLst>
                                  <p:cond delay="110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
                                            <p:tgtEl>
                                              <p:spTgt spid="23"/>
                                            </p:tgtEl>
                                          </p:cBhvr>
                                        </p:animEffect>
                                      </p:childTnLst>
                                    </p:cTn>
                                  </p:par>
                                </p:childTnLst>
                              </p:cTn>
                            </p:par>
                            <p:par>
                              <p:cTn id="106" fill="hold">
                                <p:stCondLst>
                                  <p:cond delay="11500"/>
                                </p:stCondLst>
                                <p:childTnLst>
                                  <p:par>
                                    <p:cTn id="107" presetID="10"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
                                            <p:tgtEl>
                                              <p:spTgt spid="24"/>
                                            </p:tgtEl>
                                          </p:cBhvr>
                                        </p:animEffect>
                                      </p:childTnLst>
                                    </p:cTn>
                                  </p:par>
                                </p:childTnLst>
                              </p:cTn>
                            </p:par>
                            <p:par>
                              <p:cTn id="110" fill="hold">
                                <p:stCondLst>
                                  <p:cond delay="12000"/>
                                </p:stCondLst>
                                <p:childTnLst>
                                  <p:par>
                                    <p:cTn id="111" presetID="10" presetClass="entr" presetSubtype="0" fill="hold" grpId="0" nodeType="after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
                                            <p:tgtEl>
                                              <p:spTgt spid="29"/>
                                            </p:tgtEl>
                                          </p:cBhvr>
                                        </p:animEffect>
                                      </p:childTnLst>
                                    </p:cTn>
                                  </p:par>
                                </p:childTnLst>
                              </p:cTn>
                            </p:par>
                            <p:par>
                              <p:cTn id="114" fill="hold">
                                <p:stCondLst>
                                  <p:cond delay="12500"/>
                                </p:stCondLst>
                                <p:childTnLst>
                                  <p:par>
                                    <p:cTn id="115" presetID="2" presetClass="entr" presetSubtype="2" fill="hold" grpId="0" nodeType="afterEffect" p14:presetBounceEnd="36000">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14:bounceEnd="36000">
                                          <p:cBhvr additive="base">
                                            <p:cTn id="11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118" dur="500" fill="hold"/>
                                            <p:tgtEl>
                                              <p:spTgt spid="25"/>
                                            </p:tgtEl>
                                            <p:attrNameLst>
                                              <p:attrName>ppt_y</p:attrName>
                                            </p:attrNameLst>
                                          </p:cBhvr>
                                          <p:tavLst>
                                            <p:tav tm="0">
                                              <p:val>
                                                <p:strVal val="#ppt_y"/>
                                              </p:val>
                                            </p:tav>
                                            <p:tav tm="100000">
                                              <p:val>
                                                <p:strVal val="#ppt_y"/>
                                              </p:val>
                                            </p:tav>
                                          </p:tavLst>
                                        </p:anim>
                                      </p:childTnLst>
                                    </p:cTn>
                                  </p:par>
                                </p:childTnLst>
                              </p:cTn>
                            </p:par>
                            <p:par>
                              <p:cTn id="119" fill="hold">
                                <p:stCondLst>
                                  <p:cond delay="13000"/>
                                </p:stCondLst>
                                <p:childTnLst>
                                  <p:par>
                                    <p:cTn id="120" presetID="2" presetClass="entr" presetSubtype="2" fill="hold" grpId="0" nodeType="afterEffect" p14:presetBounceEnd="36000">
                                      <p:stCondLst>
                                        <p:cond delay="0"/>
                                      </p:stCondLst>
                                      <p:childTnLst>
                                        <p:set>
                                          <p:cBhvr>
                                            <p:cTn id="121" dur="1" fill="hold">
                                              <p:stCondLst>
                                                <p:cond delay="0"/>
                                              </p:stCondLst>
                                            </p:cTn>
                                            <p:tgtEl>
                                              <p:spTgt spid="26"/>
                                            </p:tgtEl>
                                            <p:attrNameLst>
                                              <p:attrName>style.visibility</p:attrName>
                                            </p:attrNameLst>
                                          </p:cBhvr>
                                          <p:to>
                                            <p:strVal val="visible"/>
                                          </p:to>
                                        </p:set>
                                        <p:anim calcmode="lin" valueType="num" p14:bounceEnd="36000">
                                          <p:cBhvr additive="base">
                                            <p:cTn id="12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23" dur="500" fill="hold"/>
                                            <p:tgtEl>
                                              <p:spTgt spid="26"/>
                                            </p:tgtEl>
                                            <p:attrNameLst>
                                              <p:attrName>ppt_y</p:attrName>
                                            </p:attrNameLst>
                                          </p:cBhvr>
                                          <p:tavLst>
                                            <p:tav tm="0">
                                              <p:val>
                                                <p:strVal val="#ppt_y"/>
                                              </p:val>
                                            </p:tav>
                                            <p:tav tm="100000">
                                              <p:val>
                                                <p:strVal val="#ppt_y"/>
                                              </p:val>
                                            </p:tav>
                                          </p:tavLst>
                                        </p:anim>
                                      </p:childTnLst>
                                    </p:cTn>
                                  </p:par>
                                </p:childTnLst>
                              </p:cTn>
                            </p:par>
                            <p:par>
                              <p:cTn id="124" fill="hold">
                                <p:stCondLst>
                                  <p:cond delay="13500"/>
                                </p:stCondLst>
                                <p:childTnLst>
                                  <p:par>
                                    <p:cTn id="125" presetID="2" presetClass="entr" presetSubtype="2" fill="hold" grpId="0" nodeType="afterEffect" p14:presetBounceEnd="36000">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14:bounceEnd="36000">
                                          <p:cBhvr additive="base">
                                            <p:cTn id="12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28" dur="500" fill="hold"/>
                                            <p:tgtEl>
                                              <p:spTgt spid="27"/>
                                            </p:tgtEl>
                                            <p:attrNameLst>
                                              <p:attrName>ppt_y</p:attrName>
                                            </p:attrNameLst>
                                          </p:cBhvr>
                                          <p:tavLst>
                                            <p:tav tm="0">
                                              <p:val>
                                                <p:strVal val="#ppt_y"/>
                                              </p:val>
                                            </p:tav>
                                            <p:tav tm="100000">
                                              <p:val>
                                                <p:strVal val="#ppt_y"/>
                                              </p:val>
                                            </p:tav>
                                          </p:tavLst>
                                        </p:anim>
                                      </p:childTnLst>
                                    </p:cTn>
                                  </p:par>
                                </p:childTnLst>
                              </p:cTn>
                            </p:par>
                            <p:par>
                              <p:cTn id="129" fill="hold">
                                <p:stCondLst>
                                  <p:cond delay="14000"/>
                                </p:stCondLst>
                                <p:childTnLst>
                                  <p:par>
                                    <p:cTn id="130" presetID="2" presetClass="entr" presetSubtype="2" fill="hold" grpId="0" nodeType="afterEffect" p14:presetBounceEnd="36000">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14:bounceEnd="36000">
                                          <p:cBhvr additive="base">
                                            <p:cTn id="13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133" dur="500" fill="hold"/>
                                            <p:tgtEl>
                                              <p:spTgt spid="28"/>
                                            </p:tgtEl>
                                            <p:attrNameLst>
                                              <p:attrName>ppt_y</p:attrName>
                                            </p:attrNameLst>
                                          </p:cBhvr>
                                          <p:tavLst>
                                            <p:tav tm="0">
                                              <p:val>
                                                <p:strVal val="#ppt_y"/>
                                              </p:val>
                                            </p:tav>
                                            <p:tav tm="100000">
                                              <p:val>
                                                <p:strVal val="#ppt_y"/>
                                              </p:val>
                                            </p:tav>
                                          </p:tavLst>
                                        </p:anim>
                                      </p:childTnLst>
                                    </p:cTn>
                                  </p:par>
                                </p:childTnLst>
                              </p:cTn>
                            </p:par>
                            <p:par>
                              <p:cTn id="134" fill="hold">
                                <p:stCondLst>
                                  <p:cond delay="14500"/>
                                </p:stCondLst>
                                <p:childTnLst>
                                  <p:par>
                                    <p:cTn id="135" presetID="2" presetClass="entr" presetSubtype="2" fill="hold" grpId="0" nodeType="afterEffect" p14:presetBounceEnd="36000">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14:bounceEnd="36000">
                                          <p:cBhvr additive="base">
                                            <p:cTn id="137" dur="500" fill="hold"/>
                                            <p:tgtEl>
                                              <p:spTgt spid="30"/>
                                            </p:tgtEl>
                                            <p:attrNameLst>
                                              <p:attrName>ppt_x</p:attrName>
                                            </p:attrNameLst>
                                          </p:cBhvr>
                                          <p:tavLst>
                                            <p:tav tm="0">
                                              <p:val>
                                                <p:strVal val="1+#ppt_w/2"/>
                                              </p:val>
                                            </p:tav>
                                            <p:tav tm="100000">
                                              <p:val>
                                                <p:strVal val="#ppt_x"/>
                                              </p:val>
                                            </p:tav>
                                          </p:tavLst>
                                        </p:anim>
                                        <p:anim calcmode="lin" valueType="num" p14:bounceEnd="36000">
                                          <p:cBhvr additive="base">
                                            <p:cTn id="13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bldLvl="0" animBg="1"/>
          <p:bldP spid="20" grpId="0" animBg="1"/>
          <p:bldP spid="21" grpId="0" animBg="1"/>
          <p:bldP spid="22" grpId="0" animBg="1"/>
          <p:bldP spid="23" grpId="0" animBg="1"/>
          <p:bldP spid="24" grpId="0" animBg="1"/>
          <p:bldP spid="25" grpId="0"/>
          <p:bldP spid="26" grpId="0"/>
          <p:bldP spid="27" grpId="0"/>
          <p:bldP spid="28" grpId="0"/>
          <p:bldP spid="29" grpId="0" animBg="1"/>
          <p:bldP spid="30"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
                                            <p:tgtEl>
                                              <p:spTgt spid="1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
                                            <p:tgtEl>
                                              <p:spTgt spid="14"/>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 fill="hold"/>
                                            <p:tgtEl>
                                              <p:spTgt spid="12"/>
                                            </p:tgtEl>
                                            <p:attrNameLst>
                                              <p:attrName>ppt_w</p:attrName>
                                            </p:attrNameLst>
                                          </p:cBhvr>
                                          <p:tavLst>
                                            <p:tav tm="0">
                                              <p:val>
                                                <p:fltVal val="0"/>
                                              </p:val>
                                            </p:tav>
                                            <p:tav tm="100000">
                                              <p:val>
                                                <p:strVal val="#ppt_w"/>
                                              </p:val>
                                            </p:tav>
                                          </p:tavLst>
                                        </p:anim>
                                        <p:anim calcmode="lin" valueType="num">
                                          <p:cBhvr>
                                            <p:cTn id="52" dur="100" fill="hold"/>
                                            <p:tgtEl>
                                              <p:spTgt spid="12"/>
                                            </p:tgtEl>
                                            <p:attrNameLst>
                                              <p:attrName>ppt_h</p:attrName>
                                            </p:attrNameLst>
                                          </p:cBhvr>
                                          <p:tavLst>
                                            <p:tav tm="0">
                                              <p:val>
                                                <p:fltVal val="0"/>
                                              </p:val>
                                            </p:tav>
                                            <p:tav tm="100000">
                                              <p:val>
                                                <p:strVal val="#ppt_h"/>
                                              </p:val>
                                            </p:tav>
                                          </p:tavLst>
                                        </p:anim>
                                        <p:animEffect transition="in" filter="fade">
                                          <p:cBhvr>
                                            <p:cTn id="53" dur="100"/>
                                            <p:tgtEl>
                                              <p:spTgt spid="12"/>
                                            </p:tgtEl>
                                          </p:cBhvr>
                                        </p:animEffect>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 fill="hold"/>
                                            <p:tgtEl>
                                              <p:spTgt spid="11"/>
                                            </p:tgtEl>
                                            <p:attrNameLst>
                                              <p:attrName>ppt_w</p:attrName>
                                            </p:attrNameLst>
                                          </p:cBhvr>
                                          <p:tavLst>
                                            <p:tav tm="0">
                                              <p:val>
                                                <p:fltVal val="0"/>
                                              </p:val>
                                            </p:tav>
                                            <p:tav tm="100000">
                                              <p:val>
                                                <p:strVal val="#ppt_w"/>
                                              </p:val>
                                            </p:tav>
                                          </p:tavLst>
                                        </p:anim>
                                        <p:anim calcmode="lin" valueType="num">
                                          <p:cBhvr>
                                            <p:cTn id="58" dur="100" fill="hold"/>
                                            <p:tgtEl>
                                              <p:spTgt spid="11"/>
                                            </p:tgtEl>
                                            <p:attrNameLst>
                                              <p:attrName>ppt_h</p:attrName>
                                            </p:attrNameLst>
                                          </p:cBhvr>
                                          <p:tavLst>
                                            <p:tav tm="0">
                                              <p:val>
                                                <p:fltVal val="0"/>
                                              </p:val>
                                            </p:tav>
                                            <p:tav tm="100000">
                                              <p:val>
                                                <p:strVal val="#ppt_h"/>
                                              </p:val>
                                            </p:tav>
                                          </p:tavLst>
                                        </p:anim>
                                        <p:animEffect transition="in" filter="fade">
                                          <p:cBhvr>
                                            <p:cTn id="59" dur="100"/>
                                            <p:tgtEl>
                                              <p:spTgt spid="11"/>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 fill="hold"/>
                                            <p:tgtEl>
                                              <p:spTgt spid="5"/>
                                            </p:tgtEl>
                                            <p:attrNameLst>
                                              <p:attrName>ppt_w</p:attrName>
                                            </p:attrNameLst>
                                          </p:cBhvr>
                                          <p:tavLst>
                                            <p:tav tm="0">
                                              <p:val>
                                                <p:fltVal val="0"/>
                                              </p:val>
                                            </p:tav>
                                            <p:tav tm="100000">
                                              <p:val>
                                                <p:strVal val="#ppt_w"/>
                                              </p:val>
                                            </p:tav>
                                          </p:tavLst>
                                        </p:anim>
                                        <p:anim calcmode="lin" valueType="num">
                                          <p:cBhvr>
                                            <p:cTn id="70" dur="100" fill="hold"/>
                                            <p:tgtEl>
                                              <p:spTgt spid="5"/>
                                            </p:tgtEl>
                                            <p:attrNameLst>
                                              <p:attrName>ppt_h</p:attrName>
                                            </p:attrNameLst>
                                          </p:cBhvr>
                                          <p:tavLst>
                                            <p:tav tm="0">
                                              <p:val>
                                                <p:fltVal val="0"/>
                                              </p:val>
                                            </p:tav>
                                            <p:tav tm="100000">
                                              <p:val>
                                                <p:strVal val="#ppt_h"/>
                                              </p:val>
                                            </p:tav>
                                          </p:tavLst>
                                        </p:anim>
                                        <p:animEffect transition="in" filter="fade">
                                          <p:cBhvr>
                                            <p:cTn id="71" dur="100"/>
                                            <p:tgtEl>
                                              <p:spTgt spid="5"/>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 fill="hold"/>
                                            <p:tgtEl>
                                              <p:spTgt spid="6"/>
                                            </p:tgtEl>
                                            <p:attrNameLst>
                                              <p:attrName>ppt_w</p:attrName>
                                            </p:attrNameLst>
                                          </p:cBhvr>
                                          <p:tavLst>
                                            <p:tav tm="0">
                                              <p:val>
                                                <p:fltVal val="0"/>
                                              </p:val>
                                            </p:tav>
                                            <p:tav tm="100000">
                                              <p:val>
                                                <p:strVal val="#ppt_w"/>
                                              </p:val>
                                            </p:tav>
                                          </p:tavLst>
                                        </p:anim>
                                        <p:anim calcmode="lin" valueType="num">
                                          <p:cBhvr>
                                            <p:cTn id="76" dur="100" fill="hold"/>
                                            <p:tgtEl>
                                              <p:spTgt spid="6"/>
                                            </p:tgtEl>
                                            <p:attrNameLst>
                                              <p:attrName>ppt_h</p:attrName>
                                            </p:attrNameLst>
                                          </p:cBhvr>
                                          <p:tavLst>
                                            <p:tav tm="0">
                                              <p:val>
                                                <p:fltVal val="0"/>
                                              </p:val>
                                            </p:tav>
                                            <p:tav tm="100000">
                                              <p:val>
                                                <p:strVal val="#ppt_h"/>
                                              </p:val>
                                            </p:tav>
                                          </p:tavLst>
                                        </p:anim>
                                        <p:animEffect transition="in" filter="fade">
                                          <p:cBhvr>
                                            <p:cTn id="77" dur="100"/>
                                            <p:tgtEl>
                                              <p:spTgt spid="6"/>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 fill="hold"/>
                                            <p:tgtEl>
                                              <p:spTgt spid="18"/>
                                            </p:tgtEl>
                                            <p:attrNameLst>
                                              <p:attrName>ppt_w</p:attrName>
                                            </p:attrNameLst>
                                          </p:cBhvr>
                                          <p:tavLst>
                                            <p:tav tm="0">
                                              <p:val>
                                                <p:fltVal val="0"/>
                                              </p:val>
                                            </p:tav>
                                            <p:tav tm="100000">
                                              <p:val>
                                                <p:strVal val="#ppt_w"/>
                                              </p:val>
                                            </p:tav>
                                          </p:tavLst>
                                        </p:anim>
                                        <p:anim calcmode="lin" valueType="num">
                                          <p:cBhvr>
                                            <p:cTn id="82" dur="100" fill="hold"/>
                                            <p:tgtEl>
                                              <p:spTgt spid="18"/>
                                            </p:tgtEl>
                                            <p:attrNameLst>
                                              <p:attrName>ppt_h</p:attrName>
                                            </p:attrNameLst>
                                          </p:cBhvr>
                                          <p:tavLst>
                                            <p:tav tm="0">
                                              <p:val>
                                                <p:fltVal val="0"/>
                                              </p:val>
                                            </p:tav>
                                            <p:tav tm="100000">
                                              <p:val>
                                                <p:strVal val="#ppt_h"/>
                                              </p:val>
                                            </p:tav>
                                          </p:tavLst>
                                        </p:anim>
                                        <p:animEffect transition="in" filter="fade">
                                          <p:cBhvr>
                                            <p:cTn id="83" dur="100"/>
                                            <p:tgtEl>
                                              <p:spTgt spid="18"/>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right)">
                                          <p:cBhvr>
                                            <p:cTn id="87" dur="500"/>
                                            <p:tgtEl>
                                              <p:spTgt spid="20"/>
                                            </p:tgtEl>
                                          </p:cBhvr>
                                        </p:animEffect>
                                      </p:childTnLst>
                                    </p:cTn>
                                  </p:par>
                                </p:childTnLst>
                              </p:cTn>
                            </p:par>
                            <p:par>
                              <p:cTn id="88" fill="hold">
                                <p:stCondLst>
                                  <p:cond delay="9000"/>
                                </p:stCondLst>
                                <p:childTnLst>
                                  <p:par>
                                    <p:cTn id="89" presetID="42" presetClass="entr" presetSubtype="0"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
                                            <p:tgtEl>
                                              <p:spTgt spid="21"/>
                                            </p:tgtEl>
                                          </p:cBhvr>
                                        </p:animEffect>
                                      </p:childTnLst>
                                    </p:cTn>
                                  </p:par>
                                </p:childTnLst>
                              </p:cTn>
                            </p:par>
                            <p:par>
                              <p:cTn id="98" fill="hold">
                                <p:stCondLst>
                                  <p:cond delay="10500"/>
                                </p:stCondLst>
                                <p:childTnLst>
                                  <p:par>
                                    <p:cTn id="99" presetID="10" presetClass="entr" presetSubtype="0"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
                                            <p:tgtEl>
                                              <p:spTgt spid="22"/>
                                            </p:tgtEl>
                                          </p:cBhvr>
                                        </p:animEffect>
                                      </p:childTnLst>
                                    </p:cTn>
                                  </p:par>
                                </p:childTnLst>
                              </p:cTn>
                            </p:par>
                            <p:par>
                              <p:cTn id="102" fill="hold">
                                <p:stCondLst>
                                  <p:cond delay="110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
                                            <p:tgtEl>
                                              <p:spTgt spid="23"/>
                                            </p:tgtEl>
                                          </p:cBhvr>
                                        </p:animEffect>
                                      </p:childTnLst>
                                    </p:cTn>
                                  </p:par>
                                </p:childTnLst>
                              </p:cTn>
                            </p:par>
                            <p:par>
                              <p:cTn id="106" fill="hold">
                                <p:stCondLst>
                                  <p:cond delay="11500"/>
                                </p:stCondLst>
                                <p:childTnLst>
                                  <p:par>
                                    <p:cTn id="107" presetID="10"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
                                            <p:tgtEl>
                                              <p:spTgt spid="24"/>
                                            </p:tgtEl>
                                          </p:cBhvr>
                                        </p:animEffect>
                                      </p:childTnLst>
                                    </p:cTn>
                                  </p:par>
                                </p:childTnLst>
                              </p:cTn>
                            </p:par>
                            <p:par>
                              <p:cTn id="110" fill="hold">
                                <p:stCondLst>
                                  <p:cond delay="12000"/>
                                </p:stCondLst>
                                <p:childTnLst>
                                  <p:par>
                                    <p:cTn id="111" presetID="10" presetClass="entr" presetSubtype="0" fill="hold" grpId="0" nodeType="after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
                                            <p:tgtEl>
                                              <p:spTgt spid="29"/>
                                            </p:tgtEl>
                                          </p:cBhvr>
                                        </p:animEffect>
                                      </p:childTnLst>
                                    </p:cTn>
                                  </p:par>
                                </p:childTnLst>
                              </p:cTn>
                            </p:par>
                            <p:par>
                              <p:cTn id="114" fill="hold">
                                <p:stCondLst>
                                  <p:cond delay="12500"/>
                                </p:stCondLst>
                                <p:childTnLst>
                                  <p:par>
                                    <p:cTn id="115" presetID="2" presetClass="entr" presetSubtype="2" fill="hold" grpId="0" nodeType="afterEffect">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cBhvr additive="base">
                                            <p:cTn id="117" dur="500" fill="hold"/>
                                            <p:tgtEl>
                                              <p:spTgt spid="25"/>
                                            </p:tgtEl>
                                            <p:attrNameLst>
                                              <p:attrName>ppt_x</p:attrName>
                                            </p:attrNameLst>
                                          </p:cBhvr>
                                          <p:tavLst>
                                            <p:tav tm="0">
                                              <p:val>
                                                <p:strVal val="1+#ppt_w/2"/>
                                              </p:val>
                                            </p:tav>
                                            <p:tav tm="100000">
                                              <p:val>
                                                <p:strVal val="#ppt_x"/>
                                              </p:val>
                                            </p:tav>
                                          </p:tavLst>
                                        </p:anim>
                                        <p:anim calcmode="lin" valueType="num">
                                          <p:cBhvr additive="base">
                                            <p:cTn id="118" dur="500" fill="hold"/>
                                            <p:tgtEl>
                                              <p:spTgt spid="25"/>
                                            </p:tgtEl>
                                            <p:attrNameLst>
                                              <p:attrName>ppt_y</p:attrName>
                                            </p:attrNameLst>
                                          </p:cBhvr>
                                          <p:tavLst>
                                            <p:tav tm="0">
                                              <p:val>
                                                <p:strVal val="#ppt_y"/>
                                              </p:val>
                                            </p:tav>
                                            <p:tav tm="100000">
                                              <p:val>
                                                <p:strVal val="#ppt_y"/>
                                              </p:val>
                                            </p:tav>
                                          </p:tavLst>
                                        </p:anim>
                                      </p:childTnLst>
                                    </p:cTn>
                                  </p:par>
                                </p:childTnLst>
                              </p:cTn>
                            </p:par>
                            <p:par>
                              <p:cTn id="119" fill="hold">
                                <p:stCondLst>
                                  <p:cond delay="13000"/>
                                </p:stCondLst>
                                <p:childTnLst>
                                  <p:par>
                                    <p:cTn id="120" presetID="2" presetClass="entr" presetSubtype="2"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 calcmode="lin" valueType="num">
                                          <p:cBhvr additive="base">
                                            <p:cTn id="122" dur="500" fill="hold"/>
                                            <p:tgtEl>
                                              <p:spTgt spid="26"/>
                                            </p:tgtEl>
                                            <p:attrNameLst>
                                              <p:attrName>ppt_x</p:attrName>
                                            </p:attrNameLst>
                                          </p:cBhvr>
                                          <p:tavLst>
                                            <p:tav tm="0">
                                              <p:val>
                                                <p:strVal val="1+#ppt_w/2"/>
                                              </p:val>
                                            </p:tav>
                                            <p:tav tm="100000">
                                              <p:val>
                                                <p:strVal val="#ppt_x"/>
                                              </p:val>
                                            </p:tav>
                                          </p:tavLst>
                                        </p:anim>
                                        <p:anim calcmode="lin" valueType="num">
                                          <p:cBhvr additive="base">
                                            <p:cTn id="123" dur="500" fill="hold"/>
                                            <p:tgtEl>
                                              <p:spTgt spid="26"/>
                                            </p:tgtEl>
                                            <p:attrNameLst>
                                              <p:attrName>ppt_y</p:attrName>
                                            </p:attrNameLst>
                                          </p:cBhvr>
                                          <p:tavLst>
                                            <p:tav tm="0">
                                              <p:val>
                                                <p:strVal val="#ppt_y"/>
                                              </p:val>
                                            </p:tav>
                                            <p:tav tm="100000">
                                              <p:val>
                                                <p:strVal val="#ppt_y"/>
                                              </p:val>
                                            </p:tav>
                                          </p:tavLst>
                                        </p:anim>
                                      </p:childTnLst>
                                    </p:cTn>
                                  </p:par>
                                </p:childTnLst>
                              </p:cTn>
                            </p:par>
                            <p:par>
                              <p:cTn id="124" fill="hold">
                                <p:stCondLst>
                                  <p:cond delay="13500"/>
                                </p:stCondLst>
                                <p:childTnLst>
                                  <p:par>
                                    <p:cTn id="125" presetID="2" presetClass="entr" presetSubtype="2"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1+#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childTnLst>
                              </p:cTn>
                            </p:par>
                            <p:par>
                              <p:cTn id="129" fill="hold">
                                <p:stCondLst>
                                  <p:cond delay="14000"/>
                                </p:stCondLst>
                                <p:childTnLst>
                                  <p:par>
                                    <p:cTn id="130" presetID="2" presetClass="entr" presetSubtype="2" fill="hold" grpId="0" nodeType="after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additive="base">
                                            <p:cTn id="132" dur="500" fill="hold"/>
                                            <p:tgtEl>
                                              <p:spTgt spid="28"/>
                                            </p:tgtEl>
                                            <p:attrNameLst>
                                              <p:attrName>ppt_x</p:attrName>
                                            </p:attrNameLst>
                                          </p:cBhvr>
                                          <p:tavLst>
                                            <p:tav tm="0">
                                              <p:val>
                                                <p:strVal val="1+#ppt_w/2"/>
                                              </p:val>
                                            </p:tav>
                                            <p:tav tm="100000">
                                              <p:val>
                                                <p:strVal val="#ppt_x"/>
                                              </p:val>
                                            </p:tav>
                                          </p:tavLst>
                                        </p:anim>
                                        <p:anim calcmode="lin" valueType="num">
                                          <p:cBhvr additive="base">
                                            <p:cTn id="133" dur="500" fill="hold"/>
                                            <p:tgtEl>
                                              <p:spTgt spid="28"/>
                                            </p:tgtEl>
                                            <p:attrNameLst>
                                              <p:attrName>ppt_y</p:attrName>
                                            </p:attrNameLst>
                                          </p:cBhvr>
                                          <p:tavLst>
                                            <p:tav tm="0">
                                              <p:val>
                                                <p:strVal val="#ppt_y"/>
                                              </p:val>
                                            </p:tav>
                                            <p:tav tm="100000">
                                              <p:val>
                                                <p:strVal val="#ppt_y"/>
                                              </p:val>
                                            </p:tav>
                                          </p:tavLst>
                                        </p:anim>
                                      </p:childTnLst>
                                    </p:cTn>
                                  </p:par>
                                </p:childTnLst>
                              </p:cTn>
                            </p:par>
                            <p:par>
                              <p:cTn id="134" fill="hold">
                                <p:stCondLst>
                                  <p:cond delay="14500"/>
                                </p:stCondLst>
                                <p:childTnLst>
                                  <p:par>
                                    <p:cTn id="135" presetID="2" presetClass="entr" presetSubtype="2" fill="hold" grpId="0"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additive="base">
                                            <p:cTn id="137" dur="500" fill="hold"/>
                                            <p:tgtEl>
                                              <p:spTgt spid="30"/>
                                            </p:tgtEl>
                                            <p:attrNameLst>
                                              <p:attrName>ppt_x</p:attrName>
                                            </p:attrNameLst>
                                          </p:cBhvr>
                                          <p:tavLst>
                                            <p:tav tm="0">
                                              <p:val>
                                                <p:strVal val="1+#ppt_w/2"/>
                                              </p:val>
                                            </p:tav>
                                            <p:tav tm="100000">
                                              <p:val>
                                                <p:strVal val="#ppt_x"/>
                                              </p:val>
                                            </p:tav>
                                          </p:tavLst>
                                        </p:anim>
                                        <p:anim calcmode="lin" valueType="num">
                                          <p:cBhvr additive="base">
                                            <p:cTn id="13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bldLvl="0" animBg="1"/>
          <p:bldP spid="20" grpId="0" animBg="1"/>
          <p:bldP spid="21" grpId="0" animBg="1"/>
          <p:bldP spid="22" grpId="0" animBg="1"/>
          <p:bldP spid="23" grpId="0" animBg="1"/>
          <p:bldP spid="24" grpId="0" animBg="1"/>
          <p:bldP spid="25" grpId="0"/>
          <p:bldP spid="26" grpId="0"/>
          <p:bldP spid="27" grpId="0"/>
          <p:bldP spid="28" grpId="0"/>
          <p:bldP spid="29" grpId="0" animBg="1"/>
          <p:bldP spid="30" grpId="0"/>
          <p:bldP spid="1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1236345" y="1313180"/>
            <a:ext cx="9354819" cy="3620136"/>
            <a:chOff x="6967068" y="3100470"/>
            <a:chExt cx="9366224" cy="3225608"/>
          </a:xfrm>
        </p:grpSpPr>
        <p:pic>
          <p:nvPicPr>
            <p:cNvPr id="27663" name="Picture 3" descr="Nipic_2531170_2014032110414245700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4050" y="3100470"/>
              <a:ext cx="1005265" cy="980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656" name="组合 9"/>
            <p:cNvGrpSpPr/>
            <p:nvPr/>
          </p:nvGrpSpPr>
          <p:grpSpPr bwMode="auto">
            <a:xfrm>
              <a:off x="6967068" y="4102193"/>
              <a:ext cx="1005265" cy="2223885"/>
              <a:chOff x="7247810" y="3652248"/>
              <a:chExt cx="1005265" cy="2223885"/>
            </a:xfrm>
          </p:grpSpPr>
          <p:pic>
            <p:nvPicPr>
              <p:cNvPr id="27661" name="Picture 3" descr="Nipic_2531170_2014032110414245700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7810" y="3652248"/>
                <a:ext cx="1005265" cy="980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3" descr="Nipic_2531170_2014032110414245700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7810" y="4895717"/>
                <a:ext cx="1005265" cy="980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7657" name="文本框 10"/>
            <p:cNvSpPr txBox="1">
              <a:spLocks noChangeArrowheads="1"/>
            </p:cNvSpPr>
            <p:nvPr/>
          </p:nvSpPr>
          <p:spPr bwMode="auto">
            <a:xfrm>
              <a:off x="8089315" y="3111974"/>
              <a:ext cx="1768129" cy="3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1"/>
                  </a:solidFill>
                  <a:latin typeface="微软雅黑" panose="020B0503020204020204" charset="-122"/>
                  <a:ea typeface="微软雅黑" panose="020B0503020204020204" charset="-122"/>
                </a:rPr>
                <a:t>Data</a:t>
              </a:r>
              <a:endParaRPr lang="en-US" altLang="zh-CN" sz="2000" b="1" dirty="0">
                <a:solidFill>
                  <a:schemeClr val="accent1"/>
                </a:solidFill>
                <a:latin typeface="微软雅黑" panose="020B0503020204020204" charset="-122"/>
                <a:ea typeface="微软雅黑" panose="020B0503020204020204" charset="-122"/>
              </a:endParaRPr>
            </a:p>
          </p:txBody>
        </p:sp>
        <p:sp>
          <p:nvSpPr>
            <p:cNvPr id="27658" name="矩形 11"/>
            <p:cNvSpPr>
              <a:spLocks noChangeArrowheads="1"/>
            </p:cNvSpPr>
            <p:nvPr/>
          </p:nvSpPr>
          <p:spPr bwMode="auto">
            <a:xfrm>
              <a:off x="8096839" y="3495962"/>
              <a:ext cx="7994224" cy="5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Douban Movie is a Chinese website that allows Internet users to share their comments and viewpoints about movies. Users are able to post short or long comments on movies and give them marks.</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a:p>
              <a:r>
                <a:rPr lang="en-US" altLang="zh-CN" sz="1200" dirty="0">
                  <a:solidFill>
                    <a:schemeClr val="tx1">
                      <a:lumMod val="65000"/>
                      <a:lumOff val="35000"/>
                    </a:schemeClr>
                  </a:solidFill>
                  <a:latin typeface="微软雅黑" panose="020B0503020204020204" charset="-122"/>
                  <a:ea typeface="微软雅黑" panose="020B0503020204020204" charset="-122"/>
                </a:rPr>
                <a:t>The dataset has 2,125,056 reivews.</a:t>
              </a:r>
              <a:endParaRPr lang="en-US" altLang="zh-CN" sz="1200" dirty="0">
                <a:solidFill>
                  <a:schemeClr val="tx1">
                    <a:lumMod val="65000"/>
                    <a:lumOff val="35000"/>
                  </a:schemeClr>
                </a:solidFill>
                <a:latin typeface="微软雅黑" panose="020B0503020204020204" charset="-122"/>
                <a:ea typeface="微软雅黑" panose="020B0503020204020204" charset="-122"/>
              </a:endParaRPr>
            </a:p>
          </p:txBody>
        </p:sp>
        <p:sp>
          <p:nvSpPr>
            <p:cNvPr id="27659" name="文本框 12"/>
            <p:cNvSpPr txBox="1">
              <a:spLocks noChangeArrowheads="1"/>
            </p:cNvSpPr>
            <p:nvPr/>
          </p:nvSpPr>
          <p:spPr bwMode="auto">
            <a:xfrm>
              <a:off x="8097154" y="4258047"/>
              <a:ext cx="1768129" cy="3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2"/>
                  </a:solidFill>
                  <a:latin typeface="微软雅黑" panose="020B0503020204020204" charset="-122"/>
                  <a:ea typeface="微软雅黑" panose="020B0503020204020204" charset="-122"/>
                </a:rPr>
                <a:t>Purpose</a:t>
              </a:r>
              <a:endParaRPr lang="en-US" altLang="zh-CN" sz="2000" b="1" dirty="0">
                <a:solidFill>
                  <a:schemeClr val="accent2"/>
                </a:solidFill>
                <a:latin typeface="微软雅黑" panose="020B0503020204020204" charset="-122"/>
                <a:ea typeface="微软雅黑" panose="020B0503020204020204" charset="-122"/>
              </a:endParaRPr>
            </a:p>
          </p:txBody>
        </p:sp>
        <p:sp>
          <p:nvSpPr>
            <p:cNvPr id="27660" name="矩形 13"/>
            <p:cNvSpPr>
              <a:spLocks noChangeArrowheads="1"/>
            </p:cNvSpPr>
            <p:nvPr/>
          </p:nvSpPr>
          <p:spPr bwMode="auto">
            <a:xfrm>
              <a:off x="8171224" y="4613411"/>
              <a:ext cx="7708126" cy="2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a:solidFill>
                    <a:schemeClr val="tx1">
                      <a:lumMod val="65000"/>
                      <a:lumOff val="35000"/>
                    </a:schemeClr>
                  </a:solidFill>
                  <a:latin typeface="微软雅黑" panose="020B0503020204020204" charset="-122"/>
                  <a:ea typeface="微软雅黑" panose="020B0503020204020204" charset="-122"/>
                  <a:sym typeface="+mn-ea"/>
                </a:rPr>
                <a:t>C</a:t>
              </a:r>
              <a:r>
                <a:rPr sz="1200" dirty="0">
                  <a:solidFill>
                    <a:schemeClr val="tx1">
                      <a:lumMod val="65000"/>
                      <a:lumOff val="35000"/>
                    </a:schemeClr>
                  </a:solidFill>
                  <a:latin typeface="微软雅黑" panose="020B0503020204020204" charset="-122"/>
                  <a:ea typeface="微软雅黑" panose="020B0503020204020204" charset="-122"/>
                  <a:sym typeface="+mn-ea"/>
                </a:rPr>
                <a:t>lassifies movie reviews as positive or negative using the text of the review. </a:t>
              </a:r>
              <a:endParaRPr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24" name="文本框 12"/>
            <p:cNvSpPr txBox="1">
              <a:spLocks noChangeArrowheads="1"/>
            </p:cNvSpPr>
            <p:nvPr/>
          </p:nvSpPr>
          <p:spPr bwMode="auto">
            <a:xfrm>
              <a:off x="8171224" y="5382329"/>
              <a:ext cx="8162068" cy="62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3"/>
                  </a:solidFill>
                  <a:latin typeface="微软雅黑" panose="020B0503020204020204" charset="-122"/>
                  <a:ea typeface="微软雅黑" panose="020B0503020204020204" charset="-122"/>
                </a:rPr>
                <a:t>Modules</a:t>
              </a:r>
              <a:r>
                <a:rPr lang="en-US" altLang="zh-CN" sz="2000" b="1" dirty="0">
                  <a:solidFill>
                    <a:schemeClr val="accent3"/>
                  </a:solidFill>
                  <a:latin typeface="微软雅黑" panose="020B0503020204020204" charset="-122"/>
                  <a:ea typeface="微软雅黑" panose="020B0503020204020204" charset="-122"/>
                </a:rPr>
                <a:t>&amp; Evaluation</a:t>
              </a:r>
              <a:endParaRPr lang="en-US" altLang="zh-CN" sz="2000" b="1" dirty="0">
                <a:solidFill>
                  <a:schemeClr val="accent3"/>
                </a:solidFill>
                <a:latin typeface="微软雅黑" panose="020B0503020204020204" charset="-122"/>
                <a:ea typeface="微软雅黑" panose="020B0503020204020204" charset="-122"/>
              </a:endParaRPr>
            </a:p>
            <a:p>
              <a:endParaRPr lang="en-US" altLang="zh-CN" sz="2000" b="1" dirty="0">
                <a:solidFill>
                  <a:schemeClr val="accent3"/>
                </a:solidFill>
                <a:latin typeface="微软雅黑" panose="020B0503020204020204" charset="-122"/>
                <a:ea typeface="微软雅黑" panose="020B0503020204020204" charset="-122"/>
              </a:endParaRPr>
            </a:p>
          </p:txBody>
        </p:sp>
        <p:sp>
          <p:nvSpPr>
            <p:cNvPr id="25" name="矩形 13"/>
            <p:cNvSpPr>
              <a:spLocks noChangeArrowheads="1"/>
            </p:cNvSpPr>
            <p:nvPr/>
          </p:nvSpPr>
          <p:spPr bwMode="auto">
            <a:xfrm>
              <a:off x="8246881" y="5659003"/>
              <a:ext cx="6692794" cy="5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a:latin typeface="微软雅黑" panose="020B0503020204020204" charset="-122"/>
                  <a:ea typeface="微软雅黑" panose="020B0503020204020204" charset="-122"/>
                </a:rPr>
                <a:t>S</a:t>
              </a:r>
              <a:r>
                <a:rPr sz="1200" dirty="0">
                  <a:latin typeface="微软雅黑" panose="020B0503020204020204" charset="-122"/>
                  <a:ea typeface="微软雅黑" panose="020B0503020204020204" charset="-122"/>
                </a:rPr>
                <a:t>cikit-learn</a:t>
              </a:r>
              <a:r>
                <a:rPr lang="zh-CN" sz="1200" dirty="0">
                  <a:latin typeface="微软雅黑" panose="020B0503020204020204" charset="-122"/>
                  <a:ea typeface="微软雅黑" panose="020B0503020204020204" charset="-122"/>
                </a:rPr>
                <a:t>： </a:t>
              </a:r>
              <a:r>
                <a:rPr lang="en-US" altLang="zh-CN" sz="1200" dirty="0">
                  <a:latin typeface="微软雅黑" panose="020B0503020204020204" charset="-122"/>
                  <a:ea typeface="微软雅黑" panose="020B0503020204020204" charset="-122"/>
                </a:rPr>
                <a:t>Naive Bayes classifier for multinomial models</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r>
                <a:rPr lang="en-US" altLang="zh-CN" sz="1200" dirty="0">
                  <a:latin typeface="微软雅黑" panose="020B0503020204020204" charset="-122"/>
                  <a:ea typeface="微软雅黑" panose="020B0503020204020204" charset="-122"/>
                </a:rPr>
                <a:t>TensorFlow:   Convolutional Neural Networks</a:t>
              </a:r>
              <a:endParaRPr lang="en-US" altLang="zh-CN" sz="1200" dirty="0">
                <a:latin typeface="微软雅黑" panose="020B0503020204020204" charset="-122"/>
                <a:ea typeface="微软雅黑" panose="020B0503020204020204" charset="-122"/>
              </a:endParaRPr>
            </a:p>
          </p:txBody>
        </p:sp>
      </p:grpSp>
      <p:sp>
        <p:nvSpPr>
          <p:cNvPr id="33" name="TextBox 32"/>
          <p:cNvSpPr txBox="1"/>
          <p:nvPr/>
        </p:nvSpPr>
        <p:spPr>
          <a:xfrm>
            <a:off x="9315711" y="7461449"/>
            <a:ext cx="707659" cy="400134"/>
          </a:xfrm>
          <a:prstGeom prst="rect">
            <a:avLst/>
          </a:prstGeom>
          <a:noFill/>
        </p:spPr>
        <p:txBody>
          <a:bodyPr wrap="none" lIns="121944" tIns="60972" rIns="121944" bIns="60972" rtlCol="0">
            <a:spAutoFit/>
          </a:bodyPr>
          <a:lstStyle/>
          <a:p>
            <a:r>
              <a:rPr lang="zh-CN" altLang="en-US" dirty="0" smtClean="0">
                <a:solidFill>
                  <a:schemeClr val="accent2"/>
                </a:solidFill>
                <a:ea typeface="微软雅黑" panose="020B0503020204020204" charset="-122"/>
              </a:rPr>
              <a:t>延时</a:t>
            </a:r>
            <a:endParaRPr lang="zh-CN" altLang="en-US" dirty="0">
              <a:solidFill>
                <a:schemeClr val="accent2"/>
              </a:solidFill>
              <a:ea typeface="微软雅黑" panose="020B0503020204020204" charset="-122"/>
            </a:endParaRPr>
          </a:p>
        </p:txBody>
      </p:sp>
      <p:grpSp>
        <p:nvGrpSpPr>
          <p:cNvPr id="27" name="组合 26"/>
          <p:cNvGrpSpPr/>
          <p:nvPr/>
        </p:nvGrpSpPr>
        <p:grpSpPr>
          <a:xfrm>
            <a:off x="-397123" y="-538250"/>
            <a:ext cx="2555690" cy="2296167"/>
            <a:chOff x="-1344978" y="-685187"/>
            <a:chExt cx="6781080" cy="6092478"/>
          </a:xfrm>
        </p:grpSpPr>
        <p:sp>
          <p:nvSpPr>
            <p:cNvPr id="28" name="椭圆 2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7" name="椭圆 3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9" name="椭圆 3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1" name="椭圆 4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42" name="直接连接符 41"/>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平行四边形 42"/>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ea typeface="微软雅黑" panose="020B0503020204020204" charset="-122"/>
              </a:rPr>
              <a:t>1</a:t>
            </a:r>
            <a:endParaRPr lang="zh-CN" altLang="en-US" sz="3600" dirty="0">
              <a:solidFill>
                <a:schemeClr val="tx1">
                  <a:lumMod val="75000"/>
                  <a:lumOff val="25000"/>
                </a:schemeClr>
              </a:solidFill>
              <a:ea typeface="微软雅黑" panose="020B0503020204020204" charset="-122"/>
            </a:endParaRPr>
          </a:p>
        </p:txBody>
      </p:sp>
      <p:sp>
        <p:nvSpPr>
          <p:cNvPr id="44" name="矩形 43"/>
          <p:cNvSpPr/>
          <p:nvPr/>
        </p:nvSpPr>
        <p:spPr>
          <a:xfrm>
            <a:off x="3206158" y="351898"/>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charset="-122"/>
                <a:ea typeface="微软雅黑" panose="020B0503020204020204" charset="-122"/>
                <a:sym typeface="+mn-ea"/>
              </a:rPr>
              <a:t>Abstract</a:t>
            </a:r>
            <a:endParaRPr lang="zh-CN" altLang="en-US"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5" name="Freeform 217"/>
          <p:cNvSpPr>
            <a:spLocks noChangeAspect="1" noEditPoints="1"/>
          </p:cNvSpPr>
          <p:nvPr/>
        </p:nvSpPr>
        <p:spPr bwMode="auto">
          <a:xfrm>
            <a:off x="1533941" y="2789092"/>
            <a:ext cx="389764" cy="39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2">
              <a:lumMod val="60000"/>
              <a:lumOff val="40000"/>
            </a:schemeClr>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ea typeface="微软雅黑" panose="020B0503020204020204" charset="-122"/>
            </a:endParaRPr>
          </a:p>
        </p:txBody>
      </p:sp>
      <p:sp>
        <p:nvSpPr>
          <p:cNvPr id="16" name="Freeform 218"/>
          <p:cNvSpPr>
            <a:spLocks noChangeAspect="1" noEditPoints="1"/>
          </p:cNvSpPr>
          <p:nvPr/>
        </p:nvSpPr>
        <p:spPr bwMode="auto">
          <a:xfrm>
            <a:off x="1615633" y="4184386"/>
            <a:ext cx="376683" cy="39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3"/>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ea typeface="微软雅黑" panose="020B0503020204020204" charset="-122"/>
            </a:endParaRPr>
          </a:p>
        </p:txBody>
      </p:sp>
      <p:sp>
        <p:nvSpPr>
          <p:cNvPr id="2" name="Freeform 221"/>
          <p:cNvSpPr>
            <a:spLocks noChangeAspect="1"/>
          </p:cNvSpPr>
          <p:nvPr/>
        </p:nvSpPr>
        <p:spPr bwMode="auto">
          <a:xfrm>
            <a:off x="1615658" y="1573780"/>
            <a:ext cx="412639" cy="39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1"/>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ea typeface="微软雅黑" panose="020B0503020204020204" charset="-122"/>
            </a:endParaRPr>
          </a:p>
        </p:txBody>
      </p:sp>
    </p:spTree>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36000">
                                          <p:cBhvr additive="base">
                                            <p:cTn id="7" dur="500" fill="hold"/>
                                            <p:tgtEl>
                                              <p:spTgt spid="4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968056" y="1904797"/>
            <a:ext cx="2377440" cy="521970"/>
          </a:xfrm>
          <a:prstGeom prst="rect">
            <a:avLst/>
          </a:prstGeom>
          <a:noFill/>
        </p:spPr>
        <p:txBody>
          <a:bodyPr>
            <a:spAutoFit/>
          </a:bodyPr>
          <a:p>
            <a:pPr eaLnBrk="1" fontAlgn="auto" hangingPunct="1">
              <a:spcBef>
                <a:spcPts val="0"/>
              </a:spcBef>
              <a:spcAft>
                <a:spcPts val="0"/>
              </a:spcAft>
              <a:defRPr/>
            </a:pPr>
            <a:r>
              <a:rPr lang="en-US" altLang="zh-CN" sz="2800" b="1" dirty="0" smtClean="0">
                <a:solidFill>
                  <a:schemeClr val="accent1"/>
                </a:solidFill>
                <a:latin typeface="微软雅黑" panose="020B0503020204020204" charset="-122"/>
                <a:ea typeface="微软雅黑" panose="020B0503020204020204" charset="-122"/>
              </a:rPr>
              <a:t>Background</a:t>
            </a:r>
            <a:endParaRPr lang="en-US" altLang="zh-CN" sz="2800" b="1" dirty="0">
              <a:solidFill>
                <a:schemeClr val="accent1"/>
              </a:solidFill>
              <a:latin typeface="微软雅黑" panose="020B0503020204020204" charset="-122"/>
              <a:ea typeface="微软雅黑" panose="020B0503020204020204" charset="-122"/>
            </a:endParaRPr>
          </a:p>
        </p:txBody>
      </p:sp>
      <p:sp>
        <p:nvSpPr>
          <p:cNvPr id="8" name="文本框 7"/>
          <p:cNvSpPr txBox="1"/>
          <p:nvPr/>
        </p:nvSpPr>
        <p:spPr>
          <a:xfrm>
            <a:off x="4987106" y="2414801"/>
            <a:ext cx="7033443" cy="3692525"/>
          </a:xfrm>
          <a:prstGeom prst="rect">
            <a:avLst/>
          </a:prstGeom>
          <a:noFill/>
        </p:spPr>
        <p:txBody>
          <a:bodyPr wrap="square">
            <a:spAutoFit/>
          </a:bodyPr>
          <a:p>
            <a:pPr marL="285750" indent="-285750" algn="just">
              <a:buFont typeface="Wingdings" panose="05000000000000000000" charset="0"/>
              <a:buChar char="l"/>
              <a:defRPr/>
            </a:pPr>
            <a:r>
              <a:rPr dirty="0">
                <a:solidFill>
                  <a:schemeClr val="tx1">
                    <a:lumMod val="65000"/>
                    <a:lumOff val="35000"/>
                  </a:schemeClr>
                </a:solidFill>
                <a:latin typeface="微软雅黑" panose="020B0503020204020204" charset="-122"/>
                <a:ea typeface="微软雅黑" panose="020B0503020204020204" charset="-122"/>
              </a:rPr>
              <a:t>Natural language processing (NLP) is concerned with the interactions between computers and human (natural) languages, in particular how to program computers to process and analyze large amounts of natural language data.</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algn="just">
              <a:buFont typeface="Wingdings" panose="05000000000000000000" charset="0"/>
              <a:buChar char="l"/>
              <a:defRP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algn="just">
              <a:buFont typeface="Wingdings" panose="05000000000000000000" charset="0"/>
              <a:buChar char="l"/>
              <a:defRPr/>
            </a:pPr>
            <a:r>
              <a:rPr dirty="0">
                <a:solidFill>
                  <a:schemeClr val="tx1">
                    <a:lumMod val="65000"/>
                    <a:lumOff val="35000"/>
                  </a:schemeClr>
                </a:solidFill>
                <a:latin typeface="微软雅黑" panose="020B0503020204020204" charset="-122"/>
                <a:ea typeface="微软雅黑" panose="020B0503020204020204" charset="-122"/>
              </a:rPr>
              <a:t>Sentiment analysis (also known as opinion mining or emotion AI)  is widely applied to </a:t>
            </a:r>
            <a:r>
              <a:rPr lang="en-US" dirty="0">
                <a:solidFill>
                  <a:schemeClr val="tx1">
                    <a:lumMod val="65000"/>
                    <a:lumOff val="35000"/>
                  </a:schemeClr>
                </a:solidFill>
                <a:latin typeface="微软雅黑" panose="020B0503020204020204" charset="-122"/>
                <a:ea typeface="微软雅黑" panose="020B0503020204020204" charset="-122"/>
              </a:rPr>
              <a:t>the </a:t>
            </a:r>
            <a:r>
              <a:rPr dirty="0">
                <a:solidFill>
                  <a:schemeClr val="tx1">
                    <a:lumMod val="65000"/>
                    <a:lumOff val="35000"/>
                  </a:schemeClr>
                </a:solidFill>
                <a:latin typeface="微软雅黑" panose="020B0503020204020204" charset="-122"/>
                <a:ea typeface="微软雅黑" panose="020B0503020204020204" charset="-122"/>
              </a:rPr>
              <a:t>voice of the customer materials such as reviews and survey responses, online and social media</a:t>
            </a:r>
            <a:r>
              <a:rPr lang="en-US" dirty="0">
                <a:solidFill>
                  <a:schemeClr val="tx1">
                    <a:lumMod val="65000"/>
                    <a:lumOff val="35000"/>
                  </a:schemeClr>
                </a:solidFill>
                <a:latin typeface="微软雅黑" panose="020B0503020204020204" charset="-122"/>
                <a:ea typeface="微软雅黑" panose="020B0503020204020204" charset="-122"/>
              </a:rPr>
              <a:t>...</a:t>
            </a:r>
            <a:endParaRPr lang="en-US" dirty="0">
              <a:solidFill>
                <a:schemeClr val="tx1">
                  <a:lumMod val="65000"/>
                  <a:lumOff val="35000"/>
                </a:schemeClr>
              </a:solidFill>
              <a:latin typeface="微软雅黑" panose="020B0503020204020204" charset="-122"/>
              <a:ea typeface="微软雅黑" panose="020B0503020204020204" charset="-122"/>
            </a:endParaRPr>
          </a:p>
          <a:p>
            <a:pPr marL="285750" indent="-285750" algn="just">
              <a:buFont typeface="Wingdings" panose="05000000000000000000" charset="0"/>
              <a:buChar char="l"/>
              <a:defRPr/>
            </a:pPr>
            <a:endParaRPr lang="en-US" altLang="zh-CN" dirty="0">
              <a:solidFill>
                <a:schemeClr val="tx1">
                  <a:lumMod val="65000"/>
                  <a:lumOff val="35000"/>
                </a:schemeClr>
              </a:solidFill>
              <a:latin typeface="微软雅黑" panose="020B0503020204020204" charset="-122"/>
              <a:ea typeface="微软雅黑" panose="020B0503020204020204" charset="-122"/>
            </a:endParaRPr>
          </a:p>
          <a:p>
            <a:pPr marL="285750" indent="-285750" algn="just">
              <a:buFont typeface="Wingdings" panose="05000000000000000000" charset="0"/>
              <a:buChar char="l"/>
              <a:defRPr/>
            </a:pPr>
            <a:endParaRPr lang="en-US" altLang="zh-CN" dirty="0">
              <a:solidFill>
                <a:schemeClr val="tx1">
                  <a:lumMod val="65000"/>
                  <a:lumOff val="35000"/>
                </a:schemeClr>
              </a:solidFill>
              <a:latin typeface="微软雅黑" panose="020B0503020204020204" charset="-122"/>
              <a:ea typeface="微软雅黑" panose="020B0503020204020204" charset="-122"/>
            </a:endParaRPr>
          </a:p>
          <a:p>
            <a:pPr marL="285750" indent="-285750" algn="just" eaLnBrk="1" fontAlgn="auto" hangingPunct="1">
              <a:spcBef>
                <a:spcPts val="0"/>
              </a:spcBef>
              <a:spcAft>
                <a:spcPts val="0"/>
              </a:spcAft>
              <a:defRPr/>
            </a:pPr>
            <a:endParaRPr lang="en-US" altLang="zh-CN"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9315711" y="7461449"/>
            <a:ext cx="707659" cy="400134"/>
          </a:xfrm>
          <a:prstGeom prst="rect">
            <a:avLst/>
          </a:prstGeom>
          <a:noFill/>
        </p:spPr>
        <p:txBody>
          <a:bodyPr wrap="none" lIns="121944" tIns="60972" rIns="121944" bIns="60972" rtlCol="0">
            <a:spAutoFit/>
          </a:bodyPr>
          <a:p>
            <a:r>
              <a:rPr lang="zh-CN" altLang="en-US" dirty="0" smtClean="0">
                <a:solidFill>
                  <a:schemeClr val="accent2"/>
                </a:solidFill>
                <a:ea typeface="微软雅黑" panose="020B0503020204020204" charset="-122"/>
              </a:rPr>
              <a:t>延时</a:t>
            </a:r>
            <a:endParaRPr lang="zh-CN" altLang="en-US" dirty="0">
              <a:solidFill>
                <a:schemeClr val="accent2"/>
              </a:solidFill>
              <a:ea typeface="微软雅黑" panose="020B0503020204020204" charset="-122"/>
            </a:endParaRPr>
          </a:p>
        </p:txBody>
      </p:sp>
      <p:grpSp>
        <p:nvGrpSpPr>
          <p:cNvPr id="20" name="组合 19"/>
          <p:cNvGrpSpPr/>
          <p:nvPr/>
        </p:nvGrpSpPr>
        <p:grpSpPr>
          <a:xfrm>
            <a:off x="-397123" y="-538250"/>
            <a:ext cx="2555690" cy="2296167"/>
            <a:chOff x="-1344978" y="-685187"/>
            <a:chExt cx="6781080" cy="6092478"/>
          </a:xfrm>
        </p:grpSpPr>
        <p:sp>
          <p:nvSpPr>
            <p:cNvPr id="21" name="椭圆 2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2" name="椭圆 2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3" name="椭圆 2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4" name="椭圆 2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5" name="椭圆 2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7" name="椭圆 2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8" name="椭圆 2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9" name="椭圆 2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0" name="椭圆 2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1" name="椭圆 3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2" name="椭圆 3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3" name="椭圆 3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4" name="椭圆 3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grpSp>
      <p:cxnSp>
        <p:nvCxnSpPr>
          <p:cNvPr id="35" name="直接连接符 34"/>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dirty="0" smtClean="0">
                <a:solidFill>
                  <a:schemeClr val="tx1">
                    <a:lumMod val="75000"/>
                    <a:lumOff val="25000"/>
                  </a:schemeClr>
                </a:solidFill>
                <a:ea typeface="微软雅黑" panose="020B0503020204020204" charset="-122"/>
              </a:rPr>
              <a:t>1</a:t>
            </a:r>
            <a:endParaRPr lang="zh-CN" altLang="en-US" sz="3600" dirty="0">
              <a:solidFill>
                <a:schemeClr val="tx1">
                  <a:lumMod val="75000"/>
                  <a:lumOff val="25000"/>
                </a:schemeClr>
              </a:solidFill>
              <a:ea typeface="微软雅黑" panose="020B0503020204020204" charset="-122"/>
            </a:endParaRPr>
          </a:p>
        </p:txBody>
      </p:sp>
      <p:sp>
        <p:nvSpPr>
          <p:cNvPr id="37" name="矩形 36"/>
          <p:cNvSpPr/>
          <p:nvPr/>
        </p:nvSpPr>
        <p:spPr>
          <a:xfrm>
            <a:off x="3206158" y="351898"/>
            <a:ext cx="4690556" cy="460375"/>
          </a:xfrm>
          <a:prstGeom prst="rect">
            <a:avLst/>
          </a:prstGeom>
        </p:spPr>
        <p:txBody>
          <a:bodyPr wrap="square">
            <a:spAutoFit/>
          </a:bodyPr>
          <a:p>
            <a:r>
              <a:rPr lang="zh-CN" altLang="en-US" sz="2400" b="1" dirty="0" smtClean="0">
                <a:solidFill>
                  <a:schemeClr val="tx1">
                    <a:lumMod val="75000"/>
                    <a:lumOff val="25000"/>
                  </a:schemeClr>
                </a:solidFill>
                <a:latin typeface="微软雅黑" panose="020B0503020204020204" charset="-122"/>
                <a:ea typeface="微软雅黑" panose="020B0503020204020204" charset="-122"/>
                <a:sym typeface="+mn-ea"/>
              </a:rPr>
              <a:t>Abstract</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pic>
        <p:nvPicPr>
          <p:cNvPr id="3" name="图片 2" descr="2018-05-30-22-01-20-279519"/>
          <p:cNvPicPr>
            <a:picLocks noChangeAspect="1"/>
          </p:cNvPicPr>
          <p:nvPr/>
        </p:nvPicPr>
        <p:blipFill>
          <a:blip r:embed="rId1"/>
          <a:stretch>
            <a:fillRect/>
          </a:stretch>
        </p:blipFill>
        <p:spPr>
          <a:xfrm>
            <a:off x="381635" y="2075815"/>
            <a:ext cx="4286250" cy="3083560"/>
          </a:xfrm>
          <a:prstGeom prst="rect">
            <a:avLst/>
          </a:prstGeom>
        </p:spPr>
      </p:pic>
    </p:spTree>
  </p:cSld>
  <p:clrMapOvr>
    <a:masterClrMapping/>
  </p:clrMapOvr>
  <p:transition spd="slow"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4146654" y="8510119"/>
            <a:ext cx="938712" cy="400105"/>
          </a:xfrm>
          <a:prstGeom prst="rect">
            <a:avLst/>
          </a:prstGeom>
          <a:noFill/>
        </p:spPr>
        <p:txBody>
          <a:bodyPr wrap="none" lIns="121917" tIns="60958" rIns="121917" bIns="60958" rtlCol="0">
            <a:spAutoFit/>
          </a:bodyPr>
          <a:lstStyle/>
          <a:p>
            <a:r>
              <a:rPr lang="zh-CN" altLang="en-US" dirty="0" smtClean="0">
                <a:latin typeface="微软雅黑" panose="020B0503020204020204" charset="-122"/>
                <a:ea typeface="微软雅黑" panose="020B0503020204020204" charset="-122"/>
              </a:rPr>
              <a:t>延时符</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1026160" y="1309370"/>
            <a:ext cx="5887720" cy="443230"/>
          </a:xfrm>
          <a:prstGeom prst="rect">
            <a:avLst/>
          </a:prstGeom>
          <a:noFill/>
        </p:spPr>
        <p:txBody>
          <a:bodyPr wrap="square" lIns="121917" tIns="60958" rIns="121917" bIns="60958" rtlCol="0">
            <a:spAutoFit/>
          </a:bodyPr>
          <a:lstStyle/>
          <a:p>
            <a:r>
              <a:rPr lang="en-US" altLang="zh-CN" sz="2100" b="1" dirty="0" smtClean="0">
                <a:solidFill>
                  <a:schemeClr val="accent1"/>
                </a:solidFill>
                <a:latin typeface="微软雅黑" panose="020B0503020204020204" charset="-122"/>
                <a:ea typeface="微软雅黑" panose="020B0503020204020204" charset="-122"/>
                <a:sym typeface="+mn-ea"/>
              </a:rPr>
              <a:t>Chinese basic knowledge</a:t>
            </a:r>
            <a:r>
              <a:rPr lang="zh-CN" altLang="en-US" sz="2100" b="1" dirty="0">
                <a:solidFill>
                  <a:schemeClr val="accent1"/>
                </a:solidFill>
                <a:latin typeface="微软雅黑" panose="020B0503020204020204" charset="-122"/>
                <a:ea typeface="微软雅黑" panose="020B0503020204020204" charset="-122"/>
              </a:rPr>
              <a:t>：</a:t>
            </a:r>
            <a:endParaRPr lang="zh-CN" altLang="en-US" sz="2100" b="1" dirty="0">
              <a:solidFill>
                <a:schemeClr val="accent1"/>
              </a:solidFill>
              <a:latin typeface="微软雅黑" panose="020B0503020204020204" charset="-122"/>
              <a:ea typeface="微软雅黑" panose="020B0503020204020204" charset="-122"/>
            </a:endParaRPr>
          </a:p>
        </p:txBody>
      </p:sp>
      <p:sp>
        <p:nvSpPr>
          <p:cNvPr id="5" name="TextBox 4"/>
          <p:cNvSpPr txBox="1"/>
          <p:nvPr/>
        </p:nvSpPr>
        <p:spPr>
          <a:xfrm>
            <a:off x="1162685" y="1823085"/>
            <a:ext cx="9596120" cy="958850"/>
          </a:xfrm>
          <a:prstGeom prst="rect">
            <a:avLst/>
          </a:prstGeom>
          <a:noFill/>
        </p:spPr>
        <p:txBody>
          <a:bodyPr wrap="square" lIns="121917" tIns="60958" rIns="121917" bIns="60958" rtlCol="0">
            <a:spAutoFit/>
          </a:bodyPr>
          <a:lstStyle/>
          <a:p>
            <a:pPr>
              <a:lnSpc>
                <a:spcPct val="130000"/>
              </a:lnSpc>
            </a:pPr>
            <a:r>
              <a:rPr sz="1400" dirty="0">
                <a:solidFill>
                  <a:schemeClr val="tx1">
                    <a:lumMod val="65000"/>
                    <a:lumOff val="35000"/>
                  </a:schemeClr>
                </a:solidFill>
                <a:latin typeface="微软雅黑" panose="020B0503020204020204" charset="-122"/>
                <a:ea typeface="微软雅黑" panose="020B0503020204020204" charset="-122"/>
                <a:sym typeface="+mn-ea"/>
              </a:rPr>
              <a:t>Different from the English, in Chinese, the concept of words and the boundaries between them is not always transparent,and the Chinese script does not use spaces between words. So first we need cut the sentence to words with using space between words.</a:t>
            </a:r>
            <a:endParaRPr sz="14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1" name="TextBox 60"/>
          <p:cNvSpPr txBox="1"/>
          <p:nvPr/>
        </p:nvSpPr>
        <p:spPr>
          <a:xfrm>
            <a:off x="1099185" y="2900045"/>
            <a:ext cx="7619365" cy="443230"/>
          </a:xfrm>
          <a:prstGeom prst="rect">
            <a:avLst/>
          </a:prstGeom>
          <a:noFill/>
        </p:spPr>
        <p:txBody>
          <a:bodyPr wrap="square" lIns="121917" tIns="60958" rIns="121917" bIns="60958" rtlCol="0">
            <a:spAutoFit/>
          </a:bodyPr>
          <a:lstStyle/>
          <a:p>
            <a:r>
              <a:rPr lang="en-US" altLang="zh-CN" sz="2100" b="1" dirty="0">
                <a:solidFill>
                  <a:schemeClr val="accent2"/>
                </a:solidFill>
                <a:latin typeface="微软雅黑" panose="020B0503020204020204" charset="-122"/>
                <a:ea typeface="微软雅黑" panose="020B0503020204020204" charset="-122"/>
              </a:rPr>
              <a:t>Chinese text segmantation </a:t>
            </a:r>
            <a:r>
              <a:rPr lang="zh-CN" altLang="en-US" sz="2100" b="1" dirty="0">
                <a:solidFill>
                  <a:schemeClr val="accent2"/>
                </a:solidFill>
                <a:latin typeface="微软雅黑" panose="020B0503020204020204" charset="-122"/>
                <a:ea typeface="微软雅黑" panose="020B0503020204020204" charset="-122"/>
              </a:rPr>
              <a:t>：</a:t>
            </a:r>
            <a:r>
              <a:rPr lang="en-US" altLang="zh-CN" sz="2100" b="1" dirty="0">
                <a:solidFill>
                  <a:schemeClr val="accent2"/>
                </a:solidFill>
                <a:latin typeface="微软雅黑" panose="020B0503020204020204" charset="-122"/>
                <a:ea typeface="微软雅黑" panose="020B0503020204020204" charset="-122"/>
              </a:rPr>
              <a:t>jieba </a:t>
            </a:r>
            <a:endParaRPr lang="zh-CN" altLang="en-US" sz="2100" b="1" dirty="0">
              <a:solidFill>
                <a:schemeClr val="accent2"/>
              </a:solidFill>
              <a:latin typeface="微软雅黑" panose="020B0503020204020204" charset="-122"/>
              <a:ea typeface="微软雅黑" panose="020B0503020204020204" charset="-122"/>
            </a:endParaRPr>
          </a:p>
        </p:txBody>
      </p:sp>
      <p:sp>
        <p:nvSpPr>
          <p:cNvPr id="62" name="TextBox 61"/>
          <p:cNvSpPr txBox="1"/>
          <p:nvPr/>
        </p:nvSpPr>
        <p:spPr>
          <a:xfrm>
            <a:off x="1176020" y="3343275"/>
            <a:ext cx="9839960" cy="1797685"/>
          </a:xfrm>
          <a:prstGeom prst="rect">
            <a:avLst/>
          </a:prstGeom>
          <a:noFill/>
        </p:spPr>
        <p:txBody>
          <a:bodyPr wrap="square" lIns="121917" tIns="60958" rIns="121917" bIns="60958" rtlCol="0">
            <a:spAutoFit/>
          </a:bodyPr>
          <a:lstStyle/>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"Jieba" (Chinese for "to stutter")  built to be the best Python Chinese word segmentation module.</a:t>
            </a:r>
            <a:endParaRPr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[https://github.com/fxsjy/jieba]</a:t>
            </a:r>
            <a:endParaRPr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endParaRPr sz="1400"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For example </a:t>
            </a:r>
            <a:endParaRPr sz="1400"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Before 我很高兴。 （</a:t>
            </a:r>
            <a:r>
              <a:rPr lang="en-US" sz="1400" dirty="0">
                <a:solidFill>
                  <a:schemeClr val="tx1">
                    <a:lumMod val="75000"/>
                    <a:lumOff val="25000"/>
                  </a:schemeClr>
                </a:solidFill>
                <a:latin typeface="微软雅黑" panose="020B0503020204020204" charset="-122"/>
                <a:ea typeface="微软雅黑" panose="020B0503020204020204" charset="-122"/>
              </a:rPr>
              <a:t>translation</a:t>
            </a:r>
            <a:r>
              <a:rPr lang="zh-CN" sz="1400" dirty="0">
                <a:solidFill>
                  <a:schemeClr val="tx1">
                    <a:lumMod val="75000"/>
                    <a:lumOff val="25000"/>
                  </a:schemeClr>
                </a:solidFill>
                <a:latin typeface="微软雅黑" panose="020B0503020204020204" charset="-122"/>
                <a:ea typeface="微软雅黑" panose="020B0503020204020204" charset="-122"/>
              </a:rPr>
              <a:t>：</a:t>
            </a:r>
            <a:r>
              <a:rPr sz="1400" dirty="0">
                <a:solidFill>
                  <a:schemeClr val="tx1">
                    <a:lumMod val="75000"/>
                    <a:lumOff val="25000"/>
                  </a:schemeClr>
                </a:solidFill>
                <a:latin typeface="微软雅黑" panose="020B0503020204020204" charset="-122"/>
                <a:ea typeface="微软雅黑" panose="020B0503020204020204" charset="-122"/>
              </a:rPr>
              <a:t>I'm happy。）</a:t>
            </a:r>
            <a:endParaRPr sz="1400"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After 我 很 高兴 。</a:t>
            </a:r>
            <a:endParaRPr sz="1400" dirty="0">
              <a:solidFill>
                <a:schemeClr val="tx1">
                  <a:lumMod val="75000"/>
                  <a:lumOff val="25000"/>
                </a:schemeClr>
              </a:solidFill>
              <a:latin typeface="微软雅黑" panose="020B0503020204020204" charset="-122"/>
              <a:ea typeface="微软雅黑" panose="020B0503020204020204" charset="-122"/>
            </a:endParaRPr>
          </a:p>
        </p:txBody>
      </p:sp>
      <p:grpSp>
        <p:nvGrpSpPr>
          <p:cNvPr id="19" name="组合 18"/>
          <p:cNvGrpSpPr/>
          <p:nvPr/>
        </p:nvGrpSpPr>
        <p:grpSpPr>
          <a:xfrm>
            <a:off x="-397123" y="-538250"/>
            <a:ext cx="2555690" cy="2296167"/>
            <a:chOff x="-1344978" y="-685187"/>
            <a:chExt cx="6781080" cy="6092478"/>
          </a:xfrm>
        </p:grpSpPr>
        <p:sp>
          <p:nvSpPr>
            <p:cNvPr id="24" name="椭圆 2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椭圆 2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6" name="椭圆 2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8" name="直接连接符 37"/>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平行四边形 38"/>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ea typeface="微软雅黑" panose="020B0503020204020204" charset="-122"/>
              </a:rPr>
              <a:t>2</a:t>
            </a:r>
            <a:endParaRPr lang="en-US" sz="3600" dirty="0">
              <a:solidFill>
                <a:schemeClr val="tx1">
                  <a:lumMod val="75000"/>
                  <a:lumOff val="25000"/>
                </a:schemeClr>
              </a:solidFill>
              <a:ea typeface="微软雅黑" panose="020B0503020204020204" charset="-122"/>
            </a:endParaRPr>
          </a:p>
        </p:txBody>
      </p:sp>
      <p:sp>
        <p:nvSpPr>
          <p:cNvPr id="40" name="矩形 39"/>
          <p:cNvSpPr/>
          <p:nvPr/>
        </p:nvSpPr>
        <p:spPr>
          <a:xfrm>
            <a:off x="3206158" y="351898"/>
            <a:ext cx="4690556"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Data Preparation -- Chinese</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36000">
                                          <p:cBhvr additive="base">
                                            <p:cTn id="7" dur="500" fill="hold"/>
                                            <p:tgtEl>
                                              <p:spTgt spid="4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up)">
                                          <p:cBhvr>
                                            <p:cTn id="18" dur="500"/>
                                            <p:tgtEl>
                                              <p:spTgt spid="6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up)">
                                          <p:cBhvr>
                                            <p:cTn id="21" dur="500"/>
                                            <p:tgtEl>
                                              <p:spTgt spid="6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4" grpId="0"/>
          <p:bldP spid="5" grpId="0"/>
          <p:bldP spid="61" grpId="0"/>
          <p:bldP spid="62" grpId="0"/>
          <p:bldP spid="4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up)">
                                          <p:cBhvr>
                                            <p:cTn id="18" dur="500"/>
                                            <p:tgtEl>
                                              <p:spTgt spid="6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up)">
                                          <p:cBhvr>
                                            <p:cTn id="21" dur="500"/>
                                            <p:tgtEl>
                                              <p:spTgt spid="6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4" grpId="0"/>
          <p:bldP spid="5" grpId="0"/>
          <p:bldP spid="61" grpId="0"/>
          <p:bldP spid="62" grpId="0"/>
          <p:bldP spid="4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 name="TextBox 86"/>
          <p:cNvSpPr txBox="1"/>
          <p:nvPr/>
        </p:nvSpPr>
        <p:spPr>
          <a:xfrm>
            <a:off x="14146654" y="8510119"/>
            <a:ext cx="938712" cy="400105"/>
          </a:xfrm>
          <a:prstGeom prst="rect">
            <a:avLst/>
          </a:prstGeom>
          <a:noFill/>
        </p:spPr>
        <p:txBody>
          <a:bodyPr wrap="none" lIns="121917" tIns="60958" rIns="121917" bIns="60958" rtlCol="0">
            <a:spAutoFit/>
          </a:bodyPr>
          <a:p>
            <a:r>
              <a:rPr lang="zh-CN" altLang="en-US" dirty="0" smtClean="0">
                <a:latin typeface="微软雅黑" panose="020B0503020204020204" charset="-122"/>
                <a:ea typeface="微软雅黑" panose="020B0503020204020204" charset="-122"/>
              </a:rPr>
              <a:t>延时符</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1026160" y="1309370"/>
            <a:ext cx="5887720" cy="443230"/>
          </a:xfrm>
          <a:prstGeom prst="rect">
            <a:avLst/>
          </a:prstGeom>
          <a:noFill/>
        </p:spPr>
        <p:txBody>
          <a:bodyPr wrap="square" lIns="121917" tIns="60958" rIns="121917" bIns="60958" rtlCol="0">
            <a:spAutoFit/>
          </a:bodyPr>
          <a:p>
            <a:r>
              <a:rPr lang="en-US" altLang="zh-CN" sz="2100" b="1" dirty="0" smtClean="0">
                <a:solidFill>
                  <a:schemeClr val="accent1"/>
                </a:solidFill>
                <a:latin typeface="微软雅黑" panose="020B0503020204020204" charset="-122"/>
                <a:ea typeface="微软雅黑" panose="020B0503020204020204" charset="-122"/>
                <a:sym typeface="+mn-ea"/>
              </a:rPr>
              <a:t>Stop words</a:t>
            </a:r>
            <a:r>
              <a:rPr lang="zh-CN" altLang="en-US" sz="2100" b="1" dirty="0">
                <a:solidFill>
                  <a:schemeClr val="accent1"/>
                </a:solidFill>
                <a:latin typeface="微软雅黑" panose="020B0503020204020204" charset="-122"/>
                <a:ea typeface="微软雅黑" panose="020B0503020204020204" charset="-122"/>
              </a:rPr>
              <a:t>：</a:t>
            </a:r>
            <a:endParaRPr lang="zh-CN" altLang="en-US" sz="2100" b="1" dirty="0">
              <a:solidFill>
                <a:schemeClr val="accent1"/>
              </a:solidFill>
              <a:latin typeface="微软雅黑" panose="020B0503020204020204" charset="-122"/>
              <a:ea typeface="微软雅黑" panose="020B0503020204020204" charset="-122"/>
            </a:endParaRPr>
          </a:p>
        </p:txBody>
      </p:sp>
      <p:sp>
        <p:nvSpPr>
          <p:cNvPr id="5" name="TextBox 4"/>
          <p:cNvSpPr txBox="1"/>
          <p:nvPr/>
        </p:nvSpPr>
        <p:spPr>
          <a:xfrm>
            <a:off x="1162685" y="1823085"/>
            <a:ext cx="9596120" cy="1518285"/>
          </a:xfrm>
          <a:prstGeom prst="rect">
            <a:avLst/>
          </a:prstGeom>
          <a:noFill/>
        </p:spPr>
        <p:txBody>
          <a:bodyPr wrap="square" lIns="121917" tIns="60958" rIns="121917" bIns="60958" rtlCol="0">
            <a:spAutoFit/>
          </a:bodyPr>
          <a:p>
            <a:pPr>
              <a:lnSpc>
                <a:spcPct val="130000"/>
              </a:lnSpc>
            </a:pPr>
            <a:r>
              <a:rPr sz="1400" dirty="0">
                <a:solidFill>
                  <a:schemeClr val="tx1">
                    <a:lumMod val="65000"/>
                    <a:lumOff val="35000"/>
                  </a:schemeClr>
                </a:solidFill>
                <a:latin typeface="微软雅黑" panose="020B0503020204020204" charset="-122"/>
                <a:ea typeface="微软雅黑" panose="020B0503020204020204" charset="-122"/>
                <a:sym typeface="+mn-ea"/>
              </a:rPr>
              <a:t>Stop words are generally the most common words in a language</a:t>
            </a:r>
            <a:r>
              <a:rPr lang="en-US" sz="1400" dirty="0">
                <a:solidFill>
                  <a:schemeClr val="tx1">
                    <a:lumMod val="65000"/>
                    <a:lumOff val="35000"/>
                  </a:schemeClr>
                </a:solidFill>
                <a:latin typeface="微软雅黑" panose="020B0503020204020204" charset="-122"/>
                <a:ea typeface="微软雅黑" panose="020B0503020204020204" charset="-122"/>
                <a:sym typeface="+mn-ea"/>
              </a:rPr>
              <a:t>. </a:t>
            </a:r>
            <a:endParaRPr sz="1400" dirty="0">
              <a:solidFill>
                <a:schemeClr val="tx1">
                  <a:lumMod val="65000"/>
                  <a:lumOff val="35000"/>
                </a:schemeClr>
              </a:solidFill>
              <a:latin typeface="微软雅黑" panose="020B0503020204020204" charset="-122"/>
              <a:ea typeface="微软雅黑" panose="020B0503020204020204" charset="-122"/>
              <a:sym typeface="+mn-ea"/>
            </a:endParaRPr>
          </a:p>
          <a:p>
            <a:pPr>
              <a:lnSpc>
                <a:spcPct val="130000"/>
              </a:lnSpc>
            </a:pPr>
            <a:r>
              <a:rPr sz="1400" dirty="0">
                <a:solidFill>
                  <a:schemeClr val="tx1">
                    <a:lumMod val="65000"/>
                    <a:lumOff val="35000"/>
                  </a:schemeClr>
                </a:solidFill>
                <a:latin typeface="微软雅黑" panose="020B0503020204020204" charset="-122"/>
                <a:ea typeface="微软雅黑" panose="020B0503020204020204" charset="-122"/>
                <a:sym typeface="+mn-ea"/>
              </a:rPr>
              <a:t>In computing, stop words are words which are filtered out before or after processing of natural language data (text).[https://en.wikipedia.org/wiki/Stop_words] </a:t>
            </a:r>
            <a:endParaRPr lang="en-US" sz="1400" dirty="0">
              <a:solidFill>
                <a:schemeClr val="tx1">
                  <a:lumMod val="65000"/>
                  <a:lumOff val="35000"/>
                </a:schemeClr>
              </a:solidFill>
              <a:latin typeface="微软雅黑" panose="020B0503020204020204" charset="-122"/>
              <a:ea typeface="微软雅黑" panose="020B0503020204020204" charset="-122"/>
              <a:sym typeface="+mn-ea"/>
            </a:endParaRPr>
          </a:p>
          <a:p>
            <a:pPr>
              <a:lnSpc>
                <a:spcPct val="130000"/>
              </a:lnSpc>
            </a:pPr>
            <a:r>
              <a:rPr lang="en-US" sz="1400" dirty="0">
                <a:solidFill>
                  <a:schemeClr val="tx1">
                    <a:lumMod val="65000"/>
                    <a:lumOff val="35000"/>
                  </a:schemeClr>
                </a:solidFill>
                <a:latin typeface="微软雅黑" panose="020B0503020204020204" charset="-122"/>
                <a:ea typeface="微软雅黑" panose="020B0503020204020204" charset="-122"/>
                <a:sym typeface="+mn-ea"/>
              </a:rPr>
              <a:t>T</a:t>
            </a:r>
            <a:r>
              <a:rPr sz="1400" dirty="0">
                <a:solidFill>
                  <a:schemeClr val="tx1">
                    <a:lumMod val="65000"/>
                    <a:lumOff val="35000"/>
                  </a:schemeClr>
                </a:solidFill>
                <a:latin typeface="微软雅黑" panose="020B0503020204020204" charset="-122"/>
                <a:ea typeface="微软雅黑" panose="020B0503020204020204" charset="-122"/>
                <a:sym typeface="+mn-ea"/>
              </a:rPr>
              <a:t>here is no single universal list of stop words used by all natural language processing tools</a:t>
            </a:r>
            <a:r>
              <a:rPr lang="en-US" sz="1400" dirty="0">
                <a:solidFill>
                  <a:schemeClr val="tx1">
                    <a:lumMod val="65000"/>
                    <a:lumOff val="35000"/>
                  </a:schemeClr>
                </a:solidFill>
                <a:latin typeface="微软雅黑" panose="020B0503020204020204" charset="-122"/>
                <a:ea typeface="微软雅黑" panose="020B0503020204020204" charset="-122"/>
                <a:sym typeface="+mn-ea"/>
              </a:rPr>
              <a:t>.</a:t>
            </a:r>
            <a:endParaRPr lang="en-US" sz="1400" dirty="0">
              <a:solidFill>
                <a:schemeClr val="tx1">
                  <a:lumMod val="65000"/>
                  <a:lumOff val="35000"/>
                </a:schemeClr>
              </a:solidFill>
              <a:latin typeface="微软雅黑" panose="020B0503020204020204" charset="-122"/>
              <a:ea typeface="微软雅黑" panose="020B0503020204020204" charset="-122"/>
              <a:sym typeface="+mn-ea"/>
            </a:endParaRPr>
          </a:p>
          <a:p>
            <a:pPr>
              <a:lnSpc>
                <a:spcPct val="130000"/>
              </a:lnSpc>
            </a:pPr>
            <a:r>
              <a:rPr sz="1400" dirty="0">
                <a:solidFill>
                  <a:schemeClr val="tx1">
                    <a:lumMod val="65000"/>
                    <a:lumOff val="35000"/>
                  </a:schemeClr>
                </a:solidFill>
                <a:latin typeface="微软雅黑" panose="020B0503020204020204" charset="-122"/>
                <a:ea typeface="微软雅黑" panose="020B0503020204020204" charset="-122"/>
                <a:sym typeface="+mn-ea"/>
              </a:rPr>
              <a:t>Some tools avoid removing stop words to support phrase search.</a:t>
            </a:r>
            <a:endParaRPr sz="14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1" name="TextBox 60"/>
          <p:cNvSpPr txBox="1"/>
          <p:nvPr/>
        </p:nvSpPr>
        <p:spPr>
          <a:xfrm>
            <a:off x="1236345" y="4071620"/>
            <a:ext cx="7619365" cy="443230"/>
          </a:xfrm>
          <a:prstGeom prst="rect">
            <a:avLst/>
          </a:prstGeom>
          <a:noFill/>
        </p:spPr>
        <p:txBody>
          <a:bodyPr wrap="square" lIns="121917" tIns="60958" rIns="121917" bIns="60958" rtlCol="0">
            <a:spAutoFit/>
          </a:bodyPr>
          <a:p>
            <a:r>
              <a:rPr lang="en-US" altLang="zh-CN" sz="2100" b="1" dirty="0">
                <a:solidFill>
                  <a:schemeClr val="accent2"/>
                </a:solidFill>
                <a:latin typeface="微软雅黑" panose="020B0503020204020204" charset="-122"/>
                <a:ea typeface="微软雅黑" panose="020B0503020204020204" charset="-122"/>
              </a:rPr>
              <a:t>Chinese stopwords library:</a:t>
            </a:r>
            <a:endParaRPr lang="en-US" altLang="zh-CN" sz="2100" b="1" dirty="0">
              <a:solidFill>
                <a:schemeClr val="accent2"/>
              </a:solidFill>
              <a:latin typeface="微软雅黑" panose="020B0503020204020204" charset="-122"/>
              <a:ea typeface="微软雅黑" panose="020B0503020204020204" charset="-122"/>
            </a:endParaRPr>
          </a:p>
        </p:txBody>
      </p:sp>
      <p:sp>
        <p:nvSpPr>
          <p:cNvPr id="62" name="TextBox 61"/>
          <p:cNvSpPr txBox="1"/>
          <p:nvPr/>
        </p:nvSpPr>
        <p:spPr>
          <a:xfrm>
            <a:off x="1162685" y="4598035"/>
            <a:ext cx="9775825" cy="679450"/>
          </a:xfrm>
          <a:prstGeom prst="rect">
            <a:avLst/>
          </a:prstGeom>
          <a:noFill/>
        </p:spPr>
        <p:txBody>
          <a:bodyPr wrap="square" lIns="121917" tIns="60958" rIns="121917" bIns="60958" rtlCol="0">
            <a:spAutoFit/>
          </a:bodyPr>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Here, the library for stop words is from https://github.com/goto456/stopwords</a:t>
            </a:r>
            <a:endParaRPr sz="1400" dirty="0">
              <a:solidFill>
                <a:schemeClr val="tx1">
                  <a:lumMod val="75000"/>
                  <a:lumOff val="25000"/>
                </a:schemeClr>
              </a:solidFill>
              <a:latin typeface="微软雅黑" panose="020B0503020204020204" charset="-122"/>
              <a:ea typeface="微软雅黑" panose="020B0503020204020204" charset="-122"/>
            </a:endParaRPr>
          </a:p>
          <a:p>
            <a:pPr>
              <a:lnSpc>
                <a:spcPct val="130000"/>
              </a:lnSpc>
            </a:pPr>
            <a:r>
              <a:rPr sz="1400" dirty="0">
                <a:solidFill>
                  <a:schemeClr val="tx1">
                    <a:lumMod val="75000"/>
                    <a:lumOff val="25000"/>
                  </a:schemeClr>
                </a:solidFill>
                <a:latin typeface="微软雅黑" panose="020B0503020204020204" charset="-122"/>
                <a:ea typeface="微软雅黑" panose="020B0503020204020204" charset="-122"/>
              </a:rPr>
              <a:t>Use the "哈工大停用词表.txt" </a:t>
            </a:r>
            <a:r>
              <a:rPr lang="en-US" sz="1400" dirty="0">
                <a:solidFill>
                  <a:schemeClr val="tx1">
                    <a:lumMod val="75000"/>
                    <a:lumOff val="25000"/>
                  </a:schemeClr>
                </a:solidFill>
                <a:latin typeface="微软雅黑" panose="020B0503020204020204" charset="-122"/>
                <a:ea typeface="微软雅黑" panose="020B0503020204020204" charset="-122"/>
              </a:rPr>
              <a:t>which is from HIT university.</a:t>
            </a:r>
            <a:endParaRPr lang="en-US" sz="1400" dirty="0">
              <a:solidFill>
                <a:schemeClr val="tx1">
                  <a:lumMod val="75000"/>
                  <a:lumOff val="25000"/>
                </a:schemeClr>
              </a:solidFill>
              <a:latin typeface="微软雅黑" panose="020B0503020204020204" charset="-122"/>
              <a:ea typeface="微软雅黑" panose="020B0503020204020204" charset="-122"/>
            </a:endParaRPr>
          </a:p>
        </p:txBody>
      </p:sp>
      <p:grpSp>
        <p:nvGrpSpPr>
          <p:cNvPr id="19" name="组合 18"/>
          <p:cNvGrpSpPr/>
          <p:nvPr/>
        </p:nvGrpSpPr>
        <p:grpSpPr>
          <a:xfrm>
            <a:off x="-397123" y="-538250"/>
            <a:ext cx="2555690" cy="2296167"/>
            <a:chOff x="-1344978" y="-685187"/>
            <a:chExt cx="6781080" cy="6092478"/>
          </a:xfrm>
        </p:grpSpPr>
        <p:sp>
          <p:nvSpPr>
            <p:cNvPr id="24" name="椭圆 2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5" name="椭圆 2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6" name="椭圆 2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7" name="椭圆 2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8" name="椭圆 2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9" name="椭圆 2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0" name="椭圆 2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1" name="椭圆 3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2" name="椭圆 3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3" name="椭圆 3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4" name="椭圆 3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5" name="椭圆 3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6" name="椭圆 3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grpSp>
      <p:cxnSp>
        <p:nvCxnSpPr>
          <p:cNvPr id="38" name="直接连接符 37"/>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平行四边形 38"/>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smtClean="0">
                <a:solidFill>
                  <a:schemeClr val="tx1">
                    <a:lumMod val="75000"/>
                    <a:lumOff val="25000"/>
                  </a:schemeClr>
                </a:solidFill>
                <a:ea typeface="微软雅黑" panose="020B0503020204020204" charset="-122"/>
              </a:rPr>
              <a:t>2</a:t>
            </a:r>
            <a:endParaRPr lang="en-US" sz="3600" dirty="0">
              <a:solidFill>
                <a:schemeClr val="tx1">
                  <a:lumMod val="75000"/>
                  <a:lumOff val="25000"/>
                </a:schemeClr>
              </a:solidFill>
              <a:ea typeface="微软雅黑" panose="020B0503020204020204" charset="-122"/>
            </a:endParaRPr>
          </a:p>
        </p:txBody>
      </p:sp>
      <p:sp>
        <p:nvSpPr>
          <p:cNvPr id="40" name="矩形 39"/>
          <p:cNvSpPr/>
          <p:nvPr/>
        </p:nvSpPr>
        <p:spPr>
          <a:xfrm>
            <a:off x="3206115" y="351790"/>
            <a:ext cx="7052945" cy="460375"/>
          </a:xfrm>
          <a:prstGeom prst="rect">
            <a:avLst/>
          </a:prstGeom>
        </p:spPr>
        <p:txBody>
          <a:bodyPr wrap="square">
            <a:spAutoFit/>
          </a:bodyPr>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Data Preparation - Stop words</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ransition spd="slow"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264736" y="1126922"/>
            <a:ext cx="2377440" cy="521970"/>
          </a:xfrm>
          <a:prstGeom prst="rect">
            <a:avLst/>
          </a:prstGeom>
          <a:noFill/>
        </p:spPr>
        <p:txBody>
          <a:bodyPr>
            <a:spAutoFit/>
          </a:bodyPr>
          <a:p>
            <a:pPr eaLnBrk="1" fontAlgn="auto" hangingPunct="1">
              <a:spcBef>
                <a:spcPts val="0"/>
              </a:spcBef>
              <a:spcAft>
                <a:spcPts val="0"/>
              </a:spcAft>
              <a:defRPr/>
            </a:pPr>
            <a:r>
              <a:rPr lang="en-US" altLang="zh-CN" sz="2800" b="1" dirty="0" smtClean="0">
                <a:solidFill>
                  <a:schemeClr val="accent1"/>
                </a:solidFill>
                <a:latin typeface="微软雅黑" panose="020B0503020204020204" charset="-122"/>
                <a:ea typeface="微软雅黑" panose="020B0503020204020204" charset="-122"/>
              </a:rPr>
              <a:t>Dataset</a:t>
            </a:r>
            <a:endParaRPr lang="en-US" altLang="zh-CN" sz="2800" b="1" dirty="0">
              <a:solidFill>
                <a:schemeClr val="accent1"/>
              </a:solidFill>
              <a:latin typeface="微软雅黑" panose="020B0503020204020204" charset="-122"/>
              <a:ea typeface="微软雅黑" panose="020B0503020204020204" charset="-122"/>
            </a:endParaRPr>
          </a:p>
        </p:txBody>
      </p:sp>
      <p:sp>
        <p:nvSpPr>
          <p:cNvPr id="8" name="文本框 7"/>
          <p:cNvSpPr txBox="1"/>
          <p:nvPr/>
        </p:nvSpPr>
        <p:spPr>
          <a:xfrm>
            <a:off x="1407160" y="1649095"/>
            <a:ext cx="7398385" cy="1291590"/>
          </a:xfrm>
          <a:prstGeom prst="rect">
            <a:avLst/>
          </a:prstGeom>
          <a:noFill/>
        </p:spPr>
        <p:txBody>
          <a:bodyPr wrap="square">
            <a:spAutoFit/>
          </a:bodyPr>
          <a:p>
            <a:pPr indent="0" algn="just">
              <a:buNone/>
              <a:defRPr/>
            </a:pPr>
            <a:r>
              <a:rPr lang="zh-CN" altLang="en-US" sz="1400" dirty="0">
                <a:solidFill>
                  <a:schemeClr val="tx1">
                    <a:lumMod val="65000"/>
                    <a:lumOff val="35000"/>
                  </a:schemeClr>
                </a:solidFill>
                <a:latin typeface="微软雅黑" panose="020B0503020204020204" charset="-122"/>
                <a:ea typeface="微软雅黑" panose="020B0503020204020204" charset="-122"/>
                <a:sym typeface="+mn-ea"/>
              </a:rPr>
              <a:t>Douban Movie is a Chinese website that allows Internet users to share their comments and viewpoints about movies. Users are able to post short or long comments on movies and give them marks.</a:t>
            </a:r>
            <a:endParaRPr lang="en-US" dirty="0">
              <a:solidFill>
                <a:schemeClr val="tx1">
                  <a:lumMod val="65000"/>
                  <a:lumOff val="35000"/>
                </a:schemeClr>
              </a:solidFill>
              <a:latin typeface="微软雅黑" panose="020B0503020204020204" charset="-122"/>
              <a:ea typeface="微软雅黑" panose="020B0503020204020204" charset="-122"/>
            </a:endParaRPr>
          </a:p>
          <a:p>
            <a:pPr indent="0" algn="just">
              <a:buNone/>
              <a:defRPr/>
            </a:pPr>
            <a:endParaRPr lang="en-US" altLang="zh-CN" dirty="0">
              <a:solidFill>
                <a:schemeClr val="tx1">
                  <a:lumMod val="65000"/>
                  <a:lumOff val="35000"/>
                </a:schemeClr>
              </a:solidFill>
              <a:latin typeface="微软雅黑" panose="020B0503020204020204" charset="-122"/>
              <a:ea typeface="微软雅黑" panose="020B0503020204020204" charset="-122"/>
            </a:endParaRPr>
          </a:p>
          <a:p>
            <a:pPr marL="285750" indent="-285750" algn="just" eaLnBrk="1" fontAlgn="auto" hangingPunct="1">
              <a:spcBef>
                <a:spcPts val="0"/>
              </a:spcBef>
              <a:spcAft>
                <a:spcPts val="0"/>
              </a:spcAft>
              <a:defRPr/>
            </a:pPr>
            <a:endParaRPr lang="en-US" altLang="zh-CN"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9315711" y="7461449"/>
            <a:ext cx="707659" cy="400134"/>
          </a:xfrm>
          <a:prstGeom prst="rect">
            <a:avLst/>
          </a:prstGeom>
          <a:noFill/>
        </p:spPr>
        <p:txBody>
          <a:bodyPr wrap="none" lIns="121944" tIns="60972" rIns="121944" bIns="60972" rtlCol="0">
            <a:spAutoFit/>
          </a:bodyPr>
          <a:p>
            <a:r>
              <a:rPr lang="zh-CN" altLang="en-US" dirty="0" smtClean="0">
                <a:solidFill>
                  <a:schemeClr val="accent2"/>
                </a:solidFill>
                <a:ea typeface="微软雅黑" panose="020B0503020204020204" charset="-122"/>
              </a:rPr>
              <a:t>延时</a:t>
            </a:r>
            <a:endParaRPr lang="zh-CN" altLang="en-US" dirty="0">
              <a:solidFill>
                <a:schemeClr val="accent2"/>
              </a:solidFill>
              <a:ea typeface="微软雅黑" panose="020B0503020204020204" charset="-122"/>
            </a:endParaRPr>
          </a:p>
        </p:txBody>
      </p:sp>
      <p:grpSp>
        <p:nvGrpSpPr>
          <p:cNvPr id="20" name="组合 19"/>
          <p:cNvGrpSpPr/>
          <p:nvPr/>
        </p:nvGrpSpPr>
        <p:grpSpPr>
          <a:xfrm>
            <a:off x="-397123" y="-538250"/>
            <a:ext cx="2555690" cy="2296167"/>
            <a:chOff x="-1344978" y="-685187"/>
            <a:chExt cx="6781080" cy="6092478"/>
          </a:xfrm>
        </p:grpSpPr>
        <p:sp>
          <p:nvSpPr>
            <p:cNvPr id="21" name="椭圆 2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2" name="椭圆 2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3" name="椭圆 2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4" name="椭圆 2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5" name="椭圆 2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7" name="椭圆 2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8" name="椭圆 2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29" name="椭圆 2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0" name="椭圆 2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1" name="椭圆 3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2" name="椭圆 3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3" name="椭圆 3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4" name="椭圆 3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grpSp>
      <p:cxnSp>
        <p:nvCxnSpPr>
          <p:cNvPr id="35" name="直接连接符 34"/>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dirty="0" smtClean="0">
                <a:solidFill>
                  <a:schemeClr val="tx1">
                    <a:lumMod val="75000"/>
                    <a:lumOff val="25000"/>
                  </a:schemeClr>
                </a:solidFill>
                <a:ea typeface="微软雅黑" panose="020B0503020204020204" charset="-122"/>
              </a:rPr>
              <a:t>2</a:t>
            </a:r>
            <a:endParaRPr lang="zh-CN" altLang="en-US" sz="3600" dirty="0">
              <a:solidFill>
                <a:schemeClr val="tx1">
                  <a:lumMod val="75000"/>
                  <a:lumOff val="25000"/>
                </a:schemeClr>
              </a:solidFill>
              <a:ea typeface="微软雅黑" panose="020B0503020204020204" charset="-122"/>
            </a:endParaRPr>
          </a:p>
        </p:txBody>
      </p:sp>
      <p:sp>
        <p:nvSpPr>
          <p:cNvPr id="37" name="矩形 36"/>
          <p:cNvSpPr/>
          <p:nvPr/>
        </p:nvSpPr>
        <p:spPr>
          <a:xfrm>
            <a:off x="3206158" y="351898"/>
            <a:ext cx="4690556" cy="460375"/>
          </a:xfrm>
          <a:prstGeom prst="rect">
            <a:avLst/>
          </a:prstGeom>
        </p:spPr>
        <p:txBody>
          <a:bodyPr wrap="square">
            <a:spAutoFit/>
          </a:bodyPr>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Data Preparation--DataSet</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descr="1566256749(1)"/>
          <p:cNvPicPr>
            <a:picLocks noChangeAspect="1"/>
          </p:cNvPicPr>
          <p:nvPr/>
        </p:nvPicPr>
        <p:blipFill>
          <a:blip r:embed="rId1"/>
          <a:stretch>
            <a:fillRect/>
          </a:stretch>
        </p:blipFill>
        <p:spPr>
          <a:xfrm>
            <a:off x="1441450" y="2392680"/>
            <a:ext cx="7874635" cy="1877695"/>
          </a:xfrm>
          <a:prstGeom prst="rect">
            <a:avLst/>
          </a:prstGeom>
        </p:spPr>
      </p:pic>
      <p:sp>
        <p:nvSpPr>
          <p:cNvPr id="61" name="TextBox 60"/>
          <p:cNvSpPr txBox="1"/>
          <p:nvPr/>
        </p:nvSpPr>
        <p:spPr>
          <a:xfrm>
            <a:off x="1441450" y="4593590"/>
            <a:ext cx="7453630" cy="443230"/>
          </a:xfrm>
          <a:prstGeom prst="rect">
            <a:avLst/>
          </a:prstGeom>
          <a:noFill/>
        </p:spPr>
        <p:txBody>
          <a:bodyPr wrap="square" lIns="121917" tIns="60958" rIns="121917" bIns="60958" rtlCol="0">
            <a:spAutoFit/>
          </a:bodyPr>
          <a:p>
            <a:r>
              <a:rPr lang="en-US" sz="2100" b="1" dirty="0">
                <a:solidFill>
                  <a:schemeClr val="accent2"/>
                </a:solidFill>
                <a:latin typeface="微软雅黑" panose="020B0503020204020204" charset="-122"/>
                <a:ea typeface="微软雅黑" panose="020B0503020204020204" charset="-122"/>
              </a:rPr>
              <a:t>Data clean &amp; transform</a:t>
            </a:r>
            <a:endParaRPr lang="en-US" sz="2100" b="1" dirty="0">
              <a:solidFill>
                <a:schemeClr val="accent2"/>
              </a:solidFill>
              <a:latin typeface="微软雅黑" panose="020B0503020204020204" charset="-122"/>
              <a:ea typeface="微软雅黑" panose="020B0503020204020204" charset="-122"/>
            </a:endParaRPr>
          </a:p>
        </p:txBody>
      </p:sp>
      <p:sp>
        <p:nvSpPr>
          <p:cNvPr id="9" name="文本框 8"/>
          <p:cNvSpPr txBox="1"/>
          <p:nvPr/>
        </p:nvSpPr>
        <p:spPr>
          <a:xfrm>
            <a:off x="1499235" y="5036820"/>
            <a:ext cx="7338060" cy="1168400"/>
          </a:xfrm>
          <a:prstGeom prst="rect">
            <a:avLst/>
          </a:prstGeom>
          <a:noFill/>
        </p:spPr>
        <p:txBody>
          <a:bodyPr wrap="square" rtlCol="0">
            <a:spAutoFit/>
          </a:bodyPr>
          <a:p>
            <a:pPr marL="285750" indent="-285750">
              <a:buFont typeface="Wingdings" panose="05000000000000000000" charset="0"/>
              <a:buChar char="l"/>
            </a:pPr>
            <a:r>
              <a:rPr lang="zh-CN" altLang="en-US" sz="1400">
                <a:latin typeface="Microsoft YaHei UI" panose="020B0503020204020204" charset="-122"/>
                <a:ea typeface="Microsoft YaHei UI" panose="020B0503020204020204" charset="-122"/>
              </a:rPr>
              <a:t>Avoid ambiguity , we think the </a:t>
            </a:r>
            <a:r>
              <a:rPr lang="en-US" altLang="zh-CN" sz="1400">
                <a:latin typeface="Microsoft YaHei UI" panose="020B0503020204020204" charset="-122"/>
                <a:ea typeface="Microsoft YaHei UI" panose="020B0503020204020204" charset="-122"/>
              </a:rPr>
              <a:t>S</a:t>
            </a:r>
            <a:r>
              <a:rPr lang="zh-CN" altLang="en-US" sz="1400">
                <a:latin typeface="Microsoft YaHei UI" panose="020B0503020204020204" charset="-122"/>
                <a:ea typeface="Microsoft YaHei UI" panose="020B0503020204020204" charset="-122"/>
              </a:rPr>
              <a:t>tar &gt;3 , it is positive ; </a:t>
            </a:r>
            <a:r>
              <a:rPr lang="en-US" altLang="zh-CN" sz="1400">
                <a:latin typeface="Microsoft YaHei UI" panose="020B0503020204020204" charset="-122"/>
                <a:ea typeface="Microsoft YaHei UI" panose="020B0503020204020204" charset="-122"/>
                <a:sym typeface="+mn-ea"/>
              </a:rPr>
              <a:t>S</a:t>
            </a:r>
            <a:r>
              <a:rPr lang="zh-CN" altLang="en-US" sz="1400">
                <a:latin typeface="Microsoft YaHei UI" panose="020B0503020204020204" charset="-122"/>
                <a:ea typeface="Microsoft YaHei UI" panose="020B0503020204020204" charset="-122"/>
                <a:sym typeface="+mn-ea"/>
              </a:rPr>
              <a:t>tar </a:t>
            </a:r>
            <a:r>
              <a:rPr lang="zh-CN" altLang="en-US" sz="1400">
                <a:latin typeface="Microsoft YaHei UI" panose="020B0503020204020204" charset="-122"/>
                <a:ea typeface="Microsoft YaHei UI" panose="020B0503020204020204" charset="-122"/>
              </a:rPr>
              <a:t>&lt; 3 , it is the negative review. Drop the data </a:t>
            </a:r>
            <a:r>
              <a:rPr lang="en-US" altLang="zh-CN" sz="1400">
                <a:latin typeface="Microsoft YaHei UI" panose="020B0503020204020204" charset="-122"/>
                <a:ea typeface="Microsoft YaHei UI" panose="020B0503020204020204" charset="-122"/>
              </a:rPr>
              <a:t>which's </a:t>
            </a:r>
            <a:r>
              <a:rPr lang="zh-CN" altLang="en-US" sz="1400">
                <a:latin typeface="Microsoft YaHei UI" panose="020B0503020204020204" charset="-122"/>
                <a:ea typeface="Microsoft YaHei UI" panose="020B0503020204020204" charset="-122"/>
              </a:rPr>
              <a:t>star ==3</a:t>
            </a:r>
            <a:r>
              <a:rPr lang="en-US" altLang="zh-CN" sz="1400">
                <a:latin typeface="Microsoft YaHei UI" panose="020B0503020204020204" charset="-122"/>
                <a:ea typeface="Microsoft YaHei UI" panose="020B0503020204020204" charset="-122"/>
              </a:rPr>
              <a:t>. </a:t>
            </a:r>
            <a:endParaRPr lang="zh-CN" altLang="en-US" sz="1400">
              <a:latin typeface="Microsoft YaHei UI" panose="020B0503020204020204" charset="-122"/>
              <a:ea typeface="Microsoft YaHei UI" panose="020B0503020204020204" charset="-122"/>
            </a:endParaRPr>
          </a:p>
          <a:p>
            <a:pPr marL="285750" indent="-285750">
              <a:buFont typeface="Wingdings" panose="05000000000000000000" charset="0"/>
              <a:buChar char="l"/>
            </a:pPr>
            <a:r>
              <a:rPr lang="zh-CN" altLang="en-US" sz="1400">
                <a:latin typeface="Microsoft YaHei UI" panose="020B0503020204020204" charset="-122"/>
                <a:ea typeface="Microsoft YaHei UI" panose="020B0503020204020204" charset="-122"/>
              </a:rPr>
              <a:t>Drop the len</a:t>
            </a:r>
            <a:r>
              <a:rPr lang="en-US" altLang="zh-CN" sz="1400">
                <a:latin typeface="Microsoft YaHei UI" panose="020B0503020204020204" charset="-122"/>
                <a:ea typeface="Microsoft YaHei UI" panose="020B0503020204020204" charset="-122"/>
              </a:rPr>
              <a:t>gth</a:t>
            </a:r>
            <a:r>
              <a:rPr lang="zh-CN" altLang="en-US" sz="1400">
                <a:latin typeface="Microsoft YaHei UI" panose="020B0503020204020204" charset="-122"/>
                <a:ea typeface="Microsoft YaHei UI" panose="020B0503020204020204" charset="-122"/>
              </a:rPr>
              <a:t> of </a:t>
            </a:r>
            <a:r>
              <a:rPr lang="en-US" altLang="zh-CN" sz="1400">
                <a:latin typeface="Microsoft YaHei UI" panose="020B0503020204020204" charset="-122"/>
                <a:ea typeface="Microsoft YaHei UI" panose="020B0503020204020204" charset="-122"/>
              </a:rPr>
              <a:t>comments </a:t>
            </a:r>
            <a:r>
              <a:rPr lang="zh-CN" altLang="en-US" sz="1400">
                <a:latin typeface="Microsoft YaHei UI" panose="020B0503020204020204" charset="-122"/>
                <a:ea typeface="Microsoft YaHei UI" panose="020B0503020204020204" charset="-122"/>
              </a:rPr>
              <a:t>== 0</a:t>
            </a:r>
            <a:endParaRPr lang="zh-CN" altLang="en-US" sz="1400">
              <a:latin typeface="Microsoft YaHei UI" panose="020B0503020204020204" charset="-122"/>
              <a:ea typeface="Microsoft YaHei UI" panose="020B0503020204020204" charset="-122"/>
            </a:endParaRPr>
          </a:p>
          <a:p>
            <a:pPr marL="285750" indent="-285750">
              <a:buFont typeface="Wingdings" panose="05000000000000000000" charset="0"/>
              <a:buChar char="l"/>
            </a:pPr>
            <a:r>
              <a:rPr lang="en-US" altLang="zh-CN" sz="1400">
                <a:latin typeface="Microsoft YaHei UI" panose="020B0503020204020204" charset="-122"/>
                <a:ea typeface="Microsoft YaHei UI" panose="020B0503020204020204" charset="-122"/>
              </a:rPr>
              <a:t>Cut the comments into words(split with space</a:t>
            </a:r>
            <a:r>
              <a:rPr lang="en-US" altLang="zh-CN" sz="1400">
                <a:latin typeface="Microsoft YaHei UI" panose="020B0503020204020204" charset="-122"/>
                <a:ea typeface="Microsoft YaHei UI" panose="020B0503020204020204" charset="-122"/>
              </a:rPr>
              <a:t>)</a:t>
            </a:r>
            <a:endParaRPr lang="en-US" altLang="zh-CN" sz="1400">
              <a:latin typeface="Microsoft YaHei UI" panose="020B0503020204020204" charset="-122"/>
              <a:ea typeface="Microsoft YaHei UI" panose="020B0503020204020204" charset="-122"/>
            </a:endParaRPr>
          </a:p>
          <a:p>
            <a:pPr marL="285750" indent="-285750">
              <a:buFont typeface="Wingdings" panose="05000000000000000000" charset="0"/>
              <a:buChar char="l"/>
            </a:pPr>
            <a:r>
              <a:rPr lang="en-US" altLang="zh-CN" sz="1400">
                <a:latin typeface="Microsoft YaHei UI" panose="020B0503020204020204" charset="-122"/>
                <a:ea typeface="Microsoft YaHei UI" panose="020B0503020204020204" charset="-122"/>
              </a:rPr>
              <a:t>Filter the stopwords</a:t>
            </a:r>
            <a:endParaRPr lang="zh-CN" altLang="en-US" sz="1400">
              <a:latin typeface="Microsoft YaHei UI" panose="020B0503020204020204" charset="-122"/>
              <a:ea typeface="Microsoft YaHei UI" panose="020B0503020204020204" charset="-122"/>
            </a:endParaRPr>
          </a:p>
        </p:txBody>
      </p:sp>
    </p:spTree>
  </p:cSld>
  <p:clrMapOvr>
    <a:masterClrMapping/>
  </p:clrMapOvr>
  <p:transition spd="slow"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3</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58" y="351898"/>
            <a:ext cx="4690556"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rPr>
              <a:t>Scikit-learn  Naive Bayes</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descr="2018-05-30-22-01-20-443135"/>
          <p:cNvPicPr>
            <a:picLocks noChangeAspect="1"/>
          </p:cNvPicPr>
          <p:nvPr/>
        </p:nvPicPr>
        <p:blipFill>
          <a:blip r:embed="rId1"/>
          <a:stretch>
            <a:fillRect/>
          </a:stretch>
        </p:blipFill>
        <p:spPr>
          <a:xfrm>
            <a:off x="1003935" y="1309370"/>
            <a:ext cx="7830185" cy="4883150"/>
          </a:xfrm>
          <a:prstGeom prst="rect">
            <a:avLst/>
          </a:prstGeom>
        </p:spPr>
      </p:pic>
      <p:sp>
        <p:nvSpPr>
          <p:cNvPr id="3" name="文本框 2"/>
          <p:cNvSpPr txBox="1"/>
          <p:nvPr/>
        </p:nvSpPr>
        <p:spPr>
          <a:xfrm>
            <a:off x="8748395" y="1199515"/>
            <a:ext cx="2534920" cy="2306955"/>
          </a:xfrm>
          <a:prstGeom prst="rect">
            <a:avLst/>
          </a:prstGeom>
          <a:noFill/>
        </p:spPr>
        <p:txBody>
          <a:bodyPr wrap="square" rtlCol="0">
            <a:spAutoFit/>
          </a:bodyPr>
          <a:p>
            <a:r>
              <a:rPr lang="en-US" altLang="zh-CN"/>
              <a:t>Use the sheet to select module</a:t>
            </a:r>
            <a:endParaRPr lang="en-US" altLang="zh-CN"/>
          </a:p>
          <a:p>
            <a:endParaRPr lang="en-US" altLang="zh-CN"/>
          </a:p>
          <a:p>
            <a:r>
              <a:rPr lang="en-US" altLang="zh-CN"/>
              <a:t>Labeled data, text Data , &lt;100k</a:t>
            </a:r>
            <a:endParaRPr lang="en-US" altLang="zh-CN"/>
          </a:p>
          <a:p>
            <a:endParaRPr lang="en-US" altLang="zh-CN"/>
          </a:p>
          <a:p>
            <a:r>
              <a:rPr lang="en-US" altLang="zh-CN"/>
              <a:t>At last , to find  Naive Bayes</a:t>
            </a:r>
            <a:endParaRPr lang="en-US" altLang="zh-CN"/>
          </a:p>
        </p:txBody>
      </p:sp>
    </p:spTree>
  </p:cSld>
  <p:clrMapOvr>
    <a:masterClrMapping/>
  </p:clrMapOvr>
  <p:transition spd="slow"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14:bounceEnd="36000">
                                          <p:cBhvr additive="base">
                                            <p:cTn id="20" dur="500" fill="hold"/>
                                            <p:tgtEl>
                                              <p:spTgt spid="56"/>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2" grpId="0"/>
          <p:bldP spid="61" grpId="0"/>
          <p:bldP spid="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additive="base">
                                            <p:cTn id="20" dur="500" fill="hold"/>
                                            <p:tgtEl>
                                              <p:spTgt spid="56"/>
                                            </p:tgtEl>
                                            <p:attrNameLst>
                                              <p:attrName>ppt_x</p:attrName>
                                            </p:attrNameLst>
                                          </p:cBhvr>
                                          <p:tavLst>
                                            <p:tav tm="0">
                                              <p:val>
                                                <p:strVal val="1+#ppt_w/2"/>
                                              </p:val>
                                            </p:tav>
                                            <p:tav tm="100000">
                                              <p:val>
                                                <p:strVal val="#ppt_x"/>
                                              </p:val>
                                            </p:tav>
                                          </p:tavLst>
                                        </p:anim>
                                        <p:anim calcmode="lin" valueType="num">
                                          <p:cBhvr additive="base">
                                            <p:cTn id="2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2" grpId="0"/>
          <p:bldP spid="61" grpId="0"/>
          <p:bldP spid="5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397123" y="-542695"/>
            <a:ext cx="2555690" cy="2296167"/>
            <a:chOff x="-1344978" y="-685187"/>
            <a:chExt cx="6781080" cy="6092478"/>
          </a:xfrm>
        </p:grpSpPr>
        <p:sp>
          <p:nvSpPr>
            <p:cNvPr id="27" name="椭圆 2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椭圆 3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3" name="椭圆 5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42" name="TextBox 60"/>
          <p:cNvSpPr>
            <a:spLocks noChangeArrowheads="1"/>
          </p:cNvSpPr>
          <p:nvPr/>
        </p:nvSpPr>
        <p:spPr bwMode="auto">
          <a:xfrm>
            <a:off x="2292580"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52" name="TextBox 60"/>
          <p:cNvSpPr>
            <a:spLocks noChangeArrowheads="1"/>
          </p:cNvSpPr>
          <p:nvPr/>
        </p:nvSpPr>
        <p:spPr bwMode="auto">
          <a:xfrm>
            <a:off x="5645891"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sp>
        <p:nvSpPr>
          <p:cNvPr id="61" name="TextBox 60"/>
          <p:cNvSpPr>
            <a:spLocks noChangeArrowheads="1"/>
          </p:cNvSpPr>
          <p:nvPr/>
        </p:nvSpPr>
        <p:spPr bwMode="auto">
          <a:xfrm>
            <a:off x="9104144" y="4231169"/>
            <a:ext cx="116954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charset="-122"/>
                <a:ea typeface="微软雅黑" panose="020B0503020204020204" charset="-122"/>
                <a:sym typeface="Arial" panose="020B0604020202020204" pitchFamily="34" charset="0"/>
              </a:rPr>
              <a:t>添加标题</a:t>
            </a:r>
            <a:endParaRPr lang="zh-CN" altLang="en-US" dirty="0">
              <a:solidFill>
                <a:schemeClr val="bg1"/>
              </a:solidFill>
              <a:latin typeface="微软雅黑" panose="020B0503020204020204" charset="-122"/>
              <a:ea typeface="微软雅黑" panose="020B0503020204020204" charset="-122"/>
            </a:endParaRPr>
          </a:p>
        </p:txBody>
      </p:sp>
      <p:cxnSp>
        <p:nvCxnSpPr>
          <p:cNvPr id="54" name="直接连接符 5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平行四边形 5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3</a:t>
            </a:r>
            <a:endParaRPr lang="zh-CN" altLang="en-US" sz="3600" dirty="0">
              <a:solidFill>
                <a:schemeClr val="tx1">
                  <a:lumMod val="75000"/>
                  <a:lumOff val="25000"/>
                </a:schemeClr>
              </a:solidFill>
              <a:ea typeface="微软雅黑" panose="020B0503020204020204" charset="-122"/>
            </a:endParaRPr>
          </a:p>
        </p:txBody>
      </p:sp>
      <p:sp>
        <p:nvSpPr>
          <p:cNvPr id="56" name="矩形 55"/>
          <p:cNvSpPr/>
          <p:nvPr/>
        </p:nvSpPr>
        <p:spPr>
          <a:xfrm>
            <a:off x="3206115" y="351790"/>
            <a:ext cx="7528560"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rPr>
              <a:t>Explore the data format - vectorization</a:t>
            </a:r>
            <a:endParaRPr lang="en-US" altLang="zh-CN" sz="24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1743075" y="1122680"/>
            <a:ext cx="8705215" cy="2399665"/>
          </a:xfrm>
          <a:prstGeom prst="rect">
            <a:avLst/>
          </a:prstGeom>
          <a:noFill/>
        </p:spPr>
        <p:txBody>
          <a:bodyPr wrap="square" rtlCol="0" anchor="t">
            <a:spAutoFit/>
          </a:bodyPr>
          <a:p>
            <a:r>
              <a:rPr lang="en-US" altLang="zh-CN"/>
              <a:t>For example</a:t>
            </a:r>
            <a:r>
              <a:rPr lang="zh-CN" altLang="en-US"/>
              <a:t>： </a:t>
            </a:r>
            <a:endParaRPr lang="zh-CN" altLang="en-US"/>
          </a:p>
          <a:p>
            <a:r>
              <a:rPr lang="zh-CN" altLang="en-US" sz="1400" i="1"/>
              <a:t>I love the game.</a:t>
            </a:r>
            <a:endParaRPr lang="zh-CN" altLang="en-US" sz="1400" i="1"/>
          </a:p>
          <a:p>
            <a:r>
              <a:rPr lang="zh-CN" altLang="en-US" sz="1400" i="1"/>
              <a:t>I hate the game.</a:t>
            </a:r>
            <a:endParaRPr lang="zh-CN" altLang="en-US"/>
          </a:p>
          <a:p>
            <a:r>
              <a:rPr lang="zh-CN" altLang="en-US"/>
              <a:t>Then we can simply extract the following features (in other words, list all the words)：</a:t>
            </a:r>
            <a:endParaRPr lang="zh-CN" altLang="en-US"/>
          </a:p>
          <a:p>
            <a:r>
              <a:rPr lang="zh-CN" altLang="en-US" sz="1400" i="1"/>
              <a:t>I </a:t>
            </a:r>
            <a:r>
              <a:rPr lang="en-US" altLang="zh-CN" sz="1400" i="1"/>
              <a:t>,</a:t>
            </a:r>
            <a:r>
              <a:rPr lang="zh-CN" altLang="en-US" sz="1400" i="1"/>
              <a:t> </a:t>
            </a:r>
            <a:r>
              <a:rPr lang="en-US" altLang="zh-CN" sz="1400" i="1"/>
              <a:t>	</a:t>
            </a:r>
            <a:r>
              <a:rPr lang="zh-CN" altLang="en-US" sz="1400" i="1"/>
              <a:t>love</a:t>
            </a:r>
            <a:r>
              <a:rPr lang="en-US" altLang="zh-CN" sz="1400" i="1"/>
              <a:t>,	</a:t>
            </a:r>
            <a:r>
              <a:rPr lang="zh-CN" altLang="en-US" sz="1400" i="1"/>
              <a:t>hate</a:t>
            </a:r>
            <a:r>
              <a:rPr lang="en-US" altLang="zh-CN" sz="1400" i="1"/>
              <a:t>,	</a:t>
            </a:r>
            <a:r>
              <a:rPr lang="zh-CN" altLang="en-US" sz="1400" i="1"/>
              <a:t>the</a:t>
            </a:r>
            <a:r>
              <a:rPr lang="en-US" altLang="zh-CN" sz="1400" i="1"/>
              <a:t>,	</a:t>
            </a:r>
            <a:r>
              <a:rPr lang="zh-CN" altLang="en-US" sz="1400" i="1"/>
              <a:t>game</a:t>
            </a:r>
            <a:endParaRPr lang="zh-CN" altLang="en-US"/>
          </a:p>
          <a:p>
            <a:r>
              <a:rPr lang="zh-CN" altLang="en-US"/>
              <a:t>For each sentence, count the number of features。</a:t>
            </a:r>
            <a:r>
              <a:rPr lang="en-US"/>
              <a:t>T</a:t>
            </a:r>
            <a:r>
              <a:rPr lang="zh-CN" altLang="en-US"/>
              <a:t>wo sentences </a:t>
            </a:r>
            <a:r>
              <a:rPr lang="en-US" altLang="zh-CN"/>
              <a:t>above</a:t>
            </a:r>
            <a:r>
              <a:rPr lang="zh-CN" altLang="en-US"/>
              <a:t> are translated into the following table：</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1929765" y="2924175"/>
            <a:ext cx="6667500" cy="1009650"/>
          </a:xfrm>
          <a:prstGeom prst="rect">
            <a:avLst/>
          </a:prstGeom>
        </p:spPr>
      </p:pic>
      <p:sp>
        <p:nvSpPr>
          <p:cNvPr id="6" name="文本框 5"/>
          <p:cNvSpPr txBox="1"/>
          <p:nvPr/>
        </p:nvSpPr>
        <p:spPr>
          <a:xfrm>
            <a:off x="1743075" y="4076700"/>
            <a:ext cx="2917190" cy="922020"/>
          </a:xfrm>
          <a:prstGeom prst="rect">
            <a:avLst/>
          </a:prstGeom>
          <a:noFill/>
        </p:spPr>
        <p:txBody>
          <a:bodyPr wrap="square" rtlCol="0">
            <a:spAutoFit/>
          </a:bodyPr>
          <a:p>
            <a:r>
              <a:rPr lang="en-US" altLang="zh-CN"/>
              <a:t>Here, we use （bag of words）</a:t>
            </a:r>
            <a:endParaRPr lang="en-US" altLang="zh-CN"/>
          </a:p>
          <a:p>
            <a:r>
              <a:rPr lang="en-US" altLang="zh-CN"/>
              <a:t>Each word is treated as a separate feature</a:t>
            </a:r>
            <a:endParaRPr lang="en-US" altLang="zh-CN"/>
          </a:p>
        </p:txBody>
      </p:sp>
      <p:pic>
        <p:nvPicPr>
          <p:cNvPr id="7" name="图片 6" descr="2018-05-30-22-01-20-489076"/>
          <p:cNvPicPr>
            <a:picLocks noChangeAspect="1"/>
          </p:cNvPicPr>
          <p:nvPr/>
        </p:nvPicPr>
        <p:blipFill>
          <a:blip r:embed="rId2"/>
          <a:stretch>
            <a:fillRect/>
          </a:stretch>
        </p:blipFill>
        <p:spPr>
          <a:xfrm>
            <a:off x="5199380" y="4015740"/>
            <a:ext cx="4020820" cy="2681605"/>
          </a:xfrm>
          <a:prstGeom prst="rect">
            <a:avLst/>
          </a:prstGeom>
        </p:spPr>
      </p:pic>
    </p:spTree>
  </p:cSld>
  <p:clrMapOvr>
    <a:masterClrMapping/>
  </p:clrMapOvr>
  <p:transition spd="slow" advTm="0">
    <p:pull/>
  </p:transition>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ISPRING_PRESENTATION_TITLE" val="PowerPoint 演示文稿"/>
  <p:tag name="KSO_WM_DOC_GUID" val="{9e7b829f-c285-4307-aa73-bd990a098e76}"/>
</p:tagLst>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5868</Words>
  <Application>WPS 演示</Application>
  <PresentationFormat>自定义</PresentationFormat>
  <Paragraphs>285</Paragraphs>
  <Slides>17</Slides>
  <Notes>28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Times New Roman</vt:lpstr>
      <vt:lpstr>Calibri</vt:lpstr>
      <vt:lpstr>Wingdings</vt:lpstr>
      <vt:lpstr>Microsoft YaHei UI</vt:lpstr>
      <vt:lpstr>方正兰亭黑_GBK</vt:lpstr>
      <vt:lpstr>黑体</vt:lpstr>
      <vt:lpstr>Impact</vt:lpstr>
      <vt:lpstr>Arial Unicode MS</vt:lpstr>
      <vt:lpstr>Calibri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caroline</cp:lastModifiedBy>
  <cp:revision>133</cp:revision>
  <dcterms:created xsi:type="dcterms:W3CDTF">2015-01-07T12:23:00Z</dcterms:created>
  <dcterms:modified xsi:type="dcterms:W3CDTF">2019-08-20T23:08:39Z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2052-11.1.0.8984</vt:lpwstr>
  </property>
</Properties>
</file>