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76" r:id="rId4"/>
    <p:sldId id="296" r:id="rId5"/>
    <p:sldId id="297" r:id="rId6"/>
    <p:sldId id="298" r:id="rId7"/>
    <p:sldId id="299" r:id="rId8"/>
  </p:sldIdLst>
  <p:sldSz cx="9144000" cy="5143500" type="screen16x9"/>
  <p:notesSz cx="6858000" cy="9144000"/>
  <p:custDataLst>
    <p:tags r:id="rId13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D9D9D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3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5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DDD66-91AC-4942-A6E5-4BB866E8D1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D8FD0-34C5-4A18-AD3F-D0459C1059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4DF5964-A30F-497B-92EC-23C803A9D73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E821DDFF-E586-42CF-9B46-DA71C53CF42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900000">
            <a:off x="1356941" y="-1297815"/>
            <a:ext cx="6896764" cy="5945486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方正兰亭细黑_GBK" panose="02000000000000000000" pitchFamily="2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8900000">
            <a:off x="476376" y="-1297815"/>
            <a:ext cx="6896764" cy="5945486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方正兰亭细黑_GBK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62300" y="2748298"/>
            <a:ext cx="28283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莫康龙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200809010431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24" y="3407690"/>
            <a:ext cx="441256" cy="63346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278380" y="1350645"/>
            <a:ext cx="47459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实验二</a:t>
            </a:r>
            <a:endParaRPr lang="zh-CN" altLang="en-US" sz="4000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/>
            <a:r>
              <a:rPr lang="zh-CN" altLang="en-US" sz="4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性能检测软件使用</a:t>
            </a:r>
            <a:endParaRPr lang="zh-CN" altLang="en-US" sz="4000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20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25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build="p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7747553" y="421165"/>
            <a:ext cx="806797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73330" y="109077"/>
            <a:ext cx="1490565" cy="590999"/>
            <a:chOff x="1129033" y="49188"/>
            <a:chExt cx="1656184" cy="656665"/>
          </a:xfrm>
        </p:grpSpPr>
        <p:sp>
          <p:nvSpPr>
            <p:cNvPr id="13" name="任意多边形 12"/>
            <p:cNvSpPr/>
            <p:nvPr/>
          </p:nvSpPr>
          <p:spPr>
            <a:xfrm>
              <a:off x="1129034" y="49188"/>
              <a:ext cx="1570758" cy="656665"/>
            </a:xfrm>
            <a:custGeom>
              <a:avLst/>
              <a:gdLst>
                <a:gd name="connsiteX0" fmla="*/ 347608 w 1390436"/>
                <a:gd name="connsiteY0" fmla="*/ 0 h 842499"/>
                <a:gd name="connsiteX1" fmla="*/ 1075798 w 1390436"/>
                <a:gd name="connsiteY1" fmla="*/ 0 h 842499"/>
                <a:gd name="connsiteX2" fmla="*/ 1075798 w 1390436"/>
                <a:gd name="connsiteY2" fmla="*/ 4029 h 842499"/>
                <a:gd name="connsiteX3" fmla="*/ 1112882 w 1390436"/>
                <a:gd name="connsiteY3" fmla="*/ 8559 h 842499"/>
                <a:gd name="connsiteX4" fmla="*/ 1390436 w 1390436"/>
                <a:gd name="connsiteY4" fmla="*/ 421250 h 842499"/>
                <a:gd name="connsiteX5" fmla="*/ 1112882 w 1390436"/>
                <a:gd name="connsiteY5" fmla="*/ 833941 h 842499"/>
                <a:gd name="connsiteX6" fmla="*/ 1075798 w 1390436"/>
                <a:gd name="connsiteY6" fmla="*/ 838471 h 842499"/>
                <a:gd name="connsiteX7" fmla="*/ 1075798 w 1390436"/>
                <a:gd name="connsiteY7" fmla="*/ 842497 h 842499"/>
                <a:gd name="connsiteX8" fmla="*/ 1042843 w 1390436"/>
                <a:gd name="connsiteY8" fmla="*/ 842497 h 842499"/>
                <a:gd name="connsiteX9" fmla="*/ 1042827 w 1390436"/>
                <a:gd name="connsiteY9" fmla="*/ 842499 h 842499"/>
                <a:gd name="connsiteX10" fmla="*/ 1042811 w 1390436"/>
                <a:gd name="connsiteY10" fmla="*/ 842497 h 842499"/>
                <a:gd name="connsiteX11" fmla="*/ 347625 w 1390436"/>
                <a:gd name="connsiteY11" fmla="*/ 842497 h 842499"/>
                <a:gd name="connsiteX12" fmla="*/ 347609 w 1390436"/>
                <a:gd name="connsiteY12" fmla="*/ 842499 h 842499"/>
                <a:gd name="connsiteX13" fmla="*/ 0 w 1390436"/>
                <a:gd name="connsiteY13" fmla="*/ 421250 h 842499"/>
                <a:gd name="connsiteX14" fmla="*/ 277554 w 1390436"/>
                <a:gd name="connsiteY14" fmla="*/ 8559 h 842499"/>
                <a:gd name="connsiteX15" fmla="*/ 347608 w 1390436"/>
                <a:gd name="connsiteY15" fmla="*/ 1 h 84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90436" h="842499">
                  <a:moveTo>
                    <a:pt x="347608" y="0"/>
                  </a:moveTo>
                  <a:lnTo>
                    <a:pt x="1075798" y="0"/>
                  </a:lnTo>
                  <a:lnTo>
                    <a:pt x="1075798" y="4029"/>
                  </a:lnTo>
                  <a:lnTo>
                    <a:pt x="1112882" y="8559"/>
                  </a:lnTo>
                  <a:cubicBezTo>
                    <a:pt x="1271282" y="47839"/>
                    <a:pt x="1390436" y="217682"/>
                    <a:pt x="1390436" y="421250"/>
                  </a:cubicBezTo>
                  <a:cubicBezTo>
                    <a:pt x="1390436" y="624818"/>
                    <a:pt x="1271282" y="794661"/>
                    <a:pt x="1112882" y="833941"/>
                  </a:cubicBezTo>
                  <a:lnTo>
                    <a:pt x="1075798" y="838471"/>
                  </a:lnTo>
                  <a:lnTo>
                    <a:pt x="1075798" y="842497"/>
                  </a:lnTo>
                  <a:lnTo>
                    <a:pt x="1042843" y="842497"/>
                  </a:lnTo>
                  <a:lnTo>
                    <a:pt x="1042827" y="842499"/>
                  </a:lnTo>
                  <a:lnTo>
                    <a:pt x="1042811" y="842497"/>
                  </a:lnTo>
                  <a:lnTo>
                    <a:pt x="347625" y="842497"/>
                  </a:lnTo>
                  <a:lnTo>
                    <a:pt x="347609" y="842499"/>
                  </a:lnTo>
                  <a:cubicBezTo>
                    <a:pt x="155630" y="842499"/>
                    <a:pt x="0" y="653899"/>
                    <a:pt x="0" y="421250"/>
                  </a:cubicBezTo>
                  <a:cubicBezTo>
                    <a:pt x="0" y="217682"/>
                    <a:pt x="119154" y="47839"/>
                    <a:pt x="277554" y="8559"/>
                  </a:cubicBezTo>
                  <a:lnTo>
                    <a:pt x="347608" y="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innerShdw blurRad="76200" dist="63500" dir="13500000">
                <a:schemeClr val="tx1">
                  <a:lumMod val="85000"/>
                  <a:lumOff val="1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2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1129033" y="192855"/>
              <a:ext cx="1656184" cy="377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2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gprof</a:t>
              </a:r>
              <a:endParaRPr lang="en-US" altLang="zh-CN" sz="162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0350" y="1062990"/>
            <a:ext cx="4659630" cy="41560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200"/>
              <a:t>Flat profile: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Each sample counts as 0.01 seconds.</a:t>
            </a:r>
            <a:endParaRPr lang="zh-CN" altLang="en-US" sz="1200"/>
          </a:p>
          <a:p>
            <a:r>
              <a:rPr lang="zh-CN" altLang="en-US" sz="1200"/>
              <a:t>  %   cumulative   self              self     total           </a:t>
            </a:r>
            <a:endParaRPr lang="zh-CN" altLang="en-US" sz="1200"/>
          </a:p>
          <a:p>
            <a:r>
              <a:rPr lang="zh-CN" altLang="en-US" sz="1200"/>
              <a:t> time   seconds   seconds    calls   s/call   s/call  name    </a:t>
            </a:r>
            <a:endParaRPr lang="zh-CN" altLang="en-US" sz="1200"/>
          </a:p>
          <a:p>
            <a:r>
              <a:rPr lang="zh-CN" altLang="en-US" sz="1200"/>
              <a:t> 99.13     10.35    10.35        1    10.35    10.35  Mul</a:t>
            </a:r>
            <a:endParaRPr lang="zh-CN" altLang="en-US" sz="1200"/>
          </a:p>
          <a:p>
            <a:r>
              <a:rPr lang="zh-CN" altLang="en-US" sz="1200"/>
              <a:t>  0.19     10.37     0.02        3     0.01     0.01  Init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granularity: each sample hit covers 2 byte(s) for 0.10% of 10.37 seconds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index % time    self  children    called     name</a:t>
            </a:r>
            <a:endParaRPr lang="zh-CN" altLang="en-US" sz="1200"/>
          </a:p>
          <a:p>
            <a:r>
              <a:rPr lang="zh-CN" altLang="en-US" sz="1200"/>
              <a:t>                                                 &lt;spontaneous&gt;</a:t>
            </a:r>
            <a:endParaRPr lang="zh-CN" altLang="en-US" sz="1200"/>
          </a:p>
          <a:p>
            <a:r>
              <a:rPr lang="zh-CN" altLang="en-US" sz="1200"/>
              <a:t>[1]    100.0    0.00   10.37                 main [1]</a:t>
            </a:r>
            <a:endParaRPr lang="zh-CN" altLang="en-US" sz="1200"/>
          </a:p>
          <a:p>
            <a:r>
              <a:rPr lang="zh-CN" altLang="en-US" sz="1200"/>
              <a:t>               10.35    0.00       1/1           Mul [2]</a:t>
            </a:r>
            <a:endParaRPr lang="zh-CN" altLang="en-US" sz="1200"/>
          </a:p>
          <a:p>
            <a:r>
              <a:rPr lang="zh-CN" altLang="en-US" sz="1200"/>
              <a:t>                0.02    0.00       3/3           Init [3]</a:t>
            </a:r>
            <a:endParaRPr lang="zh-CN" altLang="en-US" sz="1200"/>
          </a:p>
          <a:p>
            <a:r>
              <a:rPr lang="zh-CN" altLang="en-US" sz="1200"/>
              <a:t>-----------------------------------------------</a:t>
            </a:r>
            <a:endParaRPr lang="zh-CN" altLang="en-US" sz="1200"/>
          </a:p>
          <a:p>
            <a:r>
              <a:rPr lang="zh-CN" altLang="en-US" sz="1200"/>
              <a:t>               10.35    0.00       1/1           main [1]</a:t>
            </a:r>
            <a:endParaRPr lang="zh-CN" altLang="en-US" sz="1200"/>
          </a:p>
          <a:p>
            <a:r>
              <a:rPr lang="zh-CN" altLang="en-US" sz="1200"/>
              <a:t>[2]     99.8   10.35    0.00       1         Mul [2]</a:t>
            </a:r>
            <a:endParaRPr lang="zh-CN" altLang="en-US" sz="1200"/>
          </a:p>
          <a:p>
            <a:r>
              <a:rPr lang="zh-CN" altLang="en-US" sz="1200"/>
              <a:t>-----------------------------------------------</a:t>
            </a:r>
            <a:endParaRPr lang="zh-CN" altLang="en-US" sz="1200"/>
          </a:p>
          <a:p>
            <a:r>
              <a:rPr lang="zh-CN" altLang="en-US" sz="1200"/>
              <a:t>                0.02    0.00       3/3           main [1]</a:t>
            </a:r>
            <a:endParaRPr lang="zh-CN" altLang="en-US" sz="1200"/>
          </a:p>
          <a:p>
            <a:r>
              <a:rPr lang="zh-CN" altLang="en-US" sz="1200"/>
              <a:t>[3]      0.2    0.02    0.00       3         Init [3]</a:t>
            </a:r>
            <a:endParaRPr lang="zh-CN" altLang="en-US" sz="1200"/>
          </a:p>
          <a:p>
            <a:r>
              <a:rPr lang="zh-CN" altLang="en-US" sz="1200"/>
              <a:t>-----------------------------------------------</a:t>
            </a:r>
            <a:endParaRPr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5223510" y="1081405"/>
            <a:ext cx="3463290" cy="3207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三个函数，</a:t>
            </a:r>
            <a:r>
              <a:rPr lang="en-US" altLang="zh-CN"/>
              <a:t>main</a:t>
            </a:r>
            <a:r>
              <a:rPr lang="zh-CN" altLang="en-US"/>
              <a:t>，</a:t>
            </a:r>
            <a:r>
              <a:rPr lang="en-US" altLang="zh-CN"/>
              <a:t>Mul</a:t>
            </a:r>
            <a:r>
              <a:rPr lang="zh-CN" altLang="en-US"/>
              <a:t>，</a:t>
            </a:r>
            <a:r>
              <a:rPr lang="en-US" altLang="zh-CN"/>
              <a:t>Init</a:t>
            </a:r>
            <a:endParaRPr lang="en-US" altLang="zh-CN"/>
          </a:p>
          <a:p>
            <a:r>
              <a:rPr lang="en-US" altLang="zh-CN"/>
              <a:t>Mul</a:t>
            </a:r>
            <a:r>
              <a:rPr lang="zh-CN" altLang="en-US"/>
              <a:t>占</a:t>
            </a:r>
            <a:r>
              <a:rPr lang="en-US" altLang="zh-CN"/>
              <a:t>99.13%</a:t>
            </a:r>
            <a:r>
              <a:rPr lang="zh-CN" altLang="en-US"/>
              <a:t>的整体时间，被调用</a:t>
            </a:r>
            <a:r>
              <a:rPr lang="en-US" altLang="zh-CN"/>
              <a:t>1</a:t>
            </a:r>
            <a:r>
              <a:rPr lang="zh-CN" altLang="en-US"/>
              <a:t>次</a:t>
            </a:r>
            <a:endParaRPr lang="zh-CN" altLang="en-US"/>
          </a:p>
          <a:p>
            <a:r>
              <a:rPr lang="en-US" altLang="zh-CN">
                <a:sym typeface="+mn-ea"/>
              </a:rPr>
              <a:t>Init</a:t>
            </a:r>
            <a:r>
              <a:rPr lang="zh-CN" altLang="en-US">
                <a:sym typeface="+mn-ea"/>
              </a:rPr>
              <a:t>占</a:t>
            </a:r>
            <a:r>
              <a:rPr lang="en-US" altLang="zh-CN">
                <a:sym typeface="+mn-ea"/>
              </a:rPr>
              <a:t>0.19%</a:t>
            </a:r>
            <a:r>
              <a:rPr lang="zh-CN" altLang="en-US">
                <a:sym typeface="+mn-ea"/>
              </a:rPr>
              <a:t>的整体时间，被调用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次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函数之间的关系结构</a:t>
            </a:r>
            <a:endParaRPr lang="zh-CN" altLang="en-US"/>
          </a:p>
          <a:p>
            <a:r>
              <a:rPr lang="zh-CN" altLang="en-US"/>
              <a:t>【</a:t>
            </a:r>
            <a:r>
              <a:rPr lang="en-US" altLang="zh-CN"/>
              <a:t>1</a:t>
            </a:r>
            <a:r>
              <a:rPr lang="zh-CN" altLang="en-US"/>
              <a:t>】</a:t>
            </a:r>
            <a:r>
              <a:rPr lang="en-US" altLang="zh-CN"/>
              <a:t>main</a:t>
            </a:r>
            <a:r>
              <a:rPr lang="zh-CN" altLang="en-US"/>
              <a:t>里调用</a:t>
            </a:r>
            <a:r>
              <a:rPr lang="en-US" altLang="zh-CN"/>
              <a:t>Mul</a:t>
            </a:r>
            <a:r>
              <a:rPr lang="zh-CN" altLang="en-US"/>
              <a:t>和</a:t>
            </a:r>
            <a:r>
              <a:rPr lang="en-US" altLang="zh-CN"/>
              <a:t>Init</a:t>
            </a:r>
            <a:r>
              <a:rPr lang="zh-CN" altLang="en-US"/>
              <a:t>，并且写明了时间和调用次数</a:t>
            </a:r>
            <a:endParaRPr lang="zh-CN" altLang="en-US"/>
          </a:p>
          <a:p>
            <a:r>
              <a:rPr lang="zh-CN" altLang="en-US"/>
              <a:t>【</a:t>
            </a:r>
            <a:r>
              <a:rPr lang="en-US" altLang="zh-CN"/>
              <a:t>2</a:t>
            </a:r>
            <a:r>
              <a:rPr lang="zh-CN" altLang="en-US"/>
              <a:t>】</a:t>
            </a:r>
            <a:r>
              <a:rPr lang="en-US" altLang="zh-CN"/>
              <a:t>Mul</a:t>
            </a:r>
            <a:r>
              <a:rPr lang="zh-CN" altLang="en-US"/>
              <a:t>占了</a:t>
            </a:r>
            <a:r>
              <a:rPr lang="en-US" altLang="zh-CN"/>
              <a:t>main99.8%</a:t>
            </a:r>
            <a:r>
              <a:rPr lang="zh-CN" altLang="en-US"/>
              <a:t>的时间</a:t>
            </a:r>
            <a:endParaRPr lang="zh-CN" altLang="en-US"/>
          </a:p>
          <a:p>
            <a:r>
              <a:rPr lang="zh-CN" altLang="en-US"/>
              <a:t>【</a:t>
            </a:r>
            <a:r>
              <a:rPr lang="en-US" altLang="zh-CN"/>
              <a:t>3</a:t>
            </a:r>
            <a:r>
              <a:rPr lang="zh-CN" altLang="en-US"/>
              <a:t>】</a:t>
            </a:r>
            <a:r>
              <a:rPr lang="en-US" altLang="zh-CN"/>
              <a:t>Init</a:t>
            </a:r>
            <a:r>
              <a:rPr lang="zh-CN" altLang="en-US"/>
              <a:t>占了</a:t>
            </a:r>
            <a:r>
              <a:rPr lang="en-US" altLang="zh-CN"/>
              <a:t>main0.2%</a:t>
            </a:r>
            <a:r>
              <a:rPr lang="zh-CN" altLang="en-US"/>
              <a:t>的时间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7747553" y="421165"/>
            <a:ext cx="806797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73330" y="109077"/>
            <a:ext cx="1490565" cy="590999"/>
            <a:chOff x="1129033" y="49188"/>
            <a:chExt cx="1656184" cy="656665"/>
          </a:xfrm>
        </p:grpSpPr>
        <p:sp>
          <p:nvSpPr>
            <p:cNvPr id="13" name="任意多边形 12"/>
            <p:cNvSpPr/>
            <p:nvPr/>
          </p:nvSpPr>
          <p:spPr>
            <a:xfrm>
              <a:off x="1129034" y="49188"/>
              <a:ext cx="1570758" cy="656665"/>
            </a:xfrm>
            <a:custGeom>
              <a:avLst/>
              <a:gdLst>
                <a:gd name="connsiteX0" fmla="*/ 347608 w 1390436"/>
                <a:gd name="connsiteY0" fmla="*/ 0 h 842499"/>
                <a:gd name="connsiteX1" fmla="*/ 1075798 w 1390436"/>
                <a:gd name="connsiteY1" fmla="*/ 0 h 842499"/>
                <a:gd name="connsiteX2" fmla="*/ 1075798 w 1390436"/>
                <a:gd name="connsiteY2" fmla="*/ 4029 h 842499"/>
                <a:gd name="connsiteX3" fmla="*/ 1112882 w 1390436"/>
                <a:gd name="connsiteY3" fmla="*/ 8559 h 842499"/>
                <a:gd name="connsiteX4" fmla="*/ 1390436 w 1390436"/>
                <a:gd name="connsiteY4" fmla="*/ 421250 h 842499"/>
                <a:gd name="connsiteX5" fmla="*/ 1112882 w 1390436"/>
                <a:gd name="connsiteY5" fmla="*/ 833941 h 842499"/>
                <a:gd name="connsiteX6" fmla="*/ 1075798 w 1390436"/>
                <a:gd name="connsiteY6" fmla="*/ 838471 h 842499"/>
                <a:gd name="connsiteX7" fmla="*/ 1075798 w 1390436"/>
                <a:gd name="connsiteY7" fmla="*/ 842497 h 842499"/>
                <a:gd name="connsiteX8" fmla="*/ 1042843 w 1390436"/>
                <a:gd name="connsiteY8" fmla="*/ 842497 h 842499"/>
                <a:gd name="connsiteX9" fmla="*/ 1042827 w 1390436"/>
                <a:gd name="connsiteY9" fmla="*/ 842499 h 842499"/>
                <a:gd name="connsiteX10" fmla="*/ 1042811 w 1390436"/>
                <a:gd name="connsiteY10" fmla="*/ 842497 h 842499"/>
                <a:gd name="connsiteX11" fmla="*/ 347625 w 1390436"/>
                <a:gd name="connsiteY11" fmla="*/ 842497 h 842499"/>
                <a:gd name="connsiteX12" fmla="*/ 347609 w 1390436"/>
                <a:gd name="connsiteY12" fmla="*/ 842499 h 842499"/>
                <a:gd name="connsiteX13" fmla="*/ 0 w 1390436"/>
                <a:gd name="connsiteY13" fmla="*/ 421250 h 842499"/>
                <a:gd name="connsiteX14" fmla="*/ 277554 w 1390436"/>
                <a:gd name="connsiteY14" fmla="*/ 8559 h 842499"/>
                <a:gd name="connsiteX15" fmla="*/ 347608 w 1390436"/>
                <a:gd name="connsiteY15" fmla="*/ 1 h 84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90436" h="842499">
                  <a:moveTo>
                    <a:pt x="347608" y="0"/>
                  </a:moveTo>
                  <a:lnTo>
                    <a:pt x="1075798" y="0"/>
                  </a:lnTo>
                  <a:lnTo>
                    <a:pt x="1075798" y="4029"/>
                  </a:lnTo>
                  <a:lnTo>
                    <a:pt x="1112882" y="8559"/>
                  </a:lnTo>
                  <a:cubicBezTo>
                    <a:pt x="1271282" y="47839"/>
                    <a:pt x="1390436" y="217682"/>
                    <a:pt x="1390436" y="421250"/>
                  </a:cubicBezTo>
                  <a:cubicBezTo>
                    <a:pt x="1390436" y="624818"/>
                    <a:pt x="1271282" y="794661"/>
                    <a:pt x="1112882" y="833941"/>
                  </a:cubicBezTo>
                  <a:lnTo>
                    <a:pt x="1075798" y="838471"/>
                  </a:lnTo>
                  <a:lnTo>
                    <a:pt x="1075798" y="842497"/>
                  </a:lnTo>
                  <a:lnTo>
                    <a:pt x="1042843" y="842497"/>
                  </a:lnTo>
                  <a:lnTo>
                    <a:pt x="1042827" y="842499"/>
                  </a:lnTo>
                  <a:lnTo>
                    <a:pt x="1042811" y="842497"/>
                  </a:lnTo>
                  <a:lnTo>
                    <a:pt x="347625" y="842497"/>
                  </a:lnTo>
                  <a:lnTo>
                    <a:pt x="347609" y="842499"/>
                  </a:lnTo>
                  <a:cubicBezTo>
                    <a:pt x="155630" y="842499"/>
                    <a:pt x="0" y="653899"/>
                    <a:pt x="0" y="421250"/>
                  </a:cubicBezTo>
                  <a:cubicBezTo>
                    <a:pt x="0" y="217682"/>
                    <a:pt x="119154" y="47839"/>
                    <a:pt x="277554" y="8559"/>
                  </a:cubicBezTo>
                  <a:lnTo>
                    <a:pt x="347608" y="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innerShdw blurRad="76200" dist="63500" dir="13500000">
                <a:schemeClr val="tx1">
                  <a:lumMod val="85000"/>
                  <a:lumOff val="1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2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1129033" y="192855"/>
              <a:ext cx="1656184" cy="377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2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vtune</a:t>
              </a:r>
              <a:endParaRPr lang="en-US" altLang="zh-CN" sz="162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5" y="1325245"/>
            <a:ext cx="8391525" cy="2171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8480" y="3820795"/>
            <a:ext cx="304800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Mul</a:t>
            </a:r>
            <a:r>
              <a:rPr lang="zh-CN" altLang="en-US"/>
              <a:t>是程序热点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7747553" y="421165"/>
            <a:ext cx="806797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73330" y="109077"/>
            <a:ext cx="1490565" cy="590999"/>
            <a:chOff x="1129033" y="49188"/>
            <a:chExt cx="1656184" cy="656665"/>
          </a:xfrm>
        </p:grpSpPr>
        <p:sp>
          <p:nvSpPr>
            <p:cNvPr id="13" name="任意多边形 12"/>
            <p:cNvSpPr/>
            <p:nvPr/>
          </p:nvSpPr>
          <p:spPr>
            <a:xfrm>
              <a:off x="1129034" y="49188"/>
              <a:ext cx="1570758" cy="656665"/>
            </a:xfrm>
            <a:custGeom>
              <a:avLst/>
              <a:gdLst>
                <a:gd name="connsiteX0" fmla="*/ 347608 w 1390436"/>
                <a:gd name="connsiteY0" fmla="*/ 0 h 842499"/>
                <a:gd name="connsiteX1" fmla="*/ 1075798 w 1390436"/>
                <a:gd name="connsiteY1" fmla="*/ 0 h 842499"/>
                <a:gd name="connsiteX2" fmla="*/ 1075798 w 1390436"/>
                <a:gd name="connsiteY2" fmla="*/ 4029 h 842499"/>
                <a:gd name="connsiteX3" fmla="*/ 1112882 w 1390436"/>
                <a:gd name="connsiteY3" fmla="*/ 8559 h 842499"/>
                <a:gd name="connsiteX4" fmla="*/ 1390436 w 1390436"/>
                <a:gd name="connsiteY4" fmla="*/ 421250 h 842499"/>
                <a:gd name="connsiteX5" fmla="*/ 1112882 w 1390436"/>
                <a:gd name="connsiteY5" fmla="*/ 833941 h 842499"/>
                <a:gd name="connsiteX6" fmla="*/ 1075798 w 1390436"/>
                <a:gd name="connsiteY6" fmla="*/ 838471 h 842499"/>
                <a:gd name="connsiteX7" fmla="*/ 1075798 w 1390436"/>
                <a:gd name="connsiteY7" fmla="*/ 842497 h 842499"/>
                <a:gd name="connsiteX8" fmla="*/ 1042843 w 1390436"/>
                <a:gd name="connsiteY8" fmla="*/ 842497 h 842499"/>
                <a:gd name="connsiteX9" fmla="*/ 1042827 w 1390436"/>
                <a:gd name="connsiteY9" fmla="*/ 842499 h 842499"/>
                <a:gd name="connsiteX10" fmla="*/ 1042811 w 1390436"/>
                <a:gd name="connsiteY10" fmla="*/ 842497 h 842499"/>
                <a:gd name="connsiteX11" fmla="*/ 347625 w 1390436"/>
                <a:gd name="connsiteY11" fmla="*/ 842497 h 842499"/>
                <a:gd name="connsiteX12" fmla="*/ 347609 w 1390436"/>
                <a:gd name="connsiteY12" fmla="*/ 842499 h 842499"/>
                <a:gd name="connsiteX13" fmla="*/ 0 w 1390436"/>
                <a:gd name="connsiteY13" fmla="*/ 421250 h 842499"/>
                <a:gd name="connsiteX14" fmla="*/ 277554 w 1390436"/>
                <a:gd name="connsiteY14" fmla="*/ 8559 h 842499"/>
                <a:gd name="connsiteX15" fmla="*/ 347608 w 1390436"/>
                <a:gd name="connsiteY15" fmla="*/ 1 h 84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90436" h="842499">
                  <a:moveTo>
                    <a:pt x="347608" y="0"/>
                  </a:moveTo>
                  <a:lnTo>
                    <a:pt x="1075798" y="0"/>
                  </a:lnTo>
                  <a:lnTo>
                    <a:pt x="1075798" y="4029"/>
                  </a:lnTo>
                  <a:lnTo>
                    <a:pt x="1112882" y="8559"/>
                  </a:lnTo>
                  <a:cubicBezTo>
                    <a:pt x="1271282" y="47839"/>
                    <a:pt x="1390436" y="217682"/>
                    <a:pt x="1390436" y="421250"/>
                  </a:cubicBezTo>
                  <a:cubicBezTo>
                    <a:pt x="1390436" y="624818"/>
                    <a:pt x="1271282" y="794661"/>
                    <a:pt x="1112882" y="833941"/>
                  </a:cubicBezTo>
                  <a:lnTo>
                    <a:pt x="1075798" y="838471"/>
                  </a:lnTo>
                  <a:lnTo>
                    <a:pt x="1075798" y="842497"/>
                  </a:lnTo>
                  <a:lnTo>
                    <a:pt x="1042843" y="842497"/>
                  </a:lnTo>
                  <a:lnTo>
                    <a:pt x="1042827" y="842499"/>
                  </a:lnTo>
                  <a:lnTo>
                    <a:pt x="1042811" y="842497"/>
                  </a:lnTo>
                  <a:lnTo>
                    <a:pt x="347625" y="842497"/>
                  </a:lnTo>
                  <a:lnTo>
                    <a:pt x="347609" y="842499"/>
                  </a:lnTo>
                  <a:cubicBezTo>
                    <a:pt x="155630" y="842499"/>
                    <a:pt x="0" y="653899"/>
                    <a:pt x="0" y="421250"/>
                  </a:cubicBezTo>
                  <a:cubicBezTo>
                    <a:pt x="0" y="217682"/>
                    <a:pt x="119154" y="47839"/>
                    <a:pt x="277554" y="8559"/>
                  </a:cubicBezTo>
                  <a:lnTo>
                    <a:pt x="347608" y="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innerShdw blurRad="76200" dist="63500" dir="13500000">
                <a:schemeClr val="tx1">
                  <a:lumMod val="85000"/>
                  <a:lumOff val="1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2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1129033" y="192855"/>
              <a:ext cx="1656184" cy="377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2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vtune</a:t>
              </a:r>
              <a:endParaRPr lang="en-US" altLang="zh-CN" sz="162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38480" y="3820795"/>
            <a:ext cx="602805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整体来说，除了前期矩阵初始化外，之后充分利用了单核，几乎没有</a:t>
            </a:r>
            <a:r>
              <a:rPr lang="en-US" altLang="zh-CN"/>
              <a:t>idle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" y="1070610"/>
            <a:ext cx="8722995" cy="2257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7747553" y="421165"/>
            <a:ext cx="806797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73330" y="109077"/>
            <a:ext cx="1490565" cy="590999"/>
            <a:chOff x="1129033" y="49188"/>
            <a:chExt cx="1656184" cy="656665"/>
          </a:xfrm>
        </p:grpSpPr>
        <p:sp>
          <p:nvSpPr>
            <p:cNvPr id="13" name="任意多边形 12"/>
            <p:cNvSpPr/>
            <p:nvPr/>
          </p:nvSpPr>
          <p:spPr>
            <a:xfrm>
              <a:off x="1129034" y="49188"/>
              <a:ext cx="1570758" cy="656665"/>
            </a:xfrm>
            <a:custGeom>
              <a:avLst/>
              <a:gdLst>
                <a:gd name="connsiteX0" fmla="*/ 347608 w 1390436"/>
                <a:gd name="connsiteY0" fmla="*/ 0 h 842499"/>
                <a:gd name="connsiteX1" fmla="*/ 1075798 w 1390436"/>
                <a:gd name="connsiteY1" fmla="*/ 0 h 842499"/>
                <a:gd name="connsiteX2" fmla="*/ 1075798 w 1390436"/>
                <a:gd name="connsiteY2" fmla="*/ 4029 h 842499"/>
                <a:gd name="connsiteX3" fmla="*/ 1112882 w 1390436"/>
                <a:gd name="connsiteY3" fmla="*/ 8559 h 842499"/>
                <a:gd name="connsiteX4" fmla="*/ 1390436 w 1390436"/>
                <a:gd name="connsiteY4" fmla="*/ 421250 h 842499"/>
                <a:gd name="connsiteX5" fmla="*/ 1112882 w 1390436"/>
                <a:gd name="connsiteY5" fmla="*/ 833941 h 842499"/>
                <a:gd name="connsiteX6" fmla="*/ 1075798 w 1390436"/>
                <a:gd name="connsiteY6" fmla="*/ 838471 h 842499"/>
                <a:gd name="connsiteX7" fmla="*/ 1075798 w 1390436"/>
                <a:gd name="connsiteY7" fmla="*/ 842497 h 842499"/>
                <a:gd name="connsiteX8" fmla="*/ 1042843 w 1390436"/>
                <a:gd name="connsiteY8" fmla="*/ 842497 h 842499"/>
                <a:gd name="connsiteX9" fmla="*/ 1042827 w 1390436"/>
                <a:gd name="connsiteY9" fmla="*/ 842499 h 842499"/>
                <a:gd name="connsiteX10" fmla="*/ 1042811 w 1390436"/>
                <a:gd name="connsiteY10" fmla="*/ 842497 h 842499"/>
                <a:gd name="connsiteX11" fmla="*/ 347625 w 1390436"/>
                <a:gd name="connsiteY11" fmla="*/ 842497 h 842499"/>
                <a:gd name="connsiteX12" fmla="*/ 347609 w 1390436"/>
                <a:gd name="connsiteY12" fmla="*/ 842499 h 842499"/>
                <a:gd name="connsiteX13" fmla="*/ 0 w 1390436"/>
                <a:gd name="connsiteY13" fmla="*/ 421250 h 842499"/>
                <a:gd name="connsiteX14" fmla="*/ 277554 w 1390436"/>
                <a:gd name="connsiteY14" fmla="*/ 8559 h 842499"/>
                <a:gd name="connsiteX15" fmla="*/ 347608 w 1390436"/>
                <a:gd name="connsiteY15" fmla="*/ 1 h 84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90436" h="842499">
                  <a:moveTo>
                    <a:pt x="347608" y="0"/>
                  </a:moveTo>
                  <a:lnTo>
                    <a:pt x="1075798" y="0"/>
                  </a:lnTo>
                  <a:lnTo>
                    <a:pt x="1075798" y="4029"/>
                  </a:lnTo>
                  <a:lnTo>
                    <a:pt x="1112882" y="8559"/>
                  </a:lnTo>
                  <a:cubicBezTo>
                    <a:pt x="1271282" y="47839"/>
                    <a:pt x="1390436" y="217682"/>
                    <a:pt x="1390436" y="421250"/>
                  </a:cubicBezTo>
                  <a:cubicBezTo>
                    <a:pt x="1390436" y="624818"/>
                    <a:pt x="1271282" y="794661"/>
                    <a:pt x="1112882" y="833941"/>
                  </a:cubicBezTo>
                  <a:lnTo>
                    <a:pt x="1075798" y="838471"/>
                  </a:lnTo>
                  <a:lnTo>
                    <a:pt x="1075798" y="842497"/>
                  </a:lnTo>
                  <a:lnTo>
                    <a:pt x="1042843" y="842497"/>
                  </a:lnTo>
                  <a:lnTo>
                    <a:pt x="1042827" y="842499"/>
                  </a:lnTo>
                  <a:lnTo>
                    <a:pt x="1042811" y="842497"/>
                  </a:lnTo>
                  <a:lnTo>
                    <a:pt x="347625" y="842497"/>
                  </a:lnTo>
                  <a:lnTo>
                    <a:pt x="347609" y="842499"/>
                  </a:lnTo>
                  <a:cubicBezTo>
                    <a:pt x="155630" y="842499"/>
                    <a:pt x="0" y="653899"/>
                    <a:pt x="0" y="421250"/>
                  </a:cubicBezTo>
                  <a:cubicBezTo>
                    <a:pt x="0" y="217682"/>
                    <a:pt x="119154" y="47839"/>
                    <a:pt x="277554" y="8559"/>
                  </a:cubicBezTo>
                  <a:lnTo>
                    <a:pt x="347608" y="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innerShdw blurRad="76200" dist="63500" dir="13500000">
                <a:schemeClr val="tx1">
                  <a:lumMod val="85000"/>
                  <a:lumOff val="1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2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1129033" y="192855"/>
              <a:ext cx="1656184" cy="377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2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vtune</a:t>
              </a:r>
              <a:endParaRPr lang="en-US" altLang="zh-CN" sz="162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76910" y="1372870"/>
            <a:ext cx="60280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程序没有浪费时间在输入输出上。</a:t>
            </a:r>
            <a:endParaRPr lang="zh-CN"/>
          </a:p>
          <a:p>
            <a:r>
              <a:rPr lang="zh-CN"/>
              <a:t>使用单核运算未优化的矩阵乘，瓶颈可能在访存上。需要</a:t>
            </a:r>
            <a:r>
              <a:rPr lang="en-US" altLang="zh-CN"/>
              <a:t>advisor</a:t>
            </a:r>
            <a:r>
              <a:rPr lang="zh-CN" altLang="en-US"/>
              <a:t>进一步查看。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7747553" y="421165"/>
            <a:ext cx="806797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73330" y="109077"/>
            <a:ext cx="1490565" cy="590999"/>
            <a:chOff x="1129033" y="49188"/>
            <a:chExt cx="1656184" cy="656665"/>
          </a:xfrm>
        </p:grpSpPr>
        <p:sp>
          <p:nvSpPr>
            <p:cNvPr id="13" name="任意多边形 12"/>
            <p:cNvSpPr/>
            <p:nvPr/>
          </p:nvSpPr>
          <p:spPr>
            <a:xfrm>
              <a:off x="1129034" y="49188"/>
              <a:ext cx="1570758" cy="656665"/>
            </a:xfrm>
            <a:custGeom>
              <a:avLst/>
              <a:gdLst>
                <a:gd name="connsiteX0" fmla="*/ 347608 w 1390436"/>
                <a:gd name="connsiteY0" fmla="*/ 0 h 842499"/>
                <a:gd name="connsiteX1" fmla="*/ 1075798 w 1390436"/>
                <a:gd name="connsiteY1" fmla="*/ 0 h 842499"/>
                <a:gd name="connsiteX2" fmla="*/ 1075798 w 1390436"/>
                <a:gd name="connsiteY2" fmla="*/ 4029 h 842499"/>
                <a:gd name="connsiteX3" fmla="*/ 1112882 w 1390436"/>
                <a:gd name="connsiteY3" fmla="*/ 8559 h 842499"/>
                <a:gd name="connsiteX4" fmla="*/ 1390436 w 1390436"/>
                <a:gd name="connsiteY4" fmla="*/ 421250 h 842499"/>
                <a:gd name="connsiteX5" fmla="*/ 1112882 w 1390436"/>
                <a:gd name="connsiteY5" fmla="*/ 833941 h 842499"/>
                <a:gd name="connsiteX6" fmla="*/ 1075798 w 1390436"/>
                <a:gd name="connsiteY6" fmla="*/ 838471 h 842499"/>
                <a:gd name="connsiteX7" fmla="*/ 1075798 w 1390436"/>
                <a:gd name="connsiteY7" fmla="*/ 842497 h 842499"/>
                <a:gd name="connsiteX8" fmla="*/ 1042843 w 1390436"/>
                <a:gd name="connsiteY8" fmla="*/ 842497 h 842499"/>
                <a:gd name="connsiteX9" fmla="*/ 1042827 w 1390436"/>
                <a:gd name="connsiteY9" fmla="*/ 842499 h 842499"/>
                <a:gd name="connsiteX10" fmla="*/ 1042811 w 1390436"/>
                <a:gd name="connsiteY10" fmla="*/ 842497 h 842499"/>
                <a:gd name="connsiteX11" fmla="*/ 347625 w 1390436"/>
                <a:gd name="connsiteY11" fmla="*/ 842497 h 842499"/>
                <a:gd name="connsiteX12" fmla="*/ 347609 w 1390436"/>
                <a:gd name="connsiteY12" fmla="*/ 842499 h 842499"/>
                <a:gd name="connsiteX13" fmla="*/ 0 w 1390436"/>
                <a:gd name="connsiteY13" fmla="*/ 421250 h 842499"/>
                <a:gd name="connsiteX14" fmla="*/ 277554 w 1390436"/>
                <a:gd name="connsiteY14" fmla="*/ 8559 h 842499"/>
                <a:gd name="connsiteX15" fmla="*/ 347608 w 1390436"/>
                <a:gd name="connsiteY15" fmla="*/ 1 h 84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90436" h="842499">
                  <a:moveTo>
                    <a:pt x="347608" y="0"/>
                  </a:moveTo>
                  <a:lnTo>
                    <a:pt x="1075798" y="0"/>
                  </a:lnTo>
                  <a:lnTo>
                    <a:pt x="1075798" y="4029"/>
                  </a:lnTo>
                  <a:lnTo>
                    <a:pt x="1112882" y="8559"/>
                  </a:lnTo>
                  <a:cubicBezTo>
                    <a:pt x="1271282" y="47839"/>
                    <a:pt x="1390436" y="217682"/>
                    <a:pt x="1390436" y="421250"/>
                  </a:cubicBezTo>
                  <a:cubicBezTo>
                    <a:pt x="1390436" y="624818"/>
                    <a:pt x="1271282" y="794661"/>
                    <a:pt x="1112882" y="833941"/>
                  </a:cubicBezTo>
                  <a:lnTo>
                    <a:pt x="1075798" y="838471"/>
                  </a:lnTo>
                  <a:lnTo>
                    <a:pt x="1075798" y="842497"/>
                  </a:lnTo>
                  <a:lnTo>
                    <a:pt x="1042843" y="842497"/>
                  </a:lnTo>
                  <a:lnTo>
                    <a:pt x="1042827" y="842499"/>
                  </a:lnTo>
                  <a:lnTo>
                    <a:pt x="1042811" y="842497"/>
                  </a:lnTo>
                  <a:lnTo>
                    <a:pt x="347625" y="842497"/>
                  </a:lnTo>
                  <a:lnTo>
                    <a:pt x="347609" y="842499"/>
                  </a:lnTo>
                  <a:cubicBezTo>
                    <a:pt x="155630" y="842499"/>
                    <a:pt x="0" y="653899"/>
                    <a:pt x="0" y="421250"/>
                  </a:cubicBezTo>
                  <a:cubicBezTo>
                    <a:pt x="0" y="217682"/>
                    <a:pt x="119154" y="47839"/>
                    <a:pt x="277554" y="8559"/>
                  </a:cubicBezTo>
                  <a:lnTo>
                    <a:pt x="347608" y="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innerShdw blurRad="76200" dist="63500" dir="13500000">
                <a:schemeClr val="tx1">
                  <a:lumMod val="85000"/>
                  <a:lumOff val="1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2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1129033" y="192855"/>
              <a:ext cx="1656184" cy="377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2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advisor</a:t>
              </a:r>
              <a:endParaRPr lang="en-US" altLang="zh-CN" sz="162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" y="1024890"/>
            <a:ext cx="7231380" cy="34334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406640" y="1077595"/>
            <a:ext cx="15925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热点在</a:t>
            </a:r>
            <a:r>
              <a:rPr lang="en-US" altLang="zh-CN"/>
              <a:t>DRAM Bandwith</a:t>
            </a:r>
            <a:r>
              <a:rPr lang="zh-CN" altLang="en-US"/>
              <a:t>之下，表明访存是程序瓶颈之一。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而且在</a:t>
            </a:r>
            <a:r>
              <a:rPr lang="en-US" altLang="zh-CN"/>
              <a:t>Scalar Add Peak</a:t>
            </a:r>
            <a:r>
              <a:rPr lang="zh-CN" altLang="en-US"/>
              <a:t>之下，表明程序有很大的向量化优化空间。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距离</a:t>
            </a:r>
            <a:r>
              <a:rPr lang="en-US" altLang="zh-CN"/>
              <a:t>Roofline</a:t>
            </a:r>
            <a:r>
              <a:rPr lang="zh-CN" altLang="en-US"/>
              <a:t>很远，表明程序优化较差。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 bldLvl="0" animBg="1"/>
    </p:bldLst>
  </p:timing>
</p:sld>
</file>

<file path=ppt/tags/tag1.xml><?xml version="1.0" encoding="utf-8"?>
<p:tagLst xmlns:p="http://schemas.openxmlformats.org/presentationml/2006/main">
  <p:tag name="KSO_WPP_MARK_KEY" val="50d5589e-e335-46d1-835c-19fced1d6341"/>
  <p:tag name="COMMONDATA" val="eyJoZGlkIjoiMGRjZjBhZGRhZTYwZWI3OWIwYmI5YmM3ODYxNzI1NDQifQ==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1404</Words>
  <Application>WPS 演示</Application>
  <PresentationFormat>全屏显示(16:9)</PresentationFormat>
  <Paragraphs>76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方正兰亭细黑_GBK</vt:lpstr>
      <vt:lpstr>方正兰亭超细黑简体</vt:lpstr>
      <vt:lpstr>黑体</vt:lpstr>
      <vt:lpstr>Broadway</vt:lpstr>
      <vt:lpstr>Segoe Print</vt:lpstr>
      <vt:lpstr>楷体</vt:lpstr>
      <vt:lpstr>经典繁仿黑</vt:lpstr>
      <vt:lpstr>方正粗倩简体</vt:lpstr>
      <vt:lpstr>Open Sans</vt:lpstr>
      <vt:lpstr>方正兰亭纤黑简体</vt:lpstr>
      <vt:lpstr>方正兰亭准黑_GBK</vt:lpstr>
      <vt:lpstr>Calibri</vt:lpstr>
      <vt:lpstr>Swiss911 UCm BT</vt:lpstr>
      <vt:lpstr>方正兰亭中黑_GBK</vt:lpstr>
      <vt:lpstr>Century Gothic</vt:lpstr>
      <vt:lpstr>Arial Unicode MS</vt:lpstr>
      <vt:lpstr>Calibri Light</vt:lpstr>
      <vt:lpstr>方正兰亭黑_GBK</vt:lpstr>
      <vt:lpstr>Agency FB</vt:lpstr>
      <vt:lpstr>Times New Roman</vt:lpstr>
      <vt:lpstr>Open Sans Light</vt:lpstr>
      <vt:lpstr>Open Sans Light</vt:lpstr>
      <vt:lpstr>Impact</vt:lpstr>
      <vt:lpstr>Aller Light</vt:lpstr>
      <vt:lpstr>Meiryo</vt:lpstr>
      <vt:lpstr>Yu Gothic UI</vt:lpstr>
      <vt:lpstr>Arial Narrow</vt:lpstr>
      <vt:lpstr>Trebuchet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原木力</cp:lastModifiedBy>
  <cp:revision>23</cp:revision>
  <dcterms:created xsi:type="dcterms:W3CDTF">2016-12-09T11:03:00Z</dcterms:created>
  <dcterms:modified xsi:type="dcterms:W3CDTF">2022-10-18T11:35:41Z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C4C64A98CDC94AB883E5A73DF63F9B09</vt:lpwstr>
  </property>
  <property fmtid="{D5CDD505-2E9C-101B-9397-08002B2CF9AE}" pid="3" name="KSOProductBuildVer">
    <vt:lpwstr>2052-11.1.0.12598</vt:lpwstr>
  </property>
</Properties>
</file>