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4" r:id="rId4"/>
  </p:sldMasterIdLst>
  <p:notesMasterIdLst>
    <p:notesMasterId r:id="rId6"/>
  </p:notesMasterIdLst>
  <p:sldIdLst>
    <p:sldId id="615" r:id="rId5"/>
    <p:sldId id="616" r:id="rId7"/>
    <p:sldId id="382" r:id="rId8"/>
    <p:sldId id="383" r:id="rId9"/>
    <p:sldId id="384" r:id="rId10"/>
    <p:sldId id="453" r:id="rId11"/>
    <p:sldId id="387" r:id="rId12"/>
    <p:sldId id="668" r:id="rId13"/>
    <p:sldId id="618" r:id="rId14"/>
    <p:sldId id="389" r:id="rId15"/>
    <p:sldId id="390" r:id="rId16"/>
    <p:sldId id="619" r:id="rId17"/>
    <p:sldId id="470" r:id="rId18"/>
    <p:sldId id="471" r:id="rId19"/>
    <p:sldId id="670" r:id="rId20"/>
    <p:sldId id="472" r:id="rId21"/>
    <p:sldId id="669" r:id="rId22"/>
    <p:sldId id="473" r:id="rId23"/>
    <p:sldId id="671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621" r:id="rId33"/>
    <p:sldId id="620" r:id="rId34"/>
    <p:sldId id="580" r:id="rId35"/>
    <p:sldId id="581" r:id="rId36"/>
    <p:sldId id="622" r:id="rId37"/>
    <p:sldId id="623" r:id="rId38"/>
    <p:sldId id="624" r:id="rId39"/>
    <p:sldId id="633" r:id="rId40"/>
    <p:sldId id="625" r:id="rId41"/>
    <p:sldId id="626" r:id="rId42"/>
    <p:sldId id="627" r:id="rId43"/>
    <p:sldId id="629" r:id="rId44"/>
    <p:sldId id="630" r:id="rId45"/>
    <p:sldId id="672" r:id="rId46"/>
    <p:sldId id="634" r:id="rId47"/>
    <p:sldId id="673" r:id="rId48"/>
    <p:sldId id="431" r:id="rId49"/>
    <p:sldId id="635" r:id="rId50"/>
    <p:sldId id="464" r:id="rId51"/>
    <p:sldId id="674" r:id="rId52"/>
    <p:sldId id="675" r:id="rId53"/>
    <p:sldId id="636" r:id="rId54"/>
    <p:sldId id="436" r:id="rId55"/>
    <p:sldId id="437" r:id="rId56"/>
    <p:sldId id="676" r:id="rId57"/>
    <p:sldId id="465" r:id="rId58"/>
    <p:sldId id="466" r:id="rId59"/>
    <p:sldId id="637" r:id="rId60"/>
    <p:sldId id="639" r:id="rId61"/>
  </p:sldIdLst>
  <p:sldSz cx="9144000" cy="6858000" type="screen4x3"/>
  <p:notesSz cx="7099300" cy="10234930"/>
  <p:custDataLst>
    <p:tags r:id="rId6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C28"/>
    <a:srgbClr val="F43AE2"/>
    <a:srgbClr val="240221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6"/>
    <p:restoredTop sz="94634"/>
  </p:normalViewPr>
  <p:slideViewPr>
    <p:cSldViewPr showGuides="1">
      <p:cViewPr varScale="1">
        <p:scale>
          <a:sx n="66" d="100"/>
          <a:sy n="66" d="100"/>
        </p:scale>
        <p:origin x="-636" y="-114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5" Type="http://schemas.openxmlformats.org/officeDocument/2006/relationships/tags" Target="tags/tag1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.e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kumimoji="1"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kumimoji="1" sz="13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Rectangle 4"/>
          <p:cNvSpPr>
            <a:spLocks noTextEdit="1"/>
          </p:cNvSpPr>
          <p:nvPr>
            <p:ph type="sldImg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kumimoji="1"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p>
            <a:pPr lvl="0" algn="r" defTabSz="990600" eaLnBrk="1" fontAlgn="base" hangingPunct="1">
              <a:buNone/>
            </a:pPr>
            <a:fld id="{9A0DB2DC-4C9A-4742-B13C-FB6460FD3503}" type="slidenum">
              <a:rPr lang="en-US" altLang="zh-CN" sz="13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3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/>
            <a:r>
              <a:rPr lang="zh-CN" altLang="en-US" dirty="0"/>
              <a:t>介绍</a:t>
            </a:r>
            <a:r>
              <a:rPr lang="en-US" altLang="zh-CN" dirty="0"/>
              <a:t>IEEE</a:t>
            </a:r>
            <a:endParaRPr lang="zh-CN" altLang="en-US" dirty="0"/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/>
            <a:fld id="{9A0DB2DC-4C9A-4742-B13C-FB6460FD3503}" type="slidenum"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/>
            <a:r>
              <a:rPr lang="zh-CN" altLang="en-US" dirty="0"/>
              <a:t>介绍</a:t>
            </a:r>
            <a:r>
              <a:rPr lang="en-US" altLang="zh-CN" dirty="0"/>
              <a:t>IEEE</a:t>
            </a:r>
            <a:endParaRPr lang="zh-CN" altLang="en-US" dirty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/>
            <a:fld id="{9A0DB2DC-4C9A-4742-B13C-FB6460FD3503}" type="slidenum"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/>
            <a:r>
              <a:rPr lang="zh-CN" altLang="en-US" dirty="0"/>
              <a:t>介绍</a:t>
            </a:r>
            <a:r>
              <a:rPr lang="en-US" altLang="zh-CN" dirty="0"/>
              <a:t>IEEE</a:t>
            </a:r>
            <a:endParaRPr lang="zh-CN" altLang="en-US" dirty="0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/>
            <a:fld id="{9A0DB2DC-4C9A-4742-B13C-FB6460FD3503}" type="slidenum"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/>
            <a:r>
              <a:rPr lang="zh-CN" altLang="en-US" dirty="0"/>
              <a:t>介绍</a:t>
            </a:r>
            <a:r>
              <a:rPr lang="en-US" altLang="zh-CN" dirty="0"/>
              <a:t>IEEE</a:t>
            </a:r>
            <a:endParaRPr lang="zh-CN" altLang="en-US" dirty="0"/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/>
            <a:fld id="{9A0DB2DC-4C9A-4742-B13C-FB6460FD3503}" type="slidenum"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/>
            <a:r>
              <a:rPr lang="zh-CN" altLang="en-US" dirty="0"/>
              <a:t>介绍</a:t>
            </a:r>
            <a:r>
              <a:rPr lang="en-US" altLang="zh-CN" dirty="0"/>
              <a:t>IEEE</a:t>
            </a:r>
            <a:endParaRPr lang="zh-CN" altLang="en-US" dirty="0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/>
            <a:fld id="{9A0DB2DC-4C9A-4742-B13C-FB6460FD3503}" type="slidenum"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/>
            <a:r>
              <a:rPr lang="zh-CN" altLang="en-US" dirty="0"/>
              <a:t>介绍</a:t>
            </a:r>
            <a:r>
              <a:rPr lang="en-US" altLang="zh-CN" dirty="0"/>
              <a:t>IEEE</a:t>
            </a:r>
            <a:endParaRPr lang="zh-CN" altLang="en-US" dirty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/>
            <a:fld id="{9A0DB2DC-4C9A-4742-B13C-FB6460FD3503}" type="slidenum"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/>
            <a:r>
              <a:rPr lang="zh-CN" altLang="en-US" dirty="0"/>
              <a:t>介绍</a:t>
            </a:r>
            <a:r>
              <a:rPr lang="en-US" altLang="zh-CN" dirty="0"/>
              <a:t>IEEE</a:t>
            </a:r>
            <a:endParaRPr lang="zh-CN" altLang="en-US" dirty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/>
            <a:fld id="{9A0DB2DC-4C9A-4742-B13C-FB6460FD3503}" type="slidenum"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/>
            <a:r>
              <a:rPr lang="zh-CN" altLang="en-US" dirty="0"/>
              <a:t>介绍</a:t>
            </a:r>
            <a:r>
              <a:rPr lang="en-US" altLang="zh-CN" dirty="0"/>
              <a:t>IEEE</a:t>
            </a:r>
            <a:endParaRPr lang="zh-CN" altLang="en-US" dirty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/>
            <a:fld id="{9A0DB2DC-4C9A-4742-B13C-FB6460FD3503}" type="slidenum"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p>
            <a:pPr lvl="0"/>
            <a:r>
              <a:rPr lang="zh-CN" altLang="en-US" dirty="0"/>
              <a:t>介绍</a:t>
            </a:r>
            <a:r>
              <a:rPr lang="en-US" altLang="zh-CN" dirty="0"/>
              <a:t>IEEE</a:t>
            </a:r>
            <a:endParaRPr lang="zh-CN" altLang="en-US" dirty="0"/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p>
            <a:pPr lvl="0"/>
            <a:fld id="{9A0DB2DC-4C9A-4742-B13C-FB6460FD3503}" type="slidenum"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>
            <a:solidFill>
              <a:schemeClr val="accent1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5CE122-004B-4709-8F6B-05523596E89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图片 1"/>
          <p:cNvPicPr>
            <a:picLocks noChangeAspect="1"/>
          </p:cNvPicPr>
          <p:nvPr userDrawn="1"/>
        </p:nvPicPr>
        <p:blipFill>
          <a:blip r:embed="rId2"/>
          <a:srcRect t="23405" b="8394"/>
          <a:stretch>
            <a:fillRect/>
          </a:stretch>
        </p:blipFill>
        <p:spPr>
          <a:xfrm>
            <a:off x="-6350" y="-6350"/>
            <a:ext cx="9150350" cy="434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 userDrawn="1"/>
        </p:nvSpPr>
        <p:spPr>
          <a:xfrm>
            <a:off x="-6350" y="0"/>
            <a:ext cx="9150350" cy="4340225"/>
          </a:xfrm>
          <a:prstGeom prst="rect">
            <a:avLst/>
          </a:prstGeom>
          <a:gradFill flip="none" rotWithShape="1">
            <a:gsLst>
              <a:gs pos="55000">
                <a:schemeClr val="bg1"/>
              </a:gs>
              <a:gs pos="0">
                <a:schemeClr val="bg1">
                  <a:alpha val="66000"/>
                </a:schemeClr>
              </a:gs>
              <a:gs pos="100000">
                <a:schemeClr val="bg1">
                  <a:alpha val="6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845" fontAlgn="base"/>
            <a:endParaRPr lang="zh-CN" altLang="en-US" sz="500" strike="noStrike" kern="0" noProof="1" dirty="0">
              <a:solidFill>
                <a:srgbClr val="FFFFFF"/>
              </a:solidFill>
              <a:sym typeface="Helvetica"/>
            </a:endParaRPr>
          </a:p>
        </p:txBody>
      </p:sp>
      <p:sp>
        <p:nvSpPr>
          <p:cNvPr id="4" name="Shape 30"/>
          <p:cNvSpPr/>
          <p:nvPr userDrawn="1"/>
        </p:nvSpPr>
        <p:spPr>
          <a:xfrm>
            <a:off x="0" y="4340225"/>
            <a:ext cx="9150350" cy="2517775"/>
          </a:xfrm>
          <a:prstGeom prst="rect">
            <a:avLst/>
          </a:prstGeom>
          <a:solidFill>
            <a:srgbClr val="0070C0"/>
          </a:solidFill>
          <a:ln w="12700">
            <a:noFill/>
            <a:miter lim="400000"/>
          </a:ln>
          <a:effectLst/>
        </p:spPr>
        <p:txBody>
          <a:bodyPr lIns="0" tIns="0" rIns="0" bIns="0" anchor="ctr"/>
          <a:lstStyle/>
          <a:p>
            <a:pPr algn="ctr" defTabSz="410845" fontAlgn="base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90" strike="noStrike" kern="0" noProof="1" dirty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AutoShape 7" descr="C:\Users\netlab\AppData\Roaming\Tencent\Users\152540513\QQ\WinTemp\RichOle\%JV)]WU0%W6ZJA7RU(.png"/>
          <p:cNvSpPr>
            <a:spLocks noChangeAspect="1" noChangeArrowheads="1"/>
          </p:cNvSpPr>
          <p:nvPr userDrawn="1"/>
        </p:nvSpPr>
        <p:spPr bwMode="auto">
          <a:xfrm>
            <a:off x="0" y="608013"/>
            <a:ext cx="160338" cy="214313"/>
          </a:xfrm>
          <a:prstGeom prst="rect">
            <a:avLst/>
          </a:prstGeom>
          <a:noFill/>
        </p:spPr>
        <p:txBody>
          <a:bodyPr vert="horz" wrap="square" lIns="48217" tIns="24108" rIns="48217" bIns="24108" numCol="1" anchor="t" anchorCtr="0" compatLnSpc="1"/>
          <a:lstStyle/>
          <a:p>
            <a:pPr algn="ctr" defTabSz="410845" fontAlgn="base"/>
            <a:endParaRPr lang="zh-CN" altLang="en-US" sz="950" strike="noStrike" kern="0" noProof="1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6" name="AutoShape 8" descr="C:\Users\netlab\AppData\Roaming\Tencent\Users\152540513\QQ\WinTemp\RichOle\%JV)]WU0%W6ZJA7RU(.png"/>
          <p:cNvSpPr>
            <a:spLocks noChangeAspect="1" noChangeArrowheads="1"/>
          </p:cNvSpPr>
          <p:nvPr userDrawn="1"/>
        </p:nvSpPr>
        <p:spPr bwMode="auto">
          <a:xfrm>
            <a:off x="0" y="608013"/>
            <a:ext cx="160338" cy="214313"/>
          </a:xfrm>
          <a:prstGeom prst="rect">
            <a:avLst/>
          </a:prstGeom>
          <a:noFill/>
        </p:spPr>
        <p:txBody>
          <a:bodyPr vert="horz" wrap="square" lIns="48217" tIns="24108" rIns="48217" bIns="24108" numCol="1" anchor="t" anchorCtr="0" compatLnSpc="1"/>
          <a:lstStyle/>
          <a:p>
            <a:pPr algn="ctr" defTabSz="410845" fontAlgn="base"/>
            <a:endParaRPr lang="zh-CN" altLang="en-US" sz="950" strike="noStrike" kern="0" noProof="1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7" name="AutoShape 9" descr="C:\Users\netlab\AppData\Roaming\Tencent\Users\152540513\QQ\WinTemp\RichOle\%JV)]WU0%W6ZJA7RU(.png"/>
          <p:cNvSpPr>
            <a:spLocks noChangeAspect="1" noChangeArrowheads="1"/>
          </p:cNvSpPr>
          <p:nvPr userDrawn="1"/>
        </p:nvSpPr>
        <p:spPr bwMode="auto">
          <a:xfrm>
            <a:off x="0" y="608013"/>
            <a:ext cx="160338" cy="214313"/>
          </a:xfrm>
          <a:prstGeom prst="rect">
            <a:avLst/>
          </a:prstGeom>
          <a:noFill/>
        </p:spPr>
        <p:txBody>
          <a:bodyPr vert="horz" wrap="square" lIns="48217" tIns="24108" rIns="48217" bIns="24108" numCol="1" anchor="t" anchorCtr="0" compatLnSpc="1"/>
          <a:lstStyle/>
          <a:p>
            <a:pPr algn="ctr" defTabSz="410845" fontAlgn="base"/>
            <a:endParaRPr lang="zh-CN" altLang="en-US" sz="950" strike="noStrike" kern="0" noProof="1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8" name="AutoShape 10" descr="C:\Users\netlab\AppData\Roaming\Tencent\Users\152540513\QQ\WinTemp\RichOle\%JV)]WU0%W6ZJA7RU(.png"/>
          <p:cNvSpPr>
            <a:spLocks noChangeAspect="1" noChangeArrowheads="1"/>
          </p:cNvSpPr>
          <p:nvPr userDrawn="1"/>
        </p:nvSpPr>
        <p:spPr bwMode="auto">
          <a:xfrm>
            <a:off x="0" y="608013"/>
            <a:ext cx="160338" cy="214313"/>
          </a:xfrm>
          <a:prstGeom prst="rect">
            <a:avLst/>
          </a:prstGeom>
          <a:noFill/>
        </p:spPr>
        <p:txBody>
          <a:bodyPr vert="horz" wrap="square" lIns="48217" tIns="24108" rIns="48217" bIns="24108" numCol="1" anchor="t" anchorCtr="0" compatLnSpc="1"/>
          <a:lstStyle/>
          <a:p>
            <a:pPr algn="ctr" defTabSz="410845" fontAlgn="base"/>
            <a:endParaRPr lang="zh-CN" altLang="en-US" sz="950" strike="noStrike" kern="0" noProof="1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9" name="AutoShape 11" descr="C:\Users\netlab\AppData\Roaming\Tencent\Users\152540513\QQ\WinTemp\RichOle\%JV)]WU0%W6ZJA7RU(.png"/>
          <p:cNvSpPr>
            <a:spLocks noChangeAspect="1" noChangeArrowheads="1"/>
          </p:cNvSpPr>
          <p:nvPr userDrawn="1"/>
        </p:nvSpPr>
        <p:spPr bwMode="auto">
          <a:xfrm>
            <a:off x="0" y="608013"/>
            <a:ext cx="160338" cy="214313"/>
          </a:xfrm>
          <a:prstGeom prst="rect">
            <a:avLst/>
          </a:prstGeom>
          <a:noFill/>
        </p:spPr>
        <p:txBody>
          <a:bodyPr vert="horz" wrap="square" lIns="48217" tIns="24108" rIns="48217" bIns="24108" numCol="1" anchor="t" anchorCtr="0" compatLnSpc="1"/>
          <a:lstStyle/>
          <a:p>
            <a:pPr algn="ctr" defTabSz="410845" fontAlgn="base"/>
            <a:endParaRPr lang="zh-CN" altLang="en-US" sz="950" strike="noStrike" kern="0" noProof="1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4108" name="TextBox 2"/>
          <p:cNvSpPr txBox="1"/>
          <p:nvPr userDrawn="1"/>
        </p:nvSpPr>
        <p:spPr>
          <a:xfrm>
            <a:off x="6967538" y="6475413"/>
            <a:ext cx="2176462" cy="38258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ctr" anchorCtr="0"/>
          <a:p>
            <a:pPr lvl="0"/>
            <a:r>
              <a:rPr lang="zh-CN" altLang="zh-CN" sz="18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计算机技术与应用系</a:t>
            </a:r>
            <a:endParaRPr lang="zh-CN" altLang="zh-CN" sz="18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774819" y="1113905"/>
            <a:ext cx="7594362" cy="2294313"/>
          </a:xfrm>
          <a:prstGeom prst="rect">
            <a:avLst/>
          </a:prstGeom>
          <a:noFill/>
          <a:ln w="12700" cap="rnd">
            <a:solidFill>
              <a:schemeClr val="bg1"/>
            </a:solidFill>
            <a:prstDash val="dash"/>
            <a:round/>
          </a:ln>
        </p:spPr>
        <p:txBody>
          <a:bodyPr anchor="ctr"/>
          <a:lstStyle>
            <a:lvl1pPr lvl="0" algn="ctr">
              <a:defRPr sz="464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 fontAlgn="base"/>
            <a:r>
              <a:rPr lang="zh-CN" altLang="en-US" sz="4640" strike="noStrike" noProof="1" dirty="0"/>
              <a:t>标题</a:t>
            </a:r>
            <a:endParaRPr lang="zh-CN" altLang="en-US" strike="noStrike" noProof="1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759202" y="4715633"/>
            <a:ext cx="1625597" cy="327945"/>
          </a:xfrm>
          <a:prstGeom prst="rect">
            <a:avLst/>
          </a:prstGeom>
        </p:spPr>
        <p:txBody>
          <a:bodyPr lIns="64301" tIns="32150" rIns="64301" bIns="32150" anchor="ctr">
            <a:noAutofit/>
          </a:bodyPr>
          <a:lstStyle>
            <a:lvl1pPr marL="0" marR="0" indent="0" algn="ctr" defTabSz="6426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690" b="0" kern="1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Palatino Bold" charset="0"/>
              </a:defRPr>
            </a:lvl1pPr>
            <a:lvl2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 fontAlgn="base"/>
            <a:r>
              <a:rPr lang="zh-CN" altLang="en-US" sz="1690" strike="noStrike" noProof="1" dirty="0"/>
              <a:t>杨聪</a:t>
            </a:r>
            <a:endParaRPr lang="en-US" altLang="zh-CN" strike="noStrike" noProof="1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3759202" y="5269665"/>
            <a:ext cx="1625597" cy="327945"/>
          </a:xfrm>
          <a:prstGeom prst="rect">
            <a:avLst/>
          </a:prstGeom>
        </p:spPr>
        <p:txBody>
          <a:bodyPr lIns="64301" tIns="32150" rIns="64301" bIns="32150" anchor="ctr">
            <a:noAutofit/>
          </a:bodyPr>
          <a:lstStyle>
            <a:lvl1pPr marL="0" marR="0" indent="0" algn="ctr" defTabSz="6426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265" b="0" kern="1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Palatino Bold" charset="0"/>
              </a:defRPr>
            </a:lvl1pPr>
            <a:lvl2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 fontAlgn="base"/>
            <a:r>
              <a:rPr lang="en-US" altLang="zh-CN" sz="1265" strike="noStrike" noProof="1" dirty="0"/>
              <a:t>2018</a:t>
            </a:r>
            <a:r>
              <a:rPr lang="zh-CN" altLang="en-US" sz="1265" strike="noStrike" noProof="1" dirty="0"/>
              <a:t>年</a:t>
            </a:r>
            <a:endParaRPr lang="en-US" altLang="zh-CN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6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7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1"/>
          <p:cNvSpPr>
            <a:spLocks noChangeArrowheads="1"/>
          </p:cNvSpPr>
          <p:nvPr userDrawn="1"/>
        </p:nvSpPr>
        <p:spPr bwMode="auto">
          <a:xfrm>
            <a:off x="0" y="-14287"/>
            <a:ext cx="9144000" cy="963613"/>
          </a:xfrm>
          <a:prstGeom prst="rect">
            <a:avLst/>
          </a:prstGeom>
          <a:solidFill>
            <a:srgbClr val="0070C0"/>
          </a:solidFill>
          <a:ln w="12700">
            <a:noFill/>
            <a:miter lim="400000"/>
          </a:ln>
          <a:effectLst/>
        </p:spPr>
        <p:txBody>
          <a:bodyPr lIns="0" tIns="0" rIns="0" bIns="0" anchor="ctr"/>
          <a:lstStyle/>
          <a:p>
            <a:pPr algn="ctr" defTabSz="410845" fontAlgn="base"/>
            <a:endParaRPr lang="zh-CN" altLang="en-US" sz="1690" strike="noStrike" kern="0" noProof="1" dirty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微软雅黑" panose="020B0503020204020204" charset="-122"/>
            </a:endParaRPr>
          </a:p>
        </p:txBody>
      </p:sp>
      <p:sp>
        <p:nvSpPr>
          <p:cNvPr id="5" name="矩形 11"/>
          <p:cNvSpPr>
            <a:spLocks noChangeArrowheads="1"/>
          </p:cNvSpPr>
          <p:nvPr userDrawn="1"/>
        </p:nvSpPr>
        <p:spPr bwMode="auto">
          <a:xfrm>
            <a:off x="0" y="6616700"/>
            <a:ext cx="9144000" cy="241300"/>
          </a:xfrm>
          <a:prstGeom prst="rect">
            <a:avLst/>
          </a:prstGeom>
          <a:solidFill>
            <a:srgbClr val="0070C0"/>
          </a:solidFill>
          <a:ln w="12700">
            <a:noFill/>
            <a:miter lim="400000"/>
          </a:ln>
          <a:effectLst/>
        </p:spPr>
        <p:txBody>
          <a:bodyPr lIns="0" tIns="0" rIns="0" bIns="0" anchor="ctr"/>
          <a:lstStyle/>
          <a:p>
            <a:pPr algn="ctr" defTabSz="410845" fontAlgn="base"/>
            <a:endParaRPr lang="zh-CN" altLang="en-US" sz="1690" strike="noStrike" kern="0" noProof="1" dirty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微软雅黑" panose="020B050302020402020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616700"/>
            <a:ext cx="1770063" cy="26193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rtlCol="0" anchor="ctr">
            <a:normAutofit fontScale="85000"/>
          </a:bodyPr>
          <a:lstStyle/>
          <a:p>
            <a:pPr rtl="0" fontAlgn="base"/>
            <a:r>
              <a:rPr lang="zh-CN" altLang="en-US" sz="1800" b="1" strike="noStrike" noProof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  <a:cs typeface="+mn-cs"/>
              </a:rPr>
              <a:t>数据挖掘导论</a:t>
            </a:r>
            <a:endParaRPr lang="en-US" altLang="zh-CN" sz="1800" b="1" strike="noStrike" noProof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03774" y="87379"/>
            <a:ext cx="5993117" cy="76013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63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 fontAlgn="base"/>
            <a:r>
              <a:rPr kumimoji="1" lang="zh-CN" altLang="en-US" sz="2635" strike="noStrike" noProof="1" dirty="0"/>
              <a:t>标题</a:t>
            </a:r>
            <a:endParaRPr kumimoji="1"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>
            <a:solidFill>
              <a:schemeClr val="accent1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5CE122-004B-4709-8F6B-05523596E89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图片 1"/>
          <p:cNvPicPr>
            <a:picLocks noChangeAspect="1"/>
          </p:cNvPicPr>
          <p:nvPr userDrawn="1"/>
        </p:nvPicPr>
        <p:blipFill>
          <a:blip r:embed="rId2"/>
          <a:srcRect t="23405" b="8394"/>
          <a:stretch>
            <a:fillRect/>
          </a:stretch>
        </p:blipFill>
        <p:spPr>
          <a:xfrm>
            <a:off x="-6350" y="-6350"/>
            <a:ext cx="9150350" cy="434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 userDrawn="1"/>
        </p:nvSpPr>
        <p:spPr>
          <a:xfrm>
            <a:off x="-6350" y="0"/>
            <a:ext cx="9150350" cy="4340225"/>
          </a:xfrm>
          <a:prstGeom prst="rect">
            <a:avLst/>
          </a:prstGeom>
          <a:gradFill flip="none" rotWithShape="1">
            <a:gsLst>
              <a:gs pos="55000">
                <a:schemeClr val="bg1"/>
              </a:gs>
              <a:gs pos="0">
                <a:schemeClr val="bg1">
                  <a:alpha val="66000"/>
                </a:schemeClr>
              </a:gs>
              <a:gs pos="100000">
                <a:schemeClr val="bg1">
                  <a:alpha val="6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845" fontAlgn="base"/>
            <a:endParaRPr lang="zh-CN" altLang="en-US" sz="500" strike="noStrike" kern="0" noProof="1" dirty="0">
              <a:solidFill>
                <a:srgbClr val="FFFFFF"/>
              </a:solidFill>
              <a:sym typeface="Helvetica"/>
            </a:endParaRPr>
          </a:p>
        </p:txBody>
      </p:sp>
      <p:sp>
        <p:nvSpPr>
          <p:cNvPr id="4" name="Shape 30"/>
          <p:cNvSpPr/>
          <p:nvPr userDrawn="1"/>
        </p:nvSpPr>
        <p:spPr>
          <a:xfrm>
            <a:off x="0" y="4340225"/>
            <a:ext cx="9150350" cy="2517775"/>
          </a:xfrm>
          <a:prstGeom prst="rect">
            <a:avLst/>
          </a:prstGeom>
          <a:solidFill>
            <a:srgbClr val="0070C0"/>
          </a:solidFill>
          <a:ln w="12700">
            <a:noFill/>
            <a:miter lim="400000"/>
          </a:ln>
          <a:effectLst/>
        </p:spPr>
        <p:txBody>
          <a:bodyPr lIns="0" tIns="0" rIns="0" bIns="0" anchor="ctr"/>
          <a:lstStyle/>
          <a:p>
            <a:pPr algn="ctr" defTabSz="410845" fontAlgn="base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90" strike="noStrike" kern="0" noProof="1" dirty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AutoShape 7" descr="C:\Users\netlab\AppData\Roaming\Tencent\Users\152540513\QQ\WinTemp\RichOle\%JV)]WU0%W6ZJA7RU(.png"/>
          <p:cNvSpPr>
            <a:spLocks noChangeAspect="1" noChangeArrowheads="1"/>
          </p:cNvSpPr>
          <p:nvPr userDrawn="1"/>
        </p:nvSpPr>
        <p:spPr bwMode="auto">
          <a:xfrm>
            <a:off x="0" y="608013"/>
            <a:ext cx="160338" cy="214313"/>
          </a:xfrm>
          <a:prstGeom prst="rect">
            <a:avLst/>
          </a:prstGeom>
          <a:noFill/>
        </p:spPr>
        <p:txBody>
          <a:bodyPr vert="horz" wrap="square" lIns="48217" tIns="24108" rIns="48217" bIns="24108" numCol="1" anchor="t" anchorCtr="0" compatLnSpc="1"/>
          <a:lstStyle/>
          <a:p>
            <a:pPr algn="ctr" defTabSz="410845" fontAlgn="base"/>
            <a:endParaRPr lang="zh-CN" altLang="en-US" sz="950" strike="noStrike" kern="0" noProof="1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6" name="AutoShape 8" descr="C:\Users\netlab\AppData\Roaming\Tencent\Users\152540513\QQ\WinTemp\RichOle\%JV)]WU0%W6ZJA7RU(.png"/>
          <p:cNvSpPr>
            <a:spLocks noChangeAspect="1" noChangeArrowheads="1"/>
          </p:cNvSpPr>
          <p:nvPr userDrawn="1"/>
        </p:nvSpPr>
        <p:spPr bwMode="auto">
          <a:xfrm>
            <a:off x="0" y="608013"/>
            <a:ext cx="160338" cy="214313"/>
          </a:xfrm>
          <a:prstGeom prst="rect">
            <a:avLst/>
          </a:prstGeom>
          <a:noFill/>
        </p:spPr>
        <p:txBody>
          <a:bodyPr vert="horz" wrap="square" lIns="48217" tIns="24108" rIns="48217" bIns="24108" numCol="1" anchor="t" anchorCtr="0" compatLnSpc="1"/>
          <a:lstStyle/>
          <a:p>
            <a:pPr algn="ctr" defTabSz="410845" fontAlgn="base"/>
            <a:endParaRPr lang="zh-CN" altLang="en-US" sz="950" strike="noStrike" kern="0" noProof="1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7" name="AutoShape 9" descr="C:\Users\netlab\AppData\Roaming\Tencent\Users\152540513\QQ\WinTemp\RichOle\%JV)]WU0%W6ZJA7RU(.png"/>
          <p:cNvSpPr>
            <a:spLocks noChangeAspect="1" noChangeArrowheads="1"/>
          </p:cNvSpPr>
          <p:nvPr userDrawn="1"/>
        </p:nvSpPr>
        <p:spPr bwMode="auto">
          <a:xfrm>
            <a:off x="0" y="608013"/>
            <a:ext cx="160338" cy="214313"/>
          </a:xfrm>
          <a:prstGeom prst="rect">
            <a:avLst/>
          </a:prstGeom>
          <a:noFill/>
        </p:spPr>
        <p:txBody>
          <a:bodyPr vert="horz" wrap="square" lIns="48217" tIns="24108" rIns="48217" bIns="24108" numCol="1" anchor="t" anchorCtr="0" compatLnSpc="1"/>
          <a:lstStyle/>
          <a:p>
            <a:pPr algn="ctr" defTabSz="410845" fontAlgn="base"/>
            <a:endParaRPr lang="zh-CN" altLang="en-US" sz="950" strike="noStrike" kern="0" noProof="1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8" name="AutoShape 10" descr="C:\Users\netlab\AppData\Roaming\Tencent\Users\152540513\QQ\WinTemp\RichOle\%JV)]WU0%W6ZJA7RU(.png"/>
          <p:cNvSpPr>
            <a:spLocks noChangeAspect="1" noChangeArrowheads="1"/>
          </p:cNvSpPr>
          <p:nvPr userDrawn="1"/>
        </p:nvSpPr>
        <p:spPr bwMode="auto">
          <a:xfrm>
            <a:off x="0" y="608013"/>
            <a:ext cx="160338" cy="214313"/>
          </a:xfrm>
          <a:prstGeom prst="rect">
            <a:avLst/>
          </a:prstGeom>
          <a:noFill/>
        </p:spPr>
        <p:txBody>
          <a:bodyPr vert="horz" wrap="square" lIns="48217" tIns="24108" rIns="48217" bIns="24108" numCol="1" anchor="t" anchorCtr="0" compatLnSpc="1"/>
          <a:lstStyle/>
          <a:p>
            <a:pPr algn="ctr" defTabSz="410845" fontAlgn="base"/>
            <a:endParaRPr lang="zh-CN" altLang="en-US" sz="950" strike="noStrike" kern="0" noProof="1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9" name="AutoShape 11" descr="C:\Users\netlab\AppData\Roaming\Tencent\Users\152540513\QQ\WinTemp\RichOle\%JV)]WU0%W6ZJA7RU(.png"/>
          <p:cNvSpPr>
            <a:spLocks noChangeAspect="1" noChangeArrowheads="1"/>
          </p:cNvSpPr>
          <p:nvPr userDrawn="1"/>
        </p:nvSpPr>
        <p:spPr bwMode="auto">
          <a:xfrm>
            <a:off x="0" y="608013"/>
            <a:ext cx="160338" cy="214313"/>
          </a:xfrm>
          <a:prstGeom prst="rect">
            <a:avLst/>
          </a:prstGeom>
          <a:noFill/>
        </p:spPr>
        <p:txBody>
          <a:bodyPr vert="horz" wrap="square" lIns="48217" tIns="24108" rIns="48217" bIns="24108" numCol="1" anchor="t" anchorCtr="0" compatLnSpc="1"/>
          <a:lstStyle/>
          <a:p>
            <a:pPr algn="ctr" defTabSz="410845" fontAlgn="base"/>
            <a:endParaRPr lang="zh-CN" altLang="en-US" sz="950" strike="noStrike" kern="0" noProof="1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7180" name="TextBox 2"/>
          <p:cNvSpPr txBox="1"/>
          <p:nvPr userDrawn="1"/>
        </p:nvSpPr>
        <p:spPr>
          <a:xfrm>
            <a:off x="6967538" y="6475413"/>
            <a:ext cx="2176462" cy="38258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ctr" anchorCtr="0"/>
          <a:p>
            <a:pPr lvl="0"/>
            <a:r>
              <a:rPr lang="zh-CN" altLang="zh-CN" sz="18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计算机技术与应用系</a:t>
            </a:r>
            <a:endParaRPr lang="zh-CN" altLang="zh-CN" sz="18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774819" y="1113905"/>
            <a:ext cx="7594362" cy="2294313"/>
          </a:xfrm>
          <a:prstGeom prst="rect">
            <a:avLst/>
          </a:prstGeom>
          <a:noFill/>
          <a:ln w="12700" cap="rnd">
            <a:solidFill>
              <a:schemeClr val="bg1"/>
            </a:solidFill>
            <a:prstDash val="dash"/>
            <a:round/>
          </a:ln>
        </p:spPr>
        <p:txBody>
          <a:bodyPr anchor="ctr"/>
          <a:lstStyle>
            <a:lvl1pPr lvl="0" algn="ctr">
              <a:defRPr sz="464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 fontAlgn="base"/>
            <a:r>
              <a:rPr lang="zh-CN" altLang="en-US" sz="4640" strike="noStrike" noProof="1" dirty="0"/>
              <a:t>标题</a:t>
            </a:r>
            <a:endParaRPr lang="zh-CN" altLang="en-US" strike="noStrike" noProof="1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759202" y="4715633"/>
            <a:ext cx="1625597" cy="327945"/>
          </a:xfrm>
          <a:prstGeom prst="rect">
            <a:avLst/>
          </a:prstGeom>
        </p:spPr>
        <p:txBody>
          <a:bodyPr lIns="64301" tIns="32150" rIns="64301" bIns="32150" anchor="ctr">
            <a:noAutofit/>
          </a:bodyPr>
          <a:lstStyle>
            <a:lvl1pPr marL="0" marR="0" indent="0" algn="ctr" defTabSz="6426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690" b="0" kern="1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Palatino Bold" charset="0"/>
              </a:defRPr>
            </a:lvl1pPr>
            <a:lvl2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 fontAlgn="base"/>
            <a:r>
              <a:rPr lang="zh-CN" altLang="en-US" sz="1690" strike="noStrike" noProof="1" dirty="0"/>
              <a:t>杨聪</a:t>
            </a:r>
            <a:endParaRPr lang="en-US" altLang="zh-CN" strike="noStrike" noProof="1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3759202" y="5269665"/>
            <a:ext cx="1625597" cy="327945"/>
          </a:xfrm>
          <a:prstGeom prst="rect">
            <a:avLst/>
          </a:prstGeom>
        </p:spPr>
        <p:txBody>
          <a:bodyPr lIns="64301" tIns="32150" rIns="64301" bIns="32150" anchor="ctr">
            <a:noAutofit/>
          </a:bodyPr>
          <a:lstStyle>
            <a:lvl1pPr marL="0" marR="0" indent="0" algn="ctr" defTabSz="6426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265" b="0" kern="1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Palatino Bold" charset="0"/>
              </a:defRPr>
            </a:lvl1pPr>
            <a:lvl2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 fontAlgn="base"/>
            <a:r>
              <a:rPr lang="en-US" altLang="zh-CN" sz="1265" strike="noStrike" noProof="1" dirty="0"/>
              <a:t>2018</a:t>
            </a:r>
            <a:r>
              <a:rPr lang="zh-CN" altLang="en-US" sz="1265" strike="noStrike" noProof="1" dirty="0"/>
              <a:t>年</a:t>
            </a:r>
            <a:endParaRPr lang="en-US" altLang="zh-CN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6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7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1"/>
          <p:cNvSpPr>
            <a:spLocks noChangeArrowheads="1"/>
          </p:cNvSpPr>
          <p:nvPr userDrawn="1"/>
        </p:nvSpPr>
        <p:spPr bwMode="auto">
          <a:xfrm>
            <a:off x="0" y="-14287"/>
            <a:ext cx="9144000" cy="963613"/>
          </a:xfrm>
          <a:prstGeom prst="rect">
            <a:avLst/>
          </a:prstGeom>
          <a:solidFill>
            <a:srgbClr val="0070C0"/>
          </a:solidFill>
          <a:ln w="12700">
            <a:noFill/>
            <a:miter lim="400000"/>
          </a:ln>
          <a:effectLst/>
        </p:spPr>
        <p:txBody>
          <a:bodyPr lIns="0" tIns="0" rIns="0" bIns="0" anchor="ctr"/>
          <a:lstStyle/>
          <a:p>
            <a:pPr algn="ctr" defTabSz="410845" fontAlgn="base"/>
            <a:endParaRPr lang="zh-CN" altLang="en-US" sz="1690" strike="noStrike" kern="0" noProof="1" dirty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微软雅黑" panose="020B0503020204020204" charset="-122"/>
            </a:endParaRPr>
          </a:p>
        </p:txBody>
      </p:sp>
      <p:sp>
        <p:nvSpPr>
          <p:cNvPr id="5" name="矩形 11"/>
          <p:cNvSpPr>
            <a:spLocks noChangeArrowheads="1"/>
          </p:cNvSpPr>
          <p:nvPr userDrawn="1"/>
        </p:nvSpPr>
        <p:spPr bwMode="auto">
          <a:xfrm>
            <a:off x="0" y="6616700"/>
            <a:ext cx="9144000" cy="241300"/>
          </a:xfrm>
          <a:prstGeom prst="rect">
            <a:avLst/>
          </a:prstGeom>
          <a:solidFill>
            <a:srgbClr val="0070C0"/>
          </a:solidFill>
          <a:ln w="12700">
            <a:noFill/>
            <a:miter lim="400000"/>
          </a:ln>
          <a:effectLst/>
        </p:spPr>
        <p:txBody>
          <a:bodyPr lIns="0" tIns="0" rIns="0" bIns="0" anchor="ctr"/>
          <a:lstStyle/>
          <a:p>
            <a:pPr algn="ctr" defTabSz="410845" fontAlgn="base"/>
            <a:endParaRPr lang="zh-CN" altLang="en-US" sz="1690" strike="noStrike" kern="0" noProof="1" dirty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微软雅黑" panose="020B050302020402020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616700"/>
            <a:ext cx="1770063" cy="26193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rtlCol="0" anchor="ctr">
            <a:normAutofit fontScale="85000"/>
          </a:bodyPr>
          <a:lstStyle/>
          <a:p>
            <a:pPr rtl="0" fontAlgn="base"/>
            <a:r>
              <a:rPr lang="zh-CN" altLang="en-US" sz="1800" b="1" strike="noStrike" noProof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  <a:cs typeface="+mn-cs"/>
              </a:rPr>
              <a:t>数据挖掘导论</a:t>
            </a:r>
            <a:endParaRPr lang="en-US" altLang="zh-CN" sz="1800" b="1" strike="noStrike" noProof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03774" y="87379"/>
            <a:ext cx="5993117" cy="76013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63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 fontAlgn="base"/>
            <a:r>
              <a:rPr kumimoji="1" lang="zh-CN" altLang="en-US" sz="2635" strike="noStrike" noProof="1" dirty="0"/>
              <a:t>标题</a:t>
            </a:r>
            <a:endParaRPr kumimoji="1"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>
            <a:solidFill>
              <a:schemeClr val="accent1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5CE122-004B-4709-8F6B-05523596E89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图片 1"/>
          <p:cNvPicPr>
            <a:picLocks noChangeAspect="1"/>
          </p:cNvPicPr>
          <p:nvPr userDrawn="1"/>
        </p:nvPicPr>
        <p:blipFill>
          <a:blip r:embed="rId2"/>
          <a:srcRect t="23405" b="8394"/>
          <a:stretch>
            <a:fillRect/>
          </a:stretch>
        </p:blipFill>
        <p:spPr>
          <a:xfrm>
            <a:off x="-6350" y="-6350"/>
            <a:ext cx="9150350" cy="434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 userDrawn="1"/>
        </p:nvSpPr>
        <p:spPr>
          <a:xfrm>
            <a:off x="-6350" y="0"/>
            <a:ext cx="9150350" cy="4340225"/>
          </a:xfrm>
          <a:prstGeom prst="rect">
            <a:avLst/>
          </a:prstGeom>
          <a:gradFill flip="none" rotWithShape="1">
            <a:gsLst>
              <a:gs pos="55000">
                <a:schemeClr val="bg1"/>
              </a:gs>
              <a:gs pos="0">
                <a:schemeClr val="bg1">
                  <a:alpha val="66000"/>
                </a:schemeClr>
              </a:gs>
              <a:gs pos="100000">
                <a:schemeClr val="bg1">
                  <a:alpha val="6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845" fontAlgn="base"/>
            <a:endParaRPr lang="zh-CN" altLang="en-US" sz="500" strike="noStrike" kern="0" noProof="1" dirty="0">
              <a:solidFill>
                <a:srgbClr val="FFFFFF"/>
              </a:solidFill>
              <a:sym typeface="Helvetica"/>
            </a:endParaRPr>
          </a:p>
        </p:txBody>
      </p:sp>
      <p:sp>
        <p:nvSpPr>
          <p:cNvPr id="4" name="Shape 30"/>
          <p:cNvSpPr/>
          <p:nvPr userDrawn="1"/>
        </p:nvSpPr>
        <p:spPr>
          <a:xfrm>
            <a:off x="0" y="4340225"/>
            <a:ext cx="9150350" cy="2517775"/>
          </a:xfrm>
          <a:prstGeom prst="rect">
            <a:avLst/>
          </a:prstGeom>
          <a:solidFill>
            <a:srgbClr val="0070C0"/>
          </a:solidFill>
          <a:ln w="12700">
            <a:noFill/>
            <a:miter lim="400000"/>
          </a:ln>
          <a:effectLst/>
        </p:spPr>
        <p:txBody>
          <a:bodyPr lIns="0" tIns="0" rIns="0" bIns="0" anchor="ctr"/>
          <a:lstStyle/>
          <a:p>
            <a:pPr algn="ctr" defTabSz="410845" fontAlgn="base"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90" strike="noStrike" kern="0" noProof="1" dirty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AutoShape 7" descr="C:\Users\netlab\AppData\Roaming\Tencent\Users\152540513\QQ\WinTemp\RichOle\%JV)]WU0%W6ZJA7RU(.png"/>
          <p:cNvSpPr>
            <a:spLocks noChangeAspect="1" noChangeArrowheads="1"/>
          </p:cNvSpPr>
          <p:nvPr userDrawn="1"/>
        </p:nvSpPr>
        <p:spPr bwMode="auto">
          <a:xfrm>
            <a:off x="0" y="608013"/>
            <a:ext cx="160338" cy="214313"/>
          </a:xfrm>
          <a:prstGeom prst="rect">
            <a:avLst/>
          </a:prstGeom>
          <a:noFill/>
        </p:spPr>
        <p:txBody>
          <a:bodyPr vert="horz" wrap="square" lIns="48217" tIns="24108" rIns="48217" bIns="24108" numCol="1" anchor="t" anchorCtr="0" compatLnSpc="1"/>
          <a:lstStyle/>
          <a:p>
            <a:pPr algn="ctr" defTabSz="410845" fontAlgn="base"/>
            <a:endParaRPr lang="zh-CN" altLang="en-US" sz="950" strike="noStrike" kern="0" noProof="1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6" name="AutoShape 8" descr="C:\Users\netlab\AppData\Roaming\Tencent\Users\152540513\QQ\WinTemp\RichOle\%JV)]WU0%W6ZJA7RU(.png"/>
          <p:cNvSpPr>
            <a:spLocks noChangeAspect="1" noChangeArrowheads="1"/>
          </p:cNvSpPr>
          <p:nvPr userDrawn="1"/>
        </p:nvSpPr>
        <p:spPr bwMode="auto">
          <a:xfrm>
            <a:off x="0" y="608013"/>
            <a:ext cx="160338" cy="214313"/>
          </a:xfrm>
          <a:prstGeom prst="rect">
            <a:avLst/>
          </a:prstGeom>
          <a:noFill/>
        </p:spPr>
        <p:txBody>
          <a:bodyPr vert="horz" wrap="square" lIns="48217" tIns="24108" rIns="48217" bIns="24108" numCol="1" anchor="t" anchorCtr="0" compatLnSpc="1"/>
          <a:lstStyle/>
          <a:p>
            <a:pPr algn="ctr" defTabSz="410845" fontAlgn="base"/>
            <a:endParaRPr lang="zh-CN" altLang="en-US" sz="950" strike="noStrike" kern="0" noProof="1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7" name="AutoShape 9" descr="C:\Users\netlab\AppData\Roaming\Tencent\Users\152540513\QQ\WinTemp\RichOle\%JV)]WU0%W6ZJA7RU(.png"/>
          <p:cNvSpPr>
            <a:spLocks noChangeAspect="1" noChangeArrowheads="1"/>
          </p:cNvSpPr>
          <p:nvPr userDrawn="1"/>
        </p:nvSpPr>
        <p:spPr bwMode="auto">
          <a:xfrm>
            <a:off x="0" y="608013"/>
            <a:ext cx="160338" cy="214313"/>
          </a:xfrm>
          <a:prstGeom prst="rect">
            <a:avLst/>
          </a:prstGeom>
          <a:noFill/>
        </p:spPr>
        <p:txBody>
          <a:bodyPr vert="horz" wrap="square" lIns="48217" tIns="24108" rIns="48217" bIns="24108" numCol="1" anchor="t" anchorCtr="0" compatLnSpc="1"/>
          <a:lstStyle/>
          <a:p>
            <a:pPr algn="ctr" defTabSz="410845" fontAlgn="base"/>
            <a:endParaRPr lang="zh-CN" altLang="en-US" sz="950" strike="noStrike" kern="0" noProof="1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8" name="AutoShape 10" descr="C:\Users\netlab\AppData\Roaming\Tencent\Users\152540513\QQ\WinTemp\RichOle\%JV)]WU0%W6ZJA7RU(.png"/>
          <p:cNvSpPr>
            <a:spLocks noChangeAspect="1" noChangeArrowheads="1"/>
          </p:cNvSpPr>
          <p:nvPr userDrawn="1"/>
        </p:nvSpPr>
        <p:spPr bwMode="auto">
          <a:xfrm>
            <a:off x="0" y="608013"/>
            <a:ext cx="160338" cy="214313"/>
          </a:xfrm>
          <a:prstGeom prst="rect">
            <a:avLst/>
          </a:prstGeom>
          <a:noFill/>
        </p:spPr>
        <p:txBody>
          <a:bodyPr vert="horz" wrap="square" lIns="48217" tIns="24108" rIns="48217" bIns="24108" numCol="1" anchor="t" anchorCtr="0" compatLnSpc="1"/>
          <a:lstStyle/>
          <a:p>
            <a:pPr algn="ctr" defTabSz="410845" fontAlgn="base"/>
            <a:endParaRPr lang="zh-CN" altLang="en-US" sz="950" strike="noStrike" kern="0" noProof="1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9" name="AutoShape 11" descr="C:\Users\netlab\AppData\Roaming\Tencent\Users\152540513\QQ\WinTemp\RichOle\%JV)]WU0%W6ZJA7RU(.png"/>
          <p:cNvSpPr>
            <a:spLocks noChangeAspect="1" noChangeArrowheads="1"/>
          </p:cNvSpPr>
          <p:nvPr userDrawn="1"/>
        </p:nvSpPr>
        <p:spPr bwMode="auto">
          <a:xfrm>
            <a:off x="0" y="608013"/>
            <a:ext cx="160338" cy="214313"/>
          </a:xfrm>
          <a:prstGeom prst="rect">
            <a:avLst/>
          </a:prstGeom>
          <a:noFill/>
        </p:spPr>
        <p:txBody>
          <a:bodyPr vert="horz" wrap="square" lIns="48217" tIns="24108" rIns="48217" bIns="24108" numCol="1" anchor="t" anchorCtr="0" compatLnSpc="1"/>
          <a:lstStyle/>
          <a:p>
            <a:pPr algn="ctr" defTabSz="410845" fontAlgn="base"/>
            <a:endParaRPr lang="zh-CN" altLang="en-US" sz="950" strike="noStrike" kern="0" noProof="1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4108" name="TextBox 2"/>
          <p:cNvSpPr txBox="1"/>
          <p:nvPr userDrawn="1"/>
        </p:nvSpPr>
        <p:spPr>
          <a:xfrm>
            <a:off x="6967538" y="6475413"/>
            <a:ext cx="2176462" cy="38258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ctr" anchorCtr="0"/>
          <a:p>
            <a:pPr lvl="0"/>
            <a:r>
              <a:rPr lang="zh-CN" altLang="zh-CN" sz="18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计算机技术与应用系</a:t>
            </a:r>
            <a:endParaRPr lang="zh-CN" altLang="zh-CN" sz="18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774819" y="1113905"/>
            <a:ext cx="7594362" cy="2294313"/>
          </a:xfrm>
          <a:prstGeom prst="rect">
            <a:avLst/>
          </a:prstGeom>
          <a:noFill/>
          <a:ln w="12700" cap="rnd">
            <a:solidFill>
              <a:schemeClr val="bg1"/>
            </a:solidFill>
            <a:prstDash val="dash"/>
            <a:round/>
          </a:ln>
        </p:spPr>
        <p:txBody>
          <a:bodyPr anchor="ctr"/>
          <a:lstStyle>
            <a:lvl1pPr lvl="0" algn="ctr">
              <a:defRPr sz="464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 fontAlgn="base"/>
            <a:r>
              <a:rPr lang="zh-CN" altLang="en-US" sz="4640" strike="noStrike" noProof="1" dirty="0"/>
              <a:t>标题</a:t>
            </a:r>
            <a:endParaRPr lang="zh-CN" altLang="en-US" strike="noStrike" noProof="1" dirty="0"/>
          </a:p>
        </p:txBody>
      </p:sp>
      <p:sp>
        <p:nvSpPr>
          <p:cNvPr id="18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759202" y="4715633"/>
            <a:ext cx="1625597" cy="327945"/>
          </a:xfrm>
          <a:prstGeom prst="rect">
            <a:avLst/>
          </a:prstGeom>
        </p:spPr>
        <p:txBody>
          <a:bodyPr lIns="64301" tIns="32150" rIns="64301" bIns="32150" anchor="ctr">
            <a:noAutofit/>
          </a:bodyPr>
          <a:lstStyle>
            <a:lvl1pPr marL="0" marR="0" indent="0" algn="ctr" defTabSz="6426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690" b="0" kern="1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Palatino Bold" charset="0"/>
              </a:defRPr>
            </a:lvl1pPr>
            <a:lvl2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 fontAlgn="base"/>
            <a:r>
              <a:rPr lang="zh-CN" altLang="en-US" sz="1690" strike="noStrike" noProof="1" dirty="0"/>
              <a:t>杨聪</a:t>
            </a:r>
            <a:endParaRPr lang="en-US" altLang="zh-CN" strike="noStrike" noProof="1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3759202" y="5269665"/>
            <a:ext cx="1625597" cy="327945"/>
          </a:xfrm>
          <a:prstGeom prst="rect">
            <a:avLst/>
          </a:prstGeom>
        </p:spPr>
        <p:txBody>
          <a:bodyPr lIns="64301" tIns="32150" rIns="64301" bIns="32150" anchor="ctr">
            <a:noAutofit/>
          </a:bodyPr>
          <a:lstStyle>
            <a:lvl1pPr marL="0" marR="0" indent="0" algn="ctr" defTabSz="6426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zh-CN" altLang="en-US" sz="1265" b="0" kern="12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  <a:sym typeface="Palatino Bold" charset="0"/>
              </a:defRPr>
            </a:lvl1pPr>
            <a:lvl2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505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 fontAlgn="base"/>
            <a:r>
              <a:rPr lang="en-US" altLang="zh-CN" sz="1265" strike="noStrike" noProof="1" dirty="0"/>
              <a:t>2018</a:t>
            </a:r>
            <a:r>
              <a:rPr lang="zh-CN" altLang="en-US" sz="1265" strike="noStrike" noProof="1" dirty="0"/>
              <a:t>年</a:t>
            </a:r>
            <a:endParaRPr lang="en-US" altLang="zh-CN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5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6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7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1"/>
          <p:cNvSpPr>
            <a:spLocks noChangeArrowheads="1"/>
          </p:cNvSpPr>
          <p:nvPr userDrawn="1"/>
        </p:nvSpPr>
        <p:spPr bwMode="auto">
          <a:xfrm>
            <a:off x="0" y="-14287"/>
            <a:ext cx="9144000" cy="963613"/>
          </a:xfrm>
          <a:prstGeom prst="rect">
            <a:avLst/>
          </a:prstGeom>
          <a:solidFill>
            <a:srgbClr val="0070C0"/>
          </a:solidFill>
          <a:ln w="12700">
            <a:noFill/>
            <a:miter lim="400000"/>
          </a:ln>
          <a:effectLst/>
        </p:spPr>
        <p:txBody>
          <a:bodyPr lIns="0" tIns="0" rIns="0" bIns="0" anchor="ctr"/>
          <a:lstStyle/>
          <a:p>
            <a:pPr algn="ctr" defTabSz="410845" fontAlgn="base"/>
            <a:endParaRPr lang="zh-CN" altLang="en-US" sz="1690" strike="noStrike" kern="0" noProof="1" dirty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微软雅黑" panose="020B0503020204020204" charset="-122"/>
            </a:endParaRPr>
          </a:p>
        </p:txBody>
      </p:sp>
      <p:sp>
        <p:nvSpPr>
          <p:cNvPr id="5" name="矩形 11"/>
          <p:cNvSpPr>
            <a:spLocks noChangeArrowheads="1"/>
          </p:cNvSpPr>
          <p:nvPr userDrawn="1"/>
        </p:nvSpPr>
        <p:spPr bwMode="auto">
          <a:xfrm>
            <a:off x="0" y="6616700"/>
            <a:ext cx="9144000" cy="241300"/>
          </a:xfrm>
          <a:prstGeom prst="rect">
            <a:avLst/>
          </a:prstGeom>
          <a:solidFill>
            <a:srgbClr val="0070C0"/>
          </a:solidFill>
          <a:ln w="12700">
            <a:noFill/>
            <a:miter lim="400000"/>
          </a:ln>
          <a:effectLst/>
        </p:spPr>
        <p:txBody>
          <a:bodyPr lIns="0" tIns="0" rIns="0" bIns="0" anchor="ctr"/>
          <a:lstStyle/>
          <a:p>
            <a:pPr algn="ctr" defTabSz="410845" fontAlgn="base"/>
            <a:endParaRPr lang="zh-CN" altLang="en-US" sz="1690" strike="noStrike" kern="0" noProof="1" dirty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微软雅黑" panose="020B050302020402020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616700"/>
            <a:ext cx="1770063" cy="26193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rtlCol="0" anchor="ctr">
            <a:normAutofit fontScale="85000"/>
          </a:bodyPr>
          <a:lstStyle/>
          <a:p>
            <a:pPr rtl="0" fontAlgn="base"/>
            <a:r>
              <a:rPr lang="zh-CN" altLang="en-US" sz="1800" b="1" strike="noStrike" noProof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  <a:cs typeface="+mn-cs"/>
              </a:rPr>
              <a:t>数据挖掘导论</a:t>
            </a:r>
            <a:endParaRPr lang="en-US" altLang="zh-CN" sz="1800" b="1" strike="noStrike" noProof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03774" y="87379"/>
            <a:ext cx="5993117" cy="76013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63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 fontAlgn="base"/>
            <a:r>
              <a:rPr kumimoji="1" lang="zh-CN" altLang="en-US" sz="2635" strike="noStrike" noProof="1" dirty="0"/>
              <a:t>标题</a:t>
            </a:r>
            <a:endParaRPr kumimoji="1"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5120"/>
            <a:r>
              <a:rPr lang="zh-CN" altLang="en-US" dirty="0"/>
              <a:t>第二级</a:t>
            </a:r>
            <a:endParaRPr lang="zh-CN" altLang="en-US" dirty="0"/>
          </a:p>
          <a:p>
            <a:pPr lvl="2" indent="-350520"/>
            <a:r>
              <a:rPr lang="zh-CN" altLang="en-US" dirty="0"/>
              <a:t>第三级</a:t>
            </a:r>
            <a:endParaRPr lang="zh-CN" altLang="en-US" dirty="0"/>
          </a:p>
          <a:p>
            <a:pPr lvl="3" indent="-315595"/>
            <a:r>
              <a:rPr lang="zh-CN" altLang="en-US" dirty="0"/>
              <a:t>第四级</a:t>
            </a:r>
            <a:endParaRPr lang="zh-CN" altLang="en-US" dirty="0"/>
          </a:p>
          <a:p>
            <a:pPr lvl="4" indent="-33972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itchFamily="18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5120"/>
            <a:r>
              <a:rPr lang="zh-CN" altLang="en-US" dirty="0"/>
              <a:t>第二级</a:t>
            </a:r>
            <a:endParaRPr lang="zh-CN" altLang="en-US" dirty="0"/>
          </a:p>
          <a:p>
            <a:pPr lvl="2" indent="-350520"/>
            <a:r>
              <a:rPr lang="zh-CN" altLang="en-US" dirty="0"/>
              <a:t>第三级</a:t>
            </a:r>
            <a:endParaRPr lang="zh-CN" altLang="en-US" dirty="0"/>
          </a:p>
          <a:p>
            <a:pPr lvl="3" indent="-315595"/>
            <a:r>
              <a:rPr lang="zh-CN" altLang="en-US" dirty="0"/>
              <a:t>第四级</a:t>
            </a:r>
            <a:endParaRPr lang="zh-CN" altLang="en-US" dirty="0"/>
          </a:p>
          <a:p>
            <a:pPr lvl="4" indent="-33972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itchFamily="18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5120"/>
            <a:r>
              <a:rPr lang="zh-CN" altLang="en-US" dirty="0"/>
              <a:t>第二级</a:t>
            </a:r>
            <a:endParaRPr lang="zh-CN" altLang="en-US" dirty="0"/>
          </a:p>
          <a:p>
            <a:pPr lvl="2" indent="-350520"/>
            <a:r>
              <a:rPr lang="zh-CN" altLang="en-US" dirty="0"/>
              <a:t>第三级</a:t>
            </a:r>
            <a:endParaRPr lang="zh-CN" altLang="en-US" dirty="0"/>
          </a:p>
          <a:p>
            <a:pPr lvl="3" indent="-315595"/>
            <a:r>
              <a:rPr lang="zh-CN" altLang="en-US" dirty="0"/>
              <a:t>第四级</a:t>
            </a:r>
            <a:endParaRPr lang="zh-CN" altLang="en-US" dirty="0"/>
          </a:p>
          <a:p>
            <a:pPr lvl="4" indent="-33972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A57CBB-4A5E-43EA-B443-29E819FB314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itchFamily="18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Garamond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41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image" Target="../media/image17.png"/><Relationship Id="rId1" Type="http://schemas.openxmlformats.org/officeDocument/2006/relationships/tags" Target="../tags/tag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8.xml"/><Relationship Id="rId1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 txBox="1"/>
          <p:nvPr/>
        </p:nvSpPr>
        <p:spPr>
          <a:xfrm>
            <a:off x="0" y="1431925"/>
            <a:ext cx="8728075" cy="1847850"/>
          </a:xfrm>
          <a:prstGeom prst="rect">
            <a:avLst/>
          </a:prstGeom>
          <a:noFill/>
          <a:ln w="12700" cap="rnd">
            <a:noFill/>
            <a:prstDash val="dash"/>
            <a:round/>
          </a:ln>
        </p:spPr>
        <p:txBody>
          <a:bodyPr lIns="253117" tIns="253117" rIns="253117" bIns="253117" anchor="ctr">
            <a:noAutofit/>
          </a:bodyPr>
          <a:lstStyle>
            <a:lvl1pPr lvl="0" algn="ctr" defTabSz="548005">
              <a:defRPr sz="6185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548005">
              <a:defRPr sz="75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548005">
              <a:defRPr sz="75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548005">
              <a:defRPr sz="75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548005">
              <a:defRPr sz="7500"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algn="ctr" defTabSz="548005">
              <a:defRPr sz="7500"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algn="ctr" defTabSz="548005">
              <a:defRPr sz="7500"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algn="ctr" defTabSz="548005">
              <a:defRPr sz="7500"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algn="ctr" defTabSz="548005">
              <a:defRPr sz="7500"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rtl="0" fontAlgn="base">
              <a:lnSpc>
                <a:spcPct val="150000"/>
              </a:lnSpc>
            </a:pPr>
            <a:r>
              <a:rPr lang="zh-CN" altLang="en-US" sz="4800" b="1" strike="noStrike" noProof="1" dirty="0">
                <a:solidFill>
                  <a:schemeClr val="accent1">
                    <a:lumMod val="75000"/>
                  </a:schemeClr>
                </a:solidFill>
                <a:latin typeface="Helvetica Light"/>
                <a:ea typeface="Helvetica Light"/>
                <a:cs typeface="Helvetica Light"/>
              </a:rPr>
              <a:t>第五章  关联分析</a:t>
            </a:r>
            <a:endParaRPr lang="zh-CN" altLang="en-US" sz="4800" b="1" strike="noStrike" noProof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50927F-D968-4A21-B903-B7DF534A26E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algn="ctr" eaLnBrk="1" hangingPunct="1"/>
            <a:r>
              <a:rPr lang="zh-CN" altLang="en-US" sz="4000" b="1" dirty="0"/>
              <a:t>频繁项集的产生</a:t>
            </a:r>
            <a:endParaRPr lang="zh-CN" altLang="en-US" sz="4000" b="1" dirty="0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9811385" imgH="7395845" progId="Visio.Drawing.6">
                  <p:embed/>
                </p:oleObj>
              </mc:Choice>
              <mc:Fallback>
                <p:oleObj name="" r:id="rId1" imgW="9811385" imgH="7395845" progId="Visio.Drawing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/>
          <p:nvPr/>
        </p:nvSpPr>
        <p:spPr>
          <a:xfrm>
            <a:off x="6156325" y="5084763"/>
            <a:ext cx="2716213" cy="8858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600" b="1" dirty="0">
                <a:solidFill>
                  <a:srgbClr val="FC3C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给定</a:t>
            </a:r>
            <a:r>
              <a:rPr lang="en-US" altLang="zh-CN" sz="2600" b="1" dirty="0">
                <a:solidFill>
                  <a:srgbClr val="FC3C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600" b="1" dirty="0">
                <a:solidFill>
                  <a:srgbClr val="FC3C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个项，一共有</a:t>
            </a:r>
            <a:r>
              <a:rPr lang="en-US" altLang="zh-CN" sz="2600" b="1" dirty="0">
                <a:solidFill>
                  <a:srgbClr val="FC3C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600" b="1" baseline="30000" dirty="0">
                <a:solidFill>
                  <a:srgbClr val="FC3C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600" b="1" dirty="0">
                <a:solidFill>
                  <a:srgbClr val="FC3C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-1</a:t>
            </a:r>
            <a:r>
              <a:rPr lang="zh-CN" altLang="en-US" sz="2600" b="1" dirty="0">
                <a:solidFill>
                  <a:srgbClr val="FC3C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个项集</a:t>
            </a:r>
            <a:endParaRPr lang="zh-CN" altLang="en-US" sz="2600" b="1" dirty="0">
              <a:solidFill>
                <a:srgbClr val="FC3C28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866AD0-DDDA-4924-9CED-DE5AABF4300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algn="ctr" eaLnBrk="1" hangingPunct="1"/>
            <a:r>
              <a:rPr lang="zh-CN" altLang="en-US" sz="4000" b="1" dirty="0"/>
              <a:t>频繁项集的产生</a:t>
            </a:r>
            <a:endParaRPr lang="zh-CN" altLang="en-US" sz="4000" b="1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304800" y="836613"/>
            <a:ext cx="8839200" cy="5410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Brute-force</a:t>
            </a:r>
            <a:r>
              <a:rPr lang="zh-CN" altLang="en-US" dirty="0"/>
              <a:t>（蛮力）方法</a:t>
            </a:r>
            <a:r>
              <a:rPr lang="en-US" altLang="zh-CN" dirty="0"/>
              <a:t>: </a:t>
            </a:r>
            <a:endParaRPr lang="en-US" altLang="zh-CN" dirty="0"/>
          </a:p>
          <a:p>
            <a:pPr lvl="1" indent="-325120" eaLnBrk="1" hangingPunct="1"/>
            <a:r>
              <a:rPr lang="zh-CN" altLang="en-US" dirty="0"/>
              <a:t>在项集格中的每个项集都是一个候选频繁项集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扫描事务数据库计算每个候选频繁项集的支持度</a:t>
            </a:r>
            <a:endParaRPr lang="zh-CN" altLang="en-US" dirty="0"/>
          </a:p>
          <a:p>
            <a:pPr lvl="1" indent="-325120" eaLnBrk="1" hangingPunct="1"/>
            <a:endParaRPr lang="zh-CN" altLang="en-US" dirty="0"/>
          </a:p>
          <a:p>
            <a:pPr lvl="1" indent="-325120" eaLnBrk="1" hangingPunct="1"/>
            <a:endParaRPr lang="zh-CN" altLang="en-US" dirty="0"/>
          </a:p>
          <a:p>
            <a:pPr lvl="1" indent="-325120" eaLnBrk="1" hangingPunct="1"/>
            <a:endParaRPr lang="zh-CN" altLang="en-US" dirty="0"/>
          </a:p>
          <a:p>
            <a:pPr lvl="1" indent="-325120" eaLnBrk="1" hangingPunct="1"/>
            <a:endParaRPr lang="zh-CN" altLang="en-US" dirty="0"/>
          </a:p>
          <a:p>
            <a:pPr lvl="1" indent="-325120" eaLnBrk="1" hangingPunct="1"/>
            <a:endParaRPr lang="zh-CN" altLang="en-US" dirty="0"/>
          </a:p>
          <a:p>
            <a:pPr lvl="1" indent="-325120" eaLnBrk="1" hangingPunct="1"/>
            <a:endParaRPr lang="zh-CN" altLang="en-US" dirty="0"/>
          </a:p>
          <a:p>
            <a:pPr lvl="1" indent="-325120" eaLnBrk="1" hangingPunct="1"/>
            <a:r>
              <a:rPr lang="zh-CN" altLang="en-US" dirty="0"/>
              <a:t>将每个事务与每个候选频繁项集匹配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比较次数 </a:t>
            </a:r>
            <a:r>
              <a:rPr lang="en-US" altLang="zh-CN" dirty="0"/>
              <a:t>~ O(NMw) =&gt; </a:t>
            </a:r>
            <a:r>
              <a:rPr lang="zh-CN" altLang="en-US" dirty="0">
                <a:solidFill>
                  <a:srgbClr val="FF0000"/>
                </a:solidFill>
              </a:rPr>
              <a:t>代价极高，因为</a:t>
            </a:r>
            <a:r>
              <a:rPr lang="en-US" altLang="zh-CN" dirty="0">
                <a:solidFill>
                  <a:srgbClr val="FF0000"/>
                </a:solidFill>
              </a:rPr>
              <a:t>M = 2</a:t>
            </a:r>
            <a:r>
              <a:rPr lang="en-US" altLang="zh-CN" baseline="30000" dirty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-1 </a:t>
            </a:r>
            <a:r>
              <a:rPr lang="en-US" altLang="zh-CN" dirty="0"/>
              <a:t>!!!</a:t>
            </a:r>
            <a:endParaRPr lang="en-US" altLang="zh-CN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990600" y="2438400"/>
          <a:ext cx="728186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6883400" imgH="2531745" progId="Visio.Drawing.11">
                  <p:embed/>
                </p:oleObj>
              </mc:Choice>
              <mc:Fallback>
                <p:oleObj name="" r:id="rId1" imgW="6883400" imgH="2531745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2438400"/>
                        <a:ext cx="7281863" cy="266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3"/>
          <p:cNvSpPr txBox="1"/>
          <p:nvPr/>
        </p:nvSpPr>
        <p:spPr>
          <a:xfrm>
            <a:off x="1485900" y="1397000"/>
            <a:ext cx="6172200" cy="3536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5.1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关联分析基本问题定义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5.2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频繁项集挖掘方法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</a:rPr>
              <a:t>    5.2.1 </a:t>
            </a:r>
            <a:r>
              <a:rPr lang="en-US" altLang="zh-CN" sz="2100" b="1" dirty="0" err="1">
                <a:latin typeface="Arial" panose="020B060402020202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rPr>
              <a:t>算法 </a:t>
            </a:r>
            <a:endParaRPr lang="en-US" altLang="zh-CN" sz="2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</a:rPr>
              <a:t>    5.2.2 FP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rPr>
              <a:t>树</a:t>
            </a:r>
            <a:endParaRPr lang="en-US" altLang="zh-CN" sz="2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5.3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规则产生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5.4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非二元属性关联规则挖掘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关联规则的评估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5.6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小结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提纲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507" name="AutoShape 4"/>
          <p:cNvSpPr/>
          <p:nvPr/>
        </p:nvSpPr>
        <p:spPr>
          <a:xfrm rot="9724325">
            <a:off x="4619625" y="2695575"/>
            <a:ext cx="285750" cy="228600"/>
          </a:xfrm>
          <a:custGeom>
            <a:avLst/>
            <a:gdLst/>
            <a:ahLst/>
            <a:cxnLst>
              <a:cxn ang="16200000">
                <a:pos x="0" y="0"/>
              </a:cxn>
              <a:cxn ang="10800000">
                <a:pos x="0" y="0"/>
              </a:cxn>
              <a:cxn ang="5400000">
                <a:pos x="0" y="0"/>
              </a:cxn>
              <a:cxn ang="0">
                <a:pos x="0" y="0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ko-KR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5.2.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1Apriori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>
          <a:xfrm>
            <a:off x="461963" y="1341438"/>
            <a:ext cx="8286750" cy="4824412"/>
          </a:xfrm>
        </p:spPr>
        <p:txBody>
          <a:bodyPr vert="horz" wrap="square" lIns="91440" tIns="45720" rIns="91440" bIns="45720" anchor="t" anchorCtr="0"/>
          <a:p>
            <a:pPr marL="0" indent="0" algn="just">
              <a:spcAft>
                <a:spcPts val="600"/>
              </a:spcAft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1993</a:t>
            </a:r>
            <a:r>
              <a:rPr lang="zh-CN" altLang="en-US" sz="2400" dirty="0">
                <a:latin typeface="宋体" panose="02010600030101010101" pitchFamily="2" charset="-122"/>
              </a:rPr>
              <a:t>年，阿戈沃（</a:t>
            </a:r>
            <a:r>
              <a:rPr lang="en-US" altLang="zh-CN" sz="2400" dirty="0">
                <a:latin typeface="宋体" panose="02010600030101010101" pitchFamily="2" charset="-122"/>
              </a:rPr>
              <a:t>Agrawal</a:t>
            </a:r>
            <a:r>
              <a:rPr lang="zh-CN" altLang="en-US" sz="2400" dirty="0">
                <a:latin typeface="宋体" panose="02010600030101010101" pitchFamily="2" charset="-122"/>
              </a:rPr>
              <a:t>）等人提出了著名的关联分析算法</a:t>
            </a:r>
            <a:r>
              <a:rPr lang="en-US" altLang="zh-CN" sz="2400" dirty="0">
                <a:latin typeface="宋体" panose="02010600030101010101" pitchFamily="2" charset="-122"/>
              </a:rPr>
              <a:t>——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Apriori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算法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>
              <a:lnSpc>
                <a:spcPts val="1800"/>
              </a:lnSpc>
              <a:spcBef>
                <a:spcPct val="0"/>
              </a:spcBef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Apriori</a:t>
            </a:r>
            <a:r>
              <a:rPr lang="zh-CN" altLang="en-US" b="1" dirty="0">
                <a:latin typeface="宋体" panose="02010600030101010101" pitchFamily="2" charset="-122"/>
              </a:rPr>
              <a:t>算法的基本思想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）生成频繁项集（</a:t>
            </a:r>
            <a:r>
              <a:rPr lang="en-US" altLang="zh-CN" sz="2400" dirty="0">
                <a:latin typeface="宋体" panose="02010600030101010101" pitchFamily="2" charset="-122"/>
              </a:rPr>
              <a:t>Item Sets</a:t>
            </a:r>
            <a:r>
              <a:rPr lang="zh-CN" altLang="en-US" sz="2400" dirty="0">
                <a:latin typeface="宋体" panose="02010600030101010101" pitchFamily="2" charset="-122"/>
              </a:rPr>
              <a:t>）。频繁项集是符合一定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支持度</a:t>
            </a:r>
            <a:r>
              <a:rPr lang="zh-CN" altLang="en-US" sz="2400" dirty="0">
                <a:latin typeface="宋体" panose="02010600030101010101" pitchFamily="2" charset="-122"/>
              </a:rPr>
              <a:t>要求的“属性</a:t>
            </a:r>
            <a:r>
              <a:rPr lang="en-US" altLang="zh-CN" sz="24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值”的组合。不符合支持度要求的“属性</a:t>
            </a:r>
            <a:r>
              <a:rPr lang="en-US" altLang="zh-CN" sz="24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值”的组合被丢弃。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）使用生成的频繁项集创建一组关联规则。筛选符合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置信度</a:t>
            </a:r>
            <a:r>
              <a:rPr lang="zh-CN" altLang="en-US" sz="2400" dirty="0">
                <a:latin typeface="宋体" panose="02010600030101010101" pitchFamily="2" charset="-122"/>
              </a:rPr>
              <a:t>要求的关联规则。（</a:t>
            </a:r>
            <a:r>
              <a:rPr lang="zh-CN" altLang="en-US" sz="2400" b="1" dirty="0">
                <a:latin typeface="宋体" panose="02010600030101010101" pitchFamily="2" charset="-122"/>
              </a:rPr>
              <a:t>如何产生规则见</a:t>
            </a:r>
            <a:r>
              <a:rPr lang="en-US" altLang="zh-CN" sz="2400" b="1" dirty="0">
                <a:latin typeface="宋体" panose="02010600030101010101" pitchFamily="2" charset="-122"/>
              </a:rPr>
              <a:t>5.3</a:t>
            </a:r>
            <a:r>
              <a:rPr lang="zh-CN" altLang="en-US" sz="2400" b="1" dirty="0">
                <a:latin typeface="宋体" panose="02010600030101010101" pitchFamily="2" charset="-122"/>
              </a:rPr>
              <a:t>节</a:t>
            </a:r>
            <a:r>
              <a:rPr lang="zh-CN" altLang="en-US" sz="2400" dirty="0">
                <a:latin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endParaRPr lang="zh-CN" altLang="en-US" sz="2400" dirty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Apriori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算法步骤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461963" y="1052513"/>
            <a:ext cx="8286750" cy="4824412"/>
          </a:xfrm>
        </p:spPr>
        <p:txBody>
          <a:bodyPr vert="horz" wrap="square" lIns="91440" tIns="45720" rIns="91440" bIns="45720" anchor="t" anchorCtr="0"/>
          <a:p>
            <a:pPr marL="0" indent="0" algn="just">
              <a:lnSpc>
                <a:spcPct val="90000"/>
              </a:lnSpc>
              <a:buNone/>
            </a:pPr>
            <a:endParaRPr lang="en-US" altLang="zh-CN" sz="2400" dirty="0">
              <a:ea typeface="Gulim" pitchFamily="34" charset="-127"/>
            </a:endParaRPr>
          </a:p>
          <a:p>
            <a:pPr marL="0" indent="0" algn="just">
              <a:lnSpc>
                <a:spcPct val="9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Apriori</a:t>
            </a:r>
            <a:r>
              <a:rPr lang="zh-CN" altLang="en-US" dirty="0">
                <a:latin typeface="宋体" panose="02010600030101010101" pitchFamily="2" charset="-122"/>
              </a:rPr>
              <a:t>算法：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输入：交易数据库</a:t>
            </a:r>
            <a:r>
              <a:rPr lang="en-US" altLang="zh-CN" sz="2400" dirty="0">
                <a:latin typeface="宋体" panose="02010600030101010101" pitchFamily="2" charset="-122"/>
              </a:rPr>
              <a:t>D</a:t>
            </a:r>
            <a:r>
              <a:rPr lang="zh-CN" altLang="en-US" sz="2400" dirty="0">
                <a:latin typeface="宋体" panose="02010600030101010101" pitchFamily="2" charset="-122"/>
              </a:rPr>
              <a:t>；最小支持度阈值</a:t>
            </a:r>
            <a:r>
              <a:rPr lang="en-US" altLang="zh-CN" sz="2400" dirty="0">
                <a:latin typeface="宋体" panose="02010600030101010101" pitchFamily="2" charset="-122"/>
              </a:rPr>
              <a:t>minsup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zh-CN" altLang="en-US" sz="2400" dirty="0">
                <a:latin typeface="宋体" panose="02010600030101010101" pitchFamily="2" charset="-122"/>
              </a:rPr>
              <a:t>或支持度</a:t>
            </a:r>
            <a:r>
              <a:rPr lang="zh-CN" altLang="en-US" sz="2400" dirty="0">
                <a:latin typeface="宋体" panose="02010600030101010101" pitchFamily="2" charset="-122"/>
              </a:rPr>
              <a:t>计数）。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输出：</a:t>
            </a:r>
            <a:r>
              <a:rPr lang="en-US" altLang="zh-CN" sz="2400" dirty="0">
                <a:latin typeface="宋体" panose="02010600030101010101" pitchFamily="2" charset="-122"/>
              </a:rPr>
              <a:t>D</a:t>
            </a:r>
            <a:r>
              <a:rPr lang="zh-CN" altLang="en-US" sz="2400" dirty="0">
                <a:latin typeface="宋体" panose="02010600030101010101" pitchFamily="2" charset="-122"/>
              </a:rPr>
              <a:t>中的频繁项集</a:t>
            </a:r>
            <a:r>
              <a:rPr lang="en-US" altLang="zh-CN" sz="2400" dirty="0">
                <a:latin typeface="宋体" panose="02010600030101010101" pitchFamily="2" charset="-122"/>
              </a:rPr>
              <a:t>L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algn="just">
              <a:lnSpc>
                <a:spcPts val="18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(1) </a:t>
            </a:r>
            <a:r>
              <a:rPr lang="zh-CN" altLang="en-US" sz="2400" dirty="0">
                <a:latin typeface="宋体" panose="02010600030101010101" pitchFamily="2" charset="-122"/>
              </a:rPr>
              <a:t>找频繁项集</a:t>
            </a:r>
            <a:r>
              <a:rPr lang="en-US" altLang="zh-CN" sz="2400" dirty="0">
                <a:latin typeface="宋体" panose="02010600030101010101" pitchFamily="2" charset="-122"/>
              </a:rPr>
              <a:t>1-</a:t>
            </a:r>
            <a:r>
              <a:rPr lang="zh-CN" altLang="en-US" sz="2400" dirty="0">
                <a:latin typeface="宋体" panose="02010600030101010101" pitchFamily="2" charset="-122"/>
              </a:rPr>
              <a:t>项集</a:t>
            </a:r>
            <a:r>
              <a:rPr lang="en-US" altLang="zh-CN" sz="2400" dirty="0">
                <a:latin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(2) </a:t>
            </a:r>
            <a:r>
              <a:rPr lang="zh-CN" altLang="en-US" sz="2400" dirty="0">
                <a:latin typeface="宋体" panose="02010600030101010101" pitchFamily="2" charset="-122"/>
              </a:rPr>
              <a:t>连接和剪枝；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用于在第</a:t>
            </a:r>
            <a:r>
              <a:rPr lang="en-US" altLang="zh-CN" sz="2400" dirty="0">
                <a:latin typeface="宋体" panose="02010600030101010101" pitchFamily="2" charset="-122"/>
              </a:rPr>
              <a:t>k-1</a:t>
            </a:r>
            <a:r>
              <a:rPr lang="zh-CN" altLang="en-US" sz="2400" dirty="0">
                <a:latin typeface="宋体" panose="02010600030101010101" pitchFamily="2" charset="-122"/>
              </a:rPr>
              <a:t>次遍历中生成的频繁项集</a:t>
            </a:r>
            <a:r>
              <a:rPr lang="en-US" altLang="zh-CN" sz="2400" dirty="0">
                <a:latin typeface="宋体" panose="02010600030101010101" pitchFamily="2" charset="-122"/>
              </a:rPr>
              <a:t>L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k-1</a:t>
            </a:r>
            <a:r>
              <a:rPr lang="zh-CN" altLang="en-US" sz="2400" dirty="0">
                <a:latin typeface="宋体" panose="02010600030101010101" pitchFamily="2" charset="-122"/>
              </a:rPr>
              <a:t>生成候选项集</a:t>
            </a:r>
            <a:r>
              <a:rPr lang="en-US" altLang="zh-CN" sz="2400" dirty="0">
                <a:latin typeface="宋体" panose="02010600030101010101" pitchFamily="2" charset="-122"/>
              </a:rPr>
              <a:t>C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(3) </a:t>
            </a:r>
            <a:r>
              <a:rPr lang="zh-CN" altLang="en-US" sz="2400" dirty="0">
                <a:latin typeface="宋体" panose="02010600030101010101" pitchFamily="2" charset="-122"/>
              </a:rPr>
              <a:t>由候选项集</a:t>
            </a:r>
            <a:r>
              <a:rPr lang="en-US" altLang="zh-CN" sz="2400" dirty="0">
                <a:latin typeface="宋体" panose="02010600030101010101" pitchFamily="2" charset="-122"/>
              </a:rPr>
              <a:t>C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</a:rPr>
              <a:t>生成频繁项集</a:t>
            </a:r>
            <a:r>
              <a:rPr lang="en-US" altLang="zh-CN" sz="2400" dirty="0">
                <a:latin typeface="宋体" panose="02010600030101010101" pitchFamily="2" charset="-122"/>
              </a:rPr>
              <a:t>L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Apriori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算法过程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（最小支持度计数=2）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" y="1136015"/>
            <a:ext cx="8677275" cy="5734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Apriori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算法性质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461963" y="693738"/>
            <a:ext cx="7997825" cy="4824412"/>
          </a:xfrm>
        </p:spPr>
        <p:txBody>
          <a:bodyPr vert="horz" wrap="square" lIns="91440" tIns="45720" rIns="91440" bIns="45720" anchor="t" anchorCtr="0"/>
          <a:p>
            <a:pPr marL="0" indent="0" algn="just">
              <a:lnSpc>
                <a:spcPct val="90000"/>
              </a:lnSpc>
              <a:buNone/>
            </a:pPr>
            <a:endParaRPr lang="en-US" altLang="zh-CN" sz="2400" dirty="0">
              <a:ea typeface="Gulim" pitchFamily="34" charset="-127"/>
            </a:endParaRPr>
          </a:p>
          <a:p>
            <a:pPr marL="0" indent="0" algn="just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先验原理：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）频繁项集的所有非空子集也必是频繁的；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（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）如果一个子集是非频繁的，那么它的超集也一定是非频繁的。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algn="just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625" name="Group 2"/>
          <p:cNvGrpSpPr/>
          <p:nvPr/>
        </p:nvGrpSpPr>
        <p:grpSpPr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26626" name="Line 3"/>
            <p:cNvSpPr/>
            <p:nvPr/>
          </p:nvSpPr>
          <p:spPr>
            <a:xfrm flipV="1">
              <a:off x="864" y="1920"/>
              <a:ext cx="576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6627" name="Text Box 4"/>
            <p:cNvSpPr txBox="1"/>
            <p:nvPr/>
          </p:nvSpPr>
          <p:spPr>
            <a:xfrm>
              <a:off x="144" y="2112"/>
              <a:ext cx="1008" cy="55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600" dirty="0">
                  <a:solidFill>
                    <a:srgbClr val="0C6D9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发现是非频繁的</a:t>
              </a:r>
              <a:endParaRPr lang="zh-CN" altLang="en-US" sz="2600" dirty="0">
                <a:solidFill>
                  <a:srgbClr val="0C6D9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26628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9958705" imgH="7446010" progId="Visio.Drawing.6">
                    <p:embed/>
                  </p:oleObj>
                </mc:Choice>
                <mc:Fallback>
                  <p:oleObj name="" r:id="rId1" imgW="9958705" imgH="7446010" progId="Visio.Drawing.6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9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Apriori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剪枝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2209800" y="1089025"/>
            <a:ext cx="6850063" cy="5343525"/>
            <a:chOff x="1392" y="686"/>
            <a:chExt cx="4315" cy="3366"/>
          </a:xfrm>
        </p:grpSpPr>
        <p:graphicFrame>
          <p:nvGraphicFramePr>
            <p:cNvPr id="26631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11035665" imgH="8439785" progId="Visio.Drawing.11">
                    <p:embed/>
                  </p:oleObj>
                </mc:Choice>
                <mc:Fallback>
                  <p:oleObj name="" r:id="rId3" imgW="11035665" imgH="8439785" progId="Visio.Drawing.11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2" name="Text Box 9"/>
            <p:cNvSpPr txBox="1"/>
            <p:nvPr/>
          </p:nvSpPr>
          <p:spPr>
            <a:xfrm>
              <a:off x="1488" y="3494"/>
              <a:ext cx="912" cy="55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6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被剪枝的超集</a:t>
              </a:r>
              <a:endPara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6633" name="矩形 1"/>
          <p:cNvSpPr/>
          <p:nvPr/>
        </p:nvSpPr>
        <p:spPr>
          <a:xfrm>
            <a:off x="301625" y="1196975"/>
            <a:ext cx="1454150" cy="4238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剪枝步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Apriori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395288" y="1125538"/>
            <a:ext cx="8431212" cy="5399087"/>
          </a:xfrm>
        </p:spPr>
        <p:txBody>
          <a:bodyPr vert="horz" wrap="square" lIns="91440" tIns="45720" rIns="91440" bIns="45720" anchor="t" anchorCtr="0"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连接步：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尽管集合具有无序性，但为了快速连接操作，通常对所有商品做个默认的排序(类似于建立一个字典索引)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L(k-1)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与其自身进行连接，产生候选项集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C(k)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。假设项集中的项按字典序排序，则可连接的对是指两个频繁项集仅有最后一项不同，这个条件仅仅用于保证不产生重复。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例如：项集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{I1,I2}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{I1,I5}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连接之后产生的项集是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{I1,I2,I5}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，而项集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{I1,I2}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{I3,I4}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不能进行连接操作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Apriori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980440"/>
            <a:ext cx="7404100" cy="5161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85" y="5229225"/>
            <a:ext cx="1143000" cy="1228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91130" y="6247130"/>
            <a:ext cx="5625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项的连接准则的优点是降低候选项的生成</a:t>
            </a:r>
            <a:endParaRPr lang="zh-CN" altLang="en-US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3"/>
          <p:cNvSpPr txBox="1"/>
          <p:nvPr/>
        </p:nvSpPr>
        <p:spPr>
          <a:xfrm>
            <a:off x="1485900" y="1397000"/>
            <a:ext cx="6172200" cy="3536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5.1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关联分析基本问题定义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5.2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频繁项集挖掘方法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</a:rPr>
              <a:t>    5.2.1 </a:t>
            </a:r>
            <a:r>
              <a:rPr lang="en-US" altLang="zh-CN" sz="2100" b="1" dirty="0" err="1">
                <a:latin typeface="Arial" panose="020B060402020202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rPr>
              <a:t>算法 </a:t>
            </a:r>
            <a:endParaRPr lang="en-US" altLang="zh-CN" sz="2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</a:rPr>
              <a:t>    5.2.2 FP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rPr>
              <a:t>树</a:t>
            </a:r>
            <a:endParaRPr lang="en-US" altLang="zh-CN" sz="2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5.3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规则产生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5.4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非二元属性关联规则挖掘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关联规则的评估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5.6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小结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提纲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291" name="AutoShape 4"/>
          <p:cNvSpPr/>
          <p:nvPr/>
        </p:nvSpPr>
        <p:spPr>
          <a:xfrm rot="9724325">
            <a:off x="5983288" y="1619250"/>
            <a:ext cx="285750" cy="228600"/>
          </a:xfrm>
          <a:custGeom>
            <a:avLst/>
            <a:gdLst/>
            <a:ahLst/>
            <a:cxnLst>
              <a:cxn ang="16200000">
                <a:pos x="0" y="0"/>
              </a:cxn>
              <a:cxn ang="10800000">
                <a:pos x="0" y="0"/>
              </a:cxn>
              <a:cxn ang="5400000">
                <a:pos x="0" y="0"/>
              </a:cxn>
              <a:cxn ang="0">
                <a:pos x="0" y="0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Apriori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算法实例</a:t>
            </a:r>
            <a:endParaRPr lang="en-US" altLang="ko-KR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533400" y="981075"/>
            <a:ext cx="8153400" cy="48609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sz="2400" dirty="0">
                <a:latin typeface="宋体" panose="02010600030101010101" pitchFamily="2" charset="-122"/>
              </a:rPr>
              <a:t>找出频繁项集－－</a:t>
            </a:r>
            <a:r>
              <a:rPr lang="en-US" altLang="zh-CN" sz="2400" dirty="0">
                <a:latin typeface="宋体" panose="02010600030101010101" pitchFamily="2" charset="-122"/>
              </a:rPr>
              <a:t>Apriori</a:t>
            </a:r>
            <a:r>
              <a:rPr lang="zh-CN" altLang="en-US" sz="2400" dirty="0">
                <a:latin typeface="宋体" panose="02010600030101010101" pitchFamily="2" charset="-122"/>
              </a:rPr>
              <a:t>算法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indent="-325120" algn="just">
              <a:buNone/>
            </a:pPr>
            <a:endParaRPr lang="zh-CN" altLang="en-US" dirty="0">
              <a:ea typeface="Gulim" pitchFamily="34" charset="-127"/>
            </a:endParaRPr>
          </a:p>
          <a:p>
            <a:pPr lvl="1" indent="-325120" latinLnBrk="1">
              <a:spcBef>
                <a:spcPct val="0"/>
              </a:spcBef>
              <a:buSzPct val="150000"/>
              <a:buFont typeface="Wingdings" panose="05000000000000000000" pitchFamily="2" charset="2"/>
              <a:buChar char="•"/>
            </a:pP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7651" name="Text Box 234"/>
          <p:cNvSpPr txBox="1"/>
          <p:nvPr/>
        </p:nvSpPr>
        <p:spPr>
          <a:xfrm>
            <a:off x="3635375" y="1412875"/>
            <a:ext cx="2665413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atinLnBrk="1">
              <a:buClr>
                <a:schemeClr val="accent1"/>
              </a:buClr>
              <a:buSzPct val="150000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表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交易数据库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Group 55"/>
          <p:cNvGraphicFramePr>
            <a:graphicFrameLocks noGrp="1"/>
          </p:cNvGraphicFramePr>
          <p:nvPr/>
        </p:nvGraphicFramePr>
        <p:xfrm>
          <a:off x="1979613" y="1844675"/>
          <a:ext cx="5772150" cy="4519613"/>
        </p:xfrm>
        <a:graphic>
          <a:graphicData uri="http://schemas.openxmlformats.org/drawingml/2006/table">
            <a:tbl>
              <a:tblPr/>
              <a:tblGrid>
                <a:gridCol w="2717710"/>
                <a:gridCol w="3053943"/>
              </a:tblGrid>
              <a:tr h="5040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交易号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项集合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6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T100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I2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I5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T200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I4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T300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I3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T400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I4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T500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I3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T600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I3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T700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I3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T800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I3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I5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T900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I3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3"/>
          <p:cNvSpPr>
            <a:spLocks noGrp="1"/>
          </p:cNvSpPr>
          <p:nvPr>
            <p:ph idx="1"/>
          </p:nvPr>
        </p:nvSpPr>
        <p:spPr>
          <a:xfrm>
            <a:off x="144463" y="854075"/>
            <a:ext cx="8853487" cy="48609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宋体" panose="02010600030101010101" pitchFamily="2" charset="-122"/>
              </a:rPr>
              <a:t>例：最小支持度计数 </a:t>
            </a:r>
            <a:r>
              <a:rPr lang="en-US" altLang="zh-CN" dirty="0">
                <a:latin typeface="宋体" panose="02010600030101010101" pitchFamily="2" charset="-122"/>
              </a:rPr>
              <a:t>minsup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=2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400" dirty="0">
              <a:ea typeface="Gulim" pitchFamily="34" charset="-127"/>
            </a:endParaRPr>
          </a:p>
          <a:p>
            <a:pPr algn="just">
              <a:buNone/>
            </a:pPr>
            <a:r>
              <a:rPr lang="zh-CN" altLang="en-US" sz="2400" dirty="0">
                <a:ea typeface="Gulim" pitchFamily="34" charset="-127"/>
              </a:rPr>
              <a:t> </a:t>
            </a:r>
            <a:endParaRPr lang="zh-CN" altLang="en-US" sz="2400" dirty="0">
              <a:ea typeface="Gulim" pitchFamily="34" charset="-127"/>
            </a:endParaRPr>
          </a:p>
          <a:p>
            <a:pPr lvl="1" indent="-325120" algn="just">
              <a:buNone/>
            </a:pPr>
            <a:endParaRPr lang="zh-CN" altLang="en-US" dirty="0">
              <a:ea typeface="Gulim" pitchFamily="34" charset="-127"/>
            </a:endParaRPr>
          </a:p>
          <a:p>
            <a:pPr lvl="1" indent="-325120" latinLnBrk="1">
              <a:spcBef>
                <a:spcPct val="0"/>
              </a:spcBef>
              <a:buSzPct val="150000"/>
              <a:buFont typeface="Wingdings" panose="05000000000000000000" pitchFamily="2" charset="2"/>
              <a:buChar char="•"/>
            </a:pP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32" name="表格 22531"/>
          <p:cNvGraphicFramePr/>
          <p:nvPr/>
        </p:nvGraphicFramePr>
        <p:xfrm>
          <a:off x="1614488" y="2106613"/>
          <a:ext cx="2314575" cy="3532188"/>
        </p:xfrm>
        <a:graphic>
          <a:graphicData uri="http://schemas.openxmlformats.org/drawingml/2006/table">
            <a:tbl>
              <a:tblPr/>
              <a:tblGrid>
                <a:gridCol w="957263"/>
                <a:gridCol w="1357312"/>
              </a:tblGrid>
              <a:tr h="9445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</a:rPr>
                        <a:t>项集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</a:rPr>
                        <a:t>支持度计数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7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I3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I4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I5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5" name="表格 22554"/>
          <p:cNvGraphicFramePr/>
          <p:nvPr/>
        </p:nvGraphicFramePr>
        <p:xfrm>
          <a:off x="6034088" y="2133600"/>
          <a:ext cx="2252663" cy="3532188"/>
        </p:xfrm>
        <a:graphic>
          <a:graphicData uri="http://schemas.openxmlformats.org/drawingml/2006/table">
            <a:tbl>
              <a:tblPr/>
              <a:tblGrid>
                <a:gridCol w="966788"/>
                <a:gridCol w="1285875"/>
              </a:tblGrid>
              <a:tr h="9445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</a:rPr>
                        <a:t>项集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</a:rPr>
                        <a:t>支持度计数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7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I3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I4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I5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20" name="Text Box 54"/>
          <p:cNvSpPr txBox="1"/>
          <p:nvPr/>
        </p:nvSpPr>
        <p:spPr>
          <a:xfrm>
            <a:off x="393700" y="2000250"/>
            <a:ext cx="463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21" name="Text Box 55"/>
          <p:cNvSpPr txBox="1"/>
          <p:nvPr/>
        </p:nvSpPr>
        <p:spPr>
          <a:xfrm>
            <a:off x="5041900" y="2057400"/>
            <a:ext cx="4587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22" name="Line 56"/>
          <p:cNvSpPr/>
          <p:nvPr/>
        </p:nvSpPr>
        <p:spPr>
          <a:xfrm>
            <a:off x="42863" y="3571875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" name="Line 57"/>
          <p:cNvSpPr/>
          <p:nvPr/>
        </p:nvSpPr>
        <p:spPr>
          <a:xfrm>
            <a:off x="4214813" y="3786188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" name="Text Box 58"/>
          <p:cNvSpPr txBox="1"/>
          <p:nvPr/>
        </p:nvSpPr>
        <p:spPr>
          <a:xfrm>
            <a:off x="4221163" y="3108325"/>
            <a:ext cx="1708150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比较候选支持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计数与最小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支度持度计数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25" name="Text Box 59"/>
          <p:cNvSpPr txBox="1"/>
          <p:nvPr/>
        </p:nvSpPr>
        <p:spPr>
          <a:xfrm>
            <a:off x="0" y="3200400"/>
            <a:ext cx="16383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扫描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，对每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个候选计数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AutoShape 61"/>
          <p:cNvSpPr/>
          <p:nvPr/>
        </p:nvSpPr>
        <p:spPr>
          <a:xfrm>
            <a:off x="2428875" y="5715000"/>
            <a:ext cx="3929063" cy="714375"/>
          </a:xfrm>
          <a:prstGeom prst="wedgeRoundRectCallout">
            <a:avLst>
              <a:gd name="adj1" fmla="val 67000"/>
              <a:gd name="adj2" fmla="val -49306"/>
              <a:gd name="adj3" fmla="val 16667"/>
            </a:avLst>
          </a:prstGeom>
          <a:solidFill>
            <a:srgbClr val="CC99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r>
              <a:rPr lang="zh-CN" altLang="en-US" dirty="0">
                <a:solidFill>
                  <a:srgbClr val="26295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找出频繁</a:t>
            </a:r>
            <a:r>
              <a:rPr lang="en-US" altLang="zh-CN" dirty="0">
                <a:solidFill>
                  <a:srgbClr val="26295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26295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－项集的集合</a:t>
            </a:r>
            <a:r>
              <a:rPr lang="en-US" altLang="zh-CN" dirty="0">
                <a:solidFill>
                  <a:srgbClr val="26295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L1</a:t>
            </a:r>
            <a:endParaRPr lang="en-US" altLang="zh-CN" dirty="0">
              <a:solidFill>
                <a:srgbClr val="26295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3"/>
          <p:cNvSpPr>
            <a:spLocks noGrp="1"/>
          </p:cNvSpPr>
          <p:nvPr>
            <p:ph idx="1"/>
          </p:nvPr>
        </p:nvSpPr>
        <p:spPr>
          <a:xfrm>
            <a:off x="76200" y="1214438"/>
            <a:ext cx="8853488" cy="48609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endParaRPr lang="zh-CN" altLang="en-US" sz="2400" dirty="0">
              <a:ea typeface="Gulim" pitchFamily="34" charset="-127"/>
            </a:endParaRPr>
          </a:p>
          <a:p>
            <a:pPr algn="just">
              <a:buNone/>
            </a:pPr>
            <a:r>
              <a:rPr lang="zh-CN" altLang="en-US" sz="2400" dirty="0">
                <a:ea typeface="Gulim" pitchFamily="34" charset="-127"/>
              </a:rPr>
              <a:t> </a:t>
            </a:r>
            <a:endParaRPr lang="zh-CN" altLang="en-US" sz="2400" dirty="0">
              <a:ea typeface="Gulim" pitchFamily="34" charset="-127"/>
            </a:endParaRPr>
          </a:p>
          <a:p>
            <a:pPr lvl="1" indent="-325120" algn="just">
              <a:buNone/>
            </a:pPr>
            <a:endParaRPr lang="zh-CN" altLang="en-US" dirty="0">
              <a:ea typeface="Gulim" pitchFamily="34" charset="-127"/>
            </a:endParaRPr>
          </a:p>
          <a:p>
            <a:pPr lvl="1" indent="-325120" latinLnBrk="1">
              <a:spcBef>
                <a:spcPct val="0"/>
              </a:spcBef>
              <a:buSzPct val="150000"/>
              <a:buFont typeface="Wingdings" panose="05000000000000000000" pitchFamily="2" charset="2"/>
              <a:buChar char="•"/>
            </a:pP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56" name="表格 23555"/>
          <p:cNvGraphicFramePr/>
          <p:nvPr/>
        </p:nvGraphicFramePr>
        <p:xfrm>
          <a:off x="1023938" y="2060575"/>
          <a:ext cx="2476500" cy="3532188"/>
        </p:xfrm>
        <a:graphic>
          <a:graphicData uri="http://schemas.openxmlformats.org/drawingml/2006/table">
            <a:tbl>
              <a:tblPr/>
              <a:tblGrid>
                <a:gridCol w="1111250"/>
                <a:gridCol w="1365250"/>
              </a:tblGrid>
              <a:tr h="9445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</a:rPr>
                        <a:t>项集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</a:rPr>
                        <a:t>支持度计数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7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I3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I4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I5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78"/>
          <p:cNvGraphicFramePr>
            <a:graphicFrameLocks noGrp="1"/>
          </p:cNvGraphicFramePr>
          <p:nvPr/>
        </p:nvGraphicFramePr>
        <p:xfrm>
          <a:off x="6129338" y="1000125"/>
          <a:ext cx="2514600" cy="5429250"/>
        </p:xfrm>
        <a:graphic>
          <a:graphicData uri="http://schemas.openxmlformats.org/drawingml/2006/table">
            <a:tbl>
              <a:tblPr/>
              <a:tblGrid>
                <a:gridCol w="2514600"/>
              </a:tblGrid>
              <a:tr h="493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项集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｛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｝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｛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｝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｛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I4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｝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｛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｝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｛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｝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｛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I4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｝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｛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｝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｛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I4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｝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｛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｝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｛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I4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｝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47" name="Text Box 48"/>
          <p:cNvSpPr txBox="1"/>
          <p:nvPr/>
        </p:nvSpPr>
        <p:spPr>
          <a:xfrm>
            <a:off x="261938" y="1782763"/>
            <a:ext cx="446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48" name="Text Box 49"/>
          <p:cNvSpPr txBox="1"/>
          <p:nvPr/>
        </p:nvSpPr>
        <p:spPr>
          <a:xfrm>
            <a:off x="5024438" y="1785938"/>
            <a:ext cx="4762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Line 51"/>
          <p:cNvSpPr/>
          <p:nvPr/>
        </p:nvSpPr>
        <p:spPr>
          <a:xfrm>
            <a:off x="3714750" y="3687763"/>
            <a:ext cx="20574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" name="Text Box 52"/>
          <p:cNvSpPr txBox="1"/>
          <p:nvPr/>
        </p:nvSpPr>
        <p:spPr>
          <a:xfrm>
            <a:off x="4071938" y="3306763"/>
            <a:ext cx="12287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由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产生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候选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3"/>
          <p:cNvSpPr>
            <a:spLocks noGrp="1"/>
          </p:cNvSpPr>
          <p:nvPr>
            <p:ph idx="1"/>
          </p:nvPr>
        </p:nvSpPr>
        <p:spPr>
          <a:xfrm>
            <a:off x="76200" y="1214438"/>
            <a:ext cx="8853488" cy="48609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endParaRPr lang="zh-CN" altLang="en-US" sz="2400" dirty="0">
              <a:ea typeface="Gulim" pitchFamily="34" charset="-127"/>
            </a:endParaRPr>
          </a:p>
          <a:p>
            <a:pPr algn="just">
              <a:buNone/>
            </a:pPr>
            <a:r>
              <a:rPr lang="zh-CN" altLang="en-US" sz="2400" dirty="0">
                <a:ea typeface="Gulim" pitchFamily="34" charset="-127"/>
              </a:rPr>
              <a:t> </a:t>
            </a:r>
            <a:endParaRPr lang="zh-CN" altLang="en-US" sz="2400" dirty="0">
              <a:ea typeface="Gulim" pitchFamily="34" charset="-127"/>
            </a:endParaRPr>
          </a:p>
          <a:p>
            <a:pPr lvl="1" indent="-325120" algn="just">
              <a:buNone/>
            </a:pPr>
            <a:endParaRPr lang="zh-CN" altLang="en-US" dirty="0">
              <a:ea typeface="Gulim" pitchFamily="34" charset="-127"/>
            </a:endParaRPr>
          </a:p>
          <a:p>
            <a:pPr lvl="1" indent="-325120" latinLnBrk="1">
              <a:spcBef>
                <a:spcPct val="0"/>
              </a:spcBef>
              <a:buSzPct val="150000"/>
              <a:buFont typeface="Wingdings" panose="05000000000000000000" pitchFamily="2" charset="2"/>
              <a:buChar char="•"/>
            </a:pP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80" name="表格 24579"/>
          <p:cNvGraphicFramePr/>
          <p:nvPr/>
        </p:nvGraphicFramePr>
        <p:xfrm>
          <a:off x="1676400" y="1035050"/>
          <a:ext cx="2743200" cy="5394325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</a:tblGrid>
              <a:tr h="8223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</a:rPr>
                        <a:t>项集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</a:rPr>
                        <a:t>支持度计数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I3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I4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I5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I3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I4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I5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I3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I4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I3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I5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I4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I5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618" name="表格 24617"/>
          <p:cNvGraphicFramePr/>
          <p:nvPr/>
        </p:nvGraphicFramePr>
        <p:xfrm>
          <a:off x="6172200" y="2073275"/>
          <a:ext cx="2757488" cy="3565525"/>
        </p:xfrm>
        <a:graphic>
          <a:graphicData uri="http://schemas.openxmlformats.org/drawingml/2006/table">
            <a:tbl>
              <a:tblPr/>
              <a:tblGrid>
                <a:gridCol w="1379538"/>
                <a:gridCol w="1377950"/>
              </a:tblGrid>
              <a:tr h="8223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</a:rPr>
                        <a:t>项集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</a:rPr>
                        <a:t>支持度计数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I3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I5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I3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I4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I5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86" name="Text Box 48"/>
          <p:cNvSpPr txBox="1"/>
          <p:nvPr/>
        </p:nvSpPr>
        <p:spPr>
          <a:xfrm>
            <a:off x="857250" y="1042988"/>
            <a:ext cx="463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7" name="Text Box 49"/>
          <p:cNvSpPr txBox="1"/>
          <p:nvPr/>
        </p:nvSpPr>
        <p:spPr>
          <a:xfrm>
            <a:off x="5429250" y="2058988"/>
            <a:ext cx="458788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8" name="Text Box 52"/>
          <p:cNvSpPr txBox="1"/>
          <p:nvPr/>
        </p:nvSpPr>
        <p:spPr>
          <a:xfrm>
            <a:off x="4419600" y="3236913"/>
            <a:ext cx="1708150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比较候选支持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度计数与最小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支持度计数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9" name="Text Box 53"/>
          <p:cNvSpPr txBox="1"/>
          <p:nvPr/>
        </p:nvSpPr>
        <p:spPr>
          <a:xfrm>
            <a:off x="0" y="3541713"/>
            <a:ext cx="16383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扫描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，对每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个候选计数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90" name="Line 50"/>
          <p:cNvSpPr/>
          <p:nvPr/>
        </p:nvSpPr>
        <p:spPr>
          <a:xfrm>
            <a:off x="0" y="3929063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791" name="Line 50"/>
          <p:cNvSpPr/>
          <p:nvPr/>
        </p:nvSpPr>
        <p:spPr>
          <a:xfrm>
            <a:off x="4457700" y="3929063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3"/>
          <p:cNvSpPr>
            <a:spLocks noGrp="1"/>
          </p:cNvSpPr>
          <p:nvPr>
            <p:ph idx="1"/>
          </p:nvPr>
        </p:nvSpPr>
        <p:spPr>
          <a:xfrm>
            <a:off x="76200" y="1214438"/>
            <a:ext cx="8853488" cy="48609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endParaRPr lang="zh-CN" altLang="en-US" sz="2400" dirty="0">
              <a:ea typeface="Gulim" pitchFamily="34" charset="-127"/>
            </a:endParaRPr>
          </a:p>
          <a:p>
            <a:pPr algn="just">
              <a:buNone/>
            </a:pPr>
            <a:r>
              <a:rPr lang="zh-CN" altLang="en-US" sz="2400" dirty="0">
                <a:ea typeface="Gulim" pitchFamily="34" charset="-127"/>
              </a:rPr>
              <a:t> </a:t>
            </a:r>
            <a:endParaRPr lang="zh-CN" altLang="en-US" sz="2400" dirty="0">
              <a:ea typeface="Gulim" pitchFamily="34" charset="-127"/>
            </a:endParaRPr>
          </a:p>
          <a:p>
            <a:pPr lvl="1" indent="-325120" algn="just">
              <a:buNone/>
            </a:pPr>
            <a:endParaRPr lang="zh-CN" altLang="en-US" dirty="0">
              <a:ea typeface="Gulim" pitchFamily="34" charset="-127"/>
            </a:endParaRPr>
          </a:p>
          <a:p>
            <a:pPr lvl="1" indent="-325120" latinLnBrk="1">
              <a:spcBef>
                <a:spcPct val="0"/>
              </a:spcBef>
              <a:buSzPct val="150000"/>
              <a:buFont typeface="Wingdings" panose="05000000000000000000" pitchFamily="2" charset="2"/>
              <a:buChar char="•"/>
            </a:pP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04" name="表格 25603"/>
          <p:cNvGraphicFramePr/>
          <p:nvPr/>
        </p:nvGraphicFramePr>
        <p:xfrm>
          <a:off x="652463" y="1971675"/>
          <a:ext cx="2633663" cy="3870325"/>
        </p:xfrm>
        <a:graphic>
          <a:graphicData uri="http://schemas.openxmlformats.org/drawingml/2006/table">
            <a:tbl>
              <a:tblPr/>
              <a:tblGrid>
                <a:gridCol w="1419225"/>
                <a:gridCol w="1214438"/>
              </a:tblGrid>
              <a:tr h="8223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</a:rPr>
                        <a:t>项集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</a:rPr>
                        <a:t>支持度计数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I3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I5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I3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I4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I5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2" name="Text Box 54"/>
          <p:cNvSpPr txBox="1"/>
          <p:nvPr/>
        </p:nvSpPr>
        <p:spPr>
          <a:xfrm>
            <a:off x="541338" y="1438275"/>
            <a:ext cx="4587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Group 85"/>
          <p:cNvGraphicFramePr>
            <a:graphicFrameLocks noGrp="1"/>
          </p:cNvGraphicFramePr>
          <p:nvPr/>
        </p:nvGraphicFramePr>
        <p:xfrm>
          <a:off x="6286500" y="3017838"/>
          <a:ext cx="2286000" cy="1554163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项集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｛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I3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｝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｛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I2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I5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｝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Line 81"/>
          <p:cNvSpPr/>
          <p:nvPr/>
        </p:nvSpPr>
        <p:spPr>
          <a:xfrm>
            <a:off x="3652838" y="3795713"/>
            <a:ext cx="205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" name="Text Box 82"/>
          <p:cNvSpPr txBox="1"/>
          <p:nvPr/>
        </p:nvSpPr>
        <p:spPr>
          <a:xfrm>
            <a:off x="3643313" y="3416300"/>
            <a:ext cx="220980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由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产生候选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000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85" name="Text Box 87"/>
          <p:cNvSpPr txBox="1"/>
          <p:nvPr/>
        </p:nvSpPr>
        <p:spPr>
          <a:xfrm>
            <a:off x="6180138" y="2500313"/>
            <a:ext cx="463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AutoShape 81"/>
          <p:cNvSpPr/>
          <p:nvPr/>
        </p:nvSpPr>
        <p:spPr>
          <a:xfrm>
            <a:off x="4071938" y="4749800"/>
            <a:ext cx="2057400" cy="536575"/>
          </a:xfrm>
          <a:prstGeom prst="wedgeRoundRectCallout">
            <a:avLst>
              <a:gd name="adj1" fmla="val 36769"/>
              <a:gd name="adj2" fmla="val -151120"/>
              <a:gd name="adj3" fmla="val 16667"/>
            </a:avLst>
          </a:prstGeom>
          <a:solidFill>
            <a:srgbClr val="CC99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r>
              <a:rPr lang="zh-CN" altLang="en-US" dirty="0">
                <a:solidFill>
                  <a:srgbClr val="1F22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en-US" altLang="zh-CN" dirty="0">
                <a:solidFill>
                  <a:srgbClr val="1F22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dirty="0">
                <a:solidFill>
                  <a:srgbClr val="1F22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剪枝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3"/>
          <p:cNvSpPr>
            <a:spLocks noGrp="1"/>
          </p:cNvSpPr>
          <p:nvPr>
            <p:ph idx="1"/>
          </p:nvPr>
        </p:nvSpPr>
        <p:spPr>
          <a:xfrm>
            <a:off x="251143" y="691833"/>
            <a:ext cx="8715375" cy="48609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sz="2600" dirty="0"/>
              <a:t>连接</a:t>
            </a:r>
            <a:endParaRPr lang="en-US" altLang="zh-CN" sz="2600" dirty="0"/>
          </a:p>
          <a:p>
            <a:pPr>
              <a:lnSpc>
                <a:spcPct val="90000"/>
              </a:lnSpc>
              <a:buNone/>
            </a:pPr>
            <a:endParaRPr lang="zh-CN" altLang="en-US" sz="2400" dirty="0">
              <a:ea typeface="Gulim" pitchFamily="34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600" dirty="0"/>
              <a:t>   </a:t>
            </a:r>
            <a:r>
              <a:rPr lang="en-US" altLang="zh-CN" sz="2600" dirty="0"/>
              <a:t>C3</a:t>
            </a:r>
            <a:r>
              <a:rPr lang="en-US" altLang="zh-CN" sz="2400" dirty="0">
                <a:ea typeface="Gulim" pitchFamily="34" charset="-127"/>
              </a:rPr>
              <a:t> = </a:t>
            </a:r>
            <a:r>
              <a:rPr lang="en-US" altLang="zh-CN" sz="2600" dirty="0"/>
              <a:t>L2 ∞ L2</a:t>
            </a:r>
            <a:endParaRPr lang="en-US" altLang="zh-CN" sz="26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ea typeface="Gulim" pitchFamily="34" charset="-127"/>
              </a:rPr>
              <a:t>   =</a:t>
            </a:r>
            <a:endParaRPr lang="zh-CN" altLang="en-US" sz="2400" dirty="0">
              <a:ea typeface="Gulim" pitchFamily="34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ea typeface="Gulim" pitchFamily="34" charset="-127"/>
              </a:rPr>
              <a:t>   {{I1,I2}, {I1,I3}, {I1,I5}, {I2,I3}, {I2,I4}, {I2,I5}} ∞ </a:t>
            </a:r>
            <a:endParaRPr lang="en-US" altLang="zh-CN" sz="2400" dirty="0">
              <a:ea typeface="Gulim" pitchFamily="34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ea typeface="Gulim" pitchFamily="34" charset="-127"/>
              </a:rPr>
              <a:t>   {{I1,I2}, {I1,I3}, {I1,I5}, {I2,I3}, {I2,I4}, {I2,I5}} =</a:t>
            </a:r>
            <a:endParaRPr lang="en-US" altLang="zh-CN" sz="2400" dirty="0">
              <a:ea typeface="Gulim" pitchFamily="34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ea typeface="Gulim" pitchFamily="34" charset="-127"/>
              </a:rPr>
              <a:t>   {{I1,I2,I3}, {I1,I2,I5}, </a:t>
            </a:r>
            <a:r>
              <a:rPr lang="en-US" altLang="zh-CN" sz="2400" dirty="0">
                <a:solidFill>
                  <a:srgbClr val="FF0000"/>
                </a:solidFill>
                <a:ea typeface="Gulim" pitchFamily="34" charset="-127"/>
              </a:rPr>
              <a:t>{I1,I3,I5}, {I2,I3,I4},</a:t>
            </a:r>
            <a:endParaRPr lang="en-US" altLang="zh-CN" sz="2400" dirty="0">
              <a:solidFill>
                <a:srgbClr val="FF0000"/>
              </a:solidFill>
              <a:ea typeface="Gulim" pitchFamily="34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ea typeface="Gulim" pitchFamily="34" charset="-127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ea typeface="Gulim" pitchFamily="34" charset="-127"/>
              </a:rPr>
              <a:t>{I2,I3,I5} ,{I2,I4,I5}}</a:t>
            </a:r>
            <a:endParaRPr lang="en-US" altLang="zh-CN" sz="2400" dirty="0">
              <a:solidFill>
                <a:srgbClr val="FF0000"/>
              </a:solidFill>
              <a:ea typeface="Gulim" pitchFamily="34" charset="-127"/>
            </a:endParaRPr>
          </a:p>
          <a:p>
            <a:pPr algn="just">
              <a:buNone/>
            </a:pPr>
            <a:endParaRPr lang="zh-CN" altLang="en-US" sz="2400" dirty="0">
              <a:ea typeface="Gulim" pitchFamily="34" charset="-127"/>
            </a:endParaRPr>
          </a:p>
          <a:p>
            <a:pPr lvl="1" indent="-325120" algn="just">
              <a:buNone/>
            </a:pPr>
            <a:endParaRPr lang="zh-CN" altLang="en-US" dirty="0">
              <a:ea typeface="Gulim" pitchFamily="34" charset="-127"/>
            </a:endParaRPr>
          </a:p>
          <a:p>
            <a:pPr lvl="1" indent="-325120" latinLnBrk="1">
              <a:spcBef>
                <a:spcPct val="0"/>
              </a:spcBef>
              <a:buSzPct val="150000"/>
              <a:buFont typeface="Wingdings" panose="05000000000000000000" pitchFamily="2" charset="2"/>
              <a:buChar char="•"/>
            </a:pP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3"/>
          <p:cNvSpPr>
            <a:spLocks noGrp="1"/>
          </p:cNvSpPr>
          <p:nvPr>
            <p:ph idx="1"/>
          </p:nvPr>
        </p:nvSpPr>
        <p:spPr>
          <a:xfrm>
            <a:off x="322898" y="475933"/>
            <a:ext cx="8715375" cy="4860925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sz="2600" dirty="0"/>
              <a:t>剪枝</a:t>
            </a:r>
            <a:endParaRPr lang="en-US" altLang="zh-CN" sz="2600" dirty="0"/>
          </a:p>
          <a:p>
            <a:pPr>
              <a:lnSpc>
                <a:spcPct val="150000"/>
              </a:lnSpc>
              <a:buSzPct val="70000"/>
              <a:buNone/>
            </a:pPr>
            <a:r>
              <a:rPr lang="en-US" altLang="zh-CN" sz="2400" dirty="0">
                <a:ea typeface="Gulim" pitchFamily="34" charset="-127"/>
              </a:rPr>
              <a:t>   {I1,I2,I3}</a:t>
            </a:r>
            <a:r>
              <a:rPr lang="zh-CN" altLang="en-US" sz="2400" dirty="0">
                <a:ea typeface="Gulim" pitchFamily="34" charset="-127"/>
              </a:rPr>
              <a:t>的</a:t>
            </a:r>
            <a:r>
              <a:rPr lang="en-US" altLang="zh-CN" sz="2400" dirty="0">
                <a:ea typeface="Gulim" pitchFamily="34" charset="-127"/>
              </a:rPr>
              <a:t>2-</a:t>
            </a:r>
            <a:r>
              <a:rPr lang="zh-CN" altLang="en-US" sz="2400" dirty="0">
                <a:ea typeface="Gulim" pitchFamily="34" charset="-127"/>
              </a:rPr>
              <a:t>项子集是</a:t>
            </a:r>
            <a:r>
              <a:rPr lang="en-US" altLang="zh-CN" sz="2400" dirty="0">
                <a:ea typeface="Gulim" pitchFamily="34" charset="-127"/>
              </a:rPr>
              <a:t>{I1,I2}, {I1,I3}</a:t>
            </a:r>
            <a:r>
              <a:rPr lang="zh-CN" altLang="en-US" sz="2400" dirty="0">
                <a:ea typeface="Gulim" pitchFamily="34" charset="-127"/>
              </a:rPr>
              <a:t>和</a:t>
            </a:r>
            <a:r>
              <a:rPr lang="en-US" altLang="zh-CN" sz="2400" dirty="0">
                <a:ea typeface="Gulim" pitchFamily="34" charset="-127"/>
              </a:rPr>
              <a:t>{I2,I3}</a:t>
            </a:r>
            <a:r>
              <a:rPr lang="zh-CN" altLang="en-US" sz="2400" dirty="0">
                <a:ea typeface="Gulim" pitchFamily="34" charset="-127"/>
              </a:rPr>
              <a:t>。</a:t>
            </a:r>
            <a:endParaRPr lang="zh-CN" altLang="en-US" sz="2400" dirty="0">
              <a:ea typeface="Gulim" pitchFamily="34" charset="-127"/>
            </a:endParaRPr>
          </a:p>
          <a:p>
            <a:pPr>
              <a:lnSpc>
                <a:spcPct val="150000"/>
              </a:lnSpc>
              <a:buSzPct val="70000"/>
              <a:buNone/>
            </a:pPr>
            <a:r>
              <a:rPr lang="en-US" altLang="zh-CN" sz="2400" dirty="0">
                <a:ea typeface="Gulim" pitchFamily="34" charset="-127"/>
              </a:rPr>
              <a:t>   {I1,I2,I3}</a:t>
            </a:r>
            <a:r>
              <a:rPr lang="zh-CN" altLang="en-US" sz="2400" dirty="0">
                <a:ea typeface="Gulim" pitchFamily="34" charset="-127"/>
              </a:rPr>
              <a:t>的所有</a:t>
            </a:r>
            <a:r>
              <a:rPr lang="en-US" altLang="zh-CN" sz="2400" dirty="0">
                <a:ea typeface="Gulim" pitchFamily="34" charset="-127"/>
              </a:rPr>
              <a:t>2-</a:t>
            </a:r>
            <a:r>
              <a:rPr lang="zh-CN" altLang="en-US" sz="2400" dirty="0">
                <a:ea typeface="Gulim" pitchFamily="34" charset="-127"/>
              </a:rPr>
              <a:t>项子集都是</a:t>
            </a:r>
            <a:r>
              <a:rPr lang="en-US" altLang="zh-CN" sz="2400" dirty="0">
                <a:ea typeface="Gulim" pitchFamily="34" charset="-127"/>
              </a:rPr>
              <a:t>L2</a:t>
            </a:r>
            <a:r>
              <a:rPr lang="zh-CN" altLang="en-US" sz="2400" dirty="0">
                <a:ea typeface="Gulim" pitchFamily="34" charset="-127"/>
              </a:rPr>
              <a:t>的元素。</a:t>
            </a:r>
            <a:endParaRPr lang="en-US" altLang="zh-CN" sz="2400" dirty="0">
              <a:ea typeface="Gulim" pitchFamily="34" charset="-127"/>
            </a:endParaRPr>
          </a:p>
          <a:p>
            <a:pPr>
              <a:lnSpc>
                <a:spcPct val="150000"/>
              </a:lnSpc>
              <a:buSzPct val="70000"/>
              <a:buNone/>
            </a:pPr>
            <a:r>
              <a:rPr lang="en-US" altLang="zh-CN" sz="2400" dirty="0">
                <a:ea typeface="Gulim" pitchFamily="34" charset="-127"/>
              </a:rPr>
              <a:t>   </a:t>
            </a:r>
            <a:r>
              <a:rPr lang="zh-CN" altLang="en-US" sz="2400" dirty="0">
                <a:ea typeface="Gulim" pitchFamily="34" charset="-127"/>
              </a:rPr>
              <a:t>因此，保留</a:t>
            </a:r>
            <a:r>
              <a:rPr lang="en-US" altLang="zh-CN" sz="2400" dirty="0">
                <a:ea typeface="Gulim" pitchFamily="34" charset="-127"/>
              </a:rPr>
              <a:t>{I1,I2,I3}</a:t>
            </a:r>
            <a:r>
              <a:rPr lang="zh-CN" altLang="en-US" sz="2400" dirty="0">
                <a:ea typeface="Gulim" pitchFamily="34" charset="-127"/>
              </a:rPr>
              <a:t>在</a:t>
            </a:r>
            <a:r>
              <a:rPr lang="en-US" altLang="zh-CN" sz="2400" dirty="0">
                <a:ea typeface="Gulim" pitchFamily="34" charset="-127"/>
              </a:rPr>
              <a:t>C3</a:t>
            </a:r>
            <a:r>
              <a:rPr lang="zh-CN" altLang="en-US" sz="2400" dirty="0">
                <a:ea typeface="Gulim" pitchFamily="34" charset="-127"/>
              </a:rPr>
              <a:t>中。</a:t>
            </a:r>
            <a:endParaRPr lang="zh-CN" altLang="en-US" sz="2400" dirty="0">
              <a:ea typeface="Gulim" pitchFamily="34" charset="-127"/>
            </a:endParaRPr>
          </a:p>
          <a:p>
            <a:pPr>
              <a:lnSpc>
                <a:spcPct val="150000"/>
              </a:lnSpc>
              <a:buSzPct val="70000"/>
              <a:buNone/>
            </a:pPr>
            <a:r>
              <a:rPr lang="en-US" altLang="zh-CN" sz="2400" dirty="0">
                <a:ea typeface="Gulim" pitchFamily="34" charset="-127"/>
              </a:rPr>
              <a:t>   {I2,I3,I5}</a:t>
            </a:r>
            <a:r>
              <a:rPr lang="zh-CN" altLang="en-US" sz="2400" dirty="0">
                <a:ea typeface="Gulim" pitchFamily="34" charset="-127"/>
              </a:rPr>
              <a:t>的</a:t>
            </a:r>
            <a:r>
              <a:rPr lang="en-US" altLang="zh-CN" sz="2400" dirty="0">
                <a:ea typeface="Gulim" pitchFamily="34" charset="-127"/>
              </a:rPr>
              <a:t>2-</a:t>
            </a:r>
            <a:r>
              <a:rPr lang="zh-CN" altLang="en-US" sz="2400" dirty="0">
                <a:ea typeface="Gulim" pitchFamily="34" charset="-127"/>
              </a:rPr>
              <a:t>项子集是</a:t>
            </a:r>
            <a:r>
              <a:rPr lang="en-US" altLang="zh-CN" sz="2400" dirty="0">
                <a:ea typeface="Gulim" pitchFamily="34" charset="-127"/>
              </a:rPr>
              <a:t>{I2,I3}, {I2,I5}</a:t>
            </a:r>
            <a:r>
              <a:rPr lang="zh-CN" altLang="en-US" sz="2400" dirty="0">
                <a:ea typeface="Gulim" pitchFamily="34" charset="-127"/>
              </a:rPr>
              <a:t>和</a:t>
            </a:r>
            <a:r>
              <a:rPr lang="en-US" altLang="zh-CN" sz="2400" dirty="0">
                <a:ea typeface="Gulim" pitchFamily="34" charset="-127"/>
              </a:rPr>
              <a:t>{I3,I5}</a:t>
            </a:r>
            <a:r>
              <a:rPr lang="zh-CN" altLang="en-US" sz="2400" dirty="0">
                <a:ea typeface="Gulim" pitchFamily="34" charset="-127"/>
              </a:rPr>
              <a:t>。</a:t>
            </a:r>
            <a:endParaRPr lang="zh-CN" altLang="en-US" sz="2400" dirty="0">
              <a:ea typeface="Gulim" pitchFamily="34" charset="-127"/>
            </a:endParaRPr>
          </a:p>
          <a:p>
            <a:pPr>
              <a:lnSpc>
                <a:spcPct val="150000"/>
              </a:lnSpc>
              <a:buSzPct val="70000"/>
              <a:buNone/>
            </a:pPr>
            <a:r>
              <a:rPr lang="en-US" altLang="zh-CN" sz="2400" dirty="0">
                <a:ea typeface="Gulim" pitchFamily="34" charset="-127"/>
              </a:rPr>
              <a:t>   {I3,I5}</a:t>
            </a:r>
            <a:r>
              <a:rPr lang="zh-CN" altLang="en-US" sz="2400" dirty="0">
                <a:ea typeface="Gulim" pitchFamily="34" charset="-127"/>
              </a:rPr>
              <a:t>不是</a:t>
            </a:r>
            <a:r>
              <a:rPr lang="en-US" altLang="zh-CN" sz="2400" dirty="0">
                <a:ea typeface="Gulim" pitchFamily="34" charset="-127"/>
              </a:rPr>
              <a:t>L2</a:t>
            </a:r>
            <a:r>
              <a:rPr lang="zh-CN" altLang="en-US" sz="2400" dirty="0">
                <a:ea typeface="Gulim" pitchFamily="34" charset="-127"/>
              </a:rPr>
              <a:t>的元素，因而不是频繁的。</a:t>
            </a:r>
            <a:endParaRPr lang="en-US" altLang="zh-CN" sz="2400" dirty="0">
              <a:ea typeface="Gulim" pitchFamily="34" charset="-127"/>
            </a:endParaRPr>
          </a:p>
          <a:p>
            <a:pPr>
              <a:lnSpc>
                <a:spcPct val="150000"/>
              </a:lnSpc>
              <a:buSzPct val="70000"/>
              <a:buNone/>
            </a:pPr>
            <a:r>
              <a:rPr lang="en-US" altLang="zh-CN" sz="2400" dirty="0">
                <a:ea typeface="Gulim" pitchFamily="34" charset="-127"/>
              </a:rPr>
              <a:t>   </a:t>
            </a:r>
            <a:r>
              <a:rPr lang="zh-CN" altLang="en-US" sz="2400" dirty="0">
                <a:ea typeface="Gulim" pitchFamily="34" charset="-127"/>
              </a:rPr>
              <a:t>因此，由</a:t>
            </a:r>
            <a:r>
              <a:rPr lang="en-US" altLang="zh-CN" sz="2400" dirty="0">
                <a:ea typeface="Gulim" pitchFamily="34" charset="-127"/>
              </a:rPr>
              <a:t>C3</a:t>
            </a:r>
            <a:r>
              <a:rPr lang="zh-CN" altLang="en-US" sz="2400" dirty="0">
                <a:ea typeface="Gulim" pitchFamily="34" charset="-127"/>
              </a:rPr>
              <a:t>中删除</a:t>
            </a:r>
            <a:r>
              <a:rPr lang="en-US" altLang="zh-CN" sz="2400" dirty="0">
                <a:ea typeface="Gulim" pitchFamily="34" charset="-127"/>
              </a:rPr>
              <a:t>{I2,I3,I5}</a:t>
            </a:r>
            <a:r>
              <a:rPr lang="zh-CN" altLang="en-US" sz="2400" dirty="0">
                <a:ea typeface="Gulim" pitchFamily="34" charset="-127"/>
              </a:rPr>
              <a:t>。</a:t>
            </a:r>
            <a:endParaRPr lang="zh-CN" altLang="en-US" sz="2400" dirty="0">
              <a:ea typeface="Gulim" pitchFamily="34" charset="-127"/>
            </a:endParaRPr>
          </a:p>
          <a:p>
            <a:pPr>
              <a:lnSpc>
                <a:spcPct val="150000"/>
              </a:lnSpc>
              <a:buSzPct val="70000"/>
              <a:buNone/>
            </a:pPr>
            <a:r>
              <a:rPr lang="zh-CN" altLang="en-US" sz="2400" dirty="0">
                <a:ea typeface="Gulim" pitchFamily="34" charset="-127"/>
              </a:rPr>
              <a:t>   </a:t>
            </a:r>
            <a:r>
              <a:rPr lang="zh-CN" altLang="en-US" sz="2600" dirty="0"/>
              <a:t>剪枝后：</a:t>
            </a:r>
            <a:endParaRPr lang="en-US" altLang="zh-CN" sz="2600" dirty="0"/>
          </a:p>
          <a:p>
            <a:pPr>
              <a:lnSpc>
                <a:spcPct val="150000"/>
              </a:lnSpc>
              <a:buSzPct val="70000"/>
              <a:buNone/>
            </a:pPr>
            <a:r>
              <a:rPr lang="en-US" altLang="zh-CN" sz="2400" dirty="0">
                <a:ea typeface="Gulim" pitchFamily="34" charset="-127"/>
              </a:rPr>
              <a:t>              C3</a:t>
            </a:r>
            <a:r>
              <a:rPr lang="zh-CN" altLang="en-US" sz="2400" dirty="0">
                <a:ea typeface="Gulim" pitchFamily="34" charset="-127"/>
              </a:rPr>
              <a:t>＝ </a:t>
            </a:r>
            <a:r>
              <a:rPr lang="en-US" altLang="zh-CN" sz="2400" dirty="0">
                <a:ea typeface="Gulim" pitchFamily="34" charset="-127"/>
              </a:rPr>
              <a:t>{{I1,I2,I3}, {I1,I2,I5}}</a:t>
            </a:r>
            <a:r>
              <a:rPr lang="zh-CN" altLang="en-US" sz="2400" dirty="0">
                <a:ea typeface="Gulim" pitchFamily="34" charset="-127"/>
              </a:rPr>
              <a:t> </a:t>
            </a:r>
            <a:endParaRPr lang="zh-CN" altLang="en-US" sz="2400" dirty="0">
              <a:ea typeface="Gulim" pitchFamily="34" charset="-127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ea typeface="Gulim" pitchFamily="34" charset="-127"/>
            </a:endParaRPr>
          </a:p>
          <a:p>
            <a:pPr algn="just">
              <a:buNone/>
            </a:pPr>
            <a:endParaRPr lang="zh-CN" altLang="en-US" sz="2400" dirty="0">
              <a:ea typeface="Gulim" pitchFamily="34" charset="-127"/>
            </a:endParaRPr>
          </a:p>
          <a:p>
            <a:pPr lvl="1" indent="-325120" algn="just">
              <a:buNone/>
            </a:pPr>
            <a:endParaRPr lang="zh-CN" altLang="en-US" dirty="0">
              <a:ea typeface="Gulim" pitchFamily="34" charset="-127"/>
            </a:endParaRPr>
          </a:p>
          <a:p>
            <a:pPr lvl="1" indent="-325120" latinLnBrk="1">
              <a:spcBef>
                <a:spcPct val="0"/>
              </a:spcBef>
              <a:buSzPct val="150000"/>
              <a:buFont typeface="Wingdings" panose="05000000000000000000" pitchFamily="2" charset="2"/>
              <a:buChar char="•"/>
            </a:pP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3"/>
          <p:cNvSpPr>
            <a:spLocks noGrp="1"/>
          </p:cNvSpPr>
          <p:nvPr>
            <p:ph idx="1"/>
          </p:nvPr>
        </p:nvSpPr>
        <p:spPr>
          <a:xfrm>
            <a:off x="214313" y="998538"/>
            <a:ext cx="8715375" cy="48609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endParaRPr lang="en-US" altLang="zh-CN" sz="2600" dirty="0"/>
          </a:p>
          <a:p>
            <a:pPr>
              <a:buSzPct val="70000"/>
              <a:buNone/>
            </a:pPr>
            <a:r>
              <a:rPr lang="en-US" altLang="zh-CN" sz="2400" dirty="0">
                <a:ea typeface="Gulim" pitchFamily="34" charset="-127"/>
              </a:rPr>
              <a:t>   </a:t>
            </a:r>
            <a:endParaRPr lang="en-US" altLang="zh-CN" sz="2400" dirty="0">
              <a:ea typeface="Gulim" pitchFamily="34" charset="-127"/>
            </a:endParaRPr>
          </a:p>
          <a:p>
            <a:pPr algn="just">
              <a:buNone/>
            </a:pPr>
            <a:endParaRPr lang="zh-CN" altLang="en-US" sz="2400" dirty="0">
              <a:ea typeface="Gulim" pitchFamily="34" charset="-127"/>
            </a:endParaRPr>
          </a:p>
          <a:p>
            <a:pPr lvl="1" indent="-325120" algn="just">
              <a:buNone/>
            </a:pPr>
            <a:endParaRPr lang="zh-CN" altLang="en-US" dirty="0">
              <a:ea typeface="Gulim" pitchFamily="34" charset="-127"/>
            </a:endParaRPr>
          </a:p>
          <a:p>
            <a:pPr lvl="1" indent="-325120" latinLnBrk="1">
              <a:spcBef>
                <a:spcPct val="0"/>
              </a:spcBef>
              <a:buSzPct val="150000"/>
              <a:buFont typeface="Wingdings" panose="05000000000000000000" pitchFamily="2" charset="2"/>
              <a:buChar char="•"/>
            </a:pP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676" name="表格 28675"/>
          <p:cNvGraphicFramePr/>
          <p:nvPr>
            <p:custDataLst>
              <p:tags r:id="rId1"/>
            </p:custDataLst>
          </p:nvPr>
        </p:nvGraphicFramePr>
        <p:xfrm>
          <a:off x="3395028" y="1470978"/>
          <a:ext cx="4038600" cy="1524000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</a:tblGrid>
              <a:tr h="508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</a:rPr>
                        <a:t>项集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</a:rPr>
                        <a:t>支持度计数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I3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I5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32" name="Text Box 40"/>
          <p:cNvSpPr txBox="1"/>
          <p:nvPr/>
        </p:nvSpPr>
        <p:spPr>
          <a:xfrm>
            <a:off x="3275965" y="980440"/>
            <a:ext cx="463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3" name="Text Box 42"/>
          <p:cNvSpPr txBox="1"/>
          <p:nvPr/>
        </p:nvSpPr>
        <p:spPr>
          <a:xfrm>
            <a:off x="1490028" y="1928178"/>
            <a:ext cx="16383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扫描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，对每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个候选计数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4" name="Text Box 49"/>
          <p:cNvSpPr txBox="1"/>
          <p:nvPr/>
        </p:nvSpPr>
        <p:spPr>
          <a:xfrm>
            <a:off x="1623378" y="4104640"/>
            <a:ext cx="1708150" cy="1006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比较候选支持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度计数与最小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支持度计数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8693" name="表格 28692"/>
          <p:cNvGraphicFramePr/>
          <p:nvPr/>
        </p:nvGraphicFramePr>
        <p:xfrm>
          <a:off x="3452178" y="4028440"/>
          <a:ext cx="4038600" cy="1524000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</a:tblGrid>
              <a:tr h="508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</a:rPr>
                        <a:t>项集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Arial" panose="020B0604020202020204" pitchFamily="34" charset="0"/>
                        </a:rPr>
                        <a:t>支持度计数</a:t>
                      </a:r>
                      <a:endParaRPr lang="zh-CN" altLang="en-US" sz="24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I3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｛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I1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I2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，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I5</a:t>
                      </a:r>
                      <a:r>
                        <a:rPr lang="zh-CN" altLang="en-US" sz="2400" dirty="0">
                          <a:latin typeface="Arial" panose="020B0604020202020204" pitchFamily="34" charset="0"/>
                        </a:rPr>
                        <a:t>｝</a:t>
                      </a:r>
                      <a:endParaRPr lang="zh-CN" altLang="en-US" sz="2400" dirty="0">
                        <a:latin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4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49" name="Text Box 65"/>
          <p:cNvSpPr txBox="1"/>
          <p:nvPr/>
        </p:nvSpPr>
        <p:spPr>
          <a:xfrm>
            <a:off x="3328353" y="3552190"/>
            <a:ext cx="446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50" name="Line 41"/>
          <p:cNvSpPr/>
          <p:nvPr/>
        </p:nvSpPr>
        <p:spPr>
          <a:xfrm>
            <a:off x="1532890" y="2280603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851" name="Line 41"/>
          <p:cNvSpPr/>
          <p:nvPr/>
        </p:nvSpPr>
        <p:spPr>
          <a:xfrm>
            <a:off x="1675765" y="4766628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3890" y="3859530"/>
            <a:ext cx="3265170" cy="1974850"/>
          </a:xfrm>
          <a:prstGeom prst="rect">
            <a:avLst/>
          </a:prstGeom>
        </p:spPr>
      </p:pic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pPr algn="ctr"/>
            <a:r>
              <a:rPr lang="en-US" altLang="zh-CN" err="1">
                <a:latin typeface="Tahoma" panose="020B0604030504040204" pitchFamily="34" charset="0"/>
                <a:sym typeface="宋体" panose="02010600030101010101" pitchFamily="2" charset="-122"/>
              </a:rPr>
              <a:t>Apriori</a:t>
            </a:r>
            <a:r>
              <a:rPr lang="zh-CN" altLang="en-US" dirty="0">
                <a:latin typeface="Tahoma" panose="020B0604030504040204" pitchFamily="34" charset="0"/>
                <a:sym typeface="宋体" panose="02010600030101010101" pitchFamily="2" charset="-122"/>
              </a:rPr>
              <a:t>算法局限和解决</a:t>
            </a:r>
            <a:r>
              <a:rPr lang="zh-CN" altLang="en-US" dirty="0">
                <a:latin typeface="Tahoma" panose="020B0604030504040204" pitchFamily="34" charset="0"/>
                <a:sym typeface="宋体" panose="02010600030101010101" pitchFamily="2" charset="-122"/>
              </a:rPr>
              <a:t>思路</a:t>
            </a:r>
            <a:endParaRPr lang="zh-CN" altLang="en-US" dirty="0">
              <a:latin typeface="Tahoma" panose="020B060403050404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19150" y="1101725"/>
            <a:ext cx="7832725" cy="492760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Apriori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算法主要的挑战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要对数据进行多次扫描；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会产生大量的候选项集；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对候选项集的支持度计算非常繁琐；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解决思路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减少对数据的扫描次数；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缩小产生的候选项集；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改进对候选项集的支持度计算方法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3"/>
          <p:cNvSpPr txBox="1"/>
          <p:nvPr/>
        </p:nvSpPr>
        <p:spPr>
          <a:xfrm>
            <a:off x="1485900" y="1397000"/>
            <a:ext cx="6172200" cy="3536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5.1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关联分析基本问题定义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5.2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频繁项集挖掘方法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</a:rPr>
              <a:t>    5.2.1 </a:t>
            </a:r>
            <a:r>
              <a:rPr lang="en-US" altLang="zh-CN" sz="2100" b="1" dirty="0" err="1">
                <a:latin typeface="Arial" panose="020B060402020202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rPr>
              <a:t>算法 </a:t>
            </a:r>
            <a:endParaRPr lang="en-US" altLang="zh-CN" sz="2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</a:rPr>
              <a:t>    5.2.2 FP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rPr>
              <a:t>树</a:t>
            </a:r>
            <a:endParaRPr lang="en-US" altLang="zh-CN" sz="2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5.3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规则产生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5.4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非二元属性关联规则挖掘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关联规则的评估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5.6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小结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6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提纲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6867" name="AutoShape 4"/>
          <p:cNvSpPr/>
          <p:nvPr/>
        </p:nvSpPr>
        <p:spPr>
          <a:xfrm rot="9724325">
            <a:off x="3902075" y="3197225"/>
            <a:ext cx="285750" cy="228600"/>
          </a:xfrm>
          <a:custGeom>
            <a:avLst/>
            <a:gdLst/>
            <a:ahLst/>
            <a:cxnLst>
              <a:cxn ang="16200000">
                <a:pos x="0" y="0"/>
              </a:cxn>
              <a:cxn ang="10800000">
                <a:pos x="0" y="0"/>
              </a:cxn>
              <a:cxn ang="5400000">
                <a:pos x="0" y="0"/>
              </a:cxn>
              <a:cxn ang="0">
                <a:pos x="0" y="0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A88AAE-F9B9-405D-803C-5854E3020B0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algn="l" eaLnBrk="1" hangingPunct="1"/>
            <a:r>
              <a:rPr lang="zh-CN" altLang="en-US" sz="3200" b="1" dirty="0"/>
              <a:t>定义：关联规则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（Association Rule）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381000" y="1143000"/>
            <a:ext cx="8318500" cy="1828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任务：给定一组事务，寻找预测 “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某些项将会随其他项的出现而出现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 的规则。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关联规则例子：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{Diaper}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 {Beer}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{Cola Beer}  {Diaper}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蕴含符号“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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”表示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共现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关系，而不是因果关系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微软雅黑" panose="020B0503020204020204" charset="-122"/>
              <a:sym typeface="Wingdings" panose="05000000000000000000" pitchFamily="2" charset="2"/>
            </a:endParaRPr>
          </a:p>
        </p:txBody>
      </p:sp>
      <p:sp>
        <p:nvSpPr>
          <p:cNvPr id="13316" name="Text Box 4"/>
          <p:cNvSpPr txBox="1"/>
          <p:nvPr/>
        </p:nvSpPr>
        <p:spPr>
          <a:xfrm>
            <a:off x="2247900" y="5816600"/>
            <a:ext cx="4191000" cy="3371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sz="1600" b="1" dirty="0">
                <a:solidFill>
                  <a:srgbClr val="0C6D9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</a:t>
            </a:r>
            <a:r>
              <a:rPr lang="en-US" altLang="zh-CN" sz="1600" b="1" dirty="0">
                <a:solidFill>
                  <a:srgbClr val="0C6D9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lang="zh-CN" altLang="en-US" sz="1600" b="1" dirty="0">
                <a:solidFill>
                  <a:srgbClr val="0C6D9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购物篮事务数据库</a:t>
            </a:r>
            <a:endParaRPr lang="zh-CN" altLang="en-US" sz="1600" b="1" dirty="0">
              <a:solidFill>
                <a:srgbClr val="0C6D9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247900" y="3602990"/>
          <a:ext cx="429577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048000" imgH="1506855" progId="Word.Document.8">
                  <p:embed/>
                </p:oleObj>
              </mc:Choice>
              <mc:Fallback>
                <p:oleObj name="" r:id="rId1" imgW="3048000" imgH="1506855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47900" y="3602990"/>
                        <a:ext cx="4295775" cy="200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en-US" altLang="zh-CN">
                <a:sym typeface="宋体" panose="02010600030101010101" pitchFamily="2" charset="-122"/>
              </a:rPr>
              <a:t>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 FP-growth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算法简介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101" y="1126170"/>
            <a:ext cx="8229600" cy="4447224"/>
          </a:xfrm>
        </p:spPr>
        <p:txBody>
          <a:bodyPr/>
          <a:p>
            <a:pPr fontAlgn="base">
              <a:lnSpc>
                <a:spcPct val="150000"/>
              </a:lnSpc>
            </a:pPr>
            <a:r>
              <a:rPr lang="zh-CN" altLang="en-US" sz="3200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  <a:endParaRPr lang="zh-CN" altLang="en-US" sz="3200" strike="noStrike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base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韩家炜等人提出，2000年</a:t>
            </a:r>
            <a:endParaRPr lang="zh-CN" altLang="en-US" sz="2400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base">
              <a:lnSpc>
                <a:spcPct val="150000"/>
              </a:lnSpc>
              <a:buChar char="n"/>
            </a:pPr>
            <a:r>
              <a:rPr lang="zh-CN" altLang="en-US" sz="3200" strike="noStrike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基本思想</a:t>
            </a:r>
            <a:endParaRPr lang="zh-CN" altLang="en-US" sz="3200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base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只扫描数据库两遍，构造频繁模式树(FP-Tree)</a:t>
            </a:r>
            <a:endParaRPr lang="zh-CN" altLang="en-US" sz="2400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base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自底向上递归产生频繁项集</a:t>
            </a:r>
            <a:endParaRPr lang="zh-CN" altLang="en-US" sz="2400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base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FP树是一种输入数据的压缩表示，它通过逐个读入事务，并把</a:t>
            </a:r>
            <a:r>
              <a:rPr lang="zh-CN" altLang="en-US" sz="2400" strike="noStrike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每个事务映射到FP树中的一条路径来构造</a:t>
            </a:r>
            <a:r>
              <a:rPr lang="zh-CN" altLang="en-US" sz="2400" strike="noStrike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400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fontAlgn="base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800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xfrm>
            <a:off x="457200" y="278130"/>
            <a:ext cx="8229600" cy="773430"/>
          </a:xfrm>
        </p:spPr>
        <p:txBody>
          <a:bodyPr anchor="t" anchorCtr="0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457200" y="1306513"/>
            <a:ext cx="8229600" cy="4057650"/>
          </a:xfrm>
        </p:spPr>
        <p:txBody>
          <a:bodyPr anchor="t" anchorCtr="0"/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第一遍扫描数据库，得到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频繁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1-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项集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即对所有元素项的出现次数进行计数，统计各个元素项的出现频率，去掉不满足最小支持度的元素项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把项按照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支持度递减进行排序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再一次扫描数据库，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建立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FP-Tree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</a:t>
            </a:r>
            <a:r>
              <a:rPr lang="zh-CN" altLang="en-US" sz="2000"/>
              <a:t>              </a:t>
            </a:r>
            <a:endParaRPr lang="zh-CN" altLang="en-US" sz="2000"/>
          </a:p>
          <a:p>
            <a:pPr marL="0" indent="0">
              <a:buFont typeface="Garamond" pitchFamily="18" charset="0"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en-US" altLang="zh-CN" sz="2400" u="sng" dirty="0">
                <a:latin typeface="微软雅黑" panose="020B0503020204020204" charset="-122"/>
                <a:ea typeface="+mn-ea"/>
                <a:cs typeface="+mn-cs"/>
              </a:rPr>
              <a:t>FP</a:t>
            </a:r>
            <a:r>
              <a:rPr lang="zh-CN" altLang="en-US" sz="2400" u="sng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树实例</a:t>
            </a:r>
            <a:endParaRPr lang="en-US" altLang="zh-CN" sz="2400" u="sng" dirty="0">
              <a:latin typeface="微软雅黑" panose="020B0503020204020204" charset="-122"/>
              <a:ea typeface="+mn-ea"/>
              <a:cs typeface="+mn-cs"/>
            </a:endParaRPr>
          </a:p>
        </p:txBody>
      </p:sp>
      <p:sp>
        <p:nvSpPr>
          <p:cNvPr id="45059" name="矩形 13"/>
          <p:cNvSpPr/>
          <p:nvPr/>
        </p:nvSpPr>
        <p:spPr>
          <a:xfrm>
            <a:off x="539750" y="1196975"/>
            <a:ext cx="81508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FP-Growth</a:t>
            </a:r>
            <a:r>
              <a:rPr lang="zh-CN" altLang="en-US" sz="28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算法演示</a:t>
            </a:r>
            <a:r>
              <a:rPr lang="en-US" altLang="zh-CN" sz="28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-------</a:t>
            </a:r>
            <a:r>
              <a:rPr lang="zh-CN" altLang="en-US" sz="28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构造</a:t>
            </a:r>
            <a:r>
              <a:rPr lang="en-US" altLang="zh-CN" sz="28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FP</a:t>
            </a:r>
            <a:r>
              <a:rPr lang="zh-CN" altLang="en-US" sz="28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28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3260" y="2277110"/>
          <a:ext cx="3373120" cy="3284855"/>
        </p:xfrm>
        <a:graphic>
          <a:graphicData uri="http://schemas.openxmlformats.org/drawingml/2006/table">
            <a:tbl>
              <a:tblPr firstRow="1" bandRow="1"/>
              <a:tblGrid>
                <a:gridCol w="768985"/>
                <a:gridCol w="2604135"/>
              </a:tblGrid>
              <a:tr h="315595"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err="1"/>
                        <a:t>Tid</a:t>
                      </a:r>
                      <a:endParaRPr lang="en-US" altLang="zh-CN" sz="2000" dirty="0" err="1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Items</a:t>
                      </a:r>
                      <a:endParaRPr lang="en-US" altLang="zh-CN" sz="20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2956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defTabSz="548005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I1,I2.I5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venir Roman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en-US" altLang="zh-CN" sz="20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I2,I4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2956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en-US" altLang="zh-CN" sz="20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I2,I3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en-US" altLang="zh-CN" sz="20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I1,I2,I4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en-US" altLang="zh-CN" sz="20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I1,I3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2956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en-US" altLang="zh-CN" sz="20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I2,I3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en-US" altLang="zh-CN" sz="20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I1,I3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2956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en-US" altLang="zh-CN" sz="20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I1,I2,I3,I5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en-US" altLang="zh-CN" sz="20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I1,I2,I3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" name="文本框 3"/>
          <p:cNvSpPr txBox="1"/>
          <p:nvPr/>
        </p:nvSpPr>
        <p:spPr>
          <a:xfrm>
            <a:off x="1259523" y="6165215"/>
            <a:ext cx="1862138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425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表</a:t>
            </a:r>
            <a:r>
              <a:rPr lang="en-US" altLang="zh-CN" sz="1425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3 </a:t>
            </a:r>
            <a:r>
              <a:rPr lang="zh-CN" altLang="en-US" sz="1425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事务数据库</a:t>
            </a:r>
            <a:endParaRPr lang="zh-CN" altLang="en-US" sz="1425" b="1" noProof="1" dirty="0">
              <a:solidFill>
                <a:prstClr val="black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7" name="文本框 7"/>
          <p:cNvSpPr txBox="1"/>
          <p:nvPr/>
        </p:nvSpPr>
        <p:spPr>
          <a:xfrm>
            <a:off x="4860290" y="2420620"/>
            <a:ext cx="38296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表</a:t>
            </a:r>
            <a:r>
              <a:rPr lang="en-US" altLang="zh-CN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4 </a:t>
            </a:r>
            <a:r>
              <a:rPr lang="zh-CN" altLang="en-US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扫描事务数据库得到频繁</a:t>
            </a:r>
            <a:r>
              <a:rPr lang="en-US" altLang="zh-CN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1-</a:t>
            </a:r>
            <a:r>
              <a:rPr lang="zh-CN" altLang="en-US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项目集</a:t>
            </a:r>
            <a:r>
              <a:rPr lang="en-US" altLang="zh-CN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F</a:t>
            </a:r>
            <a:endParaRPr lang="zh-CN" altLang="en-US" sz="1600" b="1" noProof="1" dirty="0">
              <a:solidFill>
                <a:prstClr val="black"/>
              </a:solidFill>
              <a:latin typeface="Century Gothic"/>
              <a:ea typeface="微软雅黑" panose="020B050302020402020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184650" y="2880043"/>
          <a:ext cx="4622800" cy="666750"/>
        </p:xfrm>
        <a:graphic>
          <a:graphicData uri="http://schemas.openxmlformats.org/drawingml/2006/table">
            <a:tbl>
              <a:tblPr firstRow="1" bandRow="1"/>
              <a:tblGrid>
                <a:gridCol w="924560"/>
                <a:gridCol w="924560"/>
                <a:gridCol w="924560"/>
                <a:gridCol w="924560"/>
                <a:gridCol w="924560"/>
              </a:tblGrid>
              <a:tr h="354330"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I1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I2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I3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I4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I5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1178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" name="文本框 24"/>
          <p:cNvSpPr txBox="1"/>
          <p:nvPr/>
        </p:nvSpPr>
        <p:spPr>
          <a:xfrm>
            <a:off x="4079240" y="4017010"/>
            <a:ext cx="47726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表</a:t>
            </a:r>
            <a:r>
              <a:rPr lang="en-US" altLang="zh-CN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5 </a:t>
            </a:r>
            <a:r>
              <a:rPr lang="zh-CN" altLang="en-US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定义</a:t>
            </a:r>
            <a:r>
              <a:rPr lang="en-US" altLang="zh-CN" sz="1600" b="1" noProof="1" dirty="0" err="1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minsup</a:t>
            </a:r>
            <a:r>
              <a:rPr lang="en-US" altLang="zh-CN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=20%,</a:t>
            </a:r>
            <a:r>
              <a:rPr lang="zh-CN" altLang="en-US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即最小支持度为</a:t>
            </a:r>
            <a:r>
              <a:rPr lang="en-US" altLang="zh-CN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2,</a:t>
            </a:r>
            <a:r>
              <a:rPr lang="zh-CN" altLang="en-US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重新排列</a:t>
            </a:r>
            <a:r>
              <a:rPr lang="en-US" altLang="zh-CN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F</a:t>
            </a:r>
            <a:endParaRPr lang="zh-CN" altLang="en-US" sz="1600" b="1" noProof="1" dirty="0">
              <a:solidFill>
                <a:prstClr val="black"/>
              </a:solidFill>
              <a:latin typeface="Century Gothic"/>
              <a:ea typeface="微软雅黑" panose="020B050302020402020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186238" y="4511675"/>
          <a:ext cx="4622800" cy="666750"/>
        </p:xfrm>
        <a:graphic>
          <a:graphicData uri="http://schemas.openxmlformats.org/drawingml/2006/table">
            <a:tbl>
              <a:tblPr firstRow="1" bandRow="1"/>
              <a:tblGrid>
                <a:gridCol w="924560"/>
                <a:gridCol w="924560"/>
                <a:gridCol w="924560"/>
                <a:gridCol w="924560"/>
                <a:gridCol w="924560"/>
              </a:tblGrid>
              <a:tr h="354330"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I2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I1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I3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I4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I5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1178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en-US" altLang="zh-CN" sz="16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en-US" altLang="zh-CN" sz="2400" u="sng" dirty="0">
                <a:latin typeface="微软雅黑" panose="020B0503020204020204" charset="-122"/>
                <a:ea typeface="+mn-ea"/>
                <a:cs typeface="+mn-cs"/>
              </a:rPr>
              <a:t>FP</a:t>
            </a:r>
            <a:r>
              <a:rPr lang="zh-CN" altLang="en-US" sz="2400" u="sng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树实例</a:t>
            </a:r>
            <a:endParaRPr lang="zh-CN" altLang="en-US" sz="2400" u="sng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69925" y="2710180"/>
          <a:ext cx="3140075" cy="3260725"/>
        </p:xfrm>
        <a:graphic>
          <a:graphicData uri="http://schemas.openxmlformats.org/drawingml/2006/table">
            <a:tbl>
              <a:tblPr firstRow="1" bandRow="1"/>
              <a:tblGrid>
                <a:gridCol w="715645"/>
                <a:gridCol w="2424430"/>
              </a:tblGrid>
              <a:tr h="313055"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err="1"/>
                        <a:t>Tid</a:t>
                      </a:r>
                      <a:endParaRPr lang="en-US" altLang="zh-CN" sz="1600" dirty="0" err="1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Items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defTabSz="548005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I1,I2.I5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venir Roman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2829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I2,I4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I2,I3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2766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I1,I2,I4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2766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I1,I3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I2,I3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2829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I1,I3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I1,I2,I3,I5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2766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9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I1,I2,I3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" name="文本框 3"/>
          <p:cNvSpPr txBox="1"/>
          <p:nvPr/>
        </p:nvSpPr>
        <p:spPr>
          <a:xfrm>
            <a:off x="643255" y="2311400"/>
            <a:ext cx="26625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表</a:t>
            </a:r>
            <a:r>
              <a:rPr lang="en-US" altLang="zh-CN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6  </a:t>
            </a:r>
            <a:r>
              <a:rPr lang="zh-CN" altLang="en-US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原始事务数据库</a:t>
            </a:r>
            <a:endParaRPr lang="zh-CN" altLang="en-US" sz="1600" b="1" noProof="1" dirty="0">
              <a:solidFill>
                <a:prstClr val="black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23" name="文本框 19"/>
          <p:cNvSpPr txBox="1"/>
          <p:nvPr/>
        </p:nvSpPr>
        <p:spPr>
          <a:xfrm>
            <a:off x="5593715" y="2204720"/>
            <a:ext cx="2687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表</a:t>
            </a:r>
            <a:r>
              <a:rPr lang="en-US" altLang="zh-CN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7 </a:t>
            </a:r>
            <a:r>
              <a:rPr lang="zh-CN" altLang="en-US" sz="1600" b="1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重新调整事务数据库</a:t>
            </a:r>
            <a:endParaRPr lang="zh-CN" altLang="en-US" sz="1600" b="1" noProof="1" dirty="0">
              <a:solidFill>
                <a:prstClr val="black"/>
              </a:solidFill>
              <a:latin typeface="Century Gothic"/>
              <a:ea typeface="微软雅黑" panose="020B0503020204020204" charset="-12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436235" y="2710180"/>
          <a:ext cx="3090545" cy="3253105"/>
        </p:xfrm>
        <a:graphic>
          <a:graphicData uri="http://schemas.openxmlformats.org/drawingml/2006/table">
            <a:tbl>
              <a:tblPr firstRow="1" bandRow="1"/>
              <a:tblGrid>
                <a:gridCol w="704215"/>
                <a:gridCol w="2386330"/>
              </a:tblGrid>
              <a:tr h="312420"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err="1"/>
                        <a:t>Tid</a:t>
                      </a:r>
                      <a:endParaRPr lang="en-US" altLang="zh-CN" sz="1600" dirty="0" err="1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Items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2639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defTabSz="548005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venir Roman"/>
                        </a:rPr>
                        <a:t>I2,I1,I5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venir Roman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I2,I4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2639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I2,I3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I2,I1,I4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I1,I3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2639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I2,I3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I1,I3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2639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I2,I1,I3,I5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9</a:t>
                      </a:r>
                      <a:endParaRPr lang="en-US" altLang="zh-CN" sz="1600" dirty="0"/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I2,I1,I3</a:t>
                      </a:r>
                      <a:endParaRPr lang="en-US" altLang="zh-CN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7178" name="TextBox 23"/>
          <p:cNvSpPr txBox="1"/>
          <p:nvPr/>
        </p:nvSpPr>
        <p:spPr>
          <a:xfrm>
            <a:off x="573088" y="1754188"/>
            <a:ext cx="59340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将事务中项目的顺序按出现次数多少的顺序进行排序</a:t>
            </a:r>
            <a:endParaRPr lang="zh-CN" altLang="en-US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913188" y="3783013"/>
            <a:ext cx="1208088" cy="931863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0365C0"/>
            </a:solidFill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7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en-US" altLang="zh-CN" sz="2400" u="sng" dirty="0">
                <a:latin typeface="微软雅黑" panose="020B0503020204020204" charset="-122"/>
                <a:ea typeface="+mn-ea"/>
                <a:cs typeface="+mn-cs"/>
              </a:rPr>
              <a:t>FP</a:t>
            </a:r>
            <a:r>
              <a:rPr lang="zh-CN" altLang="en-US" sz="2400" u="sng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树实例</a:t>
            </a:r>
            <a:endParaRPr lang="zh-CN" altLang="en-US" sz="2400" u="sng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3" name="文本框 19"/>
          <p:cNvSpPr txBox="1"/>
          <p:nvPr/>
        </p:nvSpPr>
        <p:spPr>
          <a:xfrm>
            <a:off x="1628775" y="1919288"/>
            <a:ext cx="223043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600" b="1" noProof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</a:t>
            </a:r>
            <a:r>
              <a:rPr lang="en-US" altLang="zh-CN" sz="1600" b="1" noProof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</a:t>
            </a:r>
            <a:r>
              <a:rPr lang="zh-CN" altLang="en-US" sz="1600" b="1" noProof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 </a:t>
            </a:r>
            <a:endParaRPr lang="zh-CN" altLang="en-US" sz="1600" b="1" noProof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39310" y="1546225"/>
          <a:ext cx="4224020" cy="4406900"/>
        </p:xfrm>
        <a:graphic>
          <a:graphicData uri="http://schemas.openxmlformats.org/drawingml/2006/table">
            <a:tbl>
              <a:tblPr firstRow="1" bandRow="1"/>
              <a:tblGrid>
                <a:gridCol w="963930"/>
                <a:gridCol w="3260090"/>
              </a:tblGrid>
              <a:tr h="440690"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err="1"/>
                        <a:t>Tid</a:t>
                      </a:r>
                      <a:endParaRPr lang="en-US" altLang="zh-CN" sz="2000" dirty="0" err="1"/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Items</a:t>
                      </a:r>
                      <a:endParaRPr lang="en-US" altLang="zh-CN" sz="2000" dirty="0"/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44069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en-US" altLang="zh-CN" sz="2000" dirty="0"/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dirty="0"/>
                        <a:t>I2,I1,I5</a:t>
                      </a:r>
                      <a:endParaRPr lang="en-US" altLang="zh-CN" sz="2000" b="1" dirty="0"/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44069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en-US" altLang="zh-CN" sz="2000" dirty="0"/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I2,I4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44069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en-US" altLang="zh-CN" sz="2000" dirty="0"/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I2,I3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44069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en-US" altLang="zh-CN" sz="2000" dirty="0"/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I2,I1,I4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44069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en-US" altLang="zh-CN" sz="2000" dirty="0"/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I1,I3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44069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en-US" altLang="zh-CN" sz="2000" dirty="0"/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I2,I3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44069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en-US" altLang="zh-CN" sz="2000" dirty="0"/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I1,I3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44069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en-US" altLang="zh-CN" sz="2000" dirty="0"/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I2,I1,I3,I5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44069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en-US" altLang="zh-CN" sz="2000" dirty="0"/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I2,I1,I3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184" marR="65184" marT="32592" marB="3259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5" name="椭圆 74"/>
          <p:cNvSpPr/>
          <p:nvPr/>
        </p:nvSpPr>
        <p:spPr>
          <a:xfrm>
            <a:off x="1862138" y="2395538"/>
            <a:ext cx="158750" cy="15716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6" name="文本框 4"/>
          <p:cNvSpPr txBox="1"/>
          <p:nvPr/>
        </p:nvSpPr>
        <p:spPr>
          <a:xfrm>
            <a:off x="2030413" y="2308225"/>
            <a:ext cx="84931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root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78" name="直接连接符 77"/>
          <p:cNvCxnSpPr>
            <a:stCxn id="75" idx="3"/>
          </p:cNvCxnSpPr>
          <p:nvPr/>
        </p:nvCxnSpPr>
        <p:spPr>
          <a:xfrm flipH="1">
            <a:off x="1597025" y="2528888"/>
            <a:ext cx="288925" cy="404812"/>
          </a:xfrm>
          <a:prstGeom prst="line">
            <a:avLst/>
          </a:prstGeom>
          <a:ln w="635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9" name="椭圆 78"/>
          <p:cNvSpPr/>
          <p:nvPr/>
        </p:nvSpPr>
        <p:spPr>
          <a:xfrm>
            <a:off x="1481138" y="2914650"/>
            <a:ext cx="158750" cy="15875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0" name="文本框 23"/>
          <p:cNvSpPr txBox="1"/>
          <p:nvPr/>
        </p:nvSpPr>
        <p:spPr>
          <a:xfrm>
            <a:off x="1639888" y="2849563"/>
            <a:ext cx="84931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I2: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1" name="文本框 8"/>
          <p:cNvSpPr txBox="1"/>
          <p:nvPr/>
        </p:nvSpPr>
        <p:spPr>
          <a:xfrm>
            <a:off x="2020888" y="2994025"/>
            <a:ext cx="24288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endParaRPr lang="zh-CN" altLang="en-US" sz="1600" noProof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文本框 25"/>
          <p:cNvSpPr txBox="1"/>
          <p:nvPr/>
        </p:nvSpPr>
        <p:spPr>
          <a:xfrm>
            <a:off x="1855788" y="2863850"/>
            <a:ext cx="425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96963" y="3421063"/>
            <a:ext cx="157163" cy="15875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文本框 27"/>
          <p:cNvSpPr txBox="1"/>
          <p:nvPr/>
        </p:nvSpPr>
        <p:spPr>
          <a:xfrm>
            <a:off x="1127125" y="3355975"/>
            <a:ext cx="4210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I1: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5" name="文本框 28"/>
          <p:cNvSpPr txBox="1"/>
          <p:nvPr/>
        </p:nvSpPr>
        <p:spPr>
          <a:xfrm>
            <a:off x="1855788" y="2857500"/>
            <a:ext cx="4238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86" name="直接连接符 85"/>
          <p:cNvCxnSpPr>
            <a:stCxn id="79" idx="3"/>
            <a:endCxn id="83" idx="7"/>
          </p:cNvCxnSpPr>
          <p:nvPr/>
        </p:nvCxnSpPr>
        <p:spPr>
          <a:xfrm flipH="1">
            <a:off x="1231900" y="3049588"/>
            <a:ext cx="273050" cy="395287"/>
          </a:xfrm>
          <a:prstGeom prst="line">
            <a:avLst/>
          </a:prstGeom>
          <a:ln w="635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7" name="椭圆 86"/>
          <p:cNvSpPr/>
          <p:nvPr/>
        </p:nvSpPr>
        <p:spPr>
          <a:xfrm>
            <a:off x="584200" y="4486275"/>
            <a:ext cx="157163" cy="15716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8" name="文本框 32"/>
          <p:cNvSpPr txBox="1"/>
          <p:nvPr/>
        </p:nvSpPr>
        <p:spPr>
          <a:xfrm>
            <a:off x="581025" y="4421505"/>
            <a:ext cx="454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I5: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9" name="文本框 33"/>
          <p:cNvSpPr txBox="1"/>
          <p:nvPr/>
        </p:nvSpPr>
        <p:spPr>
          <a:xfrm>
            <a:off x="848995" y="4429125"/>
            <a:ext cx="425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90" name="直接连接符 89"/>
          <p:cNvCxnSpPr>
            <a:stCxn id="83" idx="4"/>
            <a:endCxn id="87" idx="0"/>
          </p:cNvCxnSpPr>
          <p:nvPr/>
        </p:nvCxnSpPr>
        <p:spPr>
          <a:xfrm flipH="1">
            <a:off x="661988" y="3579813"/>
            <a:ext cx="512762" cy="906462"/>
          </a:xfrm>
          <a:prstGeom prst="line">
            <a:avLst/>
          </a:prstGeom>
          <a:ln w="635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1" name="文本框 14"/>
          <p:cNvSpPr txBox="1"/>
          <p:nvPr/>
        </p:nvSpPr>
        <p:spPr>
          <a:xfrm>
            <a:off x="1439863" y="3362325"/>
            <a:ext cx="657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1854200" y="3413125"/>
            <a:ext cx="157163" cy="15875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93" name="直接连接符 92"/>
          <p:cNvCxnSpPr>
            <a:stCxn id="79" idx="5"/>
            <a:endCxn id="92" idx="1"/>
          </p:cNvCxnSpPr>
          <p:nvPr/>
        </p:nvCxnSpPr>
        <p:spPr>
          <a:xfrm>
            <a:off x="1616075" y="3049588"/>
            <a:ext cx="260350" cy="387350"/>
          </a:xfrm>
          <a:prstGeom prst="line">
            <a:avLst/>
          </a:prstGeom>
          <a:ln w="635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4" name="文本框 46"/>
          <p:cNvSpPr txBox="1"/>
          <p:nvPr/>
        </p:nvSpPr>
        <p:spPr>
          <a:xfrm>
            <a:off x="1976120" y="3348355"/>
            <a:ext cx="419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I4: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5" name="文本框 47"/>
          <p:cNvSpPr txBox="1"/>
          <p:nvPr/>
        </p:nvSpPr>
        <p:spPr>
          <a:xfrm>
            <a:off x="2262188" y="3348038"/>
            <a:ext cx="425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6" name="文本框 48"/>
          <p:cNvSpPr txBox="1"/>
          <p:nvPr/>
        </p:nvSpPr>
        <p:spPr>
          <a:xfrm>
            <a:off x="1851025" y="2854325"/>
            <a:ext cx="4238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2613025" y="3421063"/>
            <a:ext cx="157163" cy="15875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98" name="直接连接符 97"/>
          <p:cNvCxnSpPr>
            <a:stCxn id="79" idx="5"/>
            <a:endCxn id="97" idx="1"/>
          </p:cNvCxnSpPr>
          <p:nvPr/>
        </p:nvCxnSpPr>
        <p:spPr>
          <a:xfrm>
            <a:off x="1616075" y="3049588"/>
            <a:ext cx="1019175" cy="395287"/>
          </a:xfrm>
          <a:prstGeom prst="line">
            <a:avLst/>
          </a:prstGeom>
          <a:ln w="635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9" name="文本框 52"/>
          <p:cNvSpPr txBox="1"/>
          <p:nvPr/>
        </p:nvSpPr>
        <p:spPr>
          <a:xfrm>
            <a:off x="2717165" y="3355975"/>
            <a:ext cx="401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I3: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0" name="文本框 53"/>
          <p:cNvSpPr txBox="1"/>
          <p:nvPr/>
        </p:nvSpPr>
        <p:spPr>
          <a:xfrm>
            <a:off x="2970213" y="3355975"/>
            <a:ext cx="425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1" name="文本框 54"/>
          <p:cNvSpPr txBox="1"/>
          <p:nvPr/>
        </p:nvSpPr>
        <p:spPr>
          <a:xfrm>
            <a:off x="1838325" y="2855913"/>
            <a:ext cx="425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" name="文本框 55"/>
          <p:cNvSpPr txBox="1"/>
          <p:nvPr/>
        </p:nvSpPr>
        <p:spPr>
          <a:xfrm>
            <a:off x="1438275" y="3363913"/>
            <a:ext cx="4238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363788" y="4503738"/>
            <a:ext cx="157163" cy="15716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4" name="文本框 57"/>
          <p:cNvSpPr txBox="1"/>
          <p:nvPr/>
        </p:nvSpPr>
        <p:spPr>
          <a:xfrm>
            <a:off x="2428875" y="4445000"/>
            <a:ext cx="425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I4: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5" name="文本框 58"/>
          <p:cNvSpPr txBox="1"/>
          <p:nvPr/>
        </p:nvSpPr>
        <p:spPr>
          <a:xfrm>
            <a:off x="2730500" y="4460875"/>
            <a:ext cx="425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06" name="直接连接符 105"/>
          <p:cNvCxnSpPr>
            <a:stCxn id="83" idx="5"/>
            <a:endCxn id="103" idx="1"/>
          </p:cNvCxnSpPr>
          <p:nvPr/>
        </p:nvCxnSpPr>
        <p:spPr>
          <a:xfrm>
            <a:off x="1231900" y="3556000"/>
            <a:ext cx="1154113" cy="969963"/>
          </a:xfrm>
          <a:prstGeom prst="line">
            <a:avLst/>
          </a:prstGeom>
          <a:ln w="635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7" name="椭圆 106"/>
          <p:cNvSpPr/>
          <p:nvPr/>
        </p:nvSpPr>
        <p:spPr>
          <a:xfrm>
            <a:off x="2755900" y="2895600"/>
            <a:ext cx="157163" cy="15875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8" name="文本框 70"/>
          <p:cNvSpPr txBox="1"/>
          <p:nvPr/>
        </p:nvSpPr>
        <p:spPr>
          <a:xfrm>
            <a:off x="2879725" y="2841625"/>
            <a:ext cx="403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I1: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9" name="文本框 71"/>
          <p:cNvSpPr txBox="1"/>
          <p:nvPr/>
        </p:nvSpPr>
        <p:spPr>
          <a:xfrm>
            <a:off x="3179763" y="2841625"/>
            <a:ext cx="425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0" name="直接连接符 109"/>
          <p:cNvCxnSpPr>
            <a:stCxn id="75" idx="5"/>
            <a:endCxn id="107" idx="1"/>
          </p:cNvCxnSpPr>
          <p:nvPr/>
        </p:nvCxnSpPr>
        <p:spPr>
          <a:xfrm>
            <a:off x="1997075" y="2528888"/>
            <a:ext cx="781050" cy="390525"/>
          </a:xfrm>
          <a:prstGeom prst="line">
            <a:avLst/>
          </a:prstGeom>
          <a:ln w="635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1" name="椭圆 110"/>
          <p:cNvSpPr/>
          <p:nvPr/>
        </p:nvSpPr>
        <p:spPr>
          <a:xfrm>
            <a:off x="3360738" y="3422650"/>
            <a:ext cx="157163" cy="15716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2" name="文本框 75"/>
          <p:cNvSpPr txBox="1"/>
          <p:nvPr/>
        </p:nvSpPr>
        <p:spPr>
          <a:xfrm>
            <a:off x="3462655" y="3348355"/>
            <a:ext cx="384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I3: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3" name="文本框 76"/>
          <p:cNvSpPr txBox="1"/>
          <p:nvPr/>
        </p:nvSpPr>
        <p:spPr>
          <a:xfrm>
            <a:off x="3743325" y="3348038"/>
            <a:ext cx="425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4" name="直接连接符 113"/>
          <p:cNvCxnSpPr>
            <a:stCxn id="107" idx="5"/>
            <a:endCxn id="111" idx="1"/>
          </p:cNvCxnSpPr>
          <p:nvPr/>
        </p:nvCxnSpPr>
        <p:spPr>
          <a:xfrm>
            <a:off x="2890838" y="3030538"/>
            <a:ext cx="493712" cy="415925"/>
          </a:xfrm>
          <a:prstGeom prst="line">
            <a:avLst/>
          </a:prstGeom>
          <a:ln w="635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5" name="文本框 80"/>
          <p:cNvSpPr txBox="1"/>
          <p:nvPr/>
        </p:nvSpPr>
        <p:spPr>
          <a:xfrm>
            <a:off x="1855788" y="2854325"/>
            <a:ext cx="4238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6" name="文本框 81"/>
          <p:cNvSpPr txBox="1"/>
          <p:nvPr/>
        </p:nvSpPr>
        <p:spPr>
          <a:xfrm>
            <a:off x="3041650" y="3359150"/>
            <a:ext cx="425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7" name="文本框 82"/>
          <p:cNvSpPr txBox="1"/>
          <p:nvPr/>
        </p:nvSpPr>
        <p:spPr>
          <a:xfrm>
            <a:off x="3178175" y="2838450"/>
            <a:ext cx="425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文本框 83"/>
          <p:cNvSpPr txBox="1"/>
          <p:nvPr/>
        </p:nvSpPr>
        <p:spPr>
          <a:xfrm>
            <a:off x="3743325" y="3340100"/>
            <a:ext cx="425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文本框 84"/>
          <p:cNvSpPr txBox="1"/>
          <p:nvPr/>
        </p:nvSpPr>
        <p:spPr>
          <a:xfrm>
            <a:off x="1852613" y="2855913"/>
            <a:ext cx="4238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6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0" name="文本框 85"/>
          <p:cNvSpPr txBox="1"/>
          <p:nvPr/>
        </p:nvSpPr>
        <p:spPr>
          <a:xfrm>
            <a:off x="1431925" y="3370263"/>
            <a:ext cx="425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1485900" y="4495800"/>
            <a:ext cx="157163" cy="15716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2" name="文本框 87"/>
          <p:cNvSpPr txBox="1"/>
          <p:nvPr/>
        </p:nvSpPr>
        <p:spPr>
          <a:xfrm>
            <a:off x="1500505" y="4435475"/>
            <a:ext cx="506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I3: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3" name="文本框 88"/>
          <p:cNvSpPr txBox="1"/>
          <p:nvPr/>
        </p:nvSpPr>
        <p:spPr>
          <a:xfrm>
            <a:off x="1748790" y="4435475"/>
            <a:ext cx="4238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24" name="直接连接符 123"/>
          <p:cNvCxnSpPr>
            <a:stCxn id="83" idx="4"/>
            <a:endCxn id="121" idx="0"/>
          </p:cNvCxnSpPr>
          <p:nvPr/>
        </p:nvCxnSpPr>
        <p:spPr>
          <a:xfrm>
            <a:off x="1174750" y="3579813"/>
            <a:ext cx="388938" cy="915987"/>
          </a:xfrm>
          <a:prstGeom prst="line">
            <a:avLst/>
          </a:prstGeom>
          <a:ln w="635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5" name="椭圆 124"/>
          <p:cNvSpPr/>
          <p:nvPr/>
        </p:nvSpPr>
        <p:spPr>
          <a:xfrm>
            <a:off x="1500188" y="5164138"/>
            <a:ext cx="158750" cy="15875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6" name="文本框 92"/>
          <p:cNvSpPr txBox="1"/>
          <p:nvPr/>
        </p:nvSpPr>
        <p:spPr>
          <a:xfrm>
            <a:off x="1500505" y="5099050"/>
            <a:ext cx="452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I5: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7" name="文本框 93"/>
          <p:cNvSpPr txBox="1"/>
          <p:nvPr/>
        </p:nvSpPr>
        <p:spPr>
          <a:xfrm>
            <a:off x="1822450" y="5110163"/>
            <a:ext cx="425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28" name="直接连接符 127"/>
          <p:cNvCxnSpPr>
            <a:stCxn id="121" idx="4"/>
            <a:endCxn id="125" idx="0"/>
          </p:cNvCxnSpPr>
          <p:nvPr/>
        </p:nvCxnSpPr>
        <p:spPr>
          <a:xfrm>
            <a:off x="1563688" y="4652963"/>
            <a:ext cx="15875" cy="511175"/>
          </a:xfrm>
          <a:prstGeom prst="line">
            <a:avLst/>
          </a:prstGeom>
          <a:ln w="635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9" name="文本框 102"/>
          <p:cNvSpPr txBox="1"/>
          <p:nvPr/>
        </p:nvSpPr>
        <p:spPr>
          <a:xfrm>
            <a:off x="1862138" y="2859088"/>
            <a:ext cx="425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0" name="文本框 103"/>
          <p:cNvSpPr txBox="1"/>
          <p:nvPr/>
        </p:nvSpPr>
        <p:spPr>
          <a:xfrm>
            <a:off x="1417638" y="3354388"/>
            <a:ext cx="4238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1" name="文本框 104"/>
          <p:cNvSpPr txBox="1"/>
          <p:nvPr/>
        </p:nvSpPr>
        <p:spPr>
          <a:xfrm>
            <a:off x="1745615" y="4427538"/>
            <a:ext cx="4238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600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lang="en-US" altLang="zh-CN" sz="1600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ldLvl="0" animBg="1"/>
      <p:bldP spid="76" grpId="0"/>
      <p:bldP spid="79" grpId="0" bldLvl="0" animBg="1"/>
      <p:bldP spid="80" grpId="0"/>
      <p:bldP spid="82" grpId="0"/>
      <p:bldP spid="82" grpId="1"/>
      <p:bldP spid="83" grpId="0" bldLvl="0" animBg="1"/>
      <p:bldP spid="84" grpId="0"/>
      <p:bldP spid="85" grpId="0"/>
      <p:bldP spid="85" grpId="1"/>
      <p:bldP spid="87" grpId="0" bldLvl="0" animBg="1"/>
      <p:bldP spid="88" grpId="0"/>
      <p:bldP spid="89" grpId="0"/>
      <p:bldP spid="91" grpId="0"/>
      <p:bldP spid="91" grpId="1"/>
      <p:bldP spid="92" grpId="0" bldLvl="0" animBg="1"/>
      <p:bldP spid="94" grpId="0"/>
      <p:bldP spid="95" grpId="0"/>
      <p:bldP spid="96" grpId="0"/>
      <p:bldP spid="96" grpId="1"/>
      <p:bldP spid="97" grpId="0" bldLvl="0" animBg="1"/>
      <p:bldP spid="99" grpId="0"/>
      <p:bldP spid="100" grpId="0"/>
      <p:bldP spid="100" grpId="1"/>
      <p:bldP spid="101" grpId="0"/>
      <p:bldP spid="101" grpId="1"/>
      <p:bldP spid="102" grpId="0"/>
      <p:bldP spid="102" grpId="1"/>
      <p:bldP spid="103" grpId="0" bldLvl="0" animBg="1"/>
      <p:bldP spid="104" grpId="0"/>
      <p:bldP spid="105" grpId="0"/>
      <p:bldP spid="107" grpId="0" bldLvl="0" animBg="1"/>
      <p:bldP spid="108" grpId="0"/>
      <p:bldP spid="109" grpId="0"/>
      <p:bldP spid="109" grpId="1"/>
      <p:bldP spid="111" grpId="0" bldLvl="0" animBg="1"/>
      <p:bldP spid="112" grpId="0"/>
      <p:bldP spid="113" grpId="0"/>
      <p:bldP spid="113" grpId="1"/>
      <p:bldP spid="115" grpId="0"/>
      <p:bldP spid="115" grpId="1"/>
      <p:bldP spid="116" grpId="0"/>
      <p:bldP spid="117" grpId="0"/>
      <p:bldP spid="118" grpId="0"/>
      <p:bldP spid="119" grpId="0"/>
      <p:bldP spid="119" grpId="1"/>
      <p:bldP spid="120" grpId="0"/>
      <p:bldP spid="120" grpId="1"/>
      <p:bldP spid="121" grpId="0" bldLvl="0" animBg="1"/>
      <p:bldP spid="122" grpId="0"/>
      <p:bldP spid="123" grpId="0"/>
      <p:bldP spid="123" grpId="1"/>
      <p:bldP spid="125" grpId="0" bldLvl="0" animBg="1"/>
      <p:bldP spid="126" grpId="0"/>
      <p:bldP spid="127" grpId="0"/>
      <p:bldP spid="129" grpId="0"/>
      <p:bldP spid="130" grpId="0"/>
      <p:bldP spid="1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FP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树中挖掘频繁项集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202" name="TextBox 2"/>
          <p:cNvSpPr txBox="1"/>
          <p:nvPr/>
        </p:nvSpPr>
        <p:spPr>
          <a:xfrm>
            <a:off x="467360" y="1124268"/>
            <a:ext cx="7924800" cy="47999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FP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树的挖掘过程如下：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、由长度为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的频繁模式（初始后缀模式）开始，构造它的条件模式基（一个子数据库，由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树中与该后缀模式一起出现的前缀路经集组成）。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、然后，构造它的（条件）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树，并且递归地在该树上进行挖掘。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、最终，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频繁项集就是单个路径产生频繁模式的所有组合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例如：考虑以I5为后缀，它的两个对应前缀路径是&lt;I2,I1&gt;和&lt;I2,I1,I3&gt;,它们形成I5的条件模式基。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dirty="0">
              <a:latin typeface="Book Antiqua" pitchFamily="18" charset="0"/>
              <a:ea typeface="宋体" panose="02010600030101010101" pitchFamily="2" charset="-122"/>
            </a:endParaRPr>
          </a:p>
          <a:p>
            <a:endParaRPr lang="zh-CN" altLang="en-US" sz="2400" dirty="0">
              <a:latin typeface="Book Antiqua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en-US" altLang="zh-CN" sz="2400" u="sng" dirty="0">
                <a:latin typeface="微软雅黑" panose="020B0503020204020204" charset="-122"/>
                <a:ea typeface="+mn-ea"/>
                <a:cs typeface="+mn-cs"/>
              </a:rPr>
              <a:t>FP</a:t>
            </a:r>
            <a:r>
              <a:rPr lang="zh-CN" altLang="en-US" sz="2400" u="sng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树实例</a:t>
            </a:r>
            <a:endParaRPr lang="zh-CN" altLang="en-US" sz="2400" u="sng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2226" name="组合 168"/>
          <p:cNvGrpSpPr/>
          <p:nvPr/>
        </p:nvGrpSpPr>
        <p:grpSpPr>
          <a:xfrm>
            <a:off x="731838" y="1988820"/>
            <a:ext cx="3608070" cy="3139837"/>
            <a:chOff x="746912" y="1934005"/>
            <a:chExt cx="4810928" cy="4186361"/>
          </a:xfrm>
        </p:grpSpPr>
        <p:sp>
          <p:nvSpPr>
            <p:cNvPr id="170" name="椭圆 169"/>
            <p:cNvSpPr/>
            <p:nvPr/>
          </p:nvSpPr>
          <p:spPr>
            <a:xfrm>
              <a:off x="2483473" y="2050103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1" name="文本框 17"/>
            <p:cNvSpPr txBox="1"/>
            <p:nvPr/>
          </p:nvSpPr>
          <p:spPr>
            <a:xfrm>
              <a:off x="2707072" y="1934005"/>
              <a:ext cx="1133409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root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52229" name="直接连接符 171"/>
            <p:cNvCxnSpPr>
              <a:stCxn id="170" idx="3"/>
            </p:cNvCxnSpPr>
            <p:nvPr/>
          </p:nvCxnSpPr>
          <p:spPr>
            <a:xfrm flipH="1">
              <a:off x="2129246" y="2229807"/>
              <a:ext cx="385059" cy="539519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73" name="椭圆 172"/>
            <p:cNvSpPr/>
            <p:nvPr/>
          </p:nvSpPr>
          <p:spPr>
            <a:xfrm>
              <a:off x="1975668" y="2743966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4" name="文本框 22"/>
            <p:cNvSpPr txBox="1"/>
            <p:nvPr/>
          </p:nvSpPr>
          <p:spPr>
            <a:xfrm>
              <a:off x="2186204" y="2656873"/>
              <a:ext cx="1133409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I2: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1461864" y="3418880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6" name="文本框 26"/>
            <p:cNvSpPr txBox="1"/>
            <p:nvPr/>
          </p:nvSpPr>
          <p:spPr>
            <a:xfrm>
              <a:off x="1475071" y="3331822"/>
              <a:ext cx="588454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I1: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52234" name="直接连接符 176"/>
            <p:cNvCxnSpPr>
              <a:stCxn id="173" idx="3"/>
              <a:endCxn id="175" idx="7"/>
            </p:cNvCxnSpPr>
            <p:nvPr/>
          </p:nvCxnSpPr>
          <p:spPr>
            <a:xfrm flipH="1">
              <a:off x="1641568" y="2923670"/>
              <a:ext cx="364932" cy="52604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78" name="椭圆 177"/>
            <p:cNvSpPr/>
            <p:nvPr/>
          </p:nvSpPr>
          <p:spPr>
            <a:xfrm>
              <a:off x="778240" y="4838375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9" name="文本框 30"/>
            <p:cNvSpPr txBox="1"/>
            <p:nvPr/>
          </p:nvSpPr>
          <p:spPr>
            <a:xfrm>
              <a:off x="746912" y="4751652"/>
              <a:ext cx="633329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I5: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0" name="文本框 31"/>
            <p:cNvSpPr txBox="1"/>
            <p:nvPr/>
          </p:nvSpPr>
          <p:spPr>
            <a:xfrm>
              <a:off x="1228602" y="4762006"/>
              <a:ext cx="566705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1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52238" name="直接连接符 180"/>
            <p:cNvCxnSpPr>
              <a:stCxn id="175" idx="4"/>
              <a:endCxn id="178" idx="0"/>
            </p:cNvCxnSpPr>
            <p:nvPr/>
          </p:nvCxnSpPr>
          <p:spPr>
            <a:xfrm flipH="1">
              <a:off x="883508" y="3629416"/>
              <a:ext cx="683624" cy="1208959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82" name="文本框 33"/>
            <p:cNvSpPr txBox="1"/>
            <p:nvPr/>
          </p:nvSpPr>
          <p:spPr>
            <a:xfrm>
              <a:off x="1919652" y="3340716"/>
              <a:ext cx="876300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4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2471528" y="3408656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52241" name="直接连接符 183"/>
            <p:cNvCxnSpPr>
              <a:stCxn id="173" idx="5"/>
              <a:endCxn id="183" idx="1"/>
            </p:cNvCxnSpPr>
            <p:nvPr/>
          </p:nvCxnSpPr>
          <p:spPr>
            <a:xfrm>
              <a:off x="2155372" y="2923670"/>
              <a:ext cx="346988" cy="515818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85" name="文本框 36"/>
            <p:cNvSpPr txBox="1"/>
            <p:nvPr/>
          </p:nvSpPr>
          <p:spPr>
            <a:xfrm>
              <a:off x="2661292" y="3321662"/>
              <a:ext cx="532572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I4: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6" name="文本框 37"/>
            <p:cNvSpPr txBox="1"/>
            <p:nvPr/>
          </p:nvSpPr>
          <p:spPr>
            <a:xfrm>
              <a:off x="3017210" y="3321665"/>
              <a:ext cx="566705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1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7" name="椭圆 186"/>
            <p:cNvSpPr/>
            <p:nvPr/>
          </p:nvSpPr>
          <p:spPr>
            <a:xfrm>
              <a:off x="3483033" y="3418879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52245" name="直接连接符 187"/>
            <p:cNvCxnSpPr>
              <a:stCxn id="173" idx="5"/>
              <a:endCxn id="187" idx="1"/>
            </p:cNvCxnSpPr>
            <p:nvPr/>
          </p:nvCxnSpPr>
          <p:spPr>
            <a:xfrm>
              <a:off x="2155372" y="2923670"/>
              <a:ext cx="1358493" cy="526041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89" name="文本框 42"/>
            <p:cNvSpPr txBox="1"/>
            <p:nvPr/>
          </p:nvSpPr>
          <p:spPr>
            <a:xfrm>
              <a:off x="3584191" y="3331822"/>
              <a:ext cx="574060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I3: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0" name="文本框 43"/>
            <p:cNvSpPr txBox="1"/>
            <p:nvPr/>
          </p:nvSpPr>
          <p:spPr>
            <a:xfrm>
              <a:off x="3960477" y="3331785"/>
              <a:ext cx="566705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2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3150786" y="4861275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2" name="文本框 48"/>
            <p:cNvSpPr txBox="1"/>
            <p:nvPr/>
          </p:nvSpPr>
          <p:spPr>
            <a:xfrm>
              <a:off x="3227732" y="4784671"/>
              <a:ext cx="577447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I4: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3" name="文本框 49"/>
            <p:cNvSpPr txBox="1"/>
            <p:nvPr/>
          </p:nvSpPr>
          <p:spPr>
            <a:xfrm>
              <a:off x="3640543" y="4804020"/>
              <a:ext cx="566705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1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52251" name="直接连接符 193"/>
            <p:cNvCxnSpPr>
              <a:stCxn id="175" idx="5"/>
              <a:endCxn id="191" idx="1"/>
            </p:cNvCxnSpPr>
            <p:nvPr/>
          </p:nvCxnSpPr>
          <p:spPr>
            <a:xfrm>
              <a:off x="1641568" y="3598584"/>
              <a:ext cx="1540050" cy="129352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95" name="椭圆 194"/>
            <p:cNvSpPr/>
            <p:nvPr/>
          </p:nvSpPr>
          <p:spPr>
            <a:xfrm>
              <a:off x="3674186" y="2718337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6" name="文本框 52"/>
            <p:cNvSpPr txBox="1"/>
            <p:nvPr/>
          </p:nvSpPr>
          <p:spPr>
            <a:xfrm>
              <a:off x="3804332" y="2646037"/>
              <a:ext cx="573213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I1: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7" name="文本框 53"/>
            <p:cNvSpPr txBox="1"/>
            <p:nvPr/>
          </p:nvSpPr>
          <p:spPr>
            <a:xfrm>
              <a:off x="4239295" y="2645682"/>
              <a:ext cx="566705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2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52255" name="直接连接符 197"/>
            <p:cNvCxnSpPr>
              <a:stCxn id="170" idx="5"/>
              <a:endCxn id="195" idx="1"/>
            </p:cNvCxnSpPr>
            <p:nvPr/>
          </p:nvCxnSpPr>
          <p:spPr>
            <a:xfrm>
              <a:off x="2663177" y="2229807"/>
              <a:ext cx="1041841" cy="51936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99" name="椭圆 198"/>
            <p:cNvSpPr/>
            <p:nvPr/>
          </p:nvSpPr>
          <p:spPr>
            <a:xfrm>
              <a:off x="4480872" y="3420569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0" name="文本框 56"/>
            <p:cNvSpPr txBox="1"/>
            <p:nvPr/>
          </p:nvSpPr>
          <p:spPr>
            <a:xfrm>
              <a:off x="4526564" y="3321662"/>
              <a:ext cx="602848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I3: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1" name="文本框 57"/>
            <p:cNvSpPr txBox="1"/>
            <p:nvPr/>
          </p:nvSpPr>
          <p:spPr>
            <a:xfrm>
              <a:off x="4991135" y="3321322"/>
              <a:ext cx="566705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2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52259" name="直接连接符 201"/>
            <p:cNvCxnSpPr>
              <a:stCxn id="195" idx="5"/>
              <a:endCxn id="199" idx="1"/>
            </p:cNvCxnSpPr>
            <p:nvPr/>
          </p:nvCxnSpPr>
          <p:spPr>
            <a:xfrm>
              <a:off x="3853890" y="2898041"/>
              <a:ext cx="657814" cy="55336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03" name="椭圆 202"/>
            <p:cNvSpPr/>
            <p:nvPr/>
          </p:nvSpPr>
          <p:spPr>
            <a:xfrm>
              <a:off x="1980460" y="4851075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4" name="文本框 66"/>
            <p:cNvSpPr txBox="1"/>
            <p:nvPr/>
          </p:nvSpPr>
          <p:spPr>
            <a:xfrm>
              <a:off x="2085539" y="4771125"/>
              <a:ext cx="589301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I3: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5" name="文本框 67"/>
            <p:cNvSpPr txBox="1"/>
            <p:nvPr/>
          </p:nvSpPr>
          <p:spPr>
            <a:xfrm>
              <a:off x="2585936" y="4751652"/>
              <a:ext cx="695984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2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52263" name="直接连接符 205"/>
            <p:cNvCxnSpPr>
              <a:stCxn id="175" idx="4"/>
              <a:endCxn id="203" idx="0"/>
            </p:cNvCxnSpPr>
            <p:nvPr/>
          </p:nvCxnSpPr>
          <p:spPr>
            <a:xfrm>
              <a:off x="1567132" y="3629416"/>
              <a:ext cx="518596" cy="1221659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07" name="椭圆 206"/>
            <p:cNvSpPr/>
            <p:nvPr/>
          </p:nvSpPr>
          <p:spPr>
            <a:xfrm>
              <a:off x="2000771" y="5743375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8" name="文本框 70"/>
            <p:cNvSpPr txBox="1"/>
            <p:nvPr/>
          </p:nvSpPr>
          <p:spPr>
            <a:xfrm>
              <a:off x="2005103" y="5655873"/>
              <a:ext cx="597768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I5: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9" name="文本框 71"/>
            <p:cNvSpPr txBox="1"/>
            <p:nvPr/>
          </p:nvSpPr>
          <p:spPr>
            <a:xfrm>
              <a:off x="2430561" y="5670796"/>
              <a:ext cx="566705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1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52267" name="直接连接符 209"/>
            <p:cNvCxnSpPr>
              <a:stCxn id="203" idx="4"/>
              <a:endCxn id="207" idx="0"/>
            </p:cNvCxnSpPr>
            <p:nvPr/>
          </p:nvCxnSpPr>
          <p:spPr>
            <a:xfrm>
              <a:off x="2085728" y="5061611"/>
              <a:ext cx="20311" cy="681764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11" name="文本框 76"/>
            <p:cNvSpPr txBox="1"/>
            <p:nvPr/>
          </p:nvSpPr>
          <p:spPr>
            <a:xfrm>
              <a:off x="2493937" y="2654527"/>
              <a:ext cx="566705" cy="44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600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7</a:t>
              </a:r>
              <a:endParaRPr kumimoji="0" lang="en-US" altLang="zh-CN" sz="1600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12" name="矩形 211"/>
          <p:cNvSpPr/>
          <p:nvPr/>
        </p:nvSpPr>
        <p:spPr>
          <a:xfrm>
            <a:off x="1944370" y="1699895"/>
            <a:ext cx="5918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/>
            <a:r>
              <a:rPr lang="en-US" altLang="zh-CN" sz="1600" b="1" strike="noStrike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FP</a:t>
            </a:r>
            <a:r>
              <a:rPr lang="zh-CN" altLang="en-US" sz="1600" b="1" strike="noStrike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树</a:t>
            </a:r>
            <a:endParaRPr lang="zh-CN" altLang="en-US" sz="1600" b="1" strike="noStrike" noProof="1" dirty="0">
              <a:solidFill>
                <a:prstClr val="black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52272" name="矩形 214"/>
          <p:cNvSpPr/>
          <p:nvPr/>
        </p:nvSpPr>
        <p:spPr>
          <a:xfrm>
            <a:off x="5043488" y="2235200"/>
            <a:ext cx="3444875" cy="32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挖掘从表头</a:t>
            </a:r>
            <a:r>
              <a:rPr lang="en-US" altLang="zh-CN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header</a:t>
            </a:r>
            <a:r>
              <a:rPr lang="zh-CN" altLang="en-US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的最后一个项开始</a:t>
            </a:r>
            <a:endParaRPr lang="zh-CN" altLang="en-US" sz="15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16" name="表格 215"/>
          <p:cNvGraphicFramePr>
            <a:graphicFrameLocks noGrp="1"/>
          </p:cNvGraphicFramePr>
          <p:nvPr/>
        </p:nvGraphicFramePr>
        <p:xfrm>
          <a:off x="4656138" y="2935288"/>
          <a:ext cx="4086225" cy="588963"/>
        </p:xfrm>
        <a:graphic>
          <a:graphicData uri="http://schemas.openxmlformats.org/drawingml/2006/table">
            <a:tbl>
              <a:tblPr firstRow="1" bandRow="1"/>
              <a:tblGrid>
                <a:gridCol w="817245"/>
                <a:gridCol w="817245"/>
                <a:gridCol w="817245"/>
                <a:gridCol w="817245"/>
                <a:gridCol w="817245"/>
              </a:tblGrid>
              <a:tr h="313055"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I2</a:t>
                      </a:r>
                      <a:endParaRPr lang="zh-CN" alt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I1</a:t>
                      </a:r>
                      <a:endParaRPr lang="zh-CN" alt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I3</a:t>
                      </a:r>
                      <a:endParaRPr lang="zh-CN" alt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I4</a:t>
                      </a:r>
                      <a:endParaRPr lang="zh-CN" alt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I5</a:t>
                      </a:r>
                      <a:endParaRPr lang="zh-CN" alt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27559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en-US" altLang="zh-CN" sz="2400" u="sng" dirty="0">
                <a:latin typeface="微软雅黑" panose="020B0503020204020204" charset="-122"/>
                <a:ea typeface="+mn-ea"/>
                <a:cs typeface="+mn-cs"/>
              </a:rPr>
              <a:t>FP</a:t>
            </a:r>
            <a:r>
              <a:rPr lang="zh-CN" altLang="en-US" sz="2400" u="sng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树实例</a:t>
            </a:r>
            <a:endParaRPr lang="zh-CN" altLang="en-US" sz="2400" u="sng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4274" name="组合 98"/>
          <p:cNvGrpSpPr/>
          <p:nvPr/>
        </p:nvGrpSpPr>
        <p:grpSpPr>
          <a:xfrm>
            <a:off x="5505450" y="2144713"/>
            <a:ext cx="3584575" cy="3322637"/>
            <a:chOff x="778240" y="1934005"/>
            <a:chExt cx="4779600" cy="4430090"/>
          </a:xfrm>
        </p:grpSpPr>
        <p:sp>
          <p:nvSpPr>
            <p:cNvPr id="100" name="椭圆 99"/>
            <p:cNvSpPr/>
            <p:nvPr/>
          </p:nvSpPr>
          <p:spPr>
            <a:xfrm>
              <a:off x="2483473" y="2050103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1" name="文本框 17"/>
            <p:cNvSpPr txBox="1"/>
            <p:nvPr/>
          </p:nvSpPr>
          <p:spPr>
            <a:xfrm>
              <a:off x="2707072" y="1934005"/>
              <a:ext cx="1133409" cy="414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root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cxnSp>
          <p:nvCxnSpPr>
            <p:cNvPr id="54277" name="直接连接符 101"/>
            <p:cNvCxnSpPr>
              <a:stCxn id="100" idx="3"/>
            </p:cNvCxnSpPr>
            <p:nvPr/>
          </p:nvCxnSpPr>
          <p:spPr>
            <a:xfrm flipH="1">
              <a:off x="2129246" y="2229807"/>
              <a:ext cx="385059" cy="539519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03" name="椭圆 102"/>
            <p:cNvSpPr/>
            <p:nvPr/>
          </p:nvSpPr>
          <p:spPr>
            <a:xfrm>
              <a:off x="1975668" y="2743966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4" name="文本框 22"/>
            <p:cNvSpPr txBox="1"/>
            <p:nvPr/>
          </p:nvSpPr>
          <p:spPr>
            <a:xfrm>
              <a:off x="2186204" y="2656873"/>
              <a:ext cx="1133409" cy="414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I2: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1461864" y="3418880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6" name="文本框 26"/>
            <p:cNvSpPr txBox="1"/>
            <p:nvPr/>
          </p:nvSpPr>
          <p:spPr>
            <a:xfrm>
              <a:off x="1620149" y="3331787"/>
              <a:ext cx="443784" cy="70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I1: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cxnSp>
          <p:nvCxnSpPr>
            <p:cNvPr id="54282" name="直接连接符 106"/>
            <p:cNvCxnSpPr>
              <a:stCxn id="103" idx="3"/>
              <a:endCxn id="105" idx="7"/>
            </p:cNvCxnSpPr>
            <p:nvPr/>
          </p:nvCxnSpPr>
          <p:spPr>
            <a:xfrm flipH="1">
              <a:off x="1641568" y="2923670"/>
              <a:ext cx="364932" cy="52604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08" name="椭圆 107"/>
            <p:cNvSpPr/>
            <p:nvPr/>
          </p:nvSpPr>
          <p:spPr>
            <a:xfrm>
              <a:off x="778240" y="4838375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9" name="文本框 30"/>
            <p:cNvSpPr txBox="1"/>
            <p:nvPr/>
          </p:nvSpPr>
          <p:spPr>
            <a:xfrm>
              <a:off x="936525" y="4751282"/>
              <a:ext cx="443784" cy="70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I5: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sp>
          <p:nvSpPr>
            <p:cNvPr id="110" name="文本框 31"/>
            <p:cNvSpPr txBox="1"/>
            <p:nvPr/>
          </p:nvSpPr>
          <p:spPr>
            <a:xfrm>
              <a:off x="1228602" y="4762006"/>
              <a:ext cx="566705" cy="414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cxnSp>
          <p:nvCxnSpPr>
            <p:cNvPr id="54286" name="直接连接符 110"/>
            <p:cNvCxnSpPr>
              <a:stCxn id="105" idx="4"/>
              <a:endCxn id="108" idx="0"/>
            </p:cNvCxnSpPr>
            <p:nvPr/>
          </p:nvCxnSpPr>
          <p:spPr>
            <a:xfrm flipH="1">
              <a:off x="883508" y="3629416"/>
              <a:ext cx="683624" cy="1208959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12" name="文本框 33"/>
            <p:cNvSpPr txBox="1"/>
            <p:nvPr/>
          </p:nvSpPr>
          <p:spPr>
            <a:xfrm>
              <a:off x="1919652" y="3340716"/>
              <a:ext cx="876300" cy="414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71528" y="3408656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54289" name="直接连接符 113"/>
            <p:cNvCxnSpPr>
              <a:stCxn id="103" idx="5"/>
              <a:endCxn id="113" idx="1"/>
            </p:cNvCxnSpPr>
            <p:nvPr/>
          </p:nvCxnSpPr>
          <p:spPr>
            <a:xfrm>
              <a:off x="2155372" y="2923670"/>
              <a:ext cx="346988" cy="515818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15" name="文本框 36"/>
            <p:cNvSpPr txBox="1"/>
            <p:nvPr/>
          </p:nvSpPr>
          <p:spPr>
            <a:xfrm>
              <a:off x="2750341" y="3321563"/>
              <a:ext cx="443784" cy="70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I4: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sp>
          <p:nvSpPr>
            <p:cNvPr id="116" name="文本框 37"/>
            <p:cNvSpPr txBox="1"/>
            <p:nvPr/>
          </p:nvSpPr>
          <p:spPr>
            <a:xfrm>
              <a:off x="3017210" y="3321665"/>
              <a:ext cx="566705" cy="414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483033" y="3418879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54293" name="直接连接符 117"/>
            <p:cNvCxnSpPr>
              <a:stCxn id="103" idx="5"/>
              <a:endCxn id="117" idx="1"/>
            </p:cNvCxnSpPr>
            <p:nvPr/>
          </p:nvCxnSpPr>
          <p:spPr>
            <a:xfrm>
              <a:off x="2155372" y="2923670"/>
              <a:ext cx="1358493" cy="526041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19" name="文本框 42"/>
            <p:cNvSpPr txBox="1"/>
            <p:nvPr/>
          </p:nvSpPr>
          <p:spPr>
            <a:xfrm>
              <a:off x="3714274" y="3331786"/>
              <a:ext cx="443784" cy="70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I3: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sp>
          <p:nvSpPr>
            <p:cNvPr id="120" name="文本框 43"/>
            <p:cNvSpPr txBox="1"/>
            <p:nvPr/>
          </p:nvSpPr>
          <p:spPr>
            <a:xfrm>
              <a:off x="3960477" y="3331785"/>
              <a:ext cx="566705" cy="414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3150786" y="4861275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2" name="文本框 48"/>
            <p:cNvSpPr txBox="1"/>
            <p:nvPr/>
          </p:nvSpPr>
          <p:spPr>
            <a:xfrm>
              <a:off x="3361322" y="4784615"/>
              <a:ext cx="443784" cy="70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I4: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sp>
          <p:nvSpPr>
            <p:cNvPr id="123" name="文本框 49"/>
            <p:cNvSpPr txBox="1"/>
            <p:nvPr/>
          </p:nvSpPr>
          <p:spPr>
            <a:xfrm>
              <a:off x="3640543" y="4804020"/>
              <a:ext cx="566705" cy="414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cxnSp>
          <p:nvCxnSpPr>
            <p:cNvPr id="54299" name="直接连接符 123"/>
            <p:cNvCxnSpPr>
              <a:stCxn id="105" idx="5"/>
              <a:endCxn id="121" idx="1"/>
            </p:cNvCxnSpPr>
            <p:nvPr/>
          </p:nvCxnSpPr>
          <p:spPr>
            <a:xfrm>
              <a:off x="1641568" y="3598584"/>
              <a:ext cx="1540050" cy="129352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25" name="椭圆 124"/>
            <p:cNvSpPr/>
            <p:nvPr/>
          </p:nvSpPr>
          <p:spPr>
            <a:xfrm>
              <a:off x="3674186" y="2718337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6" name="文本框 52"/>
            <p:cNvSpPr txBox="1"/>
            <p:nvPr/>
          </p:nvSpPr>
          <p:spPr>
            <a:xfrm>
              <a:off x="3933484" y="2645683"/>
              <a:ext cx="443784" cy="70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I1: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sp>
          <p:nvSpPr>
            <p:cNvPr id="127" name="文本框 53"/>
            <p:cNvSpPr txBox="1"/>
            <p:nvPr/>
          </p:nvSpPr>
          <p:spPr>
            <a:xfrm>
              <a:off x="4239295" y="2645682"/>
              <a:ext cx="566705" cy="414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cxnSp>
          <p:nvCxnSpPr>
            <p:cNvPr id="54303" name="直接连接符 127"/>
            <p:cNvCxnSpPr>
              <a:stCxn id="100" idx="5"/>
              <a:endCxn id="125" idx="1"/>
            </p:cNvCxnSpPr>
            <p:nvPr/>
          </p:nvCxnSpPr>
          <p:spPr>
            <a:xfrm>
              <a:off x="2663177" y="2229807"/>
              <a:ext cx="1041841" cy="51936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29" name="椭圆 128"/>
            <p:cNvSpPr/>
            <p:nvPr/>
          </p:nvSpPr>
          <p:spPr>
            <a:xfrm>
              <a:off x="4480872" y="3420569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0" name="文本框 56"/>
            <p:cNvSpPr txBox="1"/>
            <p:nvPr/>
          </p:nvSpPr>
          <p:spPr>
            <a:xfrm>
              <a:off x="4685324" y="3321323"/>
              <a:ext cx="443784" cy="70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I3: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sp>
          <p:nvSpPr>
            <p:cNvPr id="131" name="文本框 57"/>
            <p:cNvSpPr txBox="1"/>
            <p:nvPr/>
          </p:nvSpPr>
          <p:spPr>
            <a:xfrm>
              <a:off x="4991135" y="3321322"/>
              <a:ext cx="566705" cy="414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cxnSp>
          <p:nvCxnSpPr>
            <p:cNvPr id="54307" name="直接连接符 131"/>
            <p:cNvCxnSpPr>
              <a:stCxn id="125" idx="5"/>
              <a:endCxn id="129" idx="1"/>
            </p:cNvCxnSpPr>
            <p:nvPr/>
          </p:nvCxnSpPr>
          <p:spPr>
            <a:xfrm>
              <a:off x="3853890" y="2898041"/>
              <a:ext cx="657814" cy="55336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33" name="椭圆 132"/>
            <p:cNvSpPr/>
            <p:nvPr/>
          </p:nvSpPr>
          <p:spPr>
            <a:xfrm>
              <a:off x="1980460" y="4851075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4" name="文本框 66"/>
            <p:cNvSpPr txBox="1"/>
            <p:nvPr/>
          </p:nvSpPr>
          <p:spPr>
            <a:xfrm>
              <a:off x="2231043" y="4771410"/>
              <a:ext cx="443784" cy="70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I3: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sp>
          <p:nvSpPr>
            <p:cNvPr id="135" name="文本框 67"/>
            <p:cNvSpPr txBox="1"/>
            <p:nvPr/>
          </p:nvSpPr>
          <p:spPr>
            <a:xfrm>
              <a:off x="2522235" y="4771410"/>
              <a:ext cx="566705" cy="414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cxnSp>
          <p:nvCxnSpPr>
            <p:cNvPr id="54311" name="直接连接符 135"/>
            <p:cNvCxnSpPr>
              <a:stCxn id="105" idx="4"/>
              <a:endCxn id="133" idx="0"/>
            </p:cNvCxnSpPr>
            <p:nvPr/>
          </p:nvCxnSpPr>
          <p:spPr>
            <a:xfrm>
              <a:off x="1567132" y="3629416"/>
              <a:ext cx="518596" cy="1221659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37" name="椭圆 136"/>
            <p:cNvSpPr/>
            <p:nvPr/>
          </p:nvSpPr>
          <p:spPr>
            <a:xfrm>
              <a:off x="2000771" y="5743375"/>
              <a:ext cx="210536" cy="21053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25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8" name="文本框 70"/>
            <p:cNvSpPr txBox="1"/>
            <p:nvPr/>
          </p:nvSpPr>
          <p:spPr>
            <a:xfrm>
              <a:off x="2159056" y="5656282"/>
              <a:ext cx="443784" cy="70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I5: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sp>
          <p:nvSpPr>
            <p:cNvPr id="139" name="文本框 71"/>
            <p:cNvSpPr txBox="1"/>
            <p:nvPr/>
          </p:nvSpPr>
          <p:spPr>
            <a:xfrm>
              <a:off x="2430561" y="5670796"/>
              <a:ext cx="566705" cy="414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  <p:cxnSp>
          <p:nvCxnSpPr>
            <p:cNvPr id="54315" name="直接连接符 139"/>
            <p:cNvCxnSpPr>
              <a:stCxn id="133" idx="4"/>
              <a:endCxn id="137" idx="0"/>
            </p:cNvCxnSpPr>
            <p:nvPr/>
          </p:nvCxnSpPr>
          <p:spPr>
            <a:xfrm>
              <a:off x="2085728" y="5061611"/>
              <a:ext cx="20311" cy="681764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41" name="文本框 76"/>
            <p:cNvSpPr txBox="1"/>
            <p:nvPr/>
          </p:nvSpPr>
          <p:spPr>
            <a:xfrm>
              <a:off x="2493937" y="2654527"/>
              <a:ext cx="566705" cy="414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425" kern="0" cap="none" spc="0" normalizeH="0" baseline="0" noProof="0" dirty="0">
                  <a:solidFill>
                    <a:srgbClr val="FF0000"/>
                  </a:solidFill>
                  <a:latin typeface="Century Gothic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425" kern="0" cap="none" spc="0" normalizeH="0" baseline="0" noProof="0" dirty="0">
                <a:solidFill>
                  <a:srgbClr val="FF0000"/>
                </a:solidFill>
                <a:latin typeface="Century Gothic"/>
                <a:ea typeface="微软雅黑" panose="020B0503020204020204" charset="-122"/>
              </a:endParaRPr>
            </a:p>
          </p:txBody>
        </p:sp>
      </p:grpSp>
      <p:sp>
        <p:nvSpPr>
          <p:cNvPr id="54317" name="矩形 141"/>
          <p:cNvSpPr/>
          <p:nvPr/>
        </p:nvSpPr>
        <p:spPr>
          <a:xfrm>
            <a:off x="719138" y="1258888"/>
            <a:ext cx="11001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挖掘</a:t>
            </a:r>
            <a:r>
              <a:rPr lang="en-US" altLang="zh-CN" sz="2400" b="1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I5</a:t>
            </a:r>
            <a:endParaRPr lang="zh-CN" altLang="en-US" sz="2400" b="1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743700" y="5383213"/>
            <a:ext cx="549275" cy="311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/>
            <a:r>
              <a:rPr lang="en-US" altLang="zh-CN" sz="1425" b="1" strike="noStrike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FP</a:t>
            </a:r>
            <a:r>
              <a:rPr lang="zh-CN" altLang="en-US" sz="1425" b="1" strike="noStrike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树</a:t>
            </a:r>
            <a:endParaRPr lang="zh-CN" altLang="en-US" sz="1425" b="1" strike="noStrike" noProof="1" dirty="0">
              <a:solidFill>
                <a:prstClr val="black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54319" name="矩形 143"/>
          <p:cNvSpPr/>
          <p:nvPr/>
        </p:nvSpPr>
        <p:spPr>
          <a:xfrm>
            <a:off x="269558" y="2277110"/>
            <a:ext cx="4957762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 在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FP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树中可以看到，从根节点到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i5:1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的路径有两条：</a:t>
            </a:r>
            <a:endParaRPr lang="zh-CN" altLang="en-US" sz="16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i2:7--&gt;i1:4--&gt;i5:1</a:t>
            </a:r>
            <a:endParaRPr lang="en-US" altLang="zh-CN" sz="16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i2:7--&gt;i1:4--&gt;i3:2--&gt;i5:1</a:t>
            </a:r>
            <a:endParaRPr lang="en-US" altLang="zh-CN" sz="16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      i2:7--&gt;i1:4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i2:7--&gt;i1:4--&gt;i3:2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因为最终到达的节点肯定是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i5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，所以将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i5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省略就是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i5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的条件模式基，记为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{i2,i1:1}{i2,i1,i3:1}</a:t>
            </a:r>
            <a:endParaRPr lang="en-US" altLang="zh-CN" sz="16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320" name="文本框 5"/>
          <p:cNvSpPr txBox="1"/>
          <p:nvPr/>
        </p:nvSpPr>
        <p:spPr>
          <a:xfrm>
            <a:off x="384175" y="4106863"/>
            <a:ext cx="3438525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为什么每个条件模式基的计数为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呢？</a:t>
            </a:r>
            <a:endParaRPr lang="en-US" altLang="zh-CN" sz="16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54321" name="文本框 6"/>
          <p:cNvSpPr txBox="1"/>
          <p:nvPr/>
        </p:nvSpPr>
        <p:spPr>
          <a:xfrm>
            <a:off x="269875" y="4664075"/>
            <a:ext cx="4421188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      虽然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i2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i1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的计数都很大，但是由于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i5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的计数为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，最终到达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i5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的重复次数也只能为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。所以条件模式基的计数是根据路径中节点的最小计数来决定的。</a:t>
            </a:r>
            <a:endParaRPr lang="zh-CN" altLang="en-US" sz="1600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en-US" altLang="zh-CN" sz="2400" u="sng" dirty="0">
                <a:latin typeface="微软雅黑" panose="020B0503020204020204" charset="-122"/>
                <a:ea typeface="+mn-ea"/>
                <a:cs typeface="+mn-cs"/>
              </a:rPr>
              <a:t>FP</a:t>
            </a:r>
            <a:r>
              <a:rPr lang="zh-CN" altLang="en-US" sz="2400" u="sng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树实例</a:t>
            </a:r>
            <a:endParaRPr lang="zh-CN" altLang="en-US" sz="2400" u="sng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967538" y="2047875"/>
            <a:ext cx="158750" cy="15716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2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71" name="文本框 17"/>
          <p:cNvSpPr txBox="1"/>
          <p:nvPr/>
        </p:nvSpPr>
        <p:spPr>
          <a:xfrm>
            <a:off x="7135813" y="1960563"/>
            <a:ext cx="849313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25" noProof="1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rPr>
              <a:t>root</a:t>
            </a:r>
            <a:endParaRPr lang="zh-CN" altLang="en-US" sz="1425" noProof="1" dirty="0">
              <a:solidFill>
                <a:srgbClr val="FF0000"/>
              </a:solidFill>
              <a:latin typeface="Century Gothic"/>
              <a:ea typeface="微软雅黑" panose="020B0503020204020204" charset="-122"/>
            </a:endParaRPr>
          </a:p>
        </p:txBody>
      </p:sp>
      <p:cxnSp>
        <p:nvCxnSpPr>
          <p:cNvPr id="56324" name="直接连接符 71"/>
          <p:cNvCxnSpPr>
            <a:stCxn id="70" idx="3"/>
          </p:cNvCxnSpPr>
          <p:nvPr/>
        </p:nvCxnSpPr>
        <p:spPr>
          <a:xfrm flipH="1">
            <a:off x="6702425" y="2181225"/>
            <a:ext cx="288925" cy="404813"/>
          </a:xfrm>
          <a:prstGeom prst="line">
            <a:avLst/>
          </a:prstGeom>
          <a:ln w="635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3" name="椭圆 72"/>
          <p:cNvSpPr/>
          <p:nvPr/>
        </p:nvSpPr>
        <p:spPr>
          <a:xfrm>
            <a:off x="6586538" y="2566988"/>
            <a:ext cx="158750" cy="15875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2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74" name="文本框 22"/>
          <p:cNvSpPr txBox="1"/>
          <p:nvPr/>
        </p:nvSpPr>
        <p:spPr>
          <a:xfrm>
            <a:off x="6745288" y="2501900"/>
            <a:ext cx="849313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25" noProof="1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rPr>
              <a:t>I2:</a:t>
            </a:r>
            <a:endParaRPr lang="zh-CN" altLang="en-US" sz="1425" noProof="1" dirty="0">
              <a:solidFill>
                <a:srgbClr val="FF000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259513" y="3084513"/>
            <a:ext cx="157163" cy="15716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2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76" name="文本框 26"/>
          <p:cNvSpPr txBox="1"/>
          <p:nvPr/>
        </p:nvSpPr>
        <p:spPr>
          <a:xfrm>
            <a:off x="6376988" y="3019425"/>
            <a:ext cx="331788" cy="53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25" noProof="1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rPr>
              <a:t>I1:</a:t>
            </a:r>
            <a:endParaRPr lang="zh-CN" altLang="en-US" sz="1425" noProof="1" dirty="0">
              <a:solidFill>
                <a:srgbClr val="FF0000"/>
              </a:solidFill>
              <a:latin typeface="Century Gothic"/>
              <a:ea typeface="微软雅黑" panose="020B0503020204020204" charset="-122"/>
            </a:endParaRPr>
          </a:p>
        </p:txBody>
      </p:sp>
      <p:cxnSp>
        <p:nvCxnSpPr>
          <p:cNvPr id="56329" name="直接连接符 76"/>
          <p:cNvCxnSpPr>
            <a:stCxn id="73" idx="3"/>
            <a:endCxn id="75" idx="0"/>
          </p:cNvCxnSpPr>
          <p:nvPr/>
        </p:nvCxnSpPr>
        <p:spPr>
          <a:xfrm flipH="1">
            <a:off x="6337300" y="2701925"/>
            <a:ext cx="273050" cy="382588"/>
          </a:xfrm>
          <a:prstGeom prst="line">
            <a:avLst/>
          </a:prstGeom>
          <a:ln w="635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8" name="文本框 33"/>
          <p:cNvSpPr txBox="1"/>
          <p:nvPr/>
        </p:nvSpPr>
        <p:spPr>
          <a:xfrm>
            <a:off x="6600825" y="3025775"/>
            <a:ext cx="657225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25" noProof="1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rPr>
              <a:t>2</a:t>
            </a:r>
            <a:endParaRPr lang="zh-CN" altLang="en-US" sz="1425" noProof="1" dirty="0">
              <a:solidFill>
                <a:srgbClr val="FF000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5745163" y="4051300"/>
            <a:ext cx="157163" cy="15716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2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80" name="文本框 66"/>
          <p:cNvSpPr txBox="1"/>
          <p:nvPr/>
        </p:nvSpPr>
        <p:spPr>
          <a:xfrm>
            <a:off x="5932488" y="3990975"/>
            <a:ext cx="333375" cy="53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25" noProof="1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rPr>
              <a:t>I3:</a:t>
            </a:r>
            <a:endParaRPr lang="zh-CN" altLang="en-US" sz="1425" noProof="1" dirty="0">
              <a:solidFill>
                <a:srgbClr val="FF0000"/>
              </a:solidFill>
              <a:latin typeface="Century Gothic"/>
              <a:ea typeface="微软雅黑" panose="020B0503020204020204" charset="-122"/>
            </a:endParaRPr>
          </a:p>
        </p:txBody>
      </p:sp>
      <p:cxnSp>
        <p:nvCxnSpPr>
          <p:cNvPr id="56333" name="直接连接符 80"/>
          <p:cNvCxnSpPr>
            <a:stCxn id="75" idx="3"/>
            <a:endCxn id="79" idx="0"/>
          </p:cNvCxnSpPr>
          <p:nvPr/>
        </p:nvCxnSpPr>
        <p:spPr>
          <a:xfrm flipH="1">
            <a:off x="5824538" y="3219450"/>
            <a:ext cx="457200" cy="831850"/>
          </a:xfrm>
          <a:prstGeom prst="line">
            <a:avLst/>
          </a:prstGeom>
          <a:ln w="635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2" name="文本框 76"/>
          <p:cNvSpPr txBox="1"/>
          <p:nvPr/>
        </p:nvSpPr>
        <p:spPr>
          <a:xfrm>
            <a:off x="6975475" y="2500313"/>
            <a:ext cx="425450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25" noProof="1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rPr>
              <a:t>2</a:t>
            </a:r>
            <a:endParaRPr lang="zh-CN" altLang="en-US" sz="1425" noProof="1" dirty="0">
              <a:solidFill>
                <a:srgbClr val="FF000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56335" name="矩形 82"/>
          <p:cNvSpPr/>
          <p:nvPr/>
        </p:nvSpPr>
        <p:spPr>
          <a:xfrm>
            <a:off x="1512888" y="1443038"/>
            <a:ext cx="11001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挖掘</a:t>
            </a:r>
            <a:r>
              <a:rPr lang="en-US" altLang="zh-CN" sz="2400" b="1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I5</a:t>
            </a:r>
            <a:endParaRPr lang="zh-CN" altLang="en-US" sz="2400" b="1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608763" y="4624388"/>
            <a:ext cx="911225" cy="311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/>
            <a:r>
              <a:rPr lang="zh-CN" altLang="en-US" sz="1425" b="1" strike="noStrike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条件</a:t>
            </a:r>
            <a:r>
              <a:rPr lang="en-US" altLang="zh-CN" sz="1425" b="1" strike="noStrike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FP</a:t>
            </a:r>
            <a:r>
              <a:rPr lang="zh-CN" altLang="en-US" sz="1425" b="1" strike="noStrike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树</a:t>
            </a:r>
            <a:endParaRPr lang="zh-CN" altLang="en-US" sz="1425" b="1" strike="noStrike" noProof="1" dirty="0">
              <a:solidFill>
                <a:prstClr val="black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85" name="文本框 60"/>
          <p:cNvSpPr txBox="1"/>
          <p:nvPr/>
        </p:nvSpPr>
        <p:spPr>
          <a:xfrm>
            <a:off x="6162675" y="3998913"/>
            <a:ext cx="423863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25" noProof="1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rPr>
              <a:t>1</a:t>
            </a:r>
            <a:endParaRPr lang="zh-CN" altLang="en-US" sz="1425" noProof="1" dirty="0">
              <a:solidFill>
                <a:srgbClr val="FF000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56338" name="矩形 85"/>
          <p:cNvSpPr/>
          <p:nvPr/>
        </p:nvSpPr>
        <p:spPr>
          <a:xfrm>
            <a:off x="892175" y="2205038"/>
            <a:ext cx="3398838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条件模式基：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{i2,i1:1}{i2,i1,i3:1}</a:t>
            </a:r>
            <a:endParaRPr lang="zh-CN" altLang="en-US" sz="1600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56339" name="矩形 86"/>
          <p:cNvSpPr/>
          <p:nvPr/>
        </p:nvSpPr>
        <p:spPr>
          <a:xfrm>
            <a:off x="892175" y="2919413"/>
            <a:ext cx="4852988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根据条件模式基，我们可以得到该商品的条件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FP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en-US" altLang="zh-CN" sz="16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40" name="文本框 62"/>
          <p:cNvSpPr txBox="1"/>
          <p:nvPr/>
        </p:nvSpPr>
        <p:spPr>
          <a:xfrm>
            <a:off x="892175" y="3625850"/>
            <a:ext cx="4457700" cy="2308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因为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i3:1x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小于最小支持度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2,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所以讲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i3:1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省略不计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,i5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的条件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FP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树记为</a:t>
            </a:r>
            <a:endParaRPr lang="en-US" altLang="zh-CN" sz="16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	     {i2:2,I1:2}</a:t>
            </a:r>
            <a:endParaRPr lang="en-US" altLang="zh-CN" sz="16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产生的频繁模式：</a:t>
            </a:r>
            <a:endParaRPr lang="zh-CN" altLang="en-US" sz="1600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  <a:p>
            <a:r>
              <a:rPr lang="nn-NO" altLang="zh-CN" sz="1600" dirty="0">
                <a:solidFill>
                  <a:srgbClr val="000000"/>
                </a:solidFill>
                <a:latin typeface="Century Gothic"/>
                <a:ea typeface="宋体" panose="02010600030101010101" pitchFamily="2" charset="-122"/>
              </a:rPr>
              <a:t>{I2  I5:2}, {I1  I5:2}, {I2 I1 I5:2}</a:t>
            </a:r>
            <a:endParaRPr lang="nn-NO" altLang="zh-CN" sz="1600" dirty="0">
              <a:solidFill>
                <a:srgbClr val="000000"/>
              </a:solidFill>
              <a:latin typeface="Century Gothic"/>
              <a:ea typeface="宋体" panose="02010600030101010101" pitchFamily="2" charset="-122"/>
            </a:endParaRPr>
          </a:p>
          <a:p>
            <a:endParaRPr lang="zh-CN" altLang="en-US" sz="16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en-US" altLang="zh-CN" sz="2400" u="sng" dirty="0">
                <a:latin typeface="微软雅黑" panose="020B0503020204020204" charset="-122"/>
                <a:ea typeface="+mn-ea"/>
                <a:cs typeface="+mn-cs"/>
              </a:rPr>
              <a:t>FP</a:t>
            </a:r>
            <a:r>
              <a:rPr lang="zh-CN" altLang="en-US" sz="2400" u="sng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树实例</a:t>
            </a:r>
            <a:endParaRPr lang="zh-CN" altLang="en-US" sz="2400" u="sng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7029450" y="3328988"/>
            <a:ext cx="158750" cy="15875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2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71" name="文本框 17"/>
          <p:cNvSpPr txBox="1"/>
          <p:nvPr/>
        </p:nvSpPr>
        <p:spPr>
          <a:xfrm>
            <a:off x="6824663" y="3041650"/>
            <a:ext cx="850900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25" noProof="1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rPr>
              <a:t>root</a:t>
            </a:r>
            <a:endParaRPr lang="zh-CN" altLang="en-US" sz="1425" noProof="1" dirty="0">
              <a:solidFill>
                <a:srgbClr val="FF0000"/>
              </a:solidFill>
              <a:latin typeface="Century Gothic"/>
              <a:ea typeface="微软雅黑" panose="020B0503020204020204" charset="-122"/>
            </a:endParaRPr>
          </a:p>
        </p:txBody>
      </p:sp>
      <p:cxnSp>
        <p:nvCxnSpPr>
          <p:cNvPr id="72" name="直接连接符 71"/>
          <p:cNvCxnSpPr>
            <a:stCxn id="70" idx="3"/>
          </p:cNvCxnSpPr>
          <p:nvPr/>
        </p:nvCxnSpPr>
        <p:spPr>
          <a:xfrm flipH="1">
            <a:off x="6764338" y="3463925"/>
            <a:ext cx="288925" cy="404813"/>
          </a:xfrm>
          <a:prstGeom prst="line">
            <a:avLst/>
          </a:prstGeom>
          <a:ln w="635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3" name="椭圆 72"/>
          <p:cNvSpPr/>
          <p:nvPr/>
        </p:nvSpPr>
        <p:spPr>
          <a:xfrm>
            <a:off x="6648450" y="3849688"/>
            <a:ext cx="158750" cy="158750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2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74" name="文本框 22"/>
          <p:cNvSpPr txBox="1"/>
          <p:nvPr/>
        </p:nvSpPr>
        <p:spPr>
          <a:xfrm>
            <a:off x="6807200" y="3784600"/>
            <a:ext cx="849313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25" noProof="1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rPr>
              <a:t>I2:</a:t>
            </a:r>
            <a:endParaRPr lang="zh-CN" altLang="en-US" sz="1425" noProof="1" dirty="0">
              <a:solidFill>
                <a:srgbClr val="FF000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319838" y="4367213"/>
            <a:ext cx="158750" cy="157163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2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76" name="文本框 26"/>
          <p:cNvSpPr txBox="1"/>
          <p:nvPr/>
        </p:nvSpPr>
        <p:spPr>
          <a:xfrm>
            <a:off x="6437313" y="4302125"/>
            <a:ext cx="333375" cy="53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25" noProof="1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rPr>
              <a:t>I1:</a:t>
            </a:r>
            <a:endParaRPr lang="zh-CN" altLang="en-US" sz="1425" noProof="1" dirty="0">
              <a:solidFill>
                <a:srgbClr val="FF0000"/>
              </a:solidFill>
              <a:latin typeface="Century Gothic"/>
              <a:ea typeface="微软雅黑" panose="020B0503020204020204" charset="-122"/>
            </a:endParaRPr>
          </a:p>
        </p:txBody>
      </p:sp>
      <p:cxnSp>
        <p:nvCxnSpPr>
          <p:cNvPr id="77" name="直接连接符 76"/>
          <p:cNvCxnSpPr>
            <a:stCxn id="73" idx="3"/>
            <a:endCxn id="75" idx="0"/>
          </p:cNvCxnSpPr>
          <p:nvPr/>
        </p:nvCxnSpPr>
        <p:spPr>
          <a:xfrm flipH="1">
            <a:off x="6399213" y="3984625"/>
            <a:ext cx="273050" cy="382588"/>
          </a:xfrm>
          <a:prstGeom prst="line">
            <a:avLst/>
          </a:prstGeom>
          <a:ln w="6350" cap="flat" cmpd="sng">
            <a:solidFill>
              <a:srgbClr val="5B9BD5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8" name="文本框 33"/>
          <p:cNvSpPr txBox="1"/>
          <p:nvPr/>
        </p:nvSpPr>
        <p:spPr>
          <a:xfrm>
            <a:off x="6662738" y="4308475"/>
            <a:ext cx="657225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25" noProof="1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rPr>
              <a:t>1</a:t>
            </a:r>
            <a:endParaRPr lang="zh-CN" altLang="en-US" sz="1425" noProof="1" dirty="0">
              <a:solidFill>
                <a:srgbClr val="FF000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82" name="文本框 76"/>
          <p:cNvSpPr txBox="1"/>
          <p:nvPr/>
        </p:nvSpPr>
        <p:spPr>
          <a:xfrm>
            <a:off x="7037388" y="3783013"/>
            <a:ext cx="425450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25" noProof="1" dirty="0">
                <a:solidFill>
                  <a:srgbClr val="FF0000"/>
                </a:solidFill>
                <a:latin typeface="Century Gothic"/>
                <a:ea typeface="微软雅黑" panose="020B0503020204020204" charset="-122"/>
                <a:cs typeface="+mn-cs"/>
              </a:rPr>
              <a:t>2</a:t>
            </a:r>
            <a:endParaRPr lang="zh-CN" altLang="en-US" sz="1425" noProof="1" dirty="0">
              <a:solidFill>
                <a:srgbClr val="FF000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46113" y="1889125"/>
            <a:ext cx="8699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挖掘</a:t>
            </a:r>
            <a:r>
              <a:rPr lang="en-US" altLang="zh-CN" b="1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I4</a:t>
            </a:r>
            <a:endParaRPr lang="zh-CN" altLang="en-US" b="1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608763" y="4624388"/>
            <a:ext cx="911225" cy="311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/>
            <a:r>
              <a:rPr lang="zh-CN" altLang="en-US" sz="1425" b="1" strike="noStrike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条件</a:t>
            </a:r>
            <a:r>
              <a:rPr lang="en-US" altLang="zh-CN" sz="1425" b="1" strike="noStrike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FP</a:t>
            </a:r>
            <a:r>
              <a:rPr lang="zh-CN" altLang="en-US" sz="1425" b="1" strike="noStrike" noProof="1" dirty="0">
                <a:solidFill>
                  <a:prstClr val="black"/>
                </a:solidFill>
                <a:latin typeface="Century Gothic"/>
                <a:ea typeface="微软雅黑" panose="020B0503020204020204" charset="-122"/>
                <a:cs typeface="+mn-cs"/>
              </a:rPr>
              <a:t>树</a:t>
            </a:r>
            <a:endParaRPr lang="zh-CN" altLang="en-US" sz="1425" b="1" strike="noStrike" noProof="1" dirty="0">
              <a:solidFill>
                <a:prstClr val="black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58382" name="TextBox 3"/>
          <p:cNvSpPr txBox="1"/>
          <p:nvPr/>
        </p:nvSpPr>
        <p:spPr>
          <a:xfrm>
            <a:off x="350838" y="1141413"/>
            <a:ext cx="1530350" cy="62230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ctr" anchorCtr="0"/>
          <a:p>
            <a:r>
              <a:rPr lang="zh-CN" altLang="en-US" sz="21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课堂练习</a:t>
            </a:r>
            <a:endParaRPr lang="zh-CN" altLang="en-US" sz="21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6113" y="2701925"/>
            <a:ext cx="4572000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FP</a:t>
            </a:r>
            <a:r>
              <a:rPr lang="zh-CN" altLang="en-US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树中可以看到，从根节点到</a:t>
            </a:r>
            <a:r>
              <a:rPr lang="en-US" altLang="zh-CN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i4</a:t>
            </a:r>
            <a:r>
              <a:rPr lang="zh-CN" altLang="en-US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的路径有两条：</a:t>
            </a:r>
            <a:endParaRPr lang="zh-CN" altLang="en-US" sz="15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i2:7--&gt;i1:4--&gt;i4:1</a:t>
            </a:r>
            <a:endParaRPr lang="en-US" altLang="zh-CN" sz="15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i2:7--&gt;i4:1</a:t>
            </a:r>
            <a:endParaRPr lang="en-US" altLang="zh-CN" sz="15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      i2:7--&gt;i1:4</a:t>
            </a:r>
            <a:r>
              <a:rPr lang="zh-CN" altLang="en-US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i2:7--&gt;i1:4</a:t>
            </a:r>
            <a:r>
              <a:rPr lang="zh-CN" altLang="en-US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因为最终到达的节点肯定是</a:t>
            </a:r>
            <a:r>
              <a:rPr lang="en-US" altLang="zh-CN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i4</a:t>
            </a:r>
            <a:r>
              <a:rPr lang="zh-CN" altLang="en-US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，所以将</a:t>
            </a:r>
            <a:r>
              <a:rPr lang="en-US" altLang="zh-CN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i4</a:t>
            </a:r>
            <a:r>
              <a:rPr lang="zh-CN" altLang="en-US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省略就是</a:t>
            </a:r>
            <a:r>
              <a:rPr lang="en-US" altLang="zh-CN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i4</a:t>
            </a:r>
            <a:r>
              <a:rPr lang="zh-CN" altLang="en-US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的条件模式基，记为</a:t>
            </a:r>
            <a:r>
              <a:rPr lang="en-US" altLang="zh-CN" sz="15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{i2:1}{i2,i1:1}</a:t>
            </a:r>
            <a:endParaRPr lang="en-US" altLang="zh-CN" sz="15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62"/>
          <p:cNvSpPr txBox="1"/>
          <p:nvPr/>
        </p:nvSpPr>
        <p:spPr>
          <a:xfrm>
            <a:off x="750888" y="4367213"/>
            <a:ext cx="4467225" cy="230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因为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i13:1x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小于最小支持度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2,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所以讲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i1:1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省略不计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,i4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的条件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FP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树记为</a:t>
            </a:r>
            <a:endParaRPr lang="en-US" altLang="zh-CN" sz="16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	     {i2:2}</a:t>
            </a:r>
            <a:endParaRPr lang="en-US" altLang="zh-CN" sz="16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产生的频繁模式：</a:t>
            </a:r>
            <a:endParaRPr lang="zh-CN" altLang="en-US" sz="1600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  <a:p>
            <a:r>
              <a:rPr lang="nn-NO" altLang="zh-CN" sz="1600" dirty="0">
                <a:solidFill>
                  <a:srgbClr val="000000"/>
                </a:solidFill>
                <a:latin typeface="Century Gothic"/>
                <a:ea typeface="宋体" panose="02010600030101010101" pitchFamily="2" charset="-122"/>
              </a:rPr>
              <a:t>{I2  I4:2}</a:t>
            </a:r>
            <a:endParaRPr lang="nn-NO" altLang="zh-CN" sz="1600" dirty="0">
              <a:solidFill>
                <a:srgbClr val="000000"/>
              </a:solidFill>
              <a:latin typeface="Century Gothic"/>
              <a:ea typeface="宋体" panose="02010600030101010101" pitchFamily="2" charset="-122"/>
            </a:endParaRPr>
          </a:p>
          <a:p>
            <a:endParaRPr lang="zh-CN" altLang="en-US" sz="16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rgbClr val="000000"/>
              </a:solidFill>
              <a:latin typeface="Century Gothic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71" grpId="0"/>
      <p:bldP spid="73" grpId="0" bldLvl="0" animBg="1"/>
      <p:bldP spid="74" grpId="0"/>
      <p:bldP spid="75" grpId="0" bldLvl="0" animBg="1"/>
      <p:bldP spid="76" grpId="0"/>
      <p:bldP spid="78" grpId="0"/>
      <p:bldP spid="82" grpId="0"/>
      <p:bldP spid="83" grpId="0"/>
      <p:bldP spid="84" grpId="0"/>
      <p:bldP spid="7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4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874F97-CDC8-4B35-A457-63AB1044456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algn="ctr" eaLnBrk="1" hangingPunct="1"/>
            <a:r>
              <a:rPr lang="zh-CN" altLang="en-US" sz="4000" b="1" dirty="0"/>
              <a:t>相关概念的定义</a:t>
            </a:r>
            <a:endParaRPr lang="zh-CN" altLang="en-US" sz="4000" b="1" dirty="0"/>
          </a:p>
        </p:txBody>
      </p:sp>
      <p:sp>
        <p:nvSpPr>
          <p:cNvPr id="259075" name="Rectangle 3"/>
          <p:cNvSpPr>
            <a:spLocks noGrp="1"/>
          </p:cNvSpPr>
          <p:nvPr>
            <p:ph type="body" sz="half" idx="1"/>
          </p:nvPr>
        </p:nvSpPr>
        <p:spPr>
          <a:xfrm>
            <a:off x="0" y="1052513"/>
            <a:ext cx="4876800" cy="5334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b="1" dirty="0">
                <a:solidFill>
                  <a:srgbClr val="FC3C28"/>
                </a:solidFill>
              </a:rPr>
              <a:t>项集</a:t>
            </a:r>
            <a:endParaRPr lang="zh-CN" altLang="en-US" b="1" dirty="0">
              <a:solidFill>
                <a:srgbClr val="FC3C28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</a:pPr>
            <a:r>
              <a:rPr lang="zh-CN" altLang="en-US" dirty="0"/>
              <a:t>一个或多个项的集合</a:t>
            </a:r>
            <a:endParaRPr lang="zh-CN" altLang="en-US" dirty="0"/>
          </a:p>
          <a:p>
            <a:pPr marL="1143000" lvl="2" indent="-228600" eaLnBrk="1" hangingPunct="1">
              <a:lnSpc>
                <a:spcPct val="9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600" dirty="0"/>
              <a:t>例子： </a:t>
            </a:r>
            <a:r>
              <a:rPr lang="en-US" altLang="zh-CN" sz="2600" dirty="0"/>
              <a:t>{Diaper, Beer}</a:t>
            </a:r>
            <a:r>
              <a:rPr lang="en-US" altLang="zh-CN" sz="2000" dirty="0"/>
              <a:t> </a:t>
            </a:r>
            <a:endParaRPr lang="en-US" altLang="zh-CN" sz="2600" dirty="0"/>
          </a:p>
          <a:p>
            <a:pPr marL="742950" lvl="1" indent="-285750" eaLnBrk="1" hangingPunct="1">
              <a:lnSpc>
                <a:spcPct val="9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</a:pPr>
            <a:r>
              <a:rPr lang="en-US" altLang="zh-CN" dirty="0"/>
              <a:t>k-</a:t>
            </a:r>
            <a:r>
              <a:rPr lang="zh-CN" altLang="en-US" dirty="0"/>
              <a:t>项集</a:t>
            </a:r>
            <a:endParaRPr lang="zh-CN" altLang="en-US" dirty="0"/>
          </a:p>
          <a:p>
            <a:pPr marL="1143000" lvl="2" indent="-228600" eaLnBrk="1" hangingPunct="1">
              <a:lnSpc>
                <a:spcPct val="9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600" dirty="0"/>
              <a:t>包含</a:t>
            </a:r>
            <a:r>
              <a:rPr lang="en-US" altLang="zh-CN" sz="2600" dirty="0"/>
              <a:t>k</a:t>
            </a:r>
            <a:r>
              <a:rPr lang="zh-CN" altLang="en-US" sz="2600" dirty="0"/>
              <a:t>个项的项集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b="1" dirty="0">
                <a:solidFill>
                  <a:srgbClr val="FC3C28"/>
                </a:solidFill>
              </a:rPr>
              <a:t>支持度计数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(support count</a:t>
            </a:r>
            <a:r>
              <a:rPr lang="en-US" altLang="zh-CN" sz="2600" b="1" dirty="0">
                <a:sym typeface="Symbol" panose="05050102010706020507" pitchFamily="18" charset="2"/>
              </a:rPr>
              <a:t>)</a:t>
            </a:r>
            <a:endParaRPr lang="en-US" altLang="zh-CN" sz="2600" b="1" dirty="0">
              <a:sym typeface="Symbol" panose="05050102010706020507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</a:pPr>
            <a:r>
              <a:rPr lang="zh-CN" altLang="en-US" dirty="0"/>
              <a:t>给定项集的出现次数</a:t>
            </a:r>
            <a:endParaRPr lang="zh-CN" altLang="en-US" dirty="0"/>
          </a:p>
          <a:p>
            <a:pPr marL="742950" lvl="1" indent="-285750" eaLnBrk="1" hangingPunct="1">
              <a:lnSpc>
                <a:spcPct val="9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</a:pPr>
            <a:r>
              <a:rPr lang="zh-CN" altLang="en-US" dirty="0"/>
              <a:t>例如： </a:t>
            </a:r>
            <a:endParaRPr lang="zh-CN" altLang="en-US" dirty="0"/>
          </a:p>
          <a:p>
            <a:pPr marL="742950" lvl="1" indent="-285750" eaLnBrk="1" hangingPunct="1">
              <a:lnSpc>
                <a:spcPct val="9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     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sz="2900" dirty="0"/>
              <a:t>{Diaper, Beer}</a:t>
            </a:r>
            <a:r>
              <a:rPr lang="en-US" altLang="zh-CN" sz="22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) = 3 </a:t>
            </a:r>
            <a:endParaRPr lang="en-US" altLang="zh-CN" dirty="0">
              <a:sym typeface="Symbol" panose="05050102010706020507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14340" name="Rectangle 5"/>
          <p:cNvSpPr/>
          <p:nvPr/>
        </p:nvSpPr>
        <p:spPr>
          <a:xfrm>
            <a:off x="4787900" y="1052513"/>
            <a:ext cx="4356100" cy="2136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6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000" b="1" dirty="0">
                <a:solidFill>
                  <a:srgbClr val="FC3C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支持度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  <a:ea typeface="宋体" panose="02010600030101010101" pitchFamily="2" charset="-122"/>
              </a:rPr>
              <a:t>(support</a:t>
            </a:r>
            <a:r>
              <a:rPr lang="en-US" altLang="zh-CN" sz="26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1" hangingPunct="1"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覆盖给定项集的事务数占所有事务数的比例</a:t>
            </a:r>
            <a:endParaRPr lang="zh-CN" altLang="en-US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1" hangingPunct="1"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例如： 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s({Diaper, Beer}) = 3/4 = 75%</a:t>
            </a: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Text Box 6"/>
          <p:cNvSpPr txBox="1"/>
          <p:nvPr/>
        </p:nvSpPr>
        <p:spPr>
          <a:xfrm>
            <a:off x="4787900" y="3141663"/>
            <a:ext cx="3959225" cy="1343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1" indent="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6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000" b="1" dirty="0">
                <a:solidFill>
                  <a:srgbClr val="FC3C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频繁项集</a:t>
            </a:r>
            <a:endParaRPr lang="zh-CN" altLang="en-US" sz="3000" b="1" dirty="0">
              <a:solidFill>
                <a:srgbClr val="FC3C2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 支持度大于等于给定阈值 </a:t>
            </a:r>
            <a:r>
              <a:rPr lang="en-US" altLang="zh-CN" sz="2600" i="1" dirty="0">
                <a:latin typeface="Arial" panose="020B0604020202020204" pitchFamily="34" charset="0"/>
                <a:ea typeface="宋体" panose="02010600030101010101" pitchFamily="2" charset="-122"/>
              </a:rPr>
              <a:t>minsup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的项集</a:t>
            </a:r>
            <a:endParaRPr lang="zh-CN" altLang="en-US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342" name="Object 10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003800" y="4508500"/>
          <a:ext cx="3744913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048000" imgH="1506855" progId="Word.Document.8">
                  <p:embed/>
                </p:oleObj>
              </mc:Choice>
              <mc:Fallback>
                <p:oleObj name="" r:id="rId1" imgW="3048000" imgH="1506855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3800" y="4508500"/>
                        <a:ext cx="3744913" cy="18446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1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38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4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6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7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charRg st="8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en-US" altLang="zh-CN" sz="2400" u="sng" dirty="0">
                <a:latin typeface="微软雅黑" panose="020B0503020204020204" charset="-122"/>
                <a:ea typeface="+mn-ea"/>
                <a:cs typeface="+mn-cs"/>
              </a:rPr>
              <a:t> FP</a:t>
            </a:r>
            <a:r>
              <a:rPr lang="zh-CN" altLang="en-US" sz="2400" u="sng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树实例</a:t>
            </a:r>
            <a:endParaRPr lang="zh-CN" altLang="en-US" sz="2400" u="sng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31775" y="2935288"/>
          <a:ext cx="8693150" cy="2017713"/>
        </p:xfrm>
        <a:graphic>
          <a:graphicData uri="http://schemas.openxmlformats.org/drawingml/2006/table">
            <a:tbl>
              <a:tblPr firstRow="1" bandRow="1"/>
              <a:tblGrid>
                <a:gridCol w="853440"/>
                <a:gridCol w="2973070"/>
                <a:gridCol w="1852930"/>
                <a:gridCol w="3013710"/>
              </a:tblGrid>
              <a:tr h="331470"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zh-CN" altLang="en-US" sz="1400" b="1" dirty="0"/>
                        <a:t>项</a:t>
                      </a:r>
                      <a:endParaRPr lang="zh-CN" alt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zh-CN" altLang="en-US" sz="1400" b="1" dirty="0"/>
                        <a:t>条件模式基</a:t>
                      </a:r>
                      <a:endParaRPr lang="zh-CN" alt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zh-CN" altLang="en-US" sz="1400" b="1" dirty="0"/>
                        <a:t>条件</a:t>
                      </a:r>
                      <a:r>
                        <a:rPr lang="en-US" sz="1400" b="1" dirty="0"/>
                        <a:t>FP</a:t>
                      </a:r>
                      <a:r>
                        <a:rPr lang="zh-CN" altLang="en-US" sz="1400" b="1" dirty="0"/>
                        <a:t>树</a:t>
                      </a:r>
                      <a:endParaRPr lang="zh-CN" alt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 b="1">
                          <a:solidFill>
                            <a:schemeClr val="lt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zh-CN" altLang="en-US" sz="1400" b="1" dirty="0"/>
                        <a:t>产生的频繁模式</a:t>
                      </a:r>
                      <a:endParaRPr lang="zh-CN" alt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51181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en-US" sz="1400" b="1" dirty="0"/>
                        <a:t>I5</a:t>
                      </a:r>
                      <a:endParaRPr 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nn-NO" sz="1400" b="1" dirty="0"/>
                        <a:t>{{I2  I1:1}，{I2  I1  I3:1}}</a:t>
                      </a:r>
                      <a:endParaRPr lang="nn-NO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en-US" sz="1400" b="1" dirty="0"/>
                        <a:t>&lt;I2:2,I1:2&gt;</a:t>
                      </a:r>
                      <a:endParaRPr 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nn-NO" sz="1400" b="1" dirty="0"/>
                        <a:t>{I2  I5:2}, {I1  I5:2}, {I2 I1 I5:2}</a:t>
                      </a:r>
                      <a:endParaRPr lang="nn-NO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30835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en-US" sz="1400" b="1" dirty="0"/>
                        <a:t>I4</a:t>
                      </a:r>
                      <a:endParaRPr 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en-US" sz="1400" b="1" dirty="0"/>
                        <a:t>{{I2  I1:1},{I2:1}}</a:t>
                      </a:r>
                      <a:endParaRPr 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en-US" sz="1400" b="1" dirty="0"/>
                        <a:t>&lt;I2:2&gt;</a:t>
                      </a:r>
                      <a:endParaRPr 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en-US" sz="1400" b="1" dirty="0"/>
                        <a:t>{I2  I4:2}</a:t>
                      </a:r>
                      <a:endParaRPr 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51181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en-US" sz="1400" b="1" dirty="0"/>
                        <a:t>I3</a:t>
                      </a:r>
                      <a:endParaRPr 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en-US" sz="1400" b="1" dirty="0"/>
                        <a:t>{{I2  I1 :2},{I2:2},{I1:2}}</a:t>
                      </a:r>
                      <a:endParaRPr 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en-US" sz="1400" b="1" dirty="0"/>
                        <a:t>&lt;I2:4,I1:2&gt;,&lt;I1:2&gt;</a:t>
                      </a:r>
                      <a:endParaRPr 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nn-NO" sz="1400" b="1" dirty="0"/>
                        <a:t>{I2  I3:4},{I1  I3:4},{I2  I1  I3:2}</a:t>
                      </a:r>
                      <a:endParaRPr lang="nn-NO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31470"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en-US" sz="1400" b="1" dirty="0"/>
                        <a:t>I1</a:t>
                      </a:r>
                      <a:endParaRPr 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en-US" sz="1400" b="1" dirty="0"/>
                        <a:t>{{I2:4}}</a:t>
                      </a:r>
                      <a:endParaRPr 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en-US" sz="1400" b="1" dirty="0"/>
                        <a:t>&lt;I2:4&gt;</a:t>
                      </a:r>
                      <a:endParaRPr 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1pPr>
                      <a:lvl2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2pPr>
                      <a:lvl3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3pPr>
                      <a:lvl4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4pPr>
                      <a:lvl5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5pPr>
                      <a:lvl6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6pPr>
                      <a:lvl7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7pPr>
                      <a:lvl8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8pPr>
                      <a:lvl9pPr algn="r" defTabSz="548005">
                        <a:defRPr sz="1125">
                          <a:solidFill>
                            <a:schemeClr val="dk1"/>
                          </a:solidFill>
                          <a:latin typeface="Century Gothic"/>
                          <a:sym typeface="Avenir Roman"/>
                        </a:defRPr>
                      </a:lvl9pPr>
                    </a:lstStyle>
                    <a:p>
                      <a:pPr algn="ctr" fontAlgn="t"/>
                      <a:r>
                        <a:rPr lang="en-US" sz="1400" b="1" dirty="0"/>
                        <a:t>{I2  I1:4}</a:t>
                      </a:r>
                      <a:endParaRPr lang="en-US" sz="1400" b="1" dirty="0"/>
                    </a:p>
                  </a:txBody>
                  <a:tcPr marL="42862" marR="42862" marT="42862" marB="428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0450" name="矩形 24"/>
          <p:cNvSpPr/>
          <p:nvPr/>
        </p:nvSpPr>
        <p:spPr>
          <a:xfrm>
            <a:off x="539115" y="1153478"/>
            <a:ext cx="771207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    根据条件</a:t>
            </a:r>
            <a:r>
              <a:rPr lang="en-US" altLang="zh-CN" sz="20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FP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树，我们可以进行全排列组合，得到挖掘出来的频繁模式（这里要将商品本身，如</a:t>
            </a:r>
            <a:r>
              <a:rPr lang="en-US" altLang="zh-CN" sz="20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i5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也算进去，每个商品挖掘出来的频繁模式必然包括这商品本身）</a:t>
            </a:r>
            <a:endParaRPr lang="zh-CN" altLang="en-US" sz="20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en-US" altLang="zh-CN" sz="2400" u="sng" dirty="0">
                <a:latin typeface="微软雅黑" panose="020B0503020204020204" charset="-122"/>
                <a:ea typeface="+mn-ea"/>
                <a:cs typeface="+mn-cs"/>
              </a:rPr>
              <a:t> FP-Tree</a:t>
            </a:r>
            <a:r>
              <a:rPr lang="zh-CN" altLang="en-US" sz="2400" u="sng" dirty="0">
                <a:latin typeface="微软雅黑" panose="020B0503020204020204" charset="-122"/>
                <a:ea typeface="+mn-ea"/>
                <a:cs typeface="+mn-cs"/>
              </a:rPr>
              <a:t>的</a:t>
            </a:r>
            <a:r>
              <a:rPr lang="zh-CN" altLang="en-US" sz="2400" u="sng" dirty="0">
                <a:latin typeface="微软雅黑" panose="020B0503020204020204" charset="-122"/>
                <a:ea typeface="+mn-ea"/>
                <a:cs typeface="+mn-cs"/>
              </a:rPr>
              <a:t>特点</a:t>
            </a:r>
            <a:endParaRPr lang="zh-CN" altLang="en-US" sz="2400" u="sng" dirty="0">
              <a:latin typeface="微软雅黑" panose="020B0503020204020204" charset="-122"/>
              <a:ea typeface="+mn-ea"/>
              <a:cs typeface="+mn-cs"/>
            </a:endParaRPr>
          </a:p>
        </p:txBody>
      </p:sp>
      <p:sp>
        <p:nvSpPr>
          <p:cNvPr id="60450" name="矩形 24"/>
          <p:cNvSpPr/>
          <p:nvPr/>
        </p:nvSpPr>
        <p:spPr>
          <a:xfrm>
            <a:off x="539115" y="1153795"/>
            <a:ext cx="455612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完备</a:t>
            </a:r>
            <a:endParaRPr lang="zh-CN" altLang="en-US" sz="2000" b="1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不会打破交易中的任何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模式</a:t>
            </a:r>
            <a:endParaRPr lang="zh-CN" altLang="en-US" sz="20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包含了频繁模式挖掘所需要的全部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信息</a:t>
            </a:r>
            <a:endParaRPr lang="zh-CN" altLang="en-US" sz="20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紧密</a:t>
            </a:r>
            <a:endParaRPr lang="zh-CN" altLang="en-US" sz="2000" b="1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支持度降序排列:支持度高的项在FP-tree中共享的机会也高</a:t>
            </a:r>
            <a:endParaRPr lang="zh-CN" altLang="en-US" sz="20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44546A"/>
                </a:solidFill>
                <a:latin typeface="微软雅黑" panose="020B0503020204020204" charset="-122"/>
                <a:ea typeface="微软雅黑" panose="020B0503020204020204" charset="-122"/>
              </a:rPr>
              <a:t>决不会比原数据库大</a:t>
            </a:r>
            <a:endParaRPr lang="zh-CN" altLang="en-US" sz="2000" dirty="0">
              <a:solidFill>
                <a:srgbClr val="44546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0335" y="1866900"/>
            <a:ext cx="3743325" cy="31248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3"/>
          <p:cNvSpPr txBox="1"/>
          <p:nvPr/>
        </p:nvSpPr>
        <p:spPr>
          <a:xfrm>
            <a:off x="1485900" y="1397000"/>
            <a:ext cx="6172200" cy="3536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5.1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关联分析基本问题定义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5.2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频繁项集挖掘方法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</a:rPr>
              <a:t>    5.2.1 </a:t>
            </a:r>
            <a:r>
              <a:rPr lang="en-US" altLang="zh-CN" sz="2100" b="1" dirty="0" err="1">
                <a:latin typeface="Arial" panose="020B060402020202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rPr>
              <a:t>算法 </a:t>
            </a:r>
            <a:endParaRPr lang="en-US" altLang="zh-CN" sz="2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</a:rPr>
              <a:t>    5.2.2 FP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rPr>
              <a:t>树</a:t>
            </a:r>
            <a:endParaRPr lang="en-US" altLang="zh-CN" sz="2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5.3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规则产生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5.4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非二元属性关联规则挖掘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关联规则的评估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5.6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小结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6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提纲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2467" name="AutoShape 4"/>
          <p:cNvSpPr/>
          <p:nvPr/>
        </p:nvSpPr>
        <p:spPr>
          <a:xfrm rot="9724325">
            <a:off x="4044950" y="3771900"/>
            <a:ext cx="285750" cy="228600"/>
          </a:xfrm>
          <a:custGeom>
            <a:avLst/>
            <a:gdLst/>
            <a:ahLst/>
            <a:cxnLst>
              <a:cxn ang="16200000">
                <a:pos x="0" y="0"/>
              </a:cxn>
              <a:cxn ang="10800000">
                <a:pos x="0" y="0"/>
              </a:cxn>
              <a:cxn ang="5400000">
                <a:pos x="0" y="0"/>
              </a:cxn>
              <a:cxn ang="0">
                <a:pos x="0" y="0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769ADF-6E4F-4E16-BAC0-3D59501E081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algn="ctr" eaLnBrk="1" hangingPunct="1"/>
            <a:r>
              <a:rPr lang="zh-CN" altLang="en-US" sz="4000" b="1" dirty="0"/>
              <a:t>挖掘关联</a:t>
            </a:r>
            <a:r>
              <a:rPr lang="zh-CN" altLang="en-US" sz="4000" b="1" dirty="0"/>
              <a:t>规则</a:t>
            </a:r>
            <a:endParaRPr lang="zh-CN" altLang="en-US" sz="4000" b="1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323850" y="1125538"/>
            <a:ext cx="8229600" cy="453072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大多数关联规则挖掘算法通常采用的一种策略是，将关联规则挖掘任务分解为如下两个主要的子任务: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频繁项集产生(Frequent Itemset Generation)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其目标是发现满足最小支持度阈值的所有项集，这些项集称作频繁项集。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规则的产生(Rule Generation)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     其目标是从上一步发现的频繁项集中提取所有高置信度的规则，这些规则称作强规则(strong rule)。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769ADF-6E4F-4E16-BAC0-3D59501E081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algn="ctr" eaLnBrk="1" hangingPunct="1"/>
            <a:r>
              <a:rPr lang="zh-CN" altLang="en-US" sz="4000" b="1" dirty="0"/>
              <a:t>规则产生</a:t>
            </a:r>
            <a:endParaRPr lang="zh-CN" altLang="en-US" sz="4000" b="1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323850" y="1125538"/>
            <a:ext cx="8229600" cy="45307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给定一个</a:t>
            </a:r>
            <a:r>
              <a:rPr lang="zh-CN" altLang="en-US" b="1" dirty="0">
                <a:solidFill>
                  <a:srgbClr val="FC3C28"/>
                </a:solidFill>
              </a:rPr>
              <a:t>频繁项集</a:t>
            </a:r>
            <a:r>
              <a:rPr lang="en-US" altLang="zh-CN" b="1" dirty="0">
                <a:solidFill>
                  <a:srgbClr val="FC3C28"/>
                </a:solidFill>
              </a:rPr>
              <a:t>X</a:t>
            </a:r>
            <a:r>
              <a:rPr lang="zh-CN" altLang="en-US" dirty="0"/>
              <a:t>，寻找</a:t>
            </a:r>
            <a:r>
              <a:rPr lang="en-US" altLang="zh-CN" dirty="0"/>
              <a:t>X</a:t>
            </a:r>
            <a:r>
              <a:rPr lang="zh-CN" altLang="en-US" dirty="0"/>
              <a:t>的所有</a:t>
            </a:r>
            <a:r>
              <a:rPr lang="zh-CN" altLang="en-US" b="1" dirty="0">
                <a:solidFill>
                  <a:srgbClr val="FC3C28"/>
                </a:solidFill>
              </a:rPr>
              <a:t>非空真子集 </a:t>
            </a:r>
            <a:r>
              <a:rPr lang="en-US" altLang="zh-CN" b="1" dirty="0">
                <a:solidFill>
                  <a:srgbClr val="FC3C28"/>
                </a:solidFill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使 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－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－</a:t>
            </a:r>
            <a:r>
              <a:rPr lang="en-US" altLang="zh-CN" dirty="0">
                <a:sym typeface="Symbol" panose="05050102010706020507" pitchFamily="18" charset="2"/>
              </a:rPr>
              <a:t>&gt;S</a:t>
            </a:r>
            <a:r>
              <a:rPr lang="zh-CN" altLang="en-US" dirty="0">
                <a:sym typeface="Symbol" panose="05050102010706020507" pitchFamily="18" charset="2"/>
              </a:rPr>
              <a:t>的置信度大于等于给定的</a:t>
            </a:r>
            <a:r>
              <a:rPr lang="zh-CN" altLang="en-US" b="1" dirty="0">
                <a:solidFill>
                  <a:srgbClr val="FC3C28"/>
                </a:solidFill>
                <a:sym typeface="Symbol" panose="05050102010706020507" pitchFamily="18" charset="2"/>
              </a:rPr>
              <a:t>置信度阈值</a:t>
            </a:r>
            <a:endParaRPr lang="zh-CN" altLang="en-US" b="1" dirty="0">
              <a:solidFill>
                <a:srgbClr val="FC3C28"/>
              </a:solidFill>
              <a:sym typeface="Symbol" panose="05050102010706020507" pitchFamily="18" charset="2"/>
            </a:endParaRPr>
          </a:p>
          <a:p>
            <a:pPr lvl="1" indent="-325120" eaLnBrk="1" hangingPunct="1"/>
            <a:r>
              <a:rPr lang="zh-CN" altLang="en-US" dirty="0">
                <a:sym typeface="Symbol" panose="05050102010706020507" pitchFamily="18" charset="2"/>
              </a:rPr>
              <a:t>如果</a:t>
            </a:r>
            <a:r>
              <a:rPr lang="en-US" altLang="zh-CN" dirty="0">
                <a:sym typeface="Symbol" panose="05050102010706020507" pitchFamily="18" charset="2"/>
              </a:rPr>
              <a:t>{Cola Diaper Beer}</a:t>
            </a:r>
            <a:r>
              <a:rPr lang="zh-CN" altLang="en-US" dirty="0">
                <a:sym typeface="Symbol" panose="05050102010706020507" pitchFamily="18" charset="2"/>
              </a:rPr>
              <a:t>是频繁项集，则候选的规则包括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indent="-35052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{Cola Diaper}→ {Beer} , {Cola Beer}→ {Diaper} , 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indent="-35052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{Diaper Beer}→ {Cola} , {Cola}→ {Diaper Beer} , {Diaper}→ {Cola Beer} , {Beer}→ {Cola Diaper} </a:t>
            </a:r>
            <a:endParaRPr lang="en-US" altLang="zh-CN" sz="11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b="1" dirty="0">
                <a:solidFill>
                  <a:srgbClr val="FC3C28"/>
                </a:solidFill>
              </a:rPr>
              <a:t>如果</a:t>
            </a:r>
            <a:r>
              <a:rPr lang="en-US" altLang="zh-CN" b="1" dirty="0">
                <a:solidFill>
                  <a:srgbClr val="FC3C28"/>
                </a:solidFill>
              </a:rPr>
              <a:t>|X| = k</a:t>
            </a:r>
            <a:r>
              <a:rPr lang="zh-CN" altLang="en-US" b="1" dirty="0">
                <a:solidFill>
                  <a:srgbClr val="FC3C28"/>
                </a:solidFill>
              </a:rPr>
              <a:t>，则有</a:t>
            </a:r>
            <a:r>
              <a:rPr lang="en-US" altLang="zh-CN" b="1" dirty="0">
                <a:solidFill>
                  <a:srgbClr val="FC3C28"/>
                </a:solidFill>
              </a:rPr>
              <a:t>2</a:t>
            </a:r>
            <a:r>
              <a:rPr lang="en-US" altLang="zh-CN" b="1" baseline="30000" dirty="0">
                <a:solidFill>
                  <a:srgbClr val="FC3C28"/>
                </a:solidFill>
              </a:rPr>
              <a:t>k</a:t>
            </a:r>
            <a:r>
              <a:rPr lang="en-US" altLang="zh-CN" b="1" dirty="0">
                <a:solidFill>
                  <a:srgbClr val="FC3C28"/>
                </a:solidFill>
              </a:rPr>
              <a:t> – 2</a:t>
            </a:r>
            <a:r>
              <a:rPr lang="zh-CN" altLang="en-US" b="1" dirty="0">
                <a:solidFill>
                  <a:srgbClr val="FC3C28"/>
                </a:solidFill>
              </a:rPr>
              <a:t>个候选的关联规则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忽略 </a:t>
            </a:r>
            <a:r>
              <a:rPr lang="en-US" altLang="zh-CN" dirty="0"/>
              <a:t>L </a:t>
            </a:r>
            <a:r>
              <a:rPr lang="en-US" altLang="zh-CN" dirty="0">
                <a:sym typeface="Symbol" panose="05050102010706020507" pitchFamily="18" charset="2"/>
              </a:rPr>
              <a:t>  </a:t>
            </a:r>
            <a:r>
              <a:rPr lang="zh-CN" altLang="en-US" dirty="0">
                <a:sym typeface="Symbol" panose="05050102010706020507" pitchFamily="18" charset="2"/>
              </a:rPr>
              <a:t>和   </a:t>
            </a:r>
            <a:r>
              <a:rPr lang="en-US" altLang="zh-CN" dirty="0">
                <a:sym typeface="Symbol" panose="05050102010706020507" pitchFamily="18" charset="2"/>
              </a:rPr>
              <a:t>L)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3"/>
          <p:cNvSpPr txBox="1"/>
          <p:nvPr/>
        </p:nvSpPr>
        <p:spPr>
          <a:xfrm>
            <a:off x="1485900" y="1397000"/>
            <a:ext cx="6172200" cy="3536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5.1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关联分析基本问题定义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5.2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频繁项集挖掘方法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</a:rPr>
              <a:t>    5.2.1 </a:t>
            </a:r>
            <a:r>
              <a:rPr lang="en-US" altLang="zh-CN" sz="2100" b="1" dirty="0" err="1">
                <a:latin typeface="Arial" panose="020B060402020202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rPr>
              <a:t>算法 </a:t>
            </a:r>
            <a:endParaRPr lang="en-US" altLang="zh-CN" sz="2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</a:rPr>
              <a:t>    5.2.2 FP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rPr>
              <a:t>树</a:t>
            </a:r>
            <a:endParaRPr lang="en-US" altLang="zh-CN" sz="2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5.3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规则产生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5.4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非二元属性关联规则挖掘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关联规则的评估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5.6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小结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4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提纲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515" name="AutoShape 4"/>
          <p:cNvSpPr/>
          <p:nvPr/>
        </p:nvSpPr>
        <p:spPr>
          <a:xfrm rot="9724325">
            <a:off x="6324600" y="4318000"/>
            <a:ext cx="285750" cy="228600"/>
          </a:xfrm>
          <a:custGeom>
            <a:avLst/>
            <a:gdLst/>
            <a:ahLst/>
            <a:cxnLst>
              <a:cxn ang="16200000">
                <a:pos x="0" y="0"/>
              </a:cxn>
              <a:cxn ang="10800000">
                <a:pos x="0" y="0"/>
              </a:cxn>
              <a:cxn ang="5400000">
                <a:pos x="0" y="0"/>
              </a:cxn>
              <a:cxn ang="0">
                <a:pos x="0" y="0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" name="日期占位符 5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3A53FB-F1C1-447B-A0CA-C8328B8B604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非二元属性的关联规则挖掘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type="body" sz="half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600" dirty="0"/>
              <a:t>非二元属性可以利用数据预处理的方法将它们转换为二元属性</a:t>
            </a:r>
            <a:endParaRPr lang="zh-CN" altLang="en-US" sz="2600" dirty="0"/>
          </a:p>
        </p:txBody>
      </p:sp>
      <p:graphicFrame>
        <p:nvGraphicFramePr>
          <p:cNvPr id="349667" name="Group 483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4500563" y="1054418"/>
          <a:ext cx="4038600" cy="2189163"/>
        </p:xfrm>
        <a:graphic>
          <a:graphicData uri="http://schemas.openxmlformats.org/drawingml/2006/table">
            <a:tbl>
              <a:tblPr/>
              <a:tblGrid>
                <a:gridCol w="958850"/>
                <a:gridCol w="785812"/>
                <a:gridCol w="1030288"/>
                <a:gridCol w="1263650"/>
              </a:tblGrid>
              <a:tr h="3444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TID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年龄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文化程度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购买笔记本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49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研究生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200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29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研究生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300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35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研究生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400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本科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500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研究生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9668" name="Group 484"/>
          <p:cNvGraphicFramePr>
            <a:graphicFrameLocks noGrp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612775" y="4078605"/>
          <a:ext cx="8053705" cy="2079625"/>
        </p:xfrm>
        <a:graphic>
          <a:graphicData uri="http://schemas.openxmlformats.org/drawingml/2006/table">
            <a:tbl>
              <a:tblPr/>
              <a:tblGrid>
                <a:gridCol w="941070"/>
                <a:gridCol w="1097280"/>
                <a:gridCol w="1111885"/>
                <a:gridCol w="953770"/>
                <a:gridCol w="958215"/>
                <a:gridCol w="955675"/>
                <a:gridCol w="960120"/>
                <a:gridCol w="1075690"/>
              </a:tblGrid>
              <a:tr h="5276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TID</a:t>
                      </a:r>
                      <a:endParaRPr kumimoji="1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年龄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0-20</a:t>
                      </a:r>
                      <a:endParaRPr kumimoji="1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年龄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21-40</a:t>
                      </a:r>
                      <a:endParaRPr kumimoji="1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年龄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以上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文化程度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高中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文化程度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本科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文化程度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研究生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购买笔记本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200</a:t>
                      </a:r>
                      <a:endParaRPr kumimoji="1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300</a:t>
                      </a:r>
                      <a:endParaRPr kumimoji="1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400</a:t>
                      </a:r>
                      <a:endParaRPr kumimoji="1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5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500</a:t>
                      </a:r>
                      <a:endParaRPr kumimoji="1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42" name="AutoShape 480"/>
          <p:cNvSpPr/>
          <p:nvPr/>
        </p:nvSpPr>
        <p:spPr>
          <a:xfrm>
            <a:off x="6084888" y="3357880"/>
            <a:ext cx="287337" cy="647700"/>
          </a:xfrm>
          <a:prstGeom prst="downArrow">
            <a:avLst>
              <a:gd name="adj1" fmla="val 50000"/>
              <a:gd name="adj2" fmla="val 5625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" name="日期占位符 5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3A53FB-F1C1-447B-A0CA-C8328B8B604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非二元属性的关联规则挖掘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5470" y="1052195"/>
            <a:ext cx="797242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" name="日期占位符 5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3A53FB-F1C1-447B-A0CA-C8328B8B604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非二元属性的关联规则挖掘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124585"/>
            <a:ext cx="8578850" cy="497967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3"/>
          <p:cNvSpPr txBox="1"/>
          <p:nvPr/>
        </p:nvSpPr>
        <p:spPr>
          <a:xfrm>
            <a:off x="1485900" y="1397000"/>
            <a:ext cx="6172200" cy="3536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5.1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关联分析基本问题定义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5.2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频繁项集挖掘方法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</a:rPr>
              <a:t>    5.2.1 </a:t>
            </a:r>
            <a:r>
              <a:rPr lang="en-US" altLang="zh-CN" sz="2100" b="1" dirty="0" err="1">
                <a:latin typeface="Arial" panose="020B060402020202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rPr>
              <a:t>算法 </a:t>
            </a:r>
            <a:endParaRPr lang="en-US" altLang="zh-CN" sz="2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</a:rPr>
              <a:t>    5.2.2 FP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rPr>
              <a:t>树</a:t>
            </a:r>
            <a:endParaRPr lang="en-US" altLang="zh-CN" sz="2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5.3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规则产生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5.4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非二元属性关联规则挖掘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关联规则的评估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5.6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小结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2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提纲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63" name="AutoShape 4"/>
          <p:cNvSpPr/>
          <p:nvPr/>
        </p:nvSpPr>
        <p:spPr>
          <a:xfrm rot="9724325">
            <a:off x="6324600" y="4318000"/>
            <a:ext cx="285750" cy="228600"/>
          </a:xfrm>
          <a:custGeom>
            <a:avLst/>
            <a:gdLst/>
            <a:ahLst/>
            <a:cxnLst>
              <a:cxn ang="16200000">
                <a:pos x="0" y="0"/>
              </a:cxn>
              <a:cxn ang="10800000">
                <a:pos x="0" y="0"/>
              </a:cxn>
              <a:cxn ang="5400000">
                <a:pos x="0" y="0"/>
              </a:cxn>
              <a:cxn ang="0">
                <a:pos x="0" y="0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0BE1AD-2E62-4E2B-9EB6-0B83A8E9A7F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algn="ctr" eaLnBrk="1" hangingPunct="1"/>
            <a:r>
              <a:rPr lang="zh-CN" altLang="en-US" sz="4000" dirty="0"/>
              <a:t>相关概念的定义（续）</a:t>
            </a:r>
            <a:endParaRPr lang="zh-CN" altLang="en-US" sz="4000" dirty="0"/>
          </a:p>
        </p:txBody>
      </p:sp>
      <p:sp>
        <p:nvSpPr>
          <p:cNvPr id="260103" name="Rectangle 7"/>
          <p:cNvSpPr/>
          <p:nvPr/>
        </p:nvSpPr>
        <p:spPr>
          <a:xfrm>
            <a:off x="304800" y="1066800"/>
            <a:ext cx="8299450" cy="481012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 anchorCtr="0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 dirty="0">
                <a:solidFill>
                  <a:srgbClr val="FC3C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关联规则</a:t>
            </a:r>
            <a:endParaRPr lang="zh-CN" altLang="en-US" sz="3000" b="1" dirty="0">
              <a:solidFill>
                <a:srgbClr val="FC3C2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形式为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 Y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的蕴含表达式，其中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不相交项集。通常把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称为关联规则的前件，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称为关联规则的后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件。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例子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: {Diaper}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 {Beer}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b="1" dirty="0">
                <a:solidFill>
                  <a:srgbClr val="FC3C2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规则评估度量</a:t>
            </a:r>
            <a:endParaRPr lang="zh-CN" altLang="en-US" sz="3000" b="1" dirty="0">
              <a:solidFill>
                <a:srgbClr val="FC3C28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支持度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(s)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s(X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Y) = 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(X∪Y) / |T|</a:t>
            </a:r>
            <a:endParaRPr lang="en-US" altLang="zh-CN" sz="220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包含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的事务个数占所有事务个数的比例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置信度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(c)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c(X 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Y) = 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(X∪Y) / 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endParaRPr lang="en-US" altLang="zh-CN" sz="2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在包含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的事务集合中，包含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的事务个数占事务总数的比例</a:t>
            </a:r>
            <a:endParaRPr lang="zh-CN" altLang="en-US" sz="2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9"/>
          <p:cNvSpPr txBox="1"/>
          <p:nvPr/>
        </p:nvSpPr>
        <p:spPr>
          <a:xfrm>
            <a:off x="5219700" y="981075"/>
            <a:ext cx="338455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>
                                            <p:txEl>
                                              <p:charRg st="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>
                                            <p:txEl>
                                              <p:charRg st="3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>
                                            <p:txEl>
                                              <p:charRg st="5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>
                                            <p:txEl>
                                              <p:charRg st="6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>
                                            <p:txEl>
                                              <p:charRg st="7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>
                                            <p:txEl>
                                              <p:charRg st="92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>
                                            <p:txEl>
                                              <p:charRg st="113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>
                                            <p:txEl>
                                              <p:charRg st="12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>
                                            <p:txEl>
                                              <p:charRg st="147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17ED4F-8171-4275-A4C7-36AE6F717FB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algn="ctr" eaLnBrk="1" hangingPunct="1"/>
            <a:r>
              <a:rPr lang="zh-CN" altLang="en-US" sz="4000" b="1" dirty="0"/>
              <a:t>关联规则评估</a:t>
            </a:r>
            <a:endParaRPr lang="zh-CN" altLang="en-US" sz="4000" b="1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395288" y="1268413"/>
            <a:ext cx="8229600" cy="45307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关联规则算法倾向于产生</a:t>
            </a:r>
            <a:r>
              <a:rPr lang="zh-CN" altLang="en-US" sz="2000" b="1" dirty="0">
                <a:solidFill>
                  <a:srgbClr val="FC3C2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大量的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规则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-325120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很多产生的规则是</a:t>
            </a:r>
            <a:r>
              <a:rPr lang="zh-CN" altLang="en-US" sz="2000" b="1" dirty="0">
                <a:solidFill>
                  <a:srgbClr val="FC3C2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不感兴趣的或冗余的</a:t>
            </a:r>
            <a:endParaRPr lang="zh-CN" altLang="en-US" sz="2000" b="1" dirty="0">
              <a:solidFill>
                <a:srgbClr val="FC3C2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-325120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{A,B,C}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 {D}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和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{A,B}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 {D}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具有相同的支持度和置信度，则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{A,B,C}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 {D}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是冗余的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FC3C2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兴趣度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可以用于对产生的规则进行过滤或排序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在原来的关联规则定义中，支持度和置信度是</a:t>
            </a:r>
            <a:r>
              <a:rPr lang="zh-CN" altLang="en-US" sz="2000" b="1" dirty="0">
                <a:solidFill>
                  <a:srgbClr val="FC3C2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唯一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使用的度量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64EF99-4348-4CDC-9AE7-5086BC88A97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algn="ctr" eaLnBrk="1" hangingPunct="1"/>
            <a:r>
              <a:rPr lang="zh-CN" altLang="en-US" sz="4000" b="1" dirty="0"/>
              <a:t>兴趣度度量</a:t>
            </a:r>
            <a:endParaRPr lang="zh-CN" altLang="en-US" sz="4000" b="1" dirty="0"/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395288" y="981075"/>
            <a:ext cx="8229600" cy="45307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客观度量</a:t>
            </a:r>
            <a:r>
              <a:rPr lang="en-US" altLang="zh-CN" dirty="0"/>
              <a:t>: </a:t>
            </a:r>
            <a:endParaRPr lang="en-US" altLang="zh-CN" dirty="0"/>
          </a:p>
          <a:p>
            <a:pPr lvl="1" indent="-325120" eaLnBrk="1" hangingPunct="1"/>
            <a:r>
              <a:rPr lang="zh-CN" altLang="en-US" dirty="0"/>
              <a:t>基于从数据推导出的</a:t>
            </a:r>
            <a:r>
              <a:rPr lang="zh-CN" altLang="en-US" b="1" dirty="0">
                <a:solidFill>
                  <a:srgbClr val="FC3C28"/>
                </a:solidFill>
              </a:rPr>
              <a:t>统计量</a:t>
            </a:r>
            <a:r>
              <a:rPr lang="zh-CN" altLang="en-US" dirty="0"/>
              <a:t>来确定模式是否有趣</a:t>
            </a:r>
            <a:endParaRPr lang="zh-CN" altLang="en-US" dirty="0"/>
          </a:p>
          <a:p>
            <a:pPr lvl="1" indent="-325120" eaLnBrk="1" hangingPunct="1"/>
            <a:r>
              <a:rPr lang="zh-CN" altLang="en-US" dirty="0"/>
              <a:t>比如</a:t>
            </a:r>
            <a:r>
              <a:rPr lang="zh-CN" altLang="en-US" b="1" dirty="0">
                <a:solidFill>
                  <a:srgbClr val="FC3C28"/>
                </a:solidFill>
              </a:rPr>
              <a:t>关联度量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支持度、置信度、</a:t>
            </a:r>
            <a:r>
              <a:rPr lang="en-US" altLang="zh-CN" dirty="0"/>
              <a:t>Gini</a:t>
            </a:r>
            <a:r>
              <a:rPr lang="zh-CN" altLang="en-US" dirty="0"/>
              <a:t>指标、互信息、</a:t>
            </a:r>
            <a:r>
              <a:rPr lang="en-US" altLang="zh-CN" dirty="0"/>
              <a:t>Jaccard</a:t>
            </a:r>
            <a:r>
              <a:rPr lang="zh-CN" altLang="en-US" dirty="0"/>
              <a:t>，提升</a:t>
            </a:r>
            <a:r>
              <a:rPr lang="zh-CN" altLang="en-US" dirty="0"/>
              <a:t>度等等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zh-CN" altLang="en-US" dirty="0"/>
              <a:t>主观度量</a:t>
            </a:r>
            <a:r>
              <a:rPr lang="en-US" altLang="zh-CN" dirty="0"/>
              <a:t>:</a:t>
            </a:r>
            <a:endParaRPr lang="en-US" altLang="zh-CN" dirty="0"/>
          </a:p>
          <a:p>
            <a:pPr lvl="1" indent="-325120" eaLnBrk="1" hangingPunct="1"/>
            <a:r>
              <a:rPr lang="zh-CN" altLang="en-US" dirty="0"/>
              <a:t>根据</a:t>
            </a:r>
            <a:r>
              <a:rPr lang="zh-CN" altLang="en-US" b="1" dirty="0">
                <a:solidFill>
                  <a:srgbClr val="FC3C28"/>
                </a:solidFill>
              </a:rPr>
              <a:t>用户的解释</a:t>
            </a:r>
            <a:r>
              <a:rPr lang="zh-CN" altLang="en-US" dirty="0"/>
              <a:t>来确定模式是否有趣</a:t>
            </a:r>
            <a:endParaRPr lang="zh-CN" altLang="en-US" dirty="0"/>
          </a:p>
          <a:p>
            <a:pPr lvl="2" indent="-350520" eaLnBrk="1" hangingPunct="1"/>
            <a:r>
              <a:rPr lang="zh-CN" altLang="en-US" dirty="0"/>
              <a:t> 如果一个模式</a:t>
            </a:r>
            <a:r>
              <a:rPr lang="zh-CN" altLang="en-US" b="1" dirty="0">
                <a:solidFill>
                  <a:srgbClr val="FC3C28"/>
                </a:solidFill>
              </a:rPr>
              <a:t>揭示料想不到的信息</a:t>
            </a:r>
            <a:r>
              <a:rPr lang="zh-CN" altLang="en-US" dirty="0"/>
              <a:t>，那么它是主观有趣的   </a:t>
            </a:r>
            <a:r>
              <a:rPr lang="en-US" altLang="zh-CN" dirty="0"/>
              <a:t>(Silberschatz &amp; Tuzhilin)</a:t>
            </a:r>
            <a:endParaRPr lang="en-US" altLang="zh-CN" dirty="0"/>
          </a:p>
          <a:p>
            <a:pPr lvl="2" indent="-350520" eaLnBrk="1" hangingPunct="1"/>
            <a:r>
              <a:rPr lang="en-US" altLang="zh-CN" dirty="0"/>
              <a:t> </a:t>
            </a:r>
            <a:r>
              <a:rPr lang="zh-CN" altLang="en-US" dirty="0"/>
              <a:t>如果一个模式是</a:t>
            </a:r>
            <a:r>
              <a:rPr lang="zh-CN" altLang="en-US" b="1" dirty="0">
                <a:solidFill>
                  <a:srgbClr val="FC3C28"/>
                </a:solidFill>
              </a:rPr>
              <a:t>可操作的</a:t>
            </a:r>
            <a:r>
              <a:rPr lang="zh-CN" altLang="en-US" dirty="0"/>
              <a:t> </a:t>
            </a:r>
            <a:r>
              <a:rPr lang="en-US" altLang="zh-CN" dirty="0"/>
              <a:t>(actionable)</a:t>
            </a:r>
            <a:r>
              <a:rPr lang="zh-CN" altLang="en-US" dirty="0"/>
              <a:t>，即</a:t>
            </a:r>
            <a:r>
              <a:rPr lang="zh-CN" altLang="en-US" b="1" dirty="0">
                <a:solidFill>
                  <a:srgbClr val="FC3C28"/>
                </a:solidFill>
              </a:rPr>
              <a:t>提供导致有益行动的有用信息</a:t>
            </a:r>
            <a:r>
              <a:rPr lang="zh-CN" altLang="en-US" dirty="0"/>
              <a:t>，那么它是主观有趣的   </a:t>
            </a:r>
            <a:r>
              <a:rPr lang="en-US" altLang="zh-CN" dirty="0"/>
              <a:t>(Silberschatz &amp; Tuzhilin)</a:t>
            </a:r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64EF99-4348-4CDC-9AE7-5086BC88A97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algn="ctr" eaLnBrk="1" hangingPunct="1"/>
            <a:r>
              <a:rPr lang="zh-CN" altLang="en-US" sz="4000" b="1" dirty="0"/>
              <a:t>兴趣度度量</a:t>
            </a:r>
            <a:endParaRPr lang="zh-CN" altLang="en-US" sz="4000" b="1" dirty="0"/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395288" y="981075"/>
            <a:ext cx="8229600" cy="45307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lift </a:t>
            </a:r>
            <a:r>
              <a:rPr lang="zh-CN" altLang="en-US" dirty="0"/>
              <a:t>（提升</a:t>
            </a:r>
            <a:r>
              <a:rPr lang="zh-CN" altLang="en-US" dirty="0"/>
              <a:t>度）</a:t>
            </a:r>
            <a:endParaRPr lang="en-US" altLang="zh-CN" dirty="0"/>
          </a:p>
          <a:p>
            <a:pPr marL="344805" lvl="1" indent="0" eaLnBrk="1" hangingPunct="1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530" y="1628775"/>
            <a:ext cx="7143750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B8B9F9-FF3B-4DBA-A471-A526D822B45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algn="ctr" eaLnBrk="1" hangingPunct="1"/>
            <a:r>
              <a:rPr lang="zh-CN" altLang="en-US" dirty="0"/>
              <a:t>辛普森悖论 </a:t>
            </a:r>
            <a:endParaRPr lang="zh-CN" altLang="en-US" dirty="0"/>
          </a:p>
        </p:txBody>
      </p:sp>
      <p:sp>
        <p:nvSpPr>
          <p:cNvPr id="69635" name="Rectangle 95"/>
          <p:cNvSpPr>
            <a:spLocks noGrp="1"/>
          </p:cNvSpPr>
          <p:nvPr>
            <p:ph idx="1"/>
          </p:nvPr>
        </p:nvSpPr>
        <p:spPr>
          <a:xfrm>
            <a:off x="457200" y="3644900"/>
            <a:ext cx="8229600" cy="24860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规则</a:t>
            </a:r>
            <a:r>
              <a:rPr lang="en-US" altLang="zh-CN" sz="2400" dirty="0"/>
              <a:t>{</a:t>
            </a:r>
            <a:r>
              <a:rPr lang="zh-CN" altLang="en-US" sz="2400" dirty="0"/>
              <a:t>性别</a:t>
            </a:r>
            <a:r>
              <a:rPr lang="en-US" altLang="zh-CN" sz="2400" dirty="0"/>
              <a:t>=</a:t>
            </a:r>
            <a:r>
              <a:rPr lang="zh-CN" altLang="en-US" sz="2400" dirty="0"/>
              <a:t>男</a:t>
            </a:r>
            <a:r>
              <a:rPr lang="en-US" altLang="zh-CN" sz="2400" dirty="0"/>
              <a:t>}→{</a:t>
            </a:r>
            <a:r>
              <a:rPr lang="zh-CN" altLang="en-US" sz="2400" dirty="0"/>
              <a:t>录取</a:t>
            </a:r>
            <a:r>
              <a:rPr lang="en-US" altLang="zh-CN" sz="2400" dirty="0"/>
              <a:t>=</a:t>
            </a:r>
            <a:r>
              <a:rPr lang="zh-CN" altLang="en-US" sz="2400" dirty="0"/>
              <a:t>是</a:t>
            </a:r>
            <a:r>
              <a:rPr lang="en-US" altLang="zh-CN" sz="2400" dirty="0"/>
              <a:t>}</a:t>
            </a:r>
            <a:r>
              <a:rPr lang="zh-CN" altLang="en-US" sz="2400" dirty="0"/>
              <a:t>的置信度是</a:t>
            </a:r>
            <a:r>
              <a:rPr lang="en-US" altLang="zh-CN" sz="2400" dirty="0"/>
              <a:t>209/304=68.8%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规则</a:t>
            </a:r>
            <a:r>
              <a:rPr lang="en-US" altLang="zh-CN" sz="2400" dirty="0"/>
              <a:t>{</a:t>
            </a:r>
            <a:r>
              <a:rPr lang="zh-CN" altLang="en-US" sz="2400" dirty="0"/>
              <a:t>性别</a:t>
            </a:r>
            <a:r>
              <a:rPr lang="en-US" altLang="zh-CN" sz="2400" dirty="0"/>
              <a:t>=</a:t>
            </a:r>
            <a:r>
              <a:rPr lang="zh-CN" altLang="en-US" sz="2400" dirty="0"/>
              <a:t>女</a:t>
            </a:r>
            <a:r>
              <a:rPr lang="en-US" altLang="zh-CN" sz="2400" dirty="0"/>
              <a:t>}→{</a:t>
            </a:r>
            <a:r>
              <a:rPr lang="zh-CN" altLang="en-US" sz="2400" dirty="0"/>
              <a:t>录取</a:t>
            </a:r>
            <a:r>
              <a:rPr lang="en-US" altLang="zh-CN" sz="2400" dirty="0"/>
              <a:t>=</a:t>
            </a:r>
            <a:r>
              <a:rPr lang="zh-CN" altLang="en-US" sz="2400" dirty="0"/>
              <a:t>是</a:t>
            </a:r>
            <a:r>
              <a:rPr lang="en-US" altLang="zh-CN" sz="2400" dirty="0"/>
              <a:t>}</a:t>
            </a:r>
            <a:r>
              <a:rPr lang="zh-CN" altLang="en-US" sz="2400" dirty="0"/>
              <a:t>的置信度是</a:t>
            </a:r>
            <a:r>
              <a:rPr lang="en-US" altLang="zh-CN" sz="2400" dirty="0"/>
              <a:t>143/253=56.5%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   这说明男生更有可能被录取。</a:t>
            </a:r>
            <a:r>
              <a:rPr lang="zh-CN" altLang="en-US" dirty="0"/>
              <a:t> </a:t>
            </a:r>
            <a:endParaRPr lang="zh-CN" altLang="en-US" dirty="0"/>
          </a:p>
        </p:txBody>
      </p:sp>
      <p:graphicFrame>
        <p:nvGraphicFramePr>
          <p:cNvPr id="356450" name="Group 98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1116013" y="1484313"/>
          <a:ext cx="7283450" cy="1684338"/>
        </p:xfrm>
        <a:graphic>
          <a:graphicData uri="http://schemas.openxmlformats.org/drawingml/2006/table">
            <a:tbl>
              <a:tblPr/>
              <a:tblGrid>
                <a:gridCol w="1819275"/>
                <a:gridCol w="1817687"/>
                <a:gridCol w="1824038"/>
                <a:gridCol w="1822450"/>
              </a:tblGrid>
              <a:tr h="36353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性别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录取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总数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65125"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 vMerge="1">
                  <a:tcPr/>
                </a:tc>
              </a:tr>
              <a:tr h="59213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209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143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95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110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304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253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总数</a:t>
                      </a:r>
                      <a:endParaRPr kumimoji="1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352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205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557</a:t>
                      </a: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4DD01C-5D38-45C2-9E4F-DD9E26A723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algn="ctr" eaLnBrk="1" hangingPunct="1"/>
            <a:r>
              <a:rPr lang="zh-CN" altLang="en-US" dirty="0"/>
              <a:t>辛普森悖论</a:t>
            </a:r>
            <a:endParaRPr lang="zh-CN" altLang="en-US" dirty="0"/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468313" y="2853055"/>
            <a:ext cx="8280400" cy="3024188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对于法学院：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-325120" eaLnBrk="1" hangingPunct="1">
              <a:lnSpc>
                <a:spcPct val="8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confidence({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性别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男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}→{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录取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}) == 15.1%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-325120" eaLnBrk="1" hangingPunct="1">
              <a:lnSpc>
                <a:spcPct val="8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confidence({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性别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女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}→{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录取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}) == 33.6%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对于商学院：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-325120" eaLnBrk="1" hangingPunct="1">
              <a:lnSpc>
                <a:spcPct val="8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confidence({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性别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男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}→{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录取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}) == 80.1%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indent="-325120" eaLnBrk="1" hangingPunct="1">
              <a:lnSpc>
                <a:spcPct val="8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confidence({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性别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女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}→{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录取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}) == 91.1%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置信度表明，对于每一个学院，女生更有可能录取，这与先前由包含两个学院的数据得到的结论恰好相反。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进行关联分析时，有的时候需要对数据进行适当的分组，才能避免因辛普森悖论产生虚假的模式。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59654" name="Group 23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2275" y="980758"/>
          <a:ext cx="5472113" cy="1646238"/>
        </p:xfrm>
        <a:graphic>
          <a:graphicData uri="http://schemas.openxmlformats.org/drawingml/2006/table">
            <a:tbl>
              <a:tblPr/>
              <a:tblGrid>
                <a:gridCol w="1292225"/>
                <a:gridCol w="942975"/>
                <a:gridCol w="1047750"/>
                <a:gridCol w="1109663"/>
                <a:gridCol w="1079500"/>
              </a:tblGrid>
              <a:tr h="30485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学院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性别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录取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总数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04859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 vMerge="1">
                  <a:tcPr/>
                </a:tc>
              </a:tr>
              <a:tr h="518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法学院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45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101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53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152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商学院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201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92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50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251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101</a:t>
                      </a: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3"/>
          <p:cNvSpPr txBox="1"/>
          <p:nvPr/>
        </p:nvSpPr>
        <p:spPr>
          <a:xfrm>
            <a:off x="1485900" y="1397000"/>
            <a:ext cx="6172200" cy="3536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5.1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关联分析基本问题定义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5.2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频繁项集挖掘方法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</a:rPr>
              <a:t>    5.2.1 </a:t>
            </a:r>
            <a:r>
              <a:rPr lang="en-US" altLang="zh-CN" sz="2100" b="1" dirty="0" err="1">
                <a:latin typeface="Arial" panose="020B060402020202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rPr>
              <a:t>算法 </a:t>
            </a:r>
            <a:endParaRPr lang="en-US" altLang="zh-CN" sz="2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</a:rPr>
              <a:t>    5.2.2 FP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rPr>
              <a:t>树</a:t>
            </a:r>
            <a:endParaRPr lang="en-US" altLang="zh-CN" sz="2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5.3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规则产生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5.4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非二元属性关联规则挖掘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关联规则的评估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5.6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小结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2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提纲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1683" name="AutoShape 4"/>
          <p:cNvSpPr/>
          <p:nvPr/>
        </p:nvSpPr>
        <p:spPr>
          <a:xfrm rot="9724325">
            <a:off x="3467100" y="5486400"/>
            <a:ext cx="285750" cy="228600"/>
          </a:xfrm>
          <a:custGeom>
            <a:avLst/>
            <a:gdLst/>
            <a:ahLst/>
            <a:cxnLst>
              <a:cxn ang="16200000">
                <a:pos x="0" y="0"/>
              </a:cxn>
              <a:cxn ang="10800000">
                <a:pos x="0" y="0"/>
              </a:cxn>
              <a:cxn ang="5400000">
                <a:pos x="0" y="0"/>
              </a:cxn>
              <a:cxn ang="0">
                <a:pos x="0" y="0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3"/>
          </a:xfrm>
        </p:spPr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kumimoji="0" lang="en-US" altLang="zh-CN" sz="2635" b="1" i="0" u="none" strike="noStrike" kern="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5.6 </a:t>
            </a:r>
            <a:r>
              <a:rPr kumimoji="0" lang="zh-CN" altLang="en-US" sz="2635" b="1" i="0" u="none" strike="noStrike" kern="0" cap="none" spc="0" normalizeH="0" baseline="0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小结</a:t>
            </a:r>
            <a:endParaRPr kumimoji="0" lang="zh-CN" altLang="en-US" sz="2635" b="1" i="0" u="none" strike="noStrike" kern="0" cap="none" spc="0" normalizeH="0" baseline="0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706" name="TextBox 2"/>
          <p:cNvSpPr txBox="1"/>
          <p:nvPr/>
        </p:nvSpPr>
        <p:spPr>
          <a:xfrm>
            <a:off x="1076325" y="1989138"/>
            <a:ext cx="6297613" cy="2963862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ctr" anchorCtr="0"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频繁项集挖掘的方法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   Aprior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算法步骤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   FP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树算法步骤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模式评估方法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1B9C4-06F3-407D-87BA-7076DF0FE1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000" dirty="0"/>
              <a:t>举例：</a:t>
            </a:r>
            <a:endParaRPr lang="zh-CN" altLang="en-US" sz="3000" dirty="0"/>
          </a:p>
        </p:txBody>
      </p:sp>
      <p:graphicFrame>
        <p:nvGraphicFramePr>
          <p:cNvPr id="330765" name="Object 13"/>
          <p:cNvGraphicFramePr>
            <a:graphicFrameLocks noChangeAspect="1"/>
          </p:cNvGraphicFramePr>
          <p:nvPr/>
        </p:nvGraphicFramePr>
        <p:xfrm>
          <a:off x="1547813" y="3068638"/>
          <a:ext cx="27971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040765" imgH="177800" progId="Equation.3">
                  <p:embed/>
                </p:oleObj>
              </mc:Choice>
              <mc:Fallback>
                <p:oleObj name="" r:id="rId1" imgW="1040765" imgH="177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3068638"/>
                        <a:ext cx="279717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8" name="Object 16"/>
          <p:cNvGraphicFramePr>
            <a:graphicFrameLocks noChangeAspect="1"/>
          </p:cNvGraphicFramePr>
          <p:nvPr/>
        </p:nvGraphicFramePr>
        <p:xfrm>
          <a:off x="1479550" y="3789363"/>
          <a:ext cx="431641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803400" imgH="381000" progId="Equation.3">
                  <p:embed/>
                </p:oleObj>
              </mc:Choice>
              <mc:Fallback>
                <p:oleObj name="" r:id="rId3" imgW="1803400" imgH="3810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9550" y="3789363"/>
                        <a:ext cx="4316413" cy="906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9" name="Object 17"/>
          <p:cNvGraphicFramePr>
            <a:graphicFrameLocks noChangeAspect="1"/>
          </p:cNvGraphicFramePr>
          <p:nvPr/>
        </p:nvGraphicFramePr>
        <p:xfrm>
          <a:off x="1495425" y="4868863"/>
          <a:ext cx="4445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854200" imgH="381000" progId="Equation.3">
                  <p:embed/>
                </p:oleObj>
              </mc:Choice>
              <mc:Fallback>
                <p:oleObj name="" r:id="rId5" imgW="1854200" imgH="381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5425" y="4868863"/>
                        <a:ext cx="4445000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22"/>
          <p:cNvGraphicFramePr>
            <a:graphicFrameLocks noGrp="1" noChangeAspect="1"/>
          </p:cNvGraphicFramePr>
          <p:nvPr>
            <p:ph idx="1"/>
          </p:nvPr>
        </p:nvGraphicFramePr>
        <p:xfrm>
          <a:off x="1907540" y="404495"/>
          <a:ext cx="524891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3048000" imgH="1506855" progId="Word.Document.8">
                  <p:embed/>
                </p:oleObj>
              </mc:Choice>
              <mc:Fallback>
                <p:oleObj name="" r:id="rId7" imgW="3048000" imgH="1506855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7540" y="404495"/>
                        <a:ext cx="5248910" cy="25844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67BBE5-E931-4B37-9F56-10F8ACD6894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algn="ctr" eaLnBrk="1" hangingPunct="1"/>
            <a:r>
              <a:rPr lang="zh-CN" altLang="en-US" sz="4000" b="1" dirty="0"/>
              <a:t>挖掘关联规则</a:t>
            </a:r>
            <a:endParaRPr lang="zh-CN" altLang="en-US" sz="4000" b="1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052195"/>
            <a:ext cx="8229600" cy="4530725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150000"/>
              </a:lnSpc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给定事务的集合T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关联规则发现是指找出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支持度大于等于minsup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并且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置信度大于等于minconf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的所有规则，minsup和minconf是对应的支持度和置信度阈值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05" y="2564765"/>
            <a:ext cx="8667750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67BBE5-E931-4B37-9F56-10F8ACD6894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algn="ctr" eaLnBrk="1" hangingPunct="1"/>
            <a:r>
              <a:rPr lang="zh-CN" altLang="en-US" sz="4000" b="1" dirty="0"/>
              <a:t>挖掘关联规则</a:t>
            </a:r>
            <a:endParaRPr lang="zh-CN" altLang="en-US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" y="972185"/>
            <a:ext cx="8972550" cy="4947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3"/>
          <p:cNvSpPr txBox="1"/>
          <p:nvPr/>
        </p:nvSpPr>
        <p:spPr>
          <a:xfrm>
            <a:off x="1485900" y="1397000"/>
            <a:ext cx="6172200" cy="3536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5.1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关联分析基本问题定义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5.2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频繁项集挖掘方法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</a:rPr>
              <a:t>    5.2.1 </a:t>
            </a:r>
            <a:r>
              <a:rPr lang="en-US" altLang="zh-CN" sz="2100" b="1" dirty="0" err="1">
                <a:latin typeface="Arial" panose="020B0604020202020204" pitchFamily="34" charset="0"/>
                <a:ea typeface="宋体" panose="02010600030101010101" pitchFamily="2" charset="-122"/>
              </a:rPr>
              <a:t>Apriori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rPr>
              <a:t>算法 </a:t>
            </a:r>
            <a:endParaRPr lang="en-US" altLang="zh-CN" sz="2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100" b="1" dirty="0">
                <a:latin typeface="Arial" panose="020B0604020202020204" pitchFamily="34" charset="0"/>
                <a:ea typeface="宋体" panose="02010600030101010101" pitchFamily="2" charset="-122"/>
              </a:rPr>
              <a:t>    5.2.2 FP</a:t>
            </a:r>
            <a:r>
              <a:rPr lang="zh-CN" altLang="en-US" sz="2100" b="1" dirty="0">
                <a:latin typeface="Arial" panose="020B0604020202020204" pitchFamily="34" charset="0"/>
                <a:ea typeface="宋体" panose="02010600030101010101" pitchFamily="2" charset="-122"/>
              </a:rPr>
              <a:t>树</a:t>
            </a:r>
            <a:endParaRPr lang="en-US" altLang="zh-CN" sz="21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5.3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规则产生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5.4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非二元属性关联规则挖掘</a:t>
            </a:r>
            <a:endParaRPr lang="zh-CN" altLang="en-US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关联规则的评估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178550" algn="l"/>
              </a:tabLst>
            </a:pPr>
            <a:r>
              <a:rPr lang="en-US" altLang="zh-CN" sz="2700" b="1" dirty="0">
                <a:latin typeface="Arial" panose="020B0604020202020204" pitchFamily="34" charset="0"/>
                <a:ea typeface="宋体" panose="02010600030101010101" pitchFamily="2" charset="-122"/>
              </a:rPr>
              <a:t>5.6 </a:t>
            </a:r>
            <a:r>
              <a:rPr lang="zh-CN" altLang="en-US" sz="2700" b="1" dirty="0">
                <a:latin typeface="Arial" panose="020B0604020202020204" pitchFamily="34" charset="0"/>
                <a:ea typeface="宋体" panose="02010600030101010101" pitchFamily="2" charset="-122"/>
              </a:rPr>
              <a:t>小结</a:t>
            </a:r>
            <a:endParaRPr lang="en-US" altLang="zh-CN" sz="2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3" y="87313"/>
            <a:ext cx="5994400" cy="760412"/>
          </a:xfrm>
        </p:spPr>
        <p:txBody>
          <a:bodyPr anchor="t" anchorCtr="0"/>
          <a:p>
            <a:pPr>
              <a:buSzPct val="65000"/>
            </a:pPr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提纲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435" name="AutoShape 4"/>
          <p:cNvSpPr/>
          <p:nvPr/>
        </p:nvSpPr>
        <p:spPr>
          <a:xfrm rot="9724325">
            <a:off x="5983288" y="2192338"/>
            <a:ext cx="285750" cy="228600"/>
          </a:xfrm>
          <a:custGeom>
            <a:avLst/>
            <a:gdLst/>
            <a:ahLst/>
            <a:cxnLst>
              <a:cxn ang="16200000">
                <a:pos x="0" y="0"/>
              </a:cxn>
              <a:cxn ang="10800000">
                <a:pos x="0" y="0"/>
              </a:cxn>
              <a:cxn ang="5400000">
                <a:pos x="0" y="0"/>
              </a:cxn>
              <a:cxn ang="0">
                <a:pos x="0" y="0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800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tags/tag1.xml><?xml version="1.0" encoding="utf-8"?>
<p:tagLst xmlns:p="http://schemas.openxmlformats.org/presentationml/2006/main">
  <p:tag name="KSO_WM_UNIT_PLACING_PICTURE_USER_VIEWPORT" val="{&quot;height&quot;:6015,&quot;width&quot;:13650}"/>
</p:tagLst>
</file>

<file path=ppt/tags/tag10.xml><?xml version="1.0" encoding="utf-8"?>
<p:tagLst xmlns:p="http://schemas.openxmlformats.org/presentationml/2006/main">
  <p:tag name="KSO_WM_UNIT_TABLE_BEAUTIFY" val="smartTable{8e69705f-3b95-4bfe-aae2-79aeb32dc63a}"/>
  <p:tag name="TABLE_ENDDRAG_ORIGIN_RECT" val="634*163"/>
  <p:tag name="TABLE_ENDDRAG_RECT" val="82*321*634*163"/>
</p:tagLst>
</file>

<file path=ppt/tags/tag11.xml><?xml version="1.0" encoding="utf-8"?>
<p:tagLst xmlns:p="http://schemas.openxmlformats.org/presentationml/2006/main">
  <p:tag name="KSO_WM_UNIT_PLACING_PICTURE_USER_VIEWPORT" val="{&quot;height&quot;:8070,&quot;width&quot;:12555}"/>
</p:tagLst>
</file>

<file path=ppt/tags/tag12.xml><?xml version="1.0" encoding="utf-8"?>
<p:tagLst xmlns:p="http://schemas.openxmlformats.org/presentationml/2006/main">
  <p:tag name="KSO_WM_UNIT_TABLE_BEAUTIFY" val="smartTable{0533e4df-6ae7-4476-b844-da52c3afb904}"/>
</p:tagLst>
</file>

<file path=ppt/tags/tag13.xml><?xml version="1.0" encoding="utf-8"?>
<p:tagLst xmlns:p="http://schemas.openxmlformats.org/presentationml/2006/main">
  <p:tag name="KSO_WM_UNIT_TABLE_BEAUTIFY" val="smartTable{81af4f96-6f25-47d2-b66d-894d61c19a47}"/>
</p:tagLst>
</file>

<file path=ppt/tags/tag14.xml><?xml version="1.0" encoding="utf-8"?>
<p:tagLst xmlns:p="http://schemas.openxmlformats.org/presentationml/2006/main">
  <p:tag name="KSO_WPP_MARK_KEY" val="34fc7fb5-e071-49a3-9155-5379850947f1"/>
  <p:tag name="COMMONDATA" val="eyJoZGlkIjoiMGRjZjBhZGRhZTYwZWI3OWIwYmI5YmM3ODYxNzI1NDQifQ=="/>
</p:tagLst>
</file>

<file path=ppt/tags/tag2.xml><?xml version="1.0" encoding="utf-8"?>
<p:tagLst xmlns:p="http://schemas.openxmlformats.org/presentationml/2006/main">
  <p:tag name="KSO_WM_UNIT_TABLE_BEAUTIFY" val="smartTable{4a9ec610-a077-437f-9123-5ba9775dbb06}"/>
</p:tagLst>
</file>

<file path=ppt/tags/tag3.xml><?xml version="1.0" encoding="utf-8"?>
<p:tagLst xmlns:p="http://schemas.openxmlformats.org/presentationml/2006/main">
  <p:tag name="KSO_WM_UNIT_TABLE_BEAUTIFY" val="smartTable{93678350-f877-4989-93a3-9ed7e8a6bfc4}"/>
</p:tagLst>
</file>

<file path=ppt/tags/tag4.xml><?xml version="1.0" encoding="utf-8"?>
<p:tagLst xmlns:p="http://schemas.openxmlformats.org/presentationml/2006/main">
  <p:tag name="KSO_WM_UNIT_TABLE_BEAUTIFY" val="smartTable{c2ef1c7a-0347-4d7b-8fb1-337cb0d83ecb}"/>
</p:tagLst>
</file>

<file path=ppt/tags/tag5.xml><?xml version="1.0" encoding="utf-8"?>
<p:tagLst xmlns:p="http://schemas.openxmlformats.org/presentationml/2006/main">
  <p:tag name="KSO_WM_UNIT_TABLE_BEAUTIFY" val="smartTable{e2ebd808-7b16-450f-9384-23597d0bf385}"/>
  <p:tag name="TABLE_ENDDRAG_ORIGIN_RECT" val="247*256"/>
  <p:tag name="TABLE_ENDDRAG_RECT" val="52*213*247*256"/>
</p:tagLst>
</file>

<file path=ppt/tags/tag6.xml><?xml version="1.0" encoding="utf-8"?>
<p:tagLst xmlns:p="http://schemas.openxmlformats.org/presentationml/2006/main">
  <p:tag name="KSO_WM_UNIT_TABLE_BEAUTIFY" val="smartTable{930b7d30-dc8c-4814-ba97-0d5aaa1b8be7}"/>
  <p:tag name="TABLE_ENDDRAG_ORIGIN_RECT" val="243*256"/>
  <p:tag name="TABLE_ENDDRAG_RECT" val="432*218*243*256"/>
</p:tagLst>
</file>

<file path=ppt/tags/tag7.xml><?xml version="1.0" encoding="utf-8"?>
<p:tagLst xmlns:p="http://schemas.openxmlformats.org/presentationml/2006/main">
  <p:tag name="KSO_WM_UNIT_TABLE_BEAUTIFY" val="smartTable{2cd87b8f-4925-4870-b7da-47a8b2cbd453}"/>
  <p:tag name="TABLE_ENDDRAG_ORIGIN_RECT" val="302*274"/>
  <p:tag name="TABLE_ENDDRAG_RECT" val="365*122*302*274"/>
</p:tagLst>
</file>

<file path=ppt/tags/tag8.xml><?xml version="1.0" encoding="utf-8"?>
<p:tagLst xmlns:p="http://schemas.openxmlformats.org/presentationml/2006/main">
  <p:tag name="KSO_WM_UNIT_TABLE_BEAUTIFY" val="smartTable{385f92c7-3a87-4d7c-ae0e-6a7b38c22606}"/>
</p:tagLst>
</file>

<file path=ppt/tags/tag9.xml><?xml version="1.0" encoding="utf-8"?>
<p:tagLst xmlns:p="http://schemas.openxmlformats.org/presentationml/2006/main">
  <p:tag name="KSO_WM_UNIT_TABLE_BEAUTIFY" val="smartTable{f6c651f3-271c-4bee-908f-ff34fcb624fd}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7506</Words>
  <Application>WPS 演示</Application>
  <PresentationFormat>全屏显示(4:3)</PresentationFormat>
  <Paragraphs>1494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56</vt:i4>
      </vt:variant>
    </vt:vector>
  </HeadingPairs>
  <TitlesOfParts>
    <vt:vector size="91" baseType="lpstr">
      <vt:lpstr>Arial</vt:lpstr>
      <vt:lpstr>宋体</vt:lpstr>
      <vt:lpstr>Wingdings</vt:lpstr>
      <vt:lpstr>Garamond</vt:lpstr>
      <vt:lpstr>Segoe Print</vt:lpstr>
      <vt:lpstr>Helvetica</vt:lpstr>
      <vt:lpstr>Helvetica Light</vt:lpstr>
      <vt:lpstr>华文行楷</vt:lpstr>
      <vt:lpstr>微软雅黑</vt:lpstr>
      <vt:lpstr>Microsoft YaHei UI</vt:lpstr>
      <vt:lpstr>Palatino Bold</vt:lpstr>
      <vt:lpstr>黑体</vt:lpstr>
      <vt:lpstr>Times New Roman</vt:lpstr>
      <vt:lpstr>Symbol</vt:lpstr>
      <vt:lpstr>Arial Unicode MS</vt:lpstr>
      <vt:lpstr>Gulim</vt:lpstr>
      <vt:lpstr>Malgun Gothic</vt:lpstr>
      <vt:lpstr>Tahoma</vt:lpstr>
      <vt:lpstr>Century Gothic</vt:lpstr>
      <vt:lpstr>Wingdings</vt:lpstr>
      <vt:lpstr>Avenir Roman</vt:lpstr>
      <vt:lpstr>Book Antiqua</vt:lpstr>
      <vt:lpstr>Edge</vt:lpstr>
      <vt:lpstr>1_Edge</vt:lpstr>
      <vt:lpstr>2_Edge</vt:lpstr>
      <vt:lpstr>Word.Document.8</vt:lpstr>
      <vt:lpstr>Visio.Drawing.11</vt:lpstr>
      <vt:lpstr>Word.Document.8</vt:lpstr>
      <vt:lpstr>Equation.3</vt:lpstr>
      <vt:lpstr>Equation.3</vt:lpstr>
      <vt:lpstr>Equation.3</vt:lpstr>
      <vt:lpstr>Word.Document.8</vt:lpstr>
      <vt:lpstr>Visio.Drawing.6</vt:lpstr>
      <vt:lpstr>Visio.Drawing.11</vt:lpstr>
      <vt:lpstr>Visio.Drawing.6</vt:lpstr>
      <vt:lpstr>PowerPoint 演示文稿</vt:lpstr>
      <vt:lpstr>PowerPoint 演示文稿</vt:lpstr>
      <vt:lpstr>定义：关联规则（Association Rule）</vt:lpstr>
      <vt:lpstr>相关概念的定义</vt:lpstr>
      <vt:lpstr>相关概念的定义（续）</vt:lpstr>
      <vt:lpstr>举例：</vt:lpstr>
      <vt:lpstr>挖掘关联规则</vt:lpstr>
      <vt:lpstr>挖掘关联规则</vt:lpstr>
      <vt:lpstr>PowerPoint 演示文稿</vt:lpstr>
      <vt:lpstr>频繁项集的产生</vt:lpstr>
      <vt:lpstr>频繁项集的产生</vt:lpstr>
      <vt:lpstr>PowerPoint 演示文稿</vt:lpstr>
      <vt:lpstr>5.2.1Apriori算法</vt:lpstr>
      <vt:lpstr>Apriori算法步骤</vt:lpstr>
      <vt:lpstr>Apriori算法过程（最小支持度计数=2）</vt:lpstr>
      <vt:lpstr>Apriori算法性质</vt:lpstr>
      <vt:lpstr>Apriori算法--剪枝</vt:lpstr>
      <vt:lpstr>Apriori算法--连接</vt:lpstr>
      <vt:lpstr>Apriori算法--连接</vt:lpstr>
      <vt:lpstr>Apriori算法实例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Apriori算法局限和解决思路</vt:lpstr>
      <vt:lpstr>PowerPoint 演示文稿</vt:lpstr>
      <vt:lpstr>       FP-growth算法简介</vt:lpstr>
      <vt:lpstr>构建FP树的步骤</vt:lpstr>
      <vt:lpstr>PowerPoint 演示文稿</vt:lpstr>
      <vt:lpstr>PowerPoint 演示文稿</vt:lpstr>
      <vt:lpstr>PowerPoint 演示文稿</vt:lpstr>
      <vt:lpstr>从FP树中挖掘频繁项集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挖掘关联规则</vt:lpstr>
      <vt:lpstr>规则产生</vt:lpstr>
      <vt:lpstr>PowerPoint 演示文稿</vt:lpstr>
      <vt:lpstr>非二元属性的关联规则挖掘</vt:lpstr>
      <vt:lpstr>非二元属性的关联规则挖掘</vt:lpstr>
      <vt:lpstr>非二元属性的关联规则挖掘</vt:lpstr>
      <vt:lpstr>PowerPoint 演示文稿</vt:lpstr>
      <vt:lpstr>关联规则评估</vt:lpstr>
      <vt:lpstr>兴趣度度量</vt:lpstr>
      <vt:lpstr>兴趣度度量</vt:lpstr>
      <vt:lpstr>辛普森悖论 </vt:lpstr>
      <vt:lpstr>辛普森悖论</vt:lpstr>
      <vt:lpstr>PowerPoint 演示文稿</vt:lpstr>
      <vt:lpstr>PowerPoint 演示文稿</vt:lpstr>
    </vt:vector>
  </TitlesOfParts>
  <Company>华中科技大学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异常数据挖掘</dc:title>
  <dc:creator>hust_j</dc:creator>
  <cp:lastModifiedBy>原木力</cp:lastModifiedBy>
  <cp:revision>164</cp:revision>
  <dcterms:created xsi:type="dcterms:W3CDTF">2003-10-06T13:29:00Z</dcterms:created>
  <dcterms:modified xsi:type="dcterms:W3CDTF">2022-10-11T02:17:48Z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174F6A8459AF4C52AF4B6D03CA523EAC</vt:lpwstr>
  </property>
</Properties>
</file>