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92060" y="3433445"/>
            <a:ext cx="1442085" cy="563245"/>
          </a:xfrm>
        </p:spPr>
        <p:txBody>
          <a:bodyPr>
            <a:normAutofit/>
          </a:bodyPr>
          <a:p>
            <a:r>
              <a:rPr lang="zh-CN" altLang="en-US" sz="2000">
                <a:latin typeface="Arial" panose="020B0604020202020204" pitchFamily="34" charset="0"/>
                <a:ea typeface="汉仪粗黑 简" panose="00020600040101010101" charset="-122"/>
              </a:rPr>
              <a:t>数据挖掘</a:t>
            </a:r>
            <a:endParaRPr lang="zh-CN" altLang="en-US" sz="2000"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74365" y="3433445"/>
            <a:ext cx="2830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Arial" panose="020B0604020202020204" pitchFamily="34" charset="0"/>
                <a:ea typeface="汉仪粗黑 简" panose="00020600040101010101" charset="-122"/>
              </a:rPr>
              <a:t>200809010431 </a:t>
            </a:r>
            <a:r>
              <a:rPr lang="zh-CN" altLang="en-US" sz="2000">
                <a:latin typeface="Arial" panose="020B0604020202020204" pitchFamily="34" charset="0"/>
                <a:ea typeface="汉仪粗黑 简" panose="00020600040101010101" charset="-122"/>
              </a:rPr>
              <a:t>莫康龙</a:t>
            </a:r>
            <a:endParaRPr lang="zh-CN" altLang="en-US" sz="2000"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0" y="2645410"/>
            <a:ext cx="12207875" cy="158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174365" y="1273810"/>
            <a:ext cx="5859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5400"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第三次作业：</a:t>
            </a:r>
            <a:r>
              <a:rPr lang="en-US" altLang="zh-CN" sz="5400"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FP</a:t>
            </a:r>
            <a:r>
              <a:rPr lang="zh-CN" altLang="en-US" sz="5400"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树</a:t>
            </a:r>
            <a:endParaRPr lang="zh-CN" altLang="en-US"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3691890" cy="826135"/>
          </a:xfrm>
        </p:spPr>
        <p:txBody>
          <a:bodyPr>
            <a:normAutofit/>
          </a:bodyPr>
          <a:p>
            <a:r>
              <a:rPr lang="zh-CN" altLang="en-US" sz="3110">
                <a:latin typeface="Arial" panose="020B0604020202020204" pitchFamily="34" charset="0"/>
                <a:ea typeface="汉仪粗黑 简" panose="00020600040101010101" charset="-122"/>
              </a:rPr>
              <a:t>已知</a:t>
            </a:r>
            <a:r>
              <a:rPr lang="en-US" altLang="zh-CN" sz="3110">
                <a:latin typeface="Arial" panose="020B0604020202020204" pitchFamily="34" charset="0"/>
                <a:ea typeface="汉仪粗黑 简" panose="00020600040101010101" charset="-122"/>
              </a:rPr>
              <a:t>FP</a:t>
            </a:r>
            <a:r>
              <a:rPr lang="zh-CN" altLang="en-US" sz="3110">
                <a:latin typeface="Arial" panose="020B0604020202020204" pitchFamily="34" charset="0"/>
                <a:ea typeface="汉仪粗黑 简" panose="00020600040101010101" charset="-122"/>
              </a:rPr>
              <a:t>树</a:t>
            </a:r>
            <a:endParaRPr lang="zh-CN" altLang="en-US" sz="3110"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grpSp>
        <p:nvGrpSpPr>
          <p:cNvPr id="52226" name="组合 168"/>
          <p:cNvGrpSpPr/>
          <p:nvPr/>
        </p:nvGrpSpPr>
        <p:grpSpPr>
          <a:xfrm>
            <a:off x="3943985" y="1021080"/>
            <a:ext cx="4896071" cy="4593279"/>
            <a:chOff x="763482" y="1934005"/>
            <a:chExt cx="4258775" cy="4087471"/>
          </a:xfrm>
        </p:grpSpPr>
        <p:sp>
          <p:nvSpPr>
            <p:cNvPr id="170" name="椭圆 169"/>
            <p:cNvSpPr/>
            <p:nvPr/>
          </p:nvSpPr>
          <p:spPr>
            <a:xfrm>
              <a:off x="2483473" y="2050103"/>
              <a:ext cx="210536" cy="21053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1" name="文本框 17"/>
            <p:cNvSpPr txBox="1"/>
            <p:nvPr/>
          </p:nvSpPr>
          <p:spPr>
            <a:xfrm>
              <a:off x="2707072" y="1934005"/>
              <a:ext cx="1133409" cy="30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0" cap="none" spc="0" normalizeH="0" baseline="0" noProof="0" dirty="0">
                  <a:solidFill>
                    <a:srgbClr val="FF0000"/>
                  </a:solidFill>
                  <a:latin typeface="Arial" panose="020B0604020202020204" pitchFamily="34" charset="0"/>
                  <a:ea typeface="汉仪旗黑-55简" panose="00020600040101010101" charset="-122"/>
                  <a:cs typeface="+mn-cs"/>
                </a:rPr>
                <a:t>Root</a:t>
              </a:r>
              <a:endParaRPr kumimoji="0" lang="en-US" altLang="zh-CN" sz="1600" kern="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  <a:cs typeface="+mn-cs"/>
              </a:endParaRPr>
            </a:p>
          </p:txBody>
        </p:sp>
        <p:cxnSp>
          <p:nvCxnSpPr>
            <p:cNvPr id="52229" name="直接连接符 171"/>
            <p:cNvCxnSpPr>
              <a:stCxn id="170" idx="3"/>
            </p:cNvCxnSpPr>
            <p:nvPr/>
          </p:nvCxnSpPr>
          <p:spPr>
            <a:xfrm flipH="1">
              <a:off x="2129246" y="2229807"/>
              <a:ext cx="385059" cy="539519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73" name="椭圆 172"/>
            <p:cNvSpPr/>
            <p:nvPr/>
          </p:nvSpPr>
          <p:spPr>
            <a:xfrm>
              <a:off x="1975668" y="2743966"/>
              <a:ext cx="210536" cy="21053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4" name="文本框 22"/>
            <p:cNvSpPr txBox="1"/>
            <p:nvPr/>
          </p:nvSpPr>
          <p:spPr>
            <a:xfrm>
              <a:off x="2172948" y="2622403"/>
              <a:ext cx="1133409" cy="30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0" cap="none" spc="0" normalizeH="0" baseline="0" noProof="0" dirty="0">
                  <a:solidFill>
                    <a:srgbClr val="FF0000"/>
                  </a:solidFill>
                  <a:latin typeface="Arial" panose="020B0604020202020204" pitchFamily="34" charset="0"/>
                  <a:ea typeface="汉仪旗黑-55简" panose="00020600040101010101" charset="-122"/>
                  <a:cs typeface="+mn-cs"/>
                </a:rPr>
                <a:t>i2 : 7</a:t>
              </a:r>
              <a:endParaRPr kumimoji="0" lang="en-US" altLang="zh-CN" sz="1600" kern="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  <a:cs typeface="+mn-cs"/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>
              <a:off x="1461864" y="3418880"/>
              <a:ext cx="210536" cy="21053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6" name="文本框 26"/>
            <p:cNvSpPr txBox="1"/>
            <p:nvPr/>
          </p:nvSpPr>
          <p:spPr>
            <a:xfrm>
              <a:off x="786296" y="3375898"/>
              <a:ext cx="588454" cy="30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0" cap="none" spc="0" normalizeH="0" baseline="0" noProof="0" dirty="0">
                  <a:solidFill>
                    <a:srgbClr val="FF0000"/>
                  </a:solidFill>
                  <a:latin typeface="Arial" panose="020B0604020202020204" pitchFamily="34" charset="0"/>
                  <a:ea typeface="汉仪旗黑-55简" panose="00020600040101010101" charset="-122"/>
                  <a:cs typeface="+mn-cs"/>
                </a:rPr>
                <a:t>i1 : 4</a:t>
              </a:r>
              <a:endParaRPr kumimoji="0" lang="en-US" altLang="zh-CN" sz="1600" kern="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  <a:cs typeface="+mn-cs"/>
              </a:endParaRPr>
            </a:p>
          </p:txBody>
        </p:sp>
        <p:cxnSp>
          <p:nvCxnSpPr>
            <p:cNvPr id="52234" name="直接连接符 176"/>
            <p:cNvCxnSpPr>
              <a:stCxn id="173" idx="3"/>
              <a:endCxn id="175" idx="7"/>
            </p:cNvCxnSpPr>
            <p:nvPr/>
          </p:nvCxnSpPr>
          <p:spPr>
            <a:xfrm flipH="1">
              <a:off x="1641568" y="2923670"/>
              <a:ext cx="364932" cy="526042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78" name="椭圆 177"/>
            <p:cNvSpPr/>
            <p:nvPr/>
          </p:nvSpPr>
          <p:spPr>
            <a:xfrm>
              <a:off x="778240" y="4838375"/>
              <a:ext cx="210536" cy="21053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9" name="文本框 30"/>
            <p:cNvSpPr txBox="1"/>
            <p:nvPr/>
          </p:nvSpPr>
          <p:spPr>
            <a:xfrm>
              <a:off x="763482" y="5048881"/>
              <a:ext cx="633329" cy="30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0" cap="none" spc="0" normalizeH="0" baseline="0" noProof="0" dirty="0">
                  <a:solidFill>
                    <a:srgbClr val="FF0000"/>
                  </a:solidFill>
                  <a:latin typeface="Arial" panose="020B0604020202020204" pitchFamily="34" charset="0"/>
                  <a:ea typeface="汉仪旗黑-55简" panose="00020600040101010101" charset="-122"/>
                  <a:cs typeface="+mn-cs"/>
                </a:rPr>
                <a:t>i5 : 1</a:t>
              </a:r>
              <a:endParaRPr kumimoji="0" lang="en-US" altLang="zh-CN" sz="1600" kern="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  <a:cs typeface="+mn-cs"/>
              </a:endParaRPr>
            </a:p>
          </p:txBody>
        </p:sp>
        <p:cxnSp>
          <p:nvCxnSpPr>
            <p:cNvPr id="52238" name="直接连接符 180"/>
            <p:cNvCxnSpPr>
              <a:stCxn id="175" idx="4"/>
              <a:endCxn id="178" idx="0"/>
            </p:cNvCxnSpPr>
            <p:nvPr/>
          </p:nvCxnSpPr>
          <p:spPr>
            <a:xfrm flipH="1">
              <a:off x="883508" y="3629416"/>
              <a:ext cx="683624" cy="1208959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83" name="椭圆 182"/>
            <p:cNvSpPr/>
            <p:nvPr/>
          </p:nvSpPr>
          <p:spPr>
            <a:xfrm>
              <a:off x="2471528" y="3408656"/>
              <a:ext cx="210536" cy="21053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cxnSp>
          <p:nvCxnSpPr>
            <p:cNvPr id="52241" name="直接连接符 183"/>
            <p:cNvCxnSpPr>
              <a:stCxn id="173" idx="5"/>
              <a:endCxn id="183" idx="1"/>
            </p:cNvCxnSpPr>
            <p:nvPr/>
          </p:nvCxnSpPr>
          <p:spPr>
            <a:xfrm>
              <a:off x="2155372" y="2923670"/>
              <a:ext cx="346988" cy="515818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85" name="文本框 36"/>
            <p:cNvSpPr txBox="1"/>
            <p:nvPr/>
          </p:nvSpPr>
          <p:spPr>
            <a:xfrm>
              <a:off x="2664103" y="3704383"/>
              <a:ext cx="642378" cy="30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0" cap="none" spc="0" normalizeH="0" baseline="0" noProof="0" dirty="0">
                  <a:solidFill>
                    <a:srgbClr val="FF0000"/>
                  </a:solidFill>
                  <a:latin typeface="Arial" panose="020B0604020202020204" pitchFamily="34" charset="0"/>
                  <a:ea typeface="汉仪旗黑-55简" panose="00020600040101010101" charset="-122"/>
                  <a:cs typeface="+mn-cs"/>
                </a:rPr>
                <a:t>i4 : 1</a:t>
              </a:r>
              <a:endParaRPr kumimoji="0" lang="en-US" altLang="zh-CN" sz="1600" kern="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  <a:cs typeface="+mn-cs"/>
              </a:endParaRPr>
            </a:p>
          </p:txBody>
        </p:sp>
        <p:sp>
          <p:nvSpPr>
            <p:cNvPr id="187" name="椭圆 186"/>
            <p:cNvSpPr/>
            <p:nvPr/>
          </p:nvSpPr>
          <p:spPr>
            <a:xfrm>
              <a:off x="3483033" y="3418879"/>
              <a:ext cx="210536" cy="21053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cxnSp>
          <p:nvCxnSpPr>
            <p:cNvPr id="52245" name="直接连接符 187"/>
            <p:cNvCxnSpPr>
              <a:stCxn id="173" idx="5"/>
              <a:endCxn id="187" idx="1"/>
            </p:cNvCxnSpPr>
            <p:nvPr/>
          </p:nvCxnSpPr>
          <p:spPr>
            <a:xfrm>
              <a:off x="2155372" y="2923670"/>
              <a:ext cx="1358493" cy="526041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89" name="文本框 42"/>
            <p:cNvSpPr txBox="1"/>
            <p:nvPr/>
          </p:nvSpPr>
          <p:spPr>
            <a:xfrm>
              <a:off x="3513491" y="3706466"/>
              <a:ext cx="574060" cy="30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0" cap="none" spc="0" normalizeH="0" baseline="0" noProof="0" dirty="0">
                  <a:solidFill>
                    <a:srgbClr val="FF0000"/>
                  </a:solidFill>
                  <a:latin typeface="Arial" panose="020B0604020202020204" pitchFamily="34" charset="0"/>
                  <a:ea typeface="汉仪旗黑-55简" panose="00020600040101010101" charset="-122"/>
                  <a:cs typeface="+mn-cs"/>
                </a:rPr>
                <a:t>i3 : 2</a:t>
              </a:r>
              <a:endParaRPr kumimoji="0" lang="en-US" altLang="zh-CN" sz="1600" kern="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  <a:cs typeface="+mn-cs"/>
              </a:endParaRPr>
            </a:p>
          </p:txBody>
        </p:sp>
        <p:sp>
          <p:nvSpPr>
            <p:cNvPr id="191" name="椭圆 190"/>
            <p:cNvSpPr/>
            <p:nvPr/>
          </p:nvSpPr>
          <p:spPr>
            <a:xfrm>
              <a:off x="3150786" y="4861275"/>
              <a:ext cx="210536" cy="21053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2" name="文本框 48"/>
            <p:cNvSpPr txBox="1"/>
            <p:nvPr/>
          </p:nvSpPr>
          <p:spPr>
            <a:xfrm>
              <a:off x="3448670" y="4814055"/>
              <a:ext cx="577447" cy="30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0" cap="none" spc="0" normalizeH="0" baseline="0" noProof="0" dirty="0">
                  <a:solidFill>
                    <a:srgbClr val="FF0000"/>
                  </a:solidFill>
                  <a:latin typeface="Arial" panose="020B0604020202020204" pitchFamily="34" charset="0"/>
                  <a:ea typeface="汉仪旗黑-55简" panose="00020600040101010101" charset="-122"/>
                  <a:cs typeface="+mn-cs"/>
                </a:rPr>
                <a:t>i4 : 1</a:t>
              </a:r>
              <a:endParaRPr kumimoji="0" lang="en-US" altLang="zh-CN" sz="1600" kern="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  <a:cs typeface="+mn-cs"/>
              </a:endParaRPr>
            </a:p>
          </p:txBody>
        </p:sp>
        <p:cxnSp>
          <p:nvCxnSpPr>
            <p:cNvPr id="52251" name="直接连接符 193"/>
            <p:cNvCxnSpPr>
              <a:stCxn id="175" idx="5"/>
              <a:endCxn id="191" idx="1"/>
            </p:cNvCxnSpPr>
            <p:nvPr/>
          </p:nvCxnSpPr>
          <p:spPr>
            <a:xfrm>
              <a:off x="1641568" y="3598584"/>
              <a:ext cx="1540050" cy="1293523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95" name="椭圆 194"/>
            <p:cNvSpPr/>
            <p:nvPr/>
          </p:nvSpPr>
          <p:spPr>
            <a:xfrm>
              <a:off x="3674186" y="2718337"/>
              <a:ext cx="210536" cy="21053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6" name="文本框 52"/>
            <p:cNvSpPr txBox="1"/>
            <p:nvPr/>
          </p:nvSpPr>
          <p:spPr>
            <a:xfrm>
              <a:off x="3936343" y="2628520"/>
              <a:ext cx="573213" cy="30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0" cap="none" spc="0" normalizeH="0" baseline="0" noProof="0" dirty="0">
                  <a:solidFill>
                    <a:srgbClr val="FF0000"/>
                  </a:solidFill>
                  <a:latin typeface="Arial" panose="020B0604020202020204" pitchFamily="34" charset="0"/>
                  <a:ea typeface="汉仪旗黑-55简" panose="00020600040101010101" charset="-122"/>
                  <a:cs typeface="+mn-cs"/>
                </a:rPr>
                <a:t>i1 : 2</a:t>
              </a:r>
              <a:endParaRPr kumimoji="0" lang="en-US" altLang="zh-CN" sz="1600" kern="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  <a:cs typeface="+mn-cs"/>
              </a:endParaRPr>
            </a:p>
          </p:txBody>
        </p:sp>
        <p:cxnSp>
          <p:nvCxnSpPr>
            <p:cNvPr id="52255" name="直接连接符 197"/>
            <p:cNvCxnSpPr>
              <a:stCxn id="170" idx="5"/>
              <a:endCxn id="195" idx="1"/>
            </p:cNvCxnSpPr>
            <p:nvPr/>
          </p:nvCxnSpPr>
          <p:spPr>
            <a:xfrm>
              <a:off x="2663177" y="2229807"/>
              <a:ext cx="1041841" cy="519362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99" name="椭圆 198"/>
            <p:cNvSpPr/>
            <p:nvPr/>
          </p:nvSpPr>
          <p:spPr>
            <a:xfrm>
              <a:off x="4480872" y="3420569"/>
              <a:ext cx="210536" cy="21053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0" name="文本框 56"/>
            <p:cNvSpPr txBox="1"/>
            <p:nvPr/>
          </p:nvSpPr>
          <p:spPr>
            <a:xfrm>
              <a:off x="4419409" y="3706478"/>
              <a:ext cx="602848" cy="30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0" cap="none" spc="0" normalizeH="0" baseline="0" noProof="0" dirty="0">
                  <a:solidFill>
                    <a:srgbClr val="FF0000"/>
                  </a:solidFill>
                  <a:latin typeface="Arial" panose="020B0604020202020204" pitchFamily="34" charset="0"/>
                  <a:ea typeface="汉仪旗黑-55简" panose="00020600040101010101" charset="-122"/>
                  <a:cs typeface="+mn-cs"/>
                </a:rPr>
                <a:t>i3 : 2</a:t>
              </a:r>
              <a:endParaRPr kumimoji="0" lang="en-US" altLang="zh-CN" sz="1600" kern="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  <a:cs typeface="+mn-cs"/>
              </a:endParaRPr>
            </a:p>
          </p:txBody>
        </p:sp>
        <p:cxnSp>
          <p:nvCxnSpPr>
            <p:cNvPr id="52259" name="直接连接符 201"/>
            <p:cNvCxnSpPr>
              <a:stCxn id="195" idx="5"/>
              <a:endCxn id="199" idx="1"/>
            </p:cNvCxnSpPr>
            <p:nvPr/>
          </p:nvCxnSpPr>
          <p:spPr>
            <a:xfrm>
              <a:off x="3853890" y="2898041"/>
              <a:ext cx="657814" cy="55336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203" name="椭圆 202"/>
            <p:cNvSpPr/>
            <p:nvPr/>
          </p:nvSpPr>
          <p:spPr>
            <a:xfrm>
              <a:off x="1980460" y="4851075"/>
              <a:ext cx="210536" cy="21053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4" name="文本框 66"/>
            <p:cNvSpPr txBox="1"/>
            <p:nvPr/>
          </p:nvSpPr>
          <p:spPr>
            <a:xfrm>
              <a:off x="2155135" y="4838934"/>
              <a:ext cx="589301" cy="30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0" cap="none" spc="0" normalizeH="0" baseline="0" noProof="0" dirty="0">
                  <a:solidFill>
                    <a:srgbClr val="FF0000"/>
                  </a:solidFill>
                  <a:latin typeface="Arial" panose="020B0604020202020204" pitchFamily="34" charset="0"/>
                  <a:ea typeface="汉仪旗黑-55简" panose="00020600040101010101" charset="-122"/>
                  <a:cs typeface="+mn-cs"/>
                </a:rPr>
                <a:t>i3 : 2</a:t>
              </a:r>
              <a:endParaRPr kumimoji="0" lang="en-US" altLang="zh-CN" sz="1600" kern="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  <a:cs typeface="+mn-cs"/>
              </a:endParaRPr>
            </a:p>
          </p:txBody>
        </p:sp>
        <p:cxnSp>
          <p:nvCxnSpPr>
            <p:cNvPr id="52263" name="直接连接符 205"/>
            <p:cNvCxnSpPr>
              <a:stCxn id="175" idx="4"/>
              <a:endCxn id="203" idx="0"/>
            </p:cNvCxnSpPr>
            <p:nvPr/>
          </p:nvCxnSpPr>
          <p:spPr>
            <a:xfrm>
              <a:off x="1567132" y="3629416"/>
              <a:ext cx="518596" cy="1221659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207" name="椭圆 206"/>
            <p:cNvSpPr/>
            <p:nvPr/>
          </p:nvSpPr>
          <p:spPr>
            <a:xfrm>
              <a:off x="2000771" y="5743375"/>
              <a:ext cx="210536" cy="21053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8" name="文本框 70"/>
            <p:cNvSpPr txBox="1"/>
            <p:nvPr/>
          </p:nvSpPr>
          <p:spPr>
            <a:xfrm>
              <a:off x="2336510" y="5721422"/>
              <a:ext cx="597768" cy="30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0" cap="none" spc="0" normalizeH="0" baseline="0" noProof="0" dirty="0">
                  <a:solidFill>
                    <a:srgbClr val="FF0000"/>
                  </a:solidFill>
                  <a:latin typeface="Arial" panose="020B0604020202020204" pitchFamily="34" charset="0"/>
                  <a:ea typeface="汉仪旗黑-55简" panose="00020600040101010101" charset="-122"/>
                  <a:cs typeface="+mn-cs"/>
                </a:rPr>
                <a:t>i5 : 1</a:t>
              </a:r>
              <a:endParaRPr kumimoji="0" lang="en-US" altLang="zh-CN" sz="1600" kern="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  <a:cs typeface="+mn-cs"/>
              </a:endParaRPr>
            </a:p>
          </p:txBody>
        </p:sp>
        <p:cxnSp>
          <p:nvCxnSpPr>
            <p:cNvPr id="52267" name="直接连接符 209"/>
            <p:cNvCxnSpPr>
              <a:stCxn id="203" idx="4"/>
              <a:endCxn id="207" idx="0"/>
            </p:cNvCxnSpPr>
            <p:nvPr/>
          </p:nvCxnSpPr>
          <p:spPr>
            <a:xfrm>
              <a:off x="2085728" y="5061611"/>
              <a:ext cx="20311" cy="681764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4" name="矩形 3"/>
          <p:cNvSpPr/>
          <p:nvPr/>
        </p:nvSpPr>
        <p:spPr>
          <a:xfrm>
            <a:off x="0" y="709295"/>
            <a:ext cx="12216765" cy="76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6723380" cy="826135"/>
          </a:xfrm>
        </p:spPr>
        <p:txBody>
          <a:bodyPr>
            <a:normAutofit/>
          </a:bodyPr>
          <a:p>
            <a:r>
              <a:rPr lang="en-US" altLang="zh-CN" sz="3110">
                <a:latin typeface="Arial" panose="020B0604020202020204" pitchFamily="34" charset="0"/>
                <a:ea typeface="汉仪粗黑 简" panose="00020600040101010101" charset="-122"/>
              </a:rPr>
              <a:t>1.</a:t>
            </a:r>
            <a:r>
              <a:rPr lang="zh-CN" altLang="en-US" sz="3110">
                <a:latin typeface="Arial" panose="020B0604020202020204" pitchFamily="34" charset="0"/>
                <a:ea typeface="汉仪粗黑 简" panose="00020600040101010101" charset="-122"/>
              </a:rPr>
              <a:t>求</a:t>
            </a:r>
            <a:r>
              <a:rPr lang="en-US" altLang="zh-CN" sz="3110">
                <a:latin typeface="Arial" panose="020B0604020202020204" pitchFamily="34" charset="0"/>
                <a:ea typeface="汉仪粗黑 简" panose="00020600040101010101" charset="-122"/>
              </a:rPr>
              <a:t>I3</a:t>
            </a:r>
            <a:r>
              <a:rPr lang="zh-CN" altLang="en-US" sz="3110">
                <a:latin typeface="Arial" panose="020B0604020202020204" pitchFamily="34" charset="0"/>
                <a:ea typeface="汉仪粗黑 简" panose="00020600040101010101" charset="-122"/>
              </a:rPr>
              <a:t>的条件</a:t>
            </a:r>
            <a:r>
              <a:rPr lang="en-US" altLang="zh-CN" sz="3110">
                <a:latin typeface="Arial" panose="020B0604020202020204" pitchFamily="34" charset="0"/>
                <a:ea typeface="汉仪粗黑 简" panose="00020600040101010101" charset="-122"/>
              </a:rPr>
              <a:t>FP</a:t>
            </a:r>
            <a:r>
              <a:rPr lang="zh-CN" altLang="en-US" sz="3110">
                <a:latin typeface="Arial" panose="020B0604020202020204" pitchFamily="34" charset="0"/>
                <a:ea typeface="汉仪粗黑 简" panose="00020600040101010101" charset="-122"/>
              </a:rPr>
              <a:t>树和频繁模式</a:t>
            </a:r>
            <a:endParaRPr lang="zh-CN" altLang="en-US" sz="3110"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grpSp>
        <p:nvGrpSpPr>
          <p:cNvPr id="52226" name="组合 168"/>
          <p:cNvGrpSpPr/>
          <p:nvPr/>
        </p:nvGrpSpPr>
        <p:grpSpPr>
          <a:xfrm>
            <a:off x="7356668" y="1346200"/>
            <a:ext cx="4280420" cy="1957506"/>
            <a:chOff x="786296" y="1934005"/>
            <a:chExt cx="3723260" cy="1741947"/>
          </a:xfrm>
        </p:grpSpPr>
        <p:sp>
          <p:nvSpPr>
            <p:cNvPr id="170" name="椭圆 169"/>
            <p:cNvSpPr/>
            <p:nvPr/>
          </p:nvSpPr>
          <p:spPr>
            <a:xfrm>
              <a:off x="2483473" y="2050103"/>
              <a:ext cx="210536" cy="21053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1" name="文本框 17"/>
            <p:cNvSpPr txBox="1"/>
            <p:nvPr/>
          </p:nvSpPr>
          <p:spPr>
            <a:xfrm>
              <a:off x="2707072" y="1934005"/>
              <a:ext cx="1133409" cy="30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0" cap="none" spc="0" normalizeH="0" baseline="0" noProof="0" dirty="0">
                  <a:solidFill>
                    <a:srgbClr val="FF0000"/>
                  </a:solidFill>
                  <a:latin typeface="Arial" panose="020B0604020202020204" pitchFamily="34" charset="0"/>
                  <a:ea typeface="汉仪旗黑-55简" panose="00020600040101010101" charset="-122"/>
                  <a:cs typeface="+mn-cs"/>
                </a:rPr>
                <a:t>Root</a:t>
              </a:r>
              <a:endParaRPr kumimoji="0" lang="en-US" altLang="zh-CN" sz="1600" kern="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  <a:cs typeface="+mn-cs"/>
              </a:endParaRPr>
            </a:p>
          </p:txBody>
        </p:sp>
        <p:cxnSp>
          <p:nvCxnSpPr>
            <p:cNvPr id="52229" name="直接连接符 171"/>
            <p:cNvCxnSpPr>
              <a:stCxn id="170" idx="3"/>
            </p:cNvCxnSpPr>
            <p:nvPr/>
          </p:nvCxnSpPr>
          <p:spPr>
            <a:xfrm flipH="1">
              <a:off x="2129246" y="2229807"/>
              <a:ext cx="385059" cy="539519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73" name="椭圆 172"/>
            <p:cNvSpPr/>
            <p:nvPr/>
          </p:nvSpPr>
          <p:spPr>
            <a:xfrm>
              <a:off x="1975668" y="2743966"/>
              <a:ext cx="210536" cy="21053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4" name="文本框 22"/>
            <p:cNvSpPr txBox="1"/>
            <p:nvPr/>
          </p:nvSpPr>
          <p:spPr>
            <a:xfrm>
              <a:off x="2172948" y="2622403"/>
              <a:ext cx="1133409" cy="30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0" cap="none" spc="0" normalizeH="0" baseline="0" noProof="0" dirty="0">
                  <a:solidFill>
                    <a:srgbClr val="FF0000"/>
                  </a:solidFill>
                  <a:latin typeface="Arial" panose="020B0604020202020204" pitchFamily="34" charset="0"/>
                  <a:ea typeface="汉仪旗黑-55简" panose="00020600040101010101" charset="-122"/>
                  <a:cs typeface="+mn-cs"/>
                </a:rPr>
                <a:t>i2 : 4</a:t>
              </a:r>
              <a:endParaRPr kumimoji="0" lang="en-US" altLang="zh-CN" sz="1600" kern="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  <a:cs typeface="+mn-cs"/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>
              <a:off x="1461864" y="3418880"/>
              <a:ext cx="210536" cy="21053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6" name="文本框 26"/>
            <p:cNvSpPr txBox="1"/>
            <p:nvPr/>
          </p:nvSpPr>
          <p:spPr>
            <a:xfrm>
              <a:off x="786296" y="3375898"/>
              <a:ext cx="588454" cy="30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0" cap="none" spc="0" normalizeH="0" baseline="0" noProof="0" dirty="0">
                  <a:solidFill>
                    <a:srgbClr val="FF0000"/>
                  </a:solidFill>
                  <a:latin typeface="Arial" panose="020B0604020202020204" pitchFamily="34" charset="0"/>
                  <a:ea typeface="汉仪旗黑-55简" panose="00020600040101010101" charset="-122"/>
                  <a:cs typeface="+mn-cs"/>
                </a:rPr>
                <a:t>i1 : 2</a:t>
              </a:r>
              <a:endParaRPr kumimoji="0" lang="en-US" altLang="zh-CN" sz="1600" kern="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  <a:cs typeface="+mn-cs"/>
              </a:endParaRPr>
            </a:p>
          </p:txBody>
        </p:sp>
        <p:cxnSp>
          <p:nvCxnSpPr>
            <p:cNvPr id="52234" name="直接连接符 176"/>
            <p:cNvCxnSpPr>
              <a:stCxn id="173" idx="3"/>
              <a:endCxn id="175" idx="7"/>
            </p:cNvCxnSpPr>
            <p:nvPr/>
          </p:nvCxnSpPr>
          <p:spPr>
            <a:xfrm flipH="1">
              <a:off x="1641568" y="2923670"/>
              <a:ext cx="364932" cy="526042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95" name="椭圆 194"/>
            <p:cNvSpPr/>
            <p:nvPr/>
          </p:nvSpPr>
          <p:spPr>
            <a:xfrm>
              <a:off x="3674186" y="2718337"/>
              <a:ext cx="210536" cy="21053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6" name="文本框 52"/>
            <p:cNvSpPr txBox="1"/>
            <p:nvPr/>
          </p:nvSpPr>
          <p:spPr>
            <a:xfrm>
              <a:off x="3936343" y="2628520"/>
              <a:ext cx="573213" cy="30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0" cap="none" spc="0" normalizeH="0" baseline="0" noProof="0" dirty="0">
                  <a:solidFill>
                    <a:srgbClr val="FF0000"/>
                  </a:solidFill>
                  <a:latin typeface="Arial" panose="020B0604020202020204" pitchFamily="34" charset="0"/>
                  <a:ea typeface="汉仪旗黑-55简" panose="00020600040101010101" charset="-122"/>
                  <a:cs typeface="+mn-cs"/>
                </a:rPr>
                <a:t>i1 : 2</a:t>
              </a:r>
              <a:endParaRPr kumimoji="0" lang="en-US" altLang="zh-CN" sz="1600" kern="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  <a:cs typeface="+mn-cs"/>
              </a:endParaRPr>
            </a:p>
          </p:txBody>
        </p:sp>
        <p:cxnSp>
          <p:nvCxnSpPr>
            <p:cNvPr id="52255" name="直接连接符 197"/>
            <p:cNvCxnSpPr>
              <a:stCxn id="170" idx="5"/>
              <a:endCxn id="195" idx="1"/>
            </p:cNvCxnSpPr>
            <p:nvPr/>
          </p:nvCxnSpPr>
          <p:spPr>
            <a:xfrm>
              <a:off x="2663177" y="2229807"/>
              <a:ext cx="1041841" cy="519362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4" name="矩形 3"/>
          <p:cNvSpPr/>
          <p:nvPr/>
        </p:nvSpPr>
        <p:spPr>
          <a:xfrm>
            <a:off x="0" y="709295"/>
            <a:ext cx="12216765" cy="76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056370" y="392176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</a:rPr>
              <a:t>条件模式基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0890" y="1480820"/>
            <a:ext cx="3649980" cy="3692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</a:rPr>
              <a:t>构成如图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</a:rPr>
              <a:t>i3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</a:rPr>
              <a:t>条件模式基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algn="l"/>
            <a:endParaRPr lang="zh-CN" altLang="en-US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algn="l"/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</a:rPr>
              <a:t>由图得条件模式基为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</a:rPr>
              <a:t>{i2, i1:2} {i1:2}</a:t>
            </a:r>
            <a:endParaRPr lang="en-US" altLang="zh-CN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algn="l"/>
            <a:endParaRPr lang="en-US" altLang="zh-CN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algn="l"/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</a:rPr>
              <a:t>都满足最小支持度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</a:rPr>
              <a:t>2</a:t>
            </a:r>
            <a:endParaRPr lang="en-US" altLang="zh-CN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algn="l"/>
            <a:endParaRPr lang="en-US" altLang="zh-CN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algn="l"/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</a:rPr>
              <a:t>故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</a:rPr>
              <a:t>i3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</a:rPr>
              <a:t>的条件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</a:rPr>
              <a:t>FP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</a:rPr>
              <a:t>树记为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algn="ctr"/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{i2, i1:2} {i1:2}</a:t>
            </a:r>
            <a:endParaRPr lang="en-US" altLang="zh-CN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  <a:p>
            <a:pPr algn="ctr"/>
            <a:endParaRPr lang="en-US" altLang="zh-CN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algn="l"/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</a:rPr>
              <a:t>产生的频繁模式为：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algn="l"/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</a:rPr>
              <a:t>{i2, i3:4}</a:t>
            </a:r>
            <a:endParaRPr lang="en-US" altLang="zh-CN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algn="l"/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</a:rPr>
              <a:t>{i1, i3:4}</a:t>
            </a:r>
            <a:endParaRPr lang="en-US" altLang="zh-CN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algn="l"/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</a:rPr>
              <a:t>{i2, i1, i3:2}</a:t>
            </a:r>
            <a:endParaRPr lang="en-US" altLang="zh-CN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6723380" cy="826135"/>
          </a:xfrm>
        </p:spPr>
        <p:txBody>
          <a:bodyPr>
            <a:normAutofit/>
          </a:bodyPr>
          <a:p>
            <a:r>
              <a:rPr lang="en-US" altLang="zh-CN" sz="3110">
                <a:latin typeface="Arial" panose="020B0604020202020204" pitchFamily="34" charset="0"/>
                <a:ea typeface="汉仪粗黑 简" panose="00020600040101010101" charset="-122"/>
              </a:rPr>
              <a:t>2.</a:t>
            </a:r>
            <a:r>
              <a:rPr lang="zh-CN" altLang="en-US" sz="3110">
                <a:latin typeface="Arial" panose="020B0604020202020204" pitchFamily="34" charset="0"/>
                <a:ea typeface="汉仪粗黑 简" panose="00020600040101010101" charset="-122"/>
              </a:rPr>
              <a:t>求</a:t>
            </a:r>
            <a:r>
              <a:rPr lang="en-US" altLang="zh-CN" sz="3110">
                <a:latin typeface="Arial" panose="020B0604020202020204" pitchFamily="34" charset="0"/>
                <a:ea typeface="汉仪粗黑 简" panose="00020600040101010101" charset="-122"/>
              </a:rPr>
              <a:t>I1</a:t>
            </a:r>
            <a:r>
              <a:rPr lang="zh-CN" altLang="en-US" sz="3110">
                <a:latin typeface="Arial" panose="020B0604020202020204" pitchFamily="34" charset="0"/>
                <a:ea typeface="汉仪粗黑 简" panose="00020600040101010101" charset="-122"/>
              </a:rPr>
              <a:t>的条件</a:t>
            </a:r>
            <a:r>
              <a:rPr lang="en-US" altLang="zh-CN" sz="3110">
                <a:latin typeface="Arial" panose="020B0604020202020204" pitchFamily="34" charset="0"/>
                <a:ea typeface="汉仪粗黑 简" panose="00020600040101010101" charset="-122"/>
              </a:rPr>
              <a:t>FP</a:t>
            </a:r>
            <a:r>
              <a:rPr lang="zh-CN" altLang="en-US" sz="3110">
                <a:latin typeface="Arial" panose="020B0604020202020204" pitchFamily="34" charset="0"/>
                <a:ea typeface="汉仪粗黑 简" panose="00020600040101010101" charset="-122"/>
              </a:rPr>
              <a:t>树和频繁模式</a:t>
            </a:r>
            <a:endParaRPr lang="zh-CN" altLang="en-US" sz="3110"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709295"/>
            <a:ext cx="12216765" cy="76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056370" y="392176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</a:rPr>
              <a:t>条件模式基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0890" y="1480820"/>
            <a:ext cx="276098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</a:rPr>
              <a:t>构成如图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</a:rPr>
              <a:t>i1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</a:rPr>
              <a:t>条件模式基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algn="l"/>
            <a:endParaRPr lang="zh-CN" altLang="en-US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algn="l"/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</a:rPr>
              <a:t>由图得条件模式基为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</a:rPr>
              <a:t>{i2:4}</a:t>
            </a:r>
            <a:endParaRPr lang="en-US" altLang="zh-CN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algn="l"/>
            <a:endParaRPr lang="en-US" altLang="zh-CN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algn="l"/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</a:rPr>
              <a:t>都满足最小支持度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</a:rPr>
              <a:t>2</a:t>
            </a:r>
            <a:endParaRPr lang="en-US" altLang="zh-CN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algn="l"/>
            <a:endParaRPr lang="en-US" altLang="zh-CN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algn="l"/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</a:rPr>
              <a:t>故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</a:rPr>
              <a:t>i1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</a:rPr>
              <a:t>的条件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</a:rPr>
              <a:t>FP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</a:rPr>
              <a:t>树记为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algn="ctr"/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{i2:4}</a:t>
            </a:r>
            <a:endParaRPr lang="en-US" altLang="zh-CN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  <a:p>
            <a:pPr algn="ctr"/>
            <a:endParaRPr lang="en-US" altLang="zh-CN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algn="l"/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</a:rPr>
              <a:t>产生的频繁模式为：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algn="l"/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</a:rPr>
              <a:t>{i2, i1:4}</a:t>
            </a:r>
            <a:endParaRPr lang="en-US" altLang="zh-CN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grpSp>
        <p:nvGrpSpPr>
          <p:cNvPr id="3" name="组合 168"/>
          <p:cNvGrpSpPr/>
          <p:nvPr/>
        </p:nvGrpSpPr>
        <p:grpSpPr>
          <a:xfrm>
            <a:off x="8530346" y="1780540"/>
            <a:ext cx="2143869" cy="1146779"/>
            <a:chOff x="1975668" y="1934005"/>
            <a:chExt cx="1864813" cy="1020497"/>
          </a:xfrm>
        </p:grpSpPr>
        <p:sp>
          <p:nvSpPr>
            <p:cNvPr id="7" name="椭圆 6"/>
            <p:cNvSpPr/>
            <p:nvPr/>
          </p:nvSpPr>
          <p:spPr>
            <a:xfrm>
              <a:off x="2483473" y="2050103"/>
              <a:ext cx="210536" cy="21053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" name="文本框 17"/>
            <p:cNvSpPr txBox="1"/>
            <p:nvPr/>
          </p:nvSpPr>
          <p:spPr>
            <a:xfrm>
              <a:off x="2707072" y="1934005"/>
              <a:ext cx="1133409" cy="30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0" cap="none" spc="0" normalizeH="0" baseline="0" noProof="0" dirty="0">
                  <a:solidFill>
                    <a:srgbClr val="FF0000"/>
                  </a:solidFill>
                  <a:latin typeface="Arial" panose="020B0604020202020204" pitchFamily="34" charset="0"/>
                  <a:ea typeface="汉仪旗黑-55简" panose="00020600040101010101" charset="-122"/>
                  <a:cs typeface="+mn-cs"/>
                </a:rPr>
                <a:t>Root</a:t>
              </a:r>
              <a:endParaRPr kumimoji="0" lang="en-US" altLang="zh-CN" sz="1600" kern="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  <a:cs typeface="+mn-cs"/>
              </a:endParaRPr>
            </a:p>
          </p:txBody>
        </p:sp>
        <p:cxnSp>
          <p:nvCxnSpPr>
            <p:cNvPr id="9" name="直接连接符 171"/>
            <p:cNvCxnSpPr>
              <a:stCxn id="7" idx="3"/>
            </p:cNvCxnSpPr>
            <p:nvPr/>
          </p:nvCxnSpPr>
          <p:spPr>
            <a:xfrm flipH="1">
              <a:off x="2129246" y="2229807"/>
              <a:ext cx="385059" cy="539519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0" name="椭圆 9"/>
            <p:cNvSpPr/>
            <p:nvPr/>
          </p:nvSpPr>
          <p:spPr>
            <a:xfrm>
              <a:off x="1975668" y="2743966"/>
              <a:ext cx="210536" cy="21053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" name="文本框 22"/>
            <p:cNvSpPr txBox="1"/>
            <p:nvPr/>
          </p:nvSpPr>
          <p:spPr>
            <a:xfrm>
              <a:off x="2172948" y="2622403"/>
              <a:ext cx="1133409" cy="30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0" cap="none" spc="0" normalizeH="0" baseline="0" noProof="0" dirty="0">
                  <a:solidFill>
                    <a:srgbClr val="FF0000"/>
                  </a:solidFill>
                  <a:latin typeface="Arial" panose="020B0604020202020204" pitchFamily="34" charset="0"/>
                  <a:ea typeface="汉仪旗黑-55简" panose="00020600040101010101" charset="-122"/>
                  <a:cs typeface="+mn-cs"/>
                </a:rPr>
                <a:t>i2 : 4</a:t>
              </a:r>
              <a:endParaRPr kumimoji="0" lang="en-US" altLang="zh-CN" sz="1600" kern="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GRjZjBhZGRhZTYwZWI3OWIwYmI5YmM3ODYxNzI1NDQifQ=="/>
  <p:tag name="FULLTEXTBEAUTIFYED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WPS 演示</Application>
  <PresentationFormat>宽屏</PresentationFormat>
  <Paragraphs>76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Arial Unicode MS</vt:lpstr>
      <vt:lpstr>汉仪劲楷简</vt:lpstr>
      <vt:lpstr>Georgia</vt:lpstr>
      <vt:lpstr>汉仪粗黑 简</vt:lpstr>
      <vt:lpstr>汉仪旗黑-55简</vt:lpstr>
      <vt:lpstr>Century Gothic</vt:lpstr>
      <vt:lpstr>Office 主题</vt:lpstr>
      <vt:lpstr>PowerPoint 演示文稿</vt:lpstr>
      <vt:lpstr>PowerPoint 演示文稿</vt:lpstr>
      <vt:lpstr>已知FP树</vt:lpstr>
      <vt:lpstr>1.求I3的条件FP树和频繁模式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原木力</cp:lastModifiedBy>
  <cp:revision>36</cp:revision>
  <dcterms:created xsi:type="dcterms:W3CDTF">2022-10-11T06:23:52Z</dcterms:created>
  <dcterms:modified xsi:type="dcterms:W3CDTF">2022-10-11T06:51:08Z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D87529314EAE47A7A0DE721A827F7EB0</vt:lpwstr>
  </property>
  <property fmtid="{D5CDD505-2E9C-101B-9397-08002B2CF9AE}" pid="3" name="KSOProductBuildVer">
    <vt:lpwstr>2052-11.1.0.12358</vt:lpwstr>
  </property>
</Properties>
</file>