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5" r:id="rId2"/>
    <p:sldId id="332" r:id="rId3"/>
    <p:sldId id="312" r:id="rId4"/>
    <p:sldId id="331" r:id="rId5"/>
    <p:sldId id="459" r:id="rId6"/>
    <p:sldId id="461" r:id="rId7"/>
    <p:sldId id="460" r:id="rId8"/>
    <p:sldId id="465" r:id="rId9"/>
    <p:sldId id="464" r:id="rId10"/>
    <p:sldId id="511" r:id="rId11"/>
    <p:sldId id="453" r:id="rId12"/>
    <p:sldId id="454" r:id="rId13"/>
    <p:sldId id="455" r:id="rId14"/>
    <p:sldId id="457" r:id="rId15"/>
    <p:sldId id="515" r:id="rId16"/>
    <p:sldId id="463" r:id="rId17"/>
    <p:sldId id="286" r:id="rId18"/>
    <p:sldId id="476" r:id="rId19"/>
    <p:sldId id="315" r:id="rId20"/>
    <p:sldId id="513" r:id="rId21"/>
    <p:sldId id="471" r:id="rId22"/>
    <p:sldId id="474" r:id="rId23"/>
    <p:sldId id="472" r:id="rId24"/>
    <p:sldId id="475" r:id="rId25"/>
    <p:sldId id="514" r:id="rId26"/>
    <p:sldId id="470" r:id="rId27"/>
    <p:sldId id="473" r:id="rId28"/>
    <p:sldId id="262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3"/>
    <a:srgbClr val="1F2937"/>
    <a:srgbClr val="003B81"/>
    <a:srgbClr val="263238"/>
    <a:srgbClr val="016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3" autoAdjust="0"/>
    <p:restoredTop sz="94774"/>
  </p:normalViewPr>
  <p:slideViewPr>
    <p:cSldViewPr snapToGrid="0">
      <p:cViewPr varScale="1">
        <p:scale>
          <a:sx n="107" d="100"/>
          <a:sy n="107" d="100"/>
        </p:scale>
        <p:origin x="184" y="1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3A811-BE8E-4647-A13C-5E317BB80D09}" type="datetimeFigureOut">
              <a:rPr kumimoji="1" lang="zh-CN" altLang="en-US" smtClean="0"/>
              <a:t>2024/4/26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3CFF-A9CD-8E43-A630-806EFD353B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35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这个过程中会发生什么步骤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3CFF-A9CD-8E43-A630-806EFD353B9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42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969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79" y="1338496"/>
            <a:ext cx="9836728" cy="930879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77" y="3638453"/>
            <a:ext cx="9803476" cy="54285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005C018-3C11-A344-A572-3676835CD0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21" y="5830321"/>
            <a:ext cx="1962979" cy="6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969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79" y="1338496"/>
            <a:ext cx="9836728" cy="930879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77" y="3638453"/>
            <a:ext cx="9803476" cy="54285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5E46E28-8AAC-5B4E-AB7D-341D0472F7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21" y="5830321"/>
            <a:ext cx="1962979" cy="6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样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/>
        </p:nvSpPr>
        <p:spPr>
          <a:xfrm>
            <a:off x="0" y="1587500"/>
            <a:ext cx="12192000" cy="3200400"/>
          </a:xfrm>
          <a:prstGeom prst="rect">
            <a:avLst/>
          </a:prstGeom>
          <a:solidFill>
            <a:srgbClr val="003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303" y="2890148"/>
            <a:ext cx="7824469" cy="77576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BEBEE6F-A61F-C94B-A04B-D349F3EAC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21" y="5830321"/>
            <a:ext cx="1962979" cy="639878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CA4D4AF9-2371-AC4B-BA64-852E844943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8" y="0"/>
            <a:ext cx="723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样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/>
        </p:nvSpPr>
        <p:spPr>
          <a:xfrm>
            <a:off x="0" y="1587500"/>
            <a:ext cx="12192000" cy="3200400"/>
          </a:xfrm>
          <a:prstGeom prst="rect">
            <a:avLst/>
          </a:prstGeom>
          <a:solidFill>
            <a:srgbClr val="016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303" y="2890148"/>
            <a:ext cx="7824469" cy="77576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65D4F5-8A7E-A545-823D-872343559C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21" y="5830321"/>
            <a:ext cx="1962979" cy="639878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A4085ED0-F970-8A48-8FBE-09CF3DF5E2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8" y="0"/>
            <a:ext cx="723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样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7157"/>
            <a:ext cx="10515600" cy="543533"/>
          </a:xfrm>
        </p:spPr>
        <p:txBody>
          <a:bodyPr>
            <a:noAutofit/>
          </a:bodyPr>
          <a:lstStyle>
            <a:lvl1pPr>
              <a:defRPr sz="36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1556"/>
            <a:ext cx="10515600" cy="3682540"/>
          </a:xfrm>
        </p:spPr>
        <p:txBody>
          <a:bodyPr/>
          <a:lstStyle>
            <a:lvl1pPr marL="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5C8EA93-9DB8-3840-A010-BE156CCCA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21" y="5830321"/>
            <a:ext cx="1962979" cy="639878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8D08A876-BFD3-4649-811C-4BE6E52245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8" y="0"/>
            <a:ext cx="723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样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7157"/>
            <a:ext cx="10515600" cy="543533"/>
          </a:xfrm>
        </p:spPr>
        <p:txBody>
          <a:bodyPr>
            <a:noAutofit/>
          </a:bodyPr>
          <a:lstStyle>
            <a:lvl1pPr>
              <a:defRPr sz="36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5259"/>
            <a:ext cx="10515600" cy="315883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19152" y="1903845"/>
            <a:ext cx="10585449" cy="5238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3B81"/>
                </a:solidFill>
              </a:defRPr>
            </a:lvl2pPr>
            <a:lvl3pPr>
              <a:defRPr>
                <a:solidFill>
                  <a:srgbClr val="003B81"/>
                </a:solidFill>
              </a:defRPr>
            </a:lvl3pPr>
            <a:lvl4pPr>
              <a:defRPr>
                <a:solidFill>
                  <a:srgbClr val="003B81"/>
                </a:solidFill>
              </a:defRPr>
            </a:lvl4pPr>
            <a:lvl5pPr>
              <a:defRPr>
                <a:solidFill>
                  <a:srgbClr val="003B8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7D1CBCB-CA66-5244-83F2-06A1D19B6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21" y="5830321"/>
            <a:ext cx="1962979" cy="639878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C0E0640A-1A2D-8B48-8E88-5A10CE525D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8" y="0"/>
            <a:ext cx="723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7157"/>
            <a:ext cx="10515600" cy="543533"/>
          </a:xfrm>
        </p:spPr>
        <p:txBody>
          <a:bodyPr>
            <a:noAutofit/>
          </a:bodyPr>
          <a:lstStyle>
            <a:lvl1pPr>
              <a:defRPr sz="36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85259"/>
            <a:ext cx="5058295" cy="315883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19152" y="1903845"/>
            <a:ext cx="10585449" cy="5238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3B81"/>
                </a:solidFill>
              </a:defRPr>
            </a:lvl2pPr>
            <a:lvl3pPr>
              <a:defRPr>
                <a:solidFill>
                  <a:srgbClr val="003B81"/>
                </a:solidFill>
              </a:defRPr>
            </a:lvl3pPr>
            <a:lvl4pPr>
              <a:defRPr>
                <a:solidFill>
                  <a:srgbClr val="003B81"/>
                </a:solidFill>
              </a:defRPr>
            </a:lvl4pPr>
            <a:lvl5pPr>
              <a:defRPr>
                <a:solidFill>
                  <a:srgbClr val="003B8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martArt 占位符 5"/>
          <p:cNvSpPr>
            <a:spLocks noGrp="1"/>
          </p:cNvSpPr>
          <p:nvPr>
            <p:ph type="dgm" sz="quarter" idx="11"/>
          </p:nvPr>
        </p:nvSpPr>
        <p:spPr>
          <a:xfrm>
            <a:off x="7182196" y="3133899"/>
            <a:ext cx="3347259" cy="2136371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icon to add SmartArt graphic</a:t>
            </a:r>
            <a:endParaRPr lang="zh-CN" altLang="en-US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0F12DD-8F7C-EA47-BD66-DF4D53258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21" y="5830321"/>
            <a:ext cx="1962979" cy="639878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957C22CF-861C-4349-BF6A-E569ABF04F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8" y="0"/>
            <a:ext cx="723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0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 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7157"/>
            <a:ext cx="10515600" cy="543533"/>
          </a:xfrm>
        </p:spPr>
        <p:txBody>
          <a:bodyPr>
            <a:noAutofit/>
          </a:bodyPr>
          <a:lstStyle>
            <a:lvl1pPr>
              <a:defRPr sz="36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85259"/>
            <a:ext cx="5058295" cy="315883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19152" y="1903845"/>
            <a:ext cx="10585449" cy="5238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3B81"/>
                </a:solidFill>
              </a:defRPr>
            </a:lvl2pPr>
            <a:lvl3pPr>
              <a:defRPr>
                <a:solidFill>
                  <a:srgbClr val="003B81"/>
                </a:solidFill>
              </a:defRPr>
            </a:lvl3pPr>
            <a:lvl4pPr>
              <a:defRPr>
                <a:solidFill>
                  <a:srgbClr val="003B81"/>
                </a:solidFill>
              </a:defRPr>
            </a:lvl4pPr>
            <a:lvl5pPr>
              <a:defRPr>
                <a:solidFill>
                  <a:srgbClr val="003B8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117167" y="2586039"/>
            <a:ext cx="5276851" cy="3157537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3301B15-9A2B-1A49-BA3A-6FDB7ABE6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21" y="5830321"/>
            <a:ext cx="1962979" cy="639878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6015599E-B7D8-434B-AD11-DA8F5B194E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8" y="0"/>
            <a:ext cx="723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335242"/>
            <a:ext cx="10515600" cy="1325563"/>
          </a:xfrm>
        </p:spPr>
        <p:txBody>
          <a:bodyPr/>
          <a:lstStyle>
            <a:lvl1pPr algn="ctr">
              <a:defRPr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BC4037D-198D-7145-B48D-1E411A485D91}" type="datetimeFigureOut">
              <a:rPr lang="zh-CN" altLang="en-US"/>
              <a:pPr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FF5DF00-D922-BC43-8C56-82E5C858CEC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1999" cy="4829175"/>
          </a:xfrm>
        </p:spPr>
      </p:pic>
      <p:sp>
        <p:nvSpPr>
          <p:cNvPr id="2" name="矩形 1"/>
          <p:cNvSpPr/>
          <p:nvPr/>
        </p:nvSpPr>
        <p:spPr>
          <a:xfrm>
            <a:off x="1" y="1143000"/>
            <a:ext cx="9496426" cy="2266950"/>
          </a:xfrm>
          <a:prstGeom prst="rect">
            <a:avLst/>
          </a:prstGeom>
          <a:solidFill>
            <a:srgbClr val="BDD7E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100" name="标题 6"/>
          <p:cNvSpPr>
            <a:spLocks noGrp="1"/>
          </p:cNvSpPr>
          <p:nvPr>
            <p:ph type="ctrTitle"/>
          </p:nvPr>
        </p:nvSpPr>
        <p:spPr>
          <a:xfrm>
            <a:off x="466346" y="1338263"/>
            <a:ext cx="7378700" cy="9318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90"/>
                </a:solidFill>
                <a:latin typeface="微软雅黑" charset="0"/>
                <a:ea typeface="微软雅黑" charset="0"/>
              </a:rPr>
              <a:t>Data Cleaning in CLHLS: practice in STATA and R</a:t>
            </a:r>
            <a:br>
              <a:rPr lang="zh-CN" altLang="zh-CN" dirty="0">
                <a:solidFill>
                  <a:srgbClr val="000090"/>
                </a:solidFill>
                <a:latin typeface="微软雅黑" charset="0"/>
                <a:ea typeface="微软雅黑" charset="0"/>
              </a:rPr>
            </a:br>
            <a:endParaRPr lang="zh-CN" altLang="en-US" dirty="0">
              <a:solidFill>
                <a:srgbClr val="00009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副标题 7">
            <a:extLst>
              <a:ext uri="{FF2B5EF4-FFF2-40B4-BE49-F238E27FC236}">
                <a16:creationId xmlns:a16="http://schemas.microsoft.com/office/drawing/2014/main" id="{2542EEE9-8D36-4D61-AD8C-2F4CCB0F055A}"/>
              </a:ext>
            </a:extLst>
          </p:cNvPr>
          <p:cNvSpPr txBox="1">
            <a:spLocks/>
          </p:cNvSpPr>
          <p:nvPr/>
        </p:nvSpPr>
        <p:spPr bwMode="auto">
          <a:xfrm>
            <a:off x="466346" y="6177300"/>
            <a:ext cx="7378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90"/>
                </a:solidFill>
                <a:latin typeface="Calibri"/>
                <a:ea typeface="微软雅黑" charset="0"/>
                <a:cs typeface="Calibri"/>
              </a:rPr>
              <a:t>Xian</a:t>
            </a:r>
            <a:r>
              <a:rPr lang="zh-CN" altLang="en-US" sz="2000" b="1" dirty="0">
                <a:solidFill>
                  <a:srgbClr val="000090"/>
                </a:solidFill>
                <a:latin typeface="Calibri"/>
                <a:ea typeface="微软雅黑" charset="0"/>
                <a:cs typeface="Calibri"/>
              </a:rPr>
              <a:t> </a:t>
            </a:r>
            <a:r>
              <a:rPr lang="en-US" altLang="zh-CN" sz="2000" b="1" dirty="0">
                <a:solidFill>
                  <a:srgbClr val="000090"/>
                </a:solidFill>
                <a:latin typeface="Calibri"/>
                <a:ea typeface="微软雅黑" charset="0"/>
                <a:cs typeface="Calibri"/>
              </a:rPr>
              <a:t>Zhang</a:t>
            </a:r>
            <a:endParaRPr lang="zh-CN" altLang="en-US" sz="2000" b="1" dirty="0">
              <a:solidFill>
                <a:srgbClr val="000090"/>
              </a:solidFill>
              <a:latin typeface="Calibri"/>
              <a:ea typeface="微软雅黑" charset="0"/>
              <a:cs typeface="Calibri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135A84C9-C5D9-FC53-F856-E02CD44C4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1206500" y="512564"/>
            <a:ext cx="1004569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kumimoji="1" lang="zh-CN" altLang="en-US" sz="3600" dirty="0"/>
              <a:t> </a:t>
            </a:r>
            <a:endParaRPr lang="zh-CN" altLang="en-US" sz="3600" b="1" dirty="0">
              <a:solidFill>
                <a:srgbClr val="3561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089-05B5-4C71-DFE9-36C8262C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9152" y="1885125"/>
            <a:ext cx="10585449" cy="542595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BB9EBE4-69DA-8486-FAA2-C5E7FF5B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53" y="261888"/>
            <a:ext cx="7886700" cy="5429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2.1 Data Structure: General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026" name="Picture 2" descr="Cross-sectional vs longitudinal studies">
            <a:extLst>
              <a:ext uri="{FF2B5EF4-FFF2-40B4-BE49-F238E27FC236}">
                <a16:creationId xmlns:a16="http://schemas.microsoft.com/office/drawing/2014/main" id="{96191251-6A94-7D2B-991D-D303F7DC0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t="5660" r="49265" b="15663"/>
          <a:stretch/>
        </p:blipFill>
        <p:spPr bwMode="auto">
          <a:xfrm>
            <a:off x="460407" y="774501"/>
            <a:ext cx="3746274" cy="348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ross-sectional vs longitudinal studies">
            <a:extLst>
              <a:ext uri="{FF2B5EF4-FFF2-40B4-BE49-F238E27FC236}">
                <a16:creationId xmlns:a16="http://schemas.microsoft.com/office/drawing/2014/main" id="{765600D4-A7D2-A9AB-C51F-A6864862D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8" t="7938" r="5542" b="10383"/>
          <a:stretch/>
        </p:blipFill>
        <p:spPr bwMode="auto">
          <a:xfrm>
            <a:off x="7600500" y="813141"/>
            <a:ext cx="3385000" cy="361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ross-sectional vs longitudinal studies">
            <a:extLst>
              <a:ext uri="{FF2B5EF4-FFF2-40B4-BE49-F238E27FC236}">
                <a16:creationId xmlns:a16="http://schemas.microsoft.com/office/drawing/2014/main" id="{39AF53E6-7FC2-97BD-10A1-EEF3E816C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8" t="23917" r="5542" b="10383"/>
          <a:stretch/>
        </p:blipFill>
        <p:spPr bwMode="auto">
          <a:xfrm>
            <a:off x="3967200" y="1611085"/>
            <a:ext cx="3385000" cy="290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F7EAE76A-6E4D-E729-675C-6F13CBFE5755}"/>
              </a:ext>
            </a:extLst>
          </p:cNvPr>
          <p:cNvSpPr txBox="1">
            <a:spLocks/>
          </p:cNvSpPr>
          <p:nvPr/>
        </p:nvSpPr>
        <p:spPr>
          <a:xfrm>
            <a:off x="4290816" y="1145603"/>
            <a:ext cx="7780352" cy="411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800" b="1" dirty="0">
                <a:latin typeface="微软雅黑" charset="0"/>
                <a:ea typeface="微软雅黑" charset="0"/>
                <a:cs typeface="微软雅黑" charset="0"/>
              </a:rPr>
              <a:t>Mixed cross-sectional Study</a:t>
            </a:r>
            <a:endParaRPr lang="zh-CN" altLang="en-US" sz="18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6" name="Picture 2" descr="Cross-sectional vs longitudinal studies">
            <a:extLst>
              <a:ext uri="{FF2B5EF4-FFF2-40B4-BE49-F238E27FC236}">
                <a16:creationId xmlns:a16="http://schemas.microsoft.com/office/drawing/2014/main" id="{D20840A3-D268-8966-B72B-6ECEF172E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8" t="39184" r="69192" b="57312"/>
          <a:stretch/>
        </p:blipFill>
        <p:spPr bwMode="auto">
          <a:xfrm>
            <a:off x="5356483" y="2457457"/>
            <a:ext cx="700481" cy="15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oss-sectional vs longitudinal studies">
            <a:extLst>
              <a:ext uri="{FF2B5EF4-FFF2-40B4-BE49-F238E27FC236}">
                <a16:creationId xmlns:a16="http://schemas.microsoft.com/office/drawing/2014/main" id="{205B878D-71D6-014D-31F2-E6CEB118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8" t="39184" r="69192" b="57312"/>
          <a:stretch/>
        </p:blipFill>
        <p:spPr bwMode="auto">
          <a:xfrm>
            <a:off x="5356484" y="2147063"/>
            <a:ext cx="700481" cy="15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ross-sectional vs longitudinal studies">
            <a:extLst>
              <a:ext uri="{FF2B5EF4-FFF2-40B4-BE49-F238E27FC236}">
                <a16:creationId xmlns:a16="http://schemas.microsoft.com/office/drawing/2014/main" id="{991F5962-04F8-B007-9E80-E6E04D9EE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8" t="39184" r="69192" b="57312"/>
          <a:stretch/>
        </p:blipFill>
        <p:spPr bwMode="auto">
          <a:xfrm>
            <a:off x="5356484" y="2302260"/>
            <a:ext cx="700481" cy="15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ross-sectional vs longitudinal studies">
            <a:extLst>
              <a:ext uri="{FF2B5EF4-FFF2-40B4-BE49-F238E27FC236}">
                <a16:creationId xmlns:a16="http://schemas.microsoft.com/office/drawing/2014/main" id="{2FEB35AB-CB07-397B-F015-4FDF61097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8" t="42531" r="69192" b="53965"/>
          <a:stretch/>
        </p:blipFill>
        <p:spPr bwMode="auto">
          <a:xfrm>
            <a:off x="6296504" y="2136325"/>
            <a:ext cx="700481" cy="15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ross-sectional vs longitudinal studies">
            <a:extLst>
              <a:ext uri="{FF2B5EF4-FFF2-40B4-BE49-F238E27FC236}">
                <a16:creationId xmlns:a16="http://schemas.microsoft.com/office/drawing/2014/main" id="{088C7C47-360E-1D1A-42BB-FA87E0445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8" t="42531" r="69192" b="53965"/>
          <a:stretch/>
        </p:blipFill>
        <p:spPr bwMode="auto">
          <a:xfrm>
            <a:off x="6296504" y="2289587"/>
            <a:ext cx="700481" cy="15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ross-sectional vs longitudinal studies">
            <a:extLst>
              <a:ext uri="{FF2B5EF4-FFF2-40B4-BE49-F238E27FC236}">
                <a16:creationId xmlns:a16="http://schemas.microsoft.com/office/drawing/2014/main" id="{EE359349-8813-6D78-E9CB-21F998D13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8" t="42531" r="69192" b="53965"/>
          <a:stretch/>
        </p:blipFill>
        <p:spPr bwMode="auto">
          <a:xfrm>
            <a:off x="6296504" y="2444784"/>
            <a:ext cx="700481" cy="15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1206500" y="512564"/>
            <a:ext cx="1004569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kumimoji="1" lang="zh-CN" altLang="en-US" sz="3600" dirty="0"/>
              <a:t> </a:t>
            </a:r>
            <a:r>
              <a:rPr kumimoji="1" lang="en-US" altLang="zh-CN" sz="3600" dirty="0"/>
              <a:t>2.2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Data </a:t>
            </a:r>
            <a:r>
              <a:rPr kumimoji="1" lang="en-US" altLang="zh-CN" sz="3600" dirty="0" err="1"/>
              <a:t>strucutre</a:t>
            </a:r>
            <a:r>
              <a:rPr kumimoji="1" lang="en-US" altLang="zh-CN" sz="3600" dirty="0"/>
              <a:t> in CLHLS</a:t>
            </a:r>
            <a:endParaRPr lang="zh-CN" altLang="en-US" sz="3600" b="1" dirty="0">
              <a:solidFill>
                <a:srgbClr val="3561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089-05B5-4C71-DFE9-36C8262C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3275" y="1348468"/>
            <a:ext cx="10585449" cy="54259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 Box/Healthy Aging - CLHLS - NEW/A0</a:t>
            </a:r>
            <a:r>
              <a:rPr lang="en-US" altLang="zh-CN" dirty="0"/>
              <a:t>2</a:t>
            </a:r>
            <a:r>
              <a:rPr lang="zh-CN" altLang="en-US" dirty="0"/>
              <a:t> Recoded Data and Code/1 Stata/”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  <p:pic>
        <p:nvPicPr>
          <p:cNvPr id="5" name="内容占位符 5" descr="图形用户界面, 文本, 应用程序&#10;&#10;描述已自动生成">
            <a:extLst>
              <a:ext uri="{FF2B5EF4-FFF2-40B4-BE49-F238E27FC236}">
                <a16:creationId xmlns:a16="http://schemas.microsoft.com/office/drawing/2014/main" id="{8BDDE1E5-40DE-7D30-9579-D5D3D6DAC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512" y="2063392"/>
            <a:ext cx="4713674" cy="4028478"/>
          </a:xfrm>
        </p:spPr>
      </p:pic>
    </p:spTree>
    <p:extLst>
      <p:ext uri="{BB962C8B-B14F-4D97-AF65-F5344CB8AC3E}">
        <p14:creationId xmlns:p14="http://schemas.microsoft.com/office/powerpoint/2010/main" val="45904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1206500" y="512564"/>
            <a:ext cx="1004569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kumimoji="1" lang="zh-CN" altLang="en-US" sz="3600" dirty="0"/>
              <a:t> </a:t>
            </a:r>
            <a:endParaRPr lang="zh-CN" altLang="en-US" sz="3600" b="1" dirty="0">
              <a:solidFill>
                <a:srgbClr val="3561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089-05B5-4C71-DFE9-36C8262C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9152" y="1885125"/>
            <a:ext cx="10585449" cy="542595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1EE571AD-E6E7-0D44-13D8-C131A60AC2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61" y="833002"/>
            <a:ext cx="9121104" cy="601288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BB9EBE4-69DA-8486-FAA2-C5E7FF5B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53" y="261888"/>
            <a:ext cx="7886700" cy="5429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2.3.1 Different versions of datasets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5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1206500" y="512564"/>
            <a:ext cx="1004569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kumimoji="1" lang="zh-CN" altLang="en-US" sz="3600" dirty="0"/>
              <a:t> </a:t>
            </a:r>
            <a:endParaRPr lang="zh-CN" altLang="en-US" sz="3600" b="1" dirty="0">
              <a:solidFill>
                <a:srgbClr val="3561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089-05B5-4C71-DFE9-36C8262C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9152" y="1885125"/>
            <a:ext cx="10585449" cy="542595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16" name="内容占位符 5">
            <a:extLst>
              <a:ext uri="{FF2B5EF4-FFF2-40B4-BE49-F238E27FC236}">
                <a16:creationId xmlns:a16="http://schemas.microsoft.com/office/drawing/2014/main" id="{F649B14A-0EF5-D9B9-A108-AB8B533CF8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61" y="833002"/>
            <a:ext cx="9121104" cy="6012889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EA4501E1-8B11-A4BD-650D-85961F83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53" y="261888"/>
            <a:ext cx="7886700" cy="5429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2.3.1 Different versions of datasets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71C33E-7598-EB5E-FC37-5A571E2BC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47" r="75705"/>
          <a:stretch/>
        </p:blipFill>
        <p:spPr>
          <a:xfrm>
            <a:off x="9339537" y="2244560"/>
            <a:ext cx="2139402" cy="20636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3333C2-7540-074C-120B-A66C214E96A4}"/>
              </a:ext>
            </a:extLst>
          </p:cNvPr>
          <p:cNvSpPr/>
          <p:nvPr/>
        </p:nvSpPr>
        <p:spPr>
          <a:xfrm>
            <a:off x="2483141" y="977634"/>
            <a:ext cx="620786" cy="4949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D2C29C-3841-631B-4DC0-8B4A3E5BF317}"/>
              </a:ext>
            </a:extLst>
          </p:cNvPr>
          <p:cNvSpPr/>
          <p:nvPr/>
        </p:nvSpPr>
        <p:spPr>
          <a:xfrm>
            <a:off x="2483141" y="1717263"/>
            <a:ext cx="1828800" cy="4949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C3040-BC65-43A7-ECA1-B1EB9762EA53}"/>
              </a:ext>
            </a:extLst>
          </p:cNvPr>
          <p:cNvSpPr/>
          <p:nvPr/>
        </p:nvSpPr>
        <p:spPr>
          <a:xfrm>
            <a:off x="2483140" y="2391178"/>
            <a:ext cx="2936147" cy="4949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CA994-D7E1-A54D-FDB6-6982C4BD96A5}"/>
              </a:ext>
            </a:extLst>
          </p:cNvPr>
          <p:cNvSpPr/>
          <p:nvPr/>
        </p:nvSpPr>
        <p:spPr>
          <a:xfrm>
            <a:off x="2483140" y="3070684"/>
            <a:ext cx="4035106" cy="4949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1AD228-1B96-AD3D-24AC-0C3AD0C8DAAC}"/>
              </a:ext>
            </a:extLst>
          </p:cNvPr>
          <p:cNvSpPr/>
          <p:nvPr/>
        </p:nvSpPr>
        <p:spPr>
          <a:xfrm>
            <a:off x="2483139" y="3859198"/>
            <a:ext cx="5209565" cy="4949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DD44F1-0742-C6D7-9431-C13E6966A491}"/>
              </a:ext>
            </a:extLst>
          </p:cNvPr>
          <p:cNvSpPr/>
          <p:nvPr/>
        </p:nvSpPr>
        <p:spPr>
          <a:xfrm>
            <a:off x="2483139" y="4619694"/>
            <a:ext cx="6400802" cy="4949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C0403A-6A8B-BACA-1856-7B1FC6F63F80}"/>
              </a:ext>
            </a:extLst>
          </p:cNvPr>
          <p:cNvSpPr/>
          <p:nvPr/>
        </p:nvSpPr>
        <p:spPr>
          <a:xfrm>
            <a:off x="2483139" y="5420843"/>
            <a:ext cx="7633984" cy="4949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509376-7078-34D6-FDE4-D154E3561B59}"/>
              </a:ext>
            </a:extLst>
          </p:cNvPr>
          <p:cNvSpPr txBox="1"/>
          <p:nvPr/>
        </p:nvSpPr>
        <p:spPr>
          <a:xfrm>
            <a:off x="5087921" y="741679"/>
            <a:ext cx="704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Cross-sectional dataset: https://duke.app.box.com/folder/139686926006</a:t>
            </a:r>
          </a:p>
        </p:txBody>
      </p:sp>
    </p:spTree>
    <p:extLst>
      <p:ext uri="{BB962C8B-B14F-4D97-AF65-F5344CB8AC3E}">
        <p14:creationId xmlns:p14="http://schemas.microsoft.com/office/powerpoint/2010/main" val="264400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1206500" y="512564"/>
            <a:ext cx="1004569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kumimoji="1" lang="zh-CN" altLang="en-US" sz="3600" dirty="0"/>
              <a:t> </a:t>
            </a:r>
            <a:endParaRPr lang="zh-CN" altLang="en-US" sz="3600" b="1" dirty="0">
              <a:solidFill>
                <a:srgbClr val="3561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089-05B5-4C71-DFE9-36C8262C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9152" y="1885125"/>
            <a:ext cx="10585449" cy="542595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EF3E3451-625F-D273-8B70-4220922420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61" y="833002"/>
            <a:ext cx="9121104" cy="601288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D30CAF8-A672-27D9-E28C-476B3E94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53" y="261888"/>
            <a:ext cx="7886700" cy="5429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2.3.1 Different versions of datasets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630A7-79EB-26A4-1FD7-3F07EAC3C0A9}"/>
              </a:ext>
            </a:extLst>
          </p:cNvPr>
          <p:cNvSpPr txBox="1"/>
          <p:nvPr/>
        </p:nvSpPr>
        <p:spPr>
          <a:xfrm>
            <a:off x="7322436" y="785028"/>
            <a:ext cx="477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Longitudinal </a:t>
            </a:r>
            <a:r>
              <a:rPr lang="en-US" altLang="zh-CN" dirty="0">
                <a:solidFill>
                  <a:srgbClr val="FF0000"/>
                </a:solidFill>
              </a:rPr>
              <a:t>recoded</a:t>
            </a:r>
            <a:r>
              <a:rPr lang="en-US" dirty="0">
                <a:solidFill>
                  <a:srgbClr val="FF0000"/>
                </a:solidFill>
              </a:rPr>
              <a:t> dataset with survival time:</a:t>
            </a:r>
          </a:p>
          <a:p>
            <a:r>
              <a:rPr lang="en-US" dirty="0">
                <a:solidFill>
                  <a:srgbClr val="FF0000"/>
                </a:solidFill>
              </a:rPr>
              <a:t>https://duke.app.box.com/folder/139686071322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A7645-447B-798B-D64F-8EE90E66CA70}"/>
              </a:ext>
            </a:extLst>
          </p:cNvPr>
          <p:cNvSpPr/>
          <p:nvPr/>
        </p:nvSpPr>
        <p:spPr>
          <a:xfrm>
            <a:off x="2483141" y="908806"/>
            <a:ext cx="620786" cy="575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9AEE7-D477-2FB1-2EEA-CBBADCF476D6}"/>
              </a:ext>
            </a:extLst>
          </p:cNvPr>
          <p:cNvSpPr/>
          <p:nvPr/>
        </p:nvSpPr>
        <p:spPr>
          <a:xfrm>
            <a:off x="3633831" y="1648435"/>
            <a:ext cx="620786" cy="5015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3A610-14DD-A730-F731-6DB3838BE58A}"/>
              </a:ext>
            </a:extLst>
          </p:cNvPr>
          <p:cNvSpPr/>
          <p:nvPr/>
        </p:nvSpPr>
        <p:spPr>
          <a:xfrm>
            <a:off x="4783123" y="2361500"/>
            <a:ext cx="620786" cy="4302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DD3AF-EE91-3A77-28D4-B69964CC312A}"/>
              </a:ext>
            </a:extLst>
          </p:cNvPr>
          <p:cNvSpPr/>
          <p:nvPr/>
        </p:nvSpPr>
        <p:spPr>
          <a:xfrm>
            <a:off x="5900520" y="3041008"/>
            <a:ext cx="620786" cy="3623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AB76A3-94E0-F849-9B33-35032A2589E4}"/>
              </a:ext>
            </a:extLst>
          </p:cNvPr>
          <p:cNvSpPr/>
          <p:nvPr/>
        </p:nvSpPr>
        <p:spPr>
          <a:xfrm>
            <a:off x="6997817" y="3809948"/>
            <a:ext cx="620786" cy="2854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C546DB-ED18-23AF-0624-30BF34FD2692}"/>
              </a:ext>
            </a:extLst>
          </p:cNvPr>
          <p:cNvSpPr/>
          <p:nvPr/>
        </p:nvSpPr>
        <p:spPr>
          <a:xfrm>
            <a:off x="8197442" y="4551026"/>
            <a:ext cx="620786" cy="2113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F9CEF-4226-B08D-D149-954720A12FF9}"/>
              </a:ext>
            </a:extLst>
          </p:cNvPr>
          <p:cNvSpPr/>
          <p:nvPr/>
        </p:nvSpPr>
        <p:spPr>
          <a:xfrm>
            <a:off x="9480958" y="5373147"/>
            <a:ext cx="620786" cy="1290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D053F1-EE80-818C-42B7-1D49069D5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77735" r="85854"/>
          <a:stretch/>
        </p:blipFill>
        <p:spPr>
          <a:xfrm>
            <a:off x="8947625" y="2227600"/>
            <a:ext cx="2308238" cy="189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9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1206500" y="512564"/>
            <a:ext cx="1004569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kumimoji="1" lang="zh-CN" altLang="en-US" sz="3600" dirty="0"/>
              <a:t> </a:t>
            </a:r>
            <a:endParaRPr lang="zh-CN" altLang="en-US" sz="3600" b="1" dirty="0">
              <a:solidFill>
                <a:srgbClr val="3561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089-05B5-4C71-DFE9-36C8262C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9152" y="1885125"/>
            <a:ext cx="10585449" cy="542595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BB9EBE4-69DA-8486-FAA2-C5E7FF5B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53" y="261888"/>
            <a:ext cx="7886700" cy="5429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2.3.2 Cleaned Version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69E9E-875C-CE05-7C74-40F66B69B353}"/>
              </a:ext>
            </a:extLst>
          </p:cNvPr>
          <p:cNvSpPr txBox="1"/>
          <p:nvPr/>
        </p:nvSpPr>
        <p:spPr>
          <a:xfrm>
            <a:off x="1091820" y="2192536"/>
            <a:ext cx="6419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none" strike="noStrike" dirty="0">
                <a:effectLst/>
              </a:rPr>
              <a:t>Cross-sectional data: </a:t>
            </a:r>
            <a:r>
              <a:rPr lang="en-US" altLang="zh-CN" sz="2400" u="none" strike="noStrike" dirty="0" err="1">
                <a:effectLst/>
              </a:rPr>
              <a:t>Base_CLHLS_covariants.dta</a:t>
            </a:r>
            <a:endParaRPr kumimoji="1" lang="en-US" altLang="zh-CN" sz="2400" u="none" strike="noStrike" dirty="0">
              <a:effectLst/>
            </a:endParaRPr>
          </a:p>
          <a:p>
            <a:r>
              <a:rPr lang="en-US" altLang="zh-CN" sz="2400" u="none" strike="noStrike" dirty="0">
                <a:effectLst/>
              </a:rPr>
              <a:t>Longitudinal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data: Panel_CLHLS_f7_covariants.dta</a:t>
            </a:r>
            <a:endParaRPr lang="en-US" altLang="zh-CN" sz="2400" u="none" strike="noStrike" dirty="0">
              <a:effectLst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EF793E-DBAE-54F2-3CBB-BD2C9C2D1100}"/>
              </a:ext>
            </a:extLst>
          </p:cNvPr>
          <p:cNvSpPr txBox="1"/>
          <p:nvPr/>
        </p:nvSpPr>
        <p:spPr>
          <a:xfrm>
            <a:off x="1091820" y="1113018"/>
            <a:ext cx="806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/Users/x152/Library/</a:t>
            </a:r>
            <a:r>
              <a:rPr kumimoji="1" lang="en" altLang="zh-CN" dirty="0" err="1"/>
              <a:t>CloudStorage</a:t>
            </a:r>
            <a:r>
              <a:rPr kumimoji="1" lang="en" altLang="zh-CN" dirty="0"/>
              <a:t>/Box-Box/HALSA-Healthy Aging - CLHLS/A03 Recoded Data and Code/1 Stata/Data with Covariant/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63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65FCAD7-0351-DC07-A15B-25804DC94DEF}"/>
              </a:ext>
            </a:extLst>
          </p:cNvPr>
          <p:cNvSpPr txBox="1">
            <a:spLocks/>
          </p:cNvSpPr>
          <p:nvPr/>
        </p:nvSpPr>
        <p:spPr bwMode="auto">
          <a:xfrm>
            <a:off x="1742739" y="82259"/>
            <a:ext cx="113170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2.4.1 Prepare data structure</a:t>
            </a:r>
            <a:r>
              <a:rPr lang="zh-CN" altLang="en-US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>
                <a:latin typeface="DengXian" panose="02010600030101010101" pitchFamily="2" charset="-122"/>
                <a:cs typeface="Times New Roman" panose="02020603050405020304" pitchFamily="18" charset="0"/>
              </a:rPr>
              <a:t>Longitudinal Dataset 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fontAlgn="t"/>
            <a:endParaRPr lang="en-US" altLang="zh-CN" sz="36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ADF887C8-9817-15F7-6D1C-DBF0F226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02" y="1988074"/>
            <a:ext cx="2323547" cy="38318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02A91B-42F8-F835-0B18-4445E8F756A8}"/>
              </a:ext>
            </a:extLst>
          </p:cNvPr>
          <p:cNvSpPr txBox="1"/>
          <p:nvPr/>
        </p:nvSpPr>
        <p:spPr>
          <a:xfrm>
            <a:off x="7332981" y="972411"/>
            <a:ext cx="3951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Long: </a:t>
            </a:r>
          </a:p>
          <a:p>
            <a:r>
              <a:rPr kumimoji="1" lang="en-US" altLang="zh-CN" sz="2000" b="1" dirty="0"/>
              <a:t>id and wave uniquely identify data</a:t>
            </a:r>
            <a:endParaRPr kumimoji="1" lang="zh-CN" altLang="en-US" sz="2000" b="1" dirty="0"/>
          </a:p>
        </p:txBody>
      </p:sp>
      <p:pic>
        <p:nvPicPr>
          <p:cNvPr id="10" name="图片 9" descr="图形用户界面, 表格, Excel&#10;&#10;描述已自动生成">
            <a:extLst>
              <a:ext uri="{FF2B5EF4-FFF2-40B4-BE49-F238E27FC236}">
                <a16:creationId xmlns:a16="http://schemas.microsoft.com/office/drawing/2014/main" id="{A1593EF6-BDF2-420C-F2C7-D7544D804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0" y="1988074"/>
            <a:ext cx="6603875" cy="41463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80BBDBE-35C7-042E-3233-E165367041F2}"/>
              </a:ext>
            </a:extLst>
          </p:cNvPr>
          <p:cNvSpPr txBox="1"/>
          <p:nvPr/>
        </p:nvSpPr>
        <p:spPr>
          <a:xfrm>
            <a:off x="1310491" y="1200115"/>
            <a:ext cx="3951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Wide:</a:t>
            </a:r>
          </a:p>
          <a:p>
            <a:r>
              <a:rPr kumimoji="1" lang="en-US" altLang="zh-CN" sz="2000" b="1" dirty="0"/>
              <a:t>id uniquely identify data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240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39181E-E0D6-4040-83E2-A8C286E543B2}"/>
              </a:ext>
            </a:extLst>
          </p:cNvPr>
          <p:cNvSpPr txBox="1">
            <a:spLocks/>
          </p:cNvSpPr>
          <p:nvPr/>
        </p:nvSpPr>
        <p:spPr bwMode="auto">
          <a:xfrm>
            <a:off x="1911656" y="188369"/>
            <a:ext cx="9414335" cy="9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2.4.2 Prepare data structure</a:t>
            </a:r>
            <a:r>
              <a:rPr lang="zh-CN" altLang="en-US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Reshape </a:t>
            </a:r>
            <a:r>
              <a:rPr lang="en-US" altLang="zh-CN" sz="3600" dirty="0">
                <a:latin typeface="DengXian" panose="02010600030101010101" pitchFamily="2" charset="-122"/>
                <a:cs typeface="Times New Roman" panose="02020603050405020304" pitchFamily="18" charset="0"/>
              </a:rPr>
              <a:t>Longitudinal Dataset 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002635-C1F6-4B28-8C5C-2B9BD0751924}"/>
              </a:ext>
            </a:extLst>
          </p:cNvPr>
          <p:cNvSpPr txBox="1"/>
          <p:nvPr/>
        </p:nvSpPr>
        <p:spPr>
          <a:xfrm>
            <a:off x="0" y="6211669"/>
            <a:ext cx="4153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https://github.com/gadenbuie/tidyexplain</a:t>
            </a:r>
          </a:p>
          <a:p>
            <a:r>
              <a:rPr lang="en-US" dirty="0"/>
              <a:t>https://tidyr.tidyverse.org/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CAC5D5-13DE-47EE-B2DB-A365C15CC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0" y="1641059"/>
            <a:ext cx="5578876" cy="39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949703B-14A0-4933-8D15-76BCB2D61B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824" y="134718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6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39181E-E0D6-4040-83E2-A8C286E543B2}"/>
              </a:ext>
            </a:extLst>
          </p:cNvPr>
          <p:cNvSpPr txBox="1">
            <a:spLocks/>
          </p:cNvSpPr>
          <p:nvPr/>
        </p:nvSpPr>
        <p:spPr bwMode="auto">
          <a:xfrm>
            <a:off x="1911656" y="188369"/>
            <a:ext cx="9414335" cy="9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2.5 Combine data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95F0C2A-6B54-1DC5-27B7-447FDC830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5" y="1962810"/>
            <a:ext cx="9753589" cy="26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9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86EFD2-4074-495F-9A1A-50C42D9AFB57}"/>
              </a:ext>
            </a:extLst>
          </p:cNvPr>
          <p:cNvSpPr txBox="1"/>
          <p:nvPr/>
        </p:nvSpPr>
        <p:spPr>
          <a:xfrm>
            <a:off x="1847066" y="182833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zh-CN" sz="32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2.5 Combine data: merge</a:t>
            </a:r>
            <a:endParaRPr lang="en-US" altLang="zh-CN" sz="32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EFFCC-1462-466F-9D14-E6AF122A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8480" y="884086"/>
            <a:ext cx="457200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C7EF4-E401-4CA7-9EAD-B32F77D6694B}"/>
              </a:ext>
            </a:extLst>
          </p:cNvPr>
          <p:cNvSpPr txBox="1"/>
          <p:nvPr/>
        </p:nvSpPr>
        <p:spPr>
          <a:xfrm>
            <a:off x="9373921" y="0"/>
            <a:ext cx="2818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https://github.com/gadenbuie/tidyexplain</a:t>
            </a:r>
          </a:p>
        </p:txBody>
      </p:sp>
    </p:spTree>
    <p:extLst>
      <p:ext uri="{BB962C8B-B14F-4D97-AF65-F5344CB8AC3E}">
        <p14:creationId xmlns:p14="http://schemas.microsoft.com/office/powerpoint/2010/main" val="265066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13DB-12CF-F346-B7C6-540037F0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do Data Cleaning…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7DD4-8886-6046-97FC-3C3324E5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556"/>
            <a:ext cx="10145358" cy="832251"/>
          </a:xfrm>
        </p:spPr>
        <p:txBody>
          <a:bodyPr/>
          <a:lstStyle/>
          <a:p>
            <a:pPr algn="just"/>
            <a:r>
              <a:rPr lang="en-US" altLang="zh-CN" sz="32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 need to </a:t>
            </a:r>
            <a:r>
              <a:rPr lang="en-US" altLang="zh-CN" sz="32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know the data you need</a:t>
            </a:r>
            <a:r>
              <a:rPr lang="en-US" altLang="zh-CN" sz="32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for analyses:</a:t>
            </a:r>
          </a:p>
          <a:p>
            <a:pPr algn="just"/>
            <a:r>
              <a:rPr lang="en-US" altLang="zh-CN" sz="32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1. What study sample?</a:t>
            </a:r>
          </a:p>
          <a:p>
            <a:pPr algn="just"/>
            <a:r>
              <a:rPr lang="en-US" altLang="zh-CN" sz="32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2. Wha</a:t>
            </a:r>
            <a:r>
              <a:rPr lang="en-US" altLang="zh-CN" sz="32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 are the </a:t>
            </a:r>
            <a:r>
              <a:rPr lang="en-US" altLang="zh-CN" sz="32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X, Y, Z variables?</a:t>
            </a:r>
          </a:p>
          <a:p>
            <a:pPr algn="just"/>
            <a:r>
              <a:rPr lang="en-US" altLang="zh-CN" sz="32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3200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What data structure?</a:t>
            </a:r>
          </a:p>
          <a:p>
            <a:pPr algn="just"/>
            <a:r>
              <a:rPr lang="en-US" altLang="zh-CN" sz="32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4. *What data distribution?</a:t>
            </a:r>
          </a:p>
          <a:p>
            <a:pPr algn="just"/>
            <a:endParaRPr lang="zh-CN" altLang="zh-CN" sz="32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9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86EFD2-4074-495F-9A1A-50C42D9AFB57}"/>
              </a:ext>
            </a:extLst>
          </p:cNvPr>
          <p:cNvSpPr txBox="1"/>
          <p:nvPr/>
        </p:nvSpPr>
        <p:spPr>
          <a:xfrm>
            <a:off x="1847066" y="182833"/>
            <a:ext cx="4859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zh-CN" sz="32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2.6 Combine data: append</a:t>
            </a:r>
            <a:endParaRPr lang="en-US" altLang="zh-CN" sz="32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C7EF4-E401-4CA7-9EAD-B32F77D6694B}"/>
              </a:ext>
            </a:extLst>
          </p:cNvPr>
          <p:cNvSpPr txBox="1"/>
          <p:nvPr/>
        </p:nvSpPr>
        <p:spPr>
          <a:xfrm>
            <a:off x="9373921" y="0"/>
            <a:ext cx="2818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https://github.com/gadenbuie/tidyexplain</a:t>
            </a: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F49E638A-C040-77F4-650D-E09905A07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0" y="1467703"/>
            <a:ext cx="4394200" cy="2667000"/>
          </a:xfrm>
          <a:prstGeom prst="rect">
            <a:avLst/>
          </a:prstGeom>
        </p:spPr>
      </p:pic>
      <p:pic>
        <p:nvPicPr>
          <p:cNvPr id="5" name="图片 4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C05AAF64-8EDF-3535-446F-7A99EBEC9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63" y="1146317"/>
            <a:ext cx="1562100" cy="2552700"/>
          </a:xfrm>
          <a:prstGeom prst="rect">
            <a:avLst/>
          </a:prstGeom>
        </p:spPr>
      </p:pic>
      <p:pic>
        <p:nvPicPr>
          <p:cNvPr id="9" name="图片 8" descr="图形用户界面, 应用程序, Teams&#10;&#10;描述已自动生成">
            <a:extLst>
              <a:ext uri="{FF2B5EF4-FFF2-40B4-BE49-F238E27FC236}">
                <a16:creationId xmlns:a16="http://schemas.microsoft.com/office/drawing/2014/main" id="{3DC7056A-1EE1-56EE-6DA6-D05A1445CE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>
          <a:xfrm>
            <a:off x="7798463" y="3429000"/>
            <a:ext cx="1739900" cy="23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39181E-E0D6-4040-83E2-A8C286E543B2}"/>
              </a:ext>
            </a:extLst>
          </p:cNvPr>
          <p:cNvSpPr txBox="1">
            <a:spLocks/>
          </p:cNvSpPr>
          <p:nvPr/>
        </p:nvSpPr>
        <p:spPr bwMode="auto">
          <a:xfrm>
            <a:off x="1911656" y="188369"/>
            <a:ext cx="9414335" cy="9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3. Adjust distribution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949D4-AD7F-D90F-DDAE-12677F2FDE20}"/>
              </a:ext>
            </a:extLst>
          </p:cNvPr>
          <p:cNvSpPr txBox="1">
            <a:spLocks/>
          </p:cNvSpPr>
          <p:nvPr/>
        </p:nvSpPr>
        <p:spPr bwMode="auto">
          <a:xfrm>
            <a:off x="936545" y="1426365"/>
            <a:ext cx="5682278" cy="36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Missing value</a:t>
            </a:r>
          </a:p>
          <a:p>
            <a:pPr marL="514350" indent="-514350">
              <a:buAutoNum type="arabicPeriod"/>
            </a:pPr>
            <a:r>
              <a:rPr lang="en-US" dirty="0"/>
              <a:t>Outliers</a:t>
            </a:r>
          </a:p>
          <a:p>
            <a:pPr marL="514350" indent="-514350">
              <a:buAutoNum type="arabicPeriod"/>
            </a:pPr>
            <a:r>
              <a:rPr lang="en-US" dirty="0"/>
              <a:t>*Distribution</a:t>
            </a:r>
          </a:p>
        </p:txBody>
      </p:sp>
    </p:spTree>
    <p:extLst>
      <p:ext uri="{BB962C8B-B14F-4D97-AF65-F5344CB8AC3E}">
        <p14:creationId xmlns:p14="http://schemas.microsoft.com/office/powerpoint/2010/main" val="38231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39181E-E0D6-4040-83E2-A8C286E543B2}"/>
              </a:ext>
            </a:extLst>
          </p:cNvPr>
          <p:cNvSpPr txBox="1">
            <a:spLocks/>
          </p:cNvSpPr>
          <p:nvPr/>
        </p:nvSpPr>
        <p:spPr bwMode="auto">
          <a:xfrm>
            <a:off x="1951101" y="295493"/>
            <a:ext cx="9414335" cy="9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3.1 Missing value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83274A7B-CDE2-FA71-41D6-441B412950B4}"/>
              </a:ext>
            </a:extLst>
          </p:cNvPr>
          <p:cNvGraphicFramePr>
            <a:graphicFrameLocks noGrp="1"/>
          </p:cNvGraphicFramePr>
          <p:nvPr/>
        </p:nvGraphicFramePr>
        <p:xfrm>
          <a:off x="364565" y="1977188"/>
          <a:ext cx="34544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345">
                  <a:extLst>
                    <a:ext uri="{9D8B030D-6E8A-4147-A177-3AD203B41FA5}">
                      <a16:colId xmlns:a16="http://schemas.microsoft.com/office/drawing/2014/main" val="3797580757"/>
                    </a:ext>
                  </a:extLst>
                </a:gridCol>
                <a:gridCol w="2209055">
                  <a:extLst>
                    <a:ext uri="{9D8B030D-6E8A-4147-A177-3AD203B41FA5}">
                      <a16:colId xmlns:a16="http://schemas.microsoft.com/office/drawing/2014/main" val="177236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a2: ethnic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</a:t>
                      </a:r>
                      <a:r>
                        <a:rPr lang="en-US" dirty="0" err="1"/>
                        <a:t>han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hui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</a:t>
                      </a:r>
                      <a:r>
                        <a:rPr lang="en-US" dirty="0" err="1"/>
                        <a:t>zhuang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</a:t>
                      </a:r>
                      <a:r>
                        <a:rPr lang="en-US" dirty="0" err="1"/>
                        <a:t>yao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</a:t>
                      </a:r>
                      <a:r>
                        <a:rPr lang="en-US" dirty="0" err="1"/>
                        <a:t>korea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man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</a:t>
                      </a:r>
                      <a:r>
                        <a:rPr lang="en-US" dirty="0" err="1"/>
                        <a:t>mongolia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 others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7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f1: years of schooling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88 don’t know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841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2E0F138-4E10-5191-4FAB-86C15C87FEA2}"/>
              </a:ext>
            </a:extLst>
          </p:cNvPr>
          <p:cNvSpPr txBox="1"/>
          <p:nvPr/>
        </p:nvSpPr>
        <p:spPr>
          <a:xfrm>
            <a:off x="516367" y="1226372"/>
            <a:ext cx="230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 Missing value coded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4E3E48-7FF6-FF44-5E83-DD2AF2CC9087}"/>
              </a:ext>
            </a:extLst>
          </p:cNvPr>
          <p:cNvSpPr txBox="1"/>
          <p:nvPr/>
        </p:nvSpPr>
        <p:spPr>
          <a:xfrm>
            <a:off x="4809553" y="122637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 Null</a:t>
            </a:r>
            <a:endParaRPr kumimoji="1" lang="zh-CN" altLang="en-US" dirty="0"/>
          </a:p>
        </p:txBody>
      </p:sp>
      <p:pic>
        <p:nvPicPr>
          <p:cNvPr id="8" name="图片 7" descr="电脑屏幕的照片&#10;&#10;低可信度描述已自动生成">
            <a:extLst>
              <a:ext uri="{FF2B5EF4-FFF2-40B4-BE49-F238E27FC236}">
                <a16:creationId xmlns:a16="http://schemas.microsoft.com/office/drawing/2014/main" id="{D18C5533-E704-DDEA-F9B5-74CA469E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28" y="1702828"/>
            <a:ext cx="1914247" cy="4051823"/>
          </a:xfrm>
          <a:prstGeom prst="rect">
            <a:avLst/>
          </a:prstGeom>
        </p:spPr>
      </p:pic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F588993B-9667-B3B3-EE26-EDE26FF2D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60" y="1702828"/>
            <a:ext cx="3709776" cy="2697050"/>
          </a:xfrm>
          <a:prstGeom prst="rect">
            <a:avLst/>
          </a:prstGeom>
        </p:spPr>
      </p:pic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C9449A2F-D735-3048-2BAC-F0B4BFC164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" r="18440"/>
          <a:stretch/>
        </p:blipFill>
        <p:spPr>
          <a:xfrm>
            <a:off x="7701744" y="4390913"/>
            <a:ext cx="3773077" cy="18402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170CF09-656A-E964-CD62-AC69E69A50E6}"/>
              </a:ext>
            </a:extLst>
          </p:cNvPr>
          <p:cNvSpPr txBox="1"/>
          <p:nvPr/>
        </p:nvSpPr>
        <p:spPr>
          <a:xfrm>
            <a:off x="8073591" y="12177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 Abnormal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50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39181E-E0D6-4040-83E2-A8C286E543B2}"/>
              </a:ext>
            </a:extLst>
          </p:cNvPr>
          <p:cNvSpPr txBox="1">
            <a:spLocks/>
          </p:cNvSpPr>
          <p:nvPr/>
        </p:nvSpPr>
        <p:spPr bwMode="auto">
          <a:xfrm>
            <a:off x="1951101" y="295493"/>
            <a:ext cx="9414335" cy="9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3.1 Deal with missing values</a:t>
            </a:r>
            <a:r>
              <a:rPr lang="en-US" altLang="zh-CN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: by assumption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A713C5-84B2-897C-D18B-D3841D5FD637}"/>
              </a:ext>
            </a:extLst>
          </p:cNvPr>
          <p:cNvSpPr txBox="1"/>
          <p:nvPr/>
        </p:nvSpPr>
        <p:spPr>
          <a:xfrm>
            <a:off x="866898" y="1320552"/>
            <a:ext cx="97733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Missing Completely at Random</a:t>
            </a:r>
            <a:r>
              <a:rPr lang="en-US" altLang="zh-CN" sz="2800" dirty="0">
                <a:solidFill>
                  <a:srgbClr val="0D0D0D"/>
                </a:solidFill>
                <a:latin typeface="Söhne"/>
              </a:rPr>
              <a:t>: </a:t>
            </a:r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the missingness of the data is unrelated to both observed and unobserved data.</a:t>
            </a:r>
          </a:p>
          <a:p>
            <a:pPr marL="971550" lvl="1" indent="-514350">
              <a:buAutoNum type="arabicPeriod"/>
            </a:pPr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Drop samples that have missing values.</a:t>
            </a:r>
          </a:p>
          <a:p>
            <a:pPr marL="971550" lvl="1" indent="-514350">
              <a:buAutoNum type="arabicPeriod"/>
            </a:pPr>
            <a:r>
              <a:rPr lang="en" altLang="zh-CN" sz="2800" b="0" i="0" dirty="0">
                <a:solidFill>
                  <a:srgbClr val="0D0D0D"/>
                </a:solidFill>
                <a:effectLst/>
                <a:latin typeface="Söhne"/>
              </a:rPr>
              <a:t>Multiple Imputation.</a:t>
            </a:r>
            <a:endParaRPr lang="en" altLang="zh-CN" sz="280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2. Missing at Random</a:t>
            </a:r>
            <a:r>
              <a:rPr lang="en-US" altLang="zh-CN" sz="2800" dirty="0">
                <a:solidFill>
                  <a:srgbClr val="0D0D0D"/>
                </a:solidFill>
                <a:latin typeface="Söhne"/>
              </a:rPr>
              <a:t>: </a:t>
            </a:r>
            <a:r>
              <a:rPr lang="en" altLang="zh-CN" sz="2800" b="0" i="0" dirty="0">
                <a:solidFill>
                  <a:srgbClr val="0D0D0D"/>
                </a:solidFill>
                <a:effectLst/>
                <a:latin typeface="Söhne"/>
              </a:rPr>
              <a:t>the missingness of the data is related to the observed data but not to any unobserved data:</a:t>
            </a:r>
          </a:p>
          <a:p>
            <a:r>
              <a:rPr lang="en" altLang="zh-CN" sz="28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n-US" altLang="zh-CN" sz="2800" dirty="0">
                <a:solidFill>
                  <a:srgbClr val="0D0D0D"/>
                </a:solidFill>
                <a:latin typeface="Söhne"/>
              </a:rPr>
              <a:t>1. </a:t>
            </a:r>
            <a:r>
              <a:rPr lang="en" altLang="zh-CN" sz="2800" dirty="0">
                <a:solidFill>
                  <a:srgbClr val="0D0D0D"/>
                </a:solidFill>
                <a:latin typeface="Söhne"/>
              </a:rPr>
              <a:t>A</a:t>
            </a:r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dd thos</a:t>
            </a:r>
            <a:r>
              <a:rPr lang="en" altLang="zh-CN" sz="2800" dirty="0">
                <a:solidFill>
                  <a:srgbClr val="0D0D0D"/>
                </a:solidFill>
                <a:latin typeface="Söhne"/>
              </a:rPr>
              <a:t>e </a:t>
            </a:r>
            <a:r>
              <a:rPr lang="en" altLang="zh-CN" sz="2800" b="0" i="0" dirty="0">
                <a:solidFill>
                  <a:srgbClr val="0D0D0D"/>
                </a:solidFill>
                <a:effectLst/>
                <a:latin typeface="Söhne"/>
              </a:rPr>
              <a:t>observed data as covariates.</a:t>
            </a:r>
          </a:p>
          <a:p>
            <a:r>
              <a:rPr lang="en" altLang="zh-CN" sz="2800" dirty="0">
                <a:solidFill>
                  <a:srgbClr val="0D0D0D"/>
                </a:solidFill>
                <a:latin typeface="Söhne"/>
              </a:rPr>
              <a:t>	2. </a:t>
            </a:r>
            <a:r>
              <a:rPr lang="en" altLang="zh-CN" sz="2800" b="0" i="0" dirty="0">
                <a:solidFill>
                  <a:srgbClr val="0D0D0D"/>
                </a:solidFill>
                <a:effectLst/>
                <a:latin typeface="Söhne"/>
              </a:rPr>
              <a:t>Multiple Imputation.</a:t>
            </a:r>
            <a:endParaRPr lang="en" altLang="zh-CN" sz="280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3. Missing Not at Random: </a:t>
            </a:r>
            <a:r>
              <a:rPr lang="en" altLang="zh-CN" sz="2800" b="0" i="0" dirty="0">
                <a:solidFill>
                  <a:srgbClr val="0D0D0D"/>
                </a:solidFill>
                <a:effectLst/>
                <a:latin typeface="Söhne"/>
              </a:rPr>
              <a:t>the missingness of the data is related to unobserved data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741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39181E-E0D6-4040-83E2-A8C286E543B2}"/>
              </a:ext>
            </a:extLst>
          </p:cNvPr>
          <p:cNvSpPr txBox="1">
            <a:spLocks/>
          </p:cNvSpPr>
          <p:nvPr/>
        </p:nvSpPr>
        <p:spPr bwMode="auto">
          <a:xfrm>
            <a:off x="1951101" y="295493"/>
            <a:ext cx="9414335" cy="9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3.2 Outliers: identify outliers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D9363C-460A-7AE1-A30A-24A161C351B6}"/>
              </a:ext>
            </a:extLst>
          </p:cNvPr>
          <p:cNvSpPr txBox="1"/>
          <p:nvPr/>
        </p:nvSpPr>
        <p:spPr>
          <a:xfrm>
            <a:off x="866898" y="1320552"/>
            <a:ext cx="97733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dirty="0"/>
              <a:t>By statistic test: </a:t>
            </a:r>
          </a:p>
          <a:p>
            <a:pPr marL="971550" lvl="1" indent="-514350">
              <a:buAutoNum type="arabicPeriod"/>
            </a:pPr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Standard Deviation Rule: data point is more than two or three standard deviations away from the mean</a:t>
            </a:r>
            <a:endParaRPr kumimoji="1" lang="en-US" altLang="zh-CN" sz="2800" dirty="0"/>
          </a:p>
          <a:p>
            <a:pPr marL="971550" lvl="1" indent="-514350">
              <a:buAutoNum type="arabicPeriod"/>
            </a:pPr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Interquartile Range (IQR) Method: the first quartile (Q1) and the third quartile (Q3) are calculated, let interquartile range IQR = Q3 - Q1. Data </a:t>
            </a:r>
            <a:r>
              <a:rPr lang="en" altLang="zh-CN" sz="2800" b="0" i="0" dirty="0">
                <a:solidFill>
                  <a:srgbClr val="0D0D0D"/>
                </a:solidFill>
                <a:effectLst/>
                <a:latin typeface="Söhne"/>
              </a:rPr>
              <a:t>points below Q1 - 1.5 * IQR or above Q3 + 1.5 * IQR are often considered outliers.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kumimoji="1" lang="en-US" altLang="zh-CN" sz="2800" dirty="0"/>
              <a:t> By theory: e.g. </a:t>
            </a:r>
            <a:r>
              <a:rPr lang="en" altLang="zh-CN" sz="2800" b="0" i="0" dirty="0">
                <a:solidFill>
                  <a:srgbClr val="0D0D0D"/>
                </a:solidFill>
                <a:effectLst/>
                <a:latin typeface="Söhne"/>
              </a:rPr>
              <a:t>For chronic disease medication, prescriptions should not exceed 90 days per issuance.</a:t>
            </a:r>
            <a:endParaRPr kumimoji="1" lang="en-US" altLang="zh-CN" sz="2800" dirty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30046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39181E-E0D6-4040-83E2-A8C286E543B2}"/>
              </a:ext>
            </a:extLst>
          </p:cNvPr>
          <p:cNvSpPr txBox="1">
            <a:spLocks/>
          </p:cNvSpPr>
          <p:nvPr/>
        </p:nvSpPr>
        <p:spPr bwMode="auto">
          <a:xfrm>
            <a:off x="1951101" y="295493"/>
            <a:ext cx="9414335" cy="9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3.3 Outliers: deal with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835185-2F74-851C-BC7E-C1441064E60A}"/>
              </a:ext>
            </a:extLst>
          </p:cNvPr>
          <p:cNvSpPr txBox="1"/>
          <p:nvPr/>
        </p:nvSpPr>
        <p:spPr>
          <a:xfrm>
            <a:off x="866898" y="1320552"/>
            <a:ext cx="97733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dirty="0"/>
              <a:t>Drop the outliers.</a:t>
            </a:r>
          </a:p>
          <a:p>
            <a:pPr marL="514350" indent="-514350">
              <a:buAutoNum type="arabicPeriod"/>
            </a:pPr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Capping: s</a:t>
            </a:r>
            <a:r>
              <a:rPr lang="en" altLang="zh-CN" sz="2800" b="0" i="0" dirty="0">
                <a:solidFill>
                  <a:srgbClr val="0D0D0D"/>
                </a:solidFill>
                <a:effectLst/>
                <a:latin typeface="Söhne"/>
              </a:rPr>
              <a:t>etting the outliers to a specified percentile of the data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r>
              <a:rPr lang="en" altLang="zh-CN" sz="2800" i="0" dirty="0">
                <a:solidFill>
                  <a:srgbClr val="0D0D0D"/>
                </a:solidFill>
                <a:effectLst/>
                <a:latin typeface="Söhne"/>
              </a:rPr>
              <a:t>Transformation: </a:t>
            </a:r>
            <a:r>
              <a:rPr lang="en" altLang="zh-CN" sz="2800" b="0" i="0" dirty="0">
                <a:solidFill>
                  <a:srgbClr val="0D0D0D"/>
                </a:solidFill>
                <a:effectLst/>
                <a:latin typeface="Söhne"/>
              </a:rPr>
              <a:t>Apply a mathematical transformation to reduce the skewness brought about by outliers. </a:t>
            </a: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70341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39181E-E0D6-4040-83E2-A8C286E543B2}"/>
              </a:ext>
            </a:extLst>
          </p:cNvPr>
          <p:cNvSpPr txBox="1">
            <a:spLocks/>
          </p:cNvSpPr>
          <p:nvPr/>
        </p:nvSpPr>
        <p:spPr bwMode="auto">
          <a:xfrm>
            <a:off x="1911656" y="188369"/>
            <a:ext cx="9414335" cy="9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lang="en-US" altLang="zh-CN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 Identify Sample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545C0CB2-9226-140D-D073-7782E35125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" b="17796"/>
          <a:stretch/>
        </p:blipFill>
        <p:spPr bwMode="auto">
          <a:xfrm>
            <a:off x="3341256" y="936343"/>
            <a:ext cx="5103495" cy="5733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6663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739181E-E0D6-4040-83E2-A8C286E543B2}"/>
              </a:ext>
            </a:extLst>
          </p:cNvPr>
          <p:cNvSpPr txBox="1">
            <a:spLocks/>
          </p:cNvSpPr>
          <p:nvPr/>
        </p:nvSpPr>
        <p:spPr bwMode="auto">
          <a:xfrm>
            <a:off x="1911656" y="188369"/>
            <a:ext cx="9414335" cy="9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lang="en-US" altLang="zh-CN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Prepare final dataset</a:t>
            </a:r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5EC624-1610-9C2E-9CCB-07F602A7B370}"/>
              </a:ext>
            </a:extLst>
          </p:cNvPr>
          <p:cNvSpPr txBox="1">
            <a:spLocks/>
          </p:cNvSpPr>
          <p:nvPr/>
        </p:nvSpPr>
        <p:spPr bwMode="auto">
          <a:xfrm>
            <a:off x="936545" y="1320552"/>
            <a:ext cx="5682278" cy="36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Keep what you need </a:t>
            </a:r>
          </a:p>
          <a:p>
            <a:pPr marL="514350" indent="-514350">
              <a:buAutoNum type="arabicPeriod"/>
            </a:pPr>
            <a:r>
              <a:rPr lang="en-US" dirty="0"/>
              <a:t>Order and sort the variables </a:t>
            </a: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16005160-87C5-FEA5-B716-09356631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10" y="2667775"/>
            <a:ext cx="6507513" cy="32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5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8"/>
          <p:cNvSpPr>
            <a:spLocks noGrp="1"/>
          </p:cNvSpPr>
          <p:nvPr>
            <p:ph type="title"/>
          </p:nvPr>
        </p:nvSpPr>
        <p:spPr>
          <a:xfrm>
            <a:off x="2152650" y="2335213"/>
            <a:ext cx="7886700" cy="1325562"/>
          </a:xfrm>
        </p:spPr>
        <p:txBody>
          <a:bodyPr/>
          <a:lstStyle/>
          <a:p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THANK YOU FOR LISTENING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13682A-0996-0B46-9292-E2358703872C}"/>
              </a:ext>
            </a:extLst>
          </p:cNvPr>
          <p:cNvSpPr txBox="1"/>
          <p:nvPr/>
        </p:nvSpPr>
        <p:spPr>
          <a:xfrm>
            <a:off x="702496" y="1550502"/>
            <a:ext cx="66880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Generate X, Y, and Z variables </a:t>
            </a:r>
            <a:endParaRPr lang="en-US" altLang="zh-CN" sz="3600" kern="100" dirty="0">
              <a:highlight>
                <a:srgbClr val="FFFF00"/>
              </a:highlight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lvl="1" algn="jus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Prepare data structure</a:t>
            </a:r>
          </a:p>
          <a:p>
            <a:pPr marL="0" lvl="1" algn="jus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Adjust 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distribution </a:t>
            </a:r>
          </a:p>
          <a:p>
            <a:pPr marL="0" lvl="1" algn="jus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Identify sample</a:t>
            </a:r>
            <a:endParaRPr lang="en-US" altLang="zh-CN" sz="36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lvl="1" algn="just"/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Prepare the final dataset</a:t>
            </a:r>
            <a:endParaRPr lang="zh-CN" altLang="zh-CN" sz="3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E8E967-8C72-984C-B7B7-A8F61642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700"/>
            <a:ext cx="10515600" cy="5435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6033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C873-B730-794E-9F04-03E86009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783" y="275787"/>
            <a:ext cx="10515600" cy="543533"/>
          </a:xfrm>
        </p:spPr>
        <p:txBody>
          <a:bodyPr/>
          <a:lstStyle/>
          <a:p>
            <a:r>
              <a:rPr lang="en-US" altLang="zh-CN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Generate X, Y, and Z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38EF-236A-D346-B7FD-8E05E839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66" y="1587730"/>
            <a:ext cx="3669253" cy="3682540"/>
          </a:xfrm>
        </p:spPr>
        <p:txBody>
          <a:bodyPr/>
          <a:lstStyle/>
          <a:p>
            <a:r>
              <a:rPr lang="en-US" b="1" dirty="0"/>
              <a:t>Measured</a:t>
            </a:r>
            <a:r>
              <a:rPr lang="zh-CN" altLang="en-US" b="1" dirty="0"/>
              <a:t> </a:t>
            </a:r>
            <a:r>
              <a:rPr lang="en-US" altLang="zh-CN" b="1" dirty="0"/>
              <a:t>by…</a:t>
            </a:r>
          </a:p>
          <a:p>
            <a:r>
              <a:rPr lang="en-US" altLang="zh-CN" dirty="0"/>
              <a:t>X variables,</a:t>
            </a:r>
          </a:p>
          <a:p>
            <a:r>
              <a:rPr lang="en-US" altLang="zh-CN" dirty="0"/>
              <a:t>Y variables,</a:t>
            </a:r>
          </a:p>
          <a:p>
            <a:r>
              <a:rPr lang="en-US" altLang="zh-CN" dirty="0"/>
              <a:t>Z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369B8-948A-1222-99F9-3E08D3688F38}"/>
              </a:ext>
            </a:extLst>
          </p:cNvPr>
          <p:cNvSpPr txBox="1">
            <a:spLocks/>
          </p:cNvSpPr>
          <p:nvPr/>
        </p:nvSpPr>
        <p:spPr bwMode="auto">
          <a:xfrm>
            <a:off x="1837317" y="1587730"/>
            <a:ext cx="2098638" cy="36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study…</a:t>
            </a:r>
            <a:endParaRPr lang="en-US" b="1" dirty="0"/>
          </a:p>
          <a:p>
            <a:r>
              <a:rPr lang="en-US" dirty="0"/>
              <a:t>Exposure,</a:t>
            </a:r>
          </a:p>
          <a:p>
            <a:r>
              <a:rPr lang="en-US" dirty="0"/>
              <a:t>Outcome,</a:t>
            </a:r>
          </a:p>
          <a:p>
            <a:r>
              <a:rPr lang="en-US" dirty="0"/>
              <a:t>Covariance</a:t>
            </a:r>
          </a:p>
        </p:txBody>
      </p:sp>
    </p:spTree>
    <p:extLst>
      <p:ext uri="{BB962C8B-B14F-4D97-AF65-F5344CB8AC3E}">
        <p14:creationId xmlns:p14="http://schemas.microsoft.com/office/powerpoint/2010/main" val="149694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1656678" y="225081"/>
            <a:ext cx="1075734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1.1.1 Find proper measures for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X, Y, 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 Z: Variable</a:t>
            </a:r>
            <a:r>
              <a:rPr lang="zh-CN" altLang="en-US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list</a:t>
            </a:r>
            <a:endParaRPr lang="zh-CN" altLang="en-US" sz="36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089-05B5-4C71-DFE9-36C8262C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9152" y="1885125"/>
            <a:ext cx="10585449" cy="542595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59CCC-C788-855E-945D-473A7F47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23" y="1992055"/>
            <a:ext cx="7715250" cy="4378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3C2E8-F92E-71F3-AA38-A40B199C4D23}"/>
              </a:ext>
            </a:extLst>
          </p:cNvPr>
          <p:cNvSpPr txBox="1"/>
          <p:nvPr/>
        </p:nvSpPr>
        <p:spPr>
          <a:xfrm>
            <a:off x="4718494" y="1233092"/>
            <a:ext cx="7200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Box-Box/Healthy Aging - CLHLS - NEW/A01 Introduction folder for CLHLS/ 5 CLHLS Data Component All year summary(1998-2017) .xlsx</a:t>
            </a:r>
          </a:p>
          <a:p>
            <a:endParaRPr lang="en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6037BC-F84A-BFA7-146C-5221A5B54A58}"/>
              </a:ext>
            </a:extLst>
          </p:cNvPr>
          <p:cNvSpPr txBox="1">
            <a:spLocks/>
          </p:cNvSpPr>
          <p:nvPr/>
        </p:nvSpPr>
        <p:spPr bwMode="auto">
          <a:xfrm>
            <a:off x="1398494" y="1587730"/>
            <a:ext cx="2537461" cy="36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study…</a:t>
            </a:r>
            <a:endParaRPr lang="en-US" b="1" dirty="0"/>
          </a:p>
          <a:p>
            <a:r>
              <a:rPr lang="en-US" dirty="0"/>
              <a:t>Dietary habit</a:t>
            </a:r>
          </a:p>
        </p:txBody>
      </p:sp>
    </p:spTree>
    <p:extLst>
      <p:ext uri="{BB962C8B-B14F-4D97-AF65-F5344CB8AC3E}">
        <p14:creationId xmlns:p14="http://schemas.microsoft.com/office/powerpoint/2010/main" val="396978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1742739" y="82259"/>
            <a:ext cx="113170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1.1.2 Find proper measures for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X, Y, 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 Z: </a:t>
            </a:r>
          </a:p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Questionnaire</a:t>
            </a:r>
            <a:endParaRPr lang="zh-CN" altLang="en-US" sz="36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089-05B5-4C71-DFE9-36C8262C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3275" y="1524329"/>
            <a:ext cx="10585449" cy="54259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 </a:t>
            </a:r>
            <a:r>
              <a:rPr kumimoji="1" lang="en" altLang="zh-CN" dirty="0"/>
              <a:t>“Box-Box/Healthy Aging - CLHLS - NEW/A02 CLHLS Original data and codebooks/1 Stata/1 Survey Data, questionnaire, and codebook/</a:t>
            </a:r>
            <a:r>
              <a:rPr kumimoji="1" lang="en" altLang="zh-CN" dirty="0" err="1"/>
              <a:t>Questionaire_Chinese</a:t>
            </a:r>
            <a:r>
              <a:rPr kumimoji="1" lang="en" altLang="zh-CN" dirty="0"/>
              <a:t> version” &amp; “</a:t>
            </a:r>
            <a:r>
              <a:rPr kumimoji="1" lang="en" altLang="zh-CN" dirty="0" err="1"/>
              <a:t>Questionaire_English</a:t>
            </a:r>
            <a:r>
              <a:rPr kumimoji="1" lang="en" altLang="zh-CN" dirty="0"/>
              <a:t> version”</a:t>
            </a:r>
            <a:endParaRPr kumimoji="1" lang="zh-CN" altLang="en-US" dirty="0"/>
          </a:p>
          <a:p>
            <a:endParaRPr lang="en-US" altLang="zh-CN" dirty="0"/>
          </a:p>
          <a:p>
            <a:endParaRPr lang="en-CN" dirty="0"/>
          </a:p>
        </p:txBody>
      </p:sp>
      <p:pic>
        <p:nvPicPr>
          <p:cNvPr id="5" name="内容占位符 8" descr="表格&#10;&#10;描述已自动生成">
            <a:extLst>
              <a:ext uri="{FF2B5EF4-FFF2-40B4-BE49-F238E27FC236}">
                <a16:creationId xmlns:a16="http://schemas.microsoft.com/office/drawing/2014/main" id="{BA33088A-5AD6-1706-C0BA-272285133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784" y="2506276"/>
            <a:ext cx="9612009" cy="3262035"/>
          </a:xfrm>
        </p:spPr>
      </p:pic>
    </p:spTree>
    <p:extLst>
      <p:ext uri="{BB962C8B-B14F-4D97-AF65-F5344CB8AC3E}">
        <p14:creationId xmlns:p14="http://schemas.microsoft.com/office/powerpoint/2010/main" val="288804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089-05B5-4C71-DFE9-36C8262C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3275" y="1281972"/>
            <a:ext cx="10585449" cy="54259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 </a:t>
            </a:r>
            <a:r>
              <a:rPr kumimoji="1" lang="zh-CN" altLang="en-US" dirty="0"/>
              <a:t>*“</a:t>
            </a:r>
            <a:r>
              <a:rPr kumimoji="1" lang="en" altLang="zh-CN" dirty="0"/>
              <a:t>Box-Box/Healthy Aging - CLHLS - NEW/A02 CLHLS Original data and codebooks/1 Stata/1 Survey Data, questionnaire, and codebook/Cross-sectional codebooks</a:t>
            </a:r>
            <a:r>
              <a:rPr kumimoji="1" lang="zh-CN" altLang="en-US" dirty="0"/>
              <a:t>”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“</a:t>
            </a:r>
            <a:r>
              <a:rPr kumimoji="1" lang="en" altLang="zh-CN" dirty="0"/>
              <a:t>../Longitudinal codebooks”</a:t>
            </a:r>
          </a:p>
          <a:p>
            <a:endParaRPr lang="en-US" altLang="zh-CN" dirty="0"/>
          </a:p>
          <a:p>
            <a:endParaRPr lang="en-CN" dirty="0"/>
          </a:p>
        </p:txBody>
      </p:sp>
      <p:pic>
        <p:nvPicPr>
          <p:cNvPr id="7" name="图片 4" descr="表格&#10;&#10;描述已自动生成">
            <a:extLst>
              <a:ext uri="{FF2B5EF4-FFF2-40B4-BE49-F238E27FC236}">
                <a16:creationId xmlns:a16="http://schemas.microsoft.com/office/drawing/2014/main" id="{EF61C69C-0B24-EC59-359B-6A904EAD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824567"/>
            <a:ext cx="6235700" cy="2164281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E0A68269-BE91-FD59-9E51-1D48070F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874" y="4371313"/>
            <a:ext cx="5459326" cy="1889457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65FCAD7-0351-DC07-A15B-25804DC94DEF}"/>
              </a:ext>
            </a:extLst>
          </p:cNvPr>
          <p:cNvSpPr txBox="1">
            <a:spLocks/>
          </p:cNvSpPr>
          <p:nvPr/>
        </p:nvSpPr>
        <p:spPr bwMode="auto">
          <a:xfrm>
            <a:off x="1742739" y="82259"/>
            <a:ext cx="113170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1.2 Observe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X, Y, 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 Z variables: Codebook</a:t>
            </a:r>
          </a:p>
        </p:txBody>
      </p:sp>
    </p:spTree>
    <p:extLst>
      <p:ext uri="{BB962C8B-B14F-4D97-AF65-F5344CB8AC3E}">
        <p14:creationId xmlns:p14="http://schemas.microsoft.com/office/powerpoint/2010/main" val="322686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65FCAD7-0351-DC07-A15B-25804DC94DEF}"/>
              </a:ext>
            </a:extLst>
          </p:cNvPr>
          <p:cNvSpPr txBox="1">
            <a:spLocks/>
          </p:cNvSpPr>
          <p:nvPr/>
        </p:nvSpPr>
        <p:spPr bwMode="auto">
          <a:xfrm>
            <a:off x="1742739" y="82259"/>
            <a:ext cx="113170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1.3 Generate </a:t>
            </a:r>
            <a:r>
              <a:rPr lang="en-US" altLang="zh-CN" sz="3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X, Y, </a:t>
            </a:r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 Z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CA04B1-8A01-2900-AA93-0071D6E3084D}"/>
              </a:ext>
            </a:extLst>
          </p:cNvPr>
          <p:cNvSpPr txBox="1">
            <a:spLocks/>
          </p:cNvSpPr>
          <p:nvPr/>
        </p:nvSpPr>
        <p:spPr bwMode="auto">
          <a:xfrm>
            <a:off x="936545" y="1320552"/>
            <a:ext cx="8112452" cy="36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Rename </a:t>
            </a:r>
          </a:p>
          <a:p>
            <a:pPr marL="514350" indent="-514350">
              <a:buAutoNum type="arabicPeriod"/>
            </a:pPr>
            <a:r>
              <a:rPr lang="en-US" dirty="0"/>
              <a:t>Recode</a:t>
            </a:r>
          </a:p>
          <a:p>
            <a:pPr marL="514350" indent="-514350">
              <a:buAutoNum type="arabicPeriod"/>
            </a:pPr>
            <a:r>
              <a:rPr lang="en-US" dirty="0"/>
              <a:t>Label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3EB839-51FD-99C1-4C02-5EA54F5F7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4" y="3161822"/>
            <a:ext cx="3035300" cy="647700"/>
          </a:xfrm>
          <a:prstGeom prst="rect">
            <a:avLst/>
          </a:prstGeom>
        </p:spPr>
      </p:pic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2225542-C10A-6CB5-1D2A-8F616AB9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" y="3966606"/>
            <a:ext cx="4017267" cy="2592862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FB198E70-AC99-34C4-BB04-B435CA5B1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30" y="3255423"/>
            <a:ext cx="3848469" cy="554099"/>
          </a:xfrm>
          <a:prstGeom prst="rect">
            <a:avLst/>
          </a:prstGeom>
        </p:spPr>
      </p:pic>
      <p:pic>
        <p:nvPicPr>
          <p:cNvPr id="11" name="图片 10" descr="表格&#10;&#10;描述已自动生成">
            <a:extLst>
              <a:ext uri="{FF2B5EF4-FFF2-40B4-BE49-F238E27FC236}">
                <a16:creationId xmlns:a16="http://schemas.microsoft.com/office/drawing/2014/main" id="{98F3C2B5-13BF-83CF-5F09-AC6B3F15F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6606"/>
            <a:ext cx="4495800" cy="1625600"/>
          </a:xfrm>
          <a:prstGeom prst="rect">
            <a:avLst/>
          </a:prstGeom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6F13A8D9-6789-30C0-258E-A96A43F3DC85}"/>
              </a:ext>
            </a:extLst>
          </p:cNvPr>
          <p:cNvSpPr/>
          <p:nvPr/>
        </p:nvSpPr>
        <p:spPr>
          <a:xfrm>
            <a:off x="5074092" y="3429000"/>
            <a:ext cx="980517" cy="537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8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65FCAD7-0351-DC07-A15B-25804DC94DEF}"/>
              </a:ext>
            </a:extLst>
          </p:cNvPr>
          <p:cNvSpPr txBox="1">
            <a:spLocks/>
          </p:cNvSpPr>
          <p:nvPr/>
        </p:nvSpPr>
        <p:spPr bwMode="auto">
          <a:xfrm>
            <a:off x="1742739" y="82259"/>
            <a:ext cx="113170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B8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altLang="zh-CN" sz="3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2. Prepare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49E3-E30A-E67D-368D-094E5F29ECA8}"/>
              </a:ext>
            </a:extLst>
          </p:cNvPr>
          <p:cNvSpPr txBox="1">
            <a:spLocks/>
          </p:cNvSpPr>
          <p:nvPr/>
        </p:nvSpPr>
        <p:spPr bwMode="auto">
          <a:xfrm>
            <a:off x="1344705" y="1211213"/>
            <a:ext cx="9273092" cy="36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rgbClr val="003B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600" dirty="0"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DengXian" panose="02010600030101010101" pitchFamily="2" charset="-122"/>
                <a:cs typeface="Times New Roman" panose="02020603050405020304" pitchFamily="18" charset="0"/>
              </a:rPr>
              <a:t>0. W</a:t>
            </a:r>
            <a:r>
              <a:rPr lang="en-US" altLang="zh-CN" sz="36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hat variables uniquely identify the dataset?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zh-CN" sz="3600" dirty="0">
                <a:latin typeface="DengXian" panose="02010600030101010101" pitchFamily="2" charset="-122"/>
                <a:cs typeface="Times New Roman" panose="02020603050405020304" pitchFamily="18" charset="0"/>
              </a:rPr>
              <a:t>Data Structure: cross-sectional, mixed cross-sectional, longitudinal</a:t>
            </a:r>
          </a:p>
          <a:p>
            <a:endParaRPr lang="en-US" altLang="zh-CN" sz="36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84104"/>
      </p:ext>
    </p:extLst>
  </p:cSld>
  <p:clrMapOvr>
    <a:masterClrMapping/>
  </p:clrMapOvr>
</p:sld>
</file>

<file path=ppt/theme/theme1.xml><?xml version="1.0" encoding="utf-8"?>
<a:theme xmlns:a="http://schemas.openxmlformats.org/drawingml/2006/main" name="DKU ppt 0815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4770166-F6EA-4BB0-9EFB-83D85B8F1306}" vid="{B4964549-C8A2-4454-AAA5-B7BDA80616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DKU ppt 0815.pot</Template>
  <TotalTime>1712</TotalTime>
  <Words>849</Words>
  <Application>Microsoft Macintosh PowerPoint</Application>
  <PresentationFormat>宽屏</PresentationFormat>
  <Paragraphs>123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DengXian</vt:lpstr>
      <vt:lpstr>DengXian</vt:lpstr>
      <vt:lpstr>微软雅黑</vt:lpstr>
      <vt:lpstr>Söhne</vt:lpstr>
      <vt:lpstr>Arial</vt:lpstr>
      <vt:lpstr>Calibri</vt:lpstr>
      <vt:lpstr>Calibri Light</vt:lpstr>
      <vt:lpstr>DKU ppt 0815</vt:lpstr>
      <vt:lpstr>Data Cleaning in CLHLS: practice in STATA and R </vt:lpstr>
      <vt:lpstr>Before you do Data Cleaning…</vt:lpstr>
      <vt:lpstr>Outline</vt:lpstr>
      <vt:lpstr>1. Generate X, Y, and Z variables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Data Structure: General</vt:lpstr>
      <vt:lpstr>PowerPoint 演示文稿</vt:lpstr>
      <vt:lpstr>2.3.1 Different versions of datasets</vt:lpstr>
      <vt:lpstr>2.3.1 Different versions of datasets</vt:lpstr>
      <vt:lpstr>2.3.1 Different versions of datasets</vt:lpstr>
      <vt:lpstr>2.3.2 Cleaned Version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</dc:creator>
  <cp:lastModifiedBy>Xian Zhang</cp:lastModifiedBy>
  <cp:revision>76</cp:revision>
  <dcterms:created xsi:type="dcterms:W3CDTF">2014-08-15T09:22:21Z</dcterms:created>
  <dcterms:modified xsi:type="dcterms:W3CDTF">2024-04-26T01:35:17Z</dcterms:modified>
</cp:coreProperties>
</file>