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rometheus.io/download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569060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latin typeface="+mj-ea"/>
                <a:ea typeface="+mj-ea"/>
              </a:rPr>
              <a:t>Prometheus</a:t>
            </a:r>
            <a:r>
              <a:rPr lang="zh-CN" altLang="en-US" sz="3600" dirty="0" smtClean="0">
                <a:latin typeface="+mj-ea"/>
                <a:ea typeface="+mj-ea"/>
              </a:rPr>
              <a:t>开源监控系统</a:t>
            </a:r>
            <a:endParaRPr lang="en-US" altLang="zh-CN" sz="3600" dirty="0" smtClean="0">
              <a:latin typeface="+mj-ea"/>
              <a:ea typeface="+mj-ea"/>
            </a:endParaRPr>
          </a:p>
          <a:p>
            <a:pPr algn="ctr"/>
            <a:r>
              <a:rPr lang="zh-CN" altLang="en-US" sz="3600" dirty="0" smtClean="0">
                <a:latin typeface="+mj-ea"/>
                <a:ea typeface="+mj-ea"/>
              </a:rPr>
              <a:t>知识分享</a:t>
            </a:r>
            <a:endParaRPr lang="zh-CN" altLang="en-US" sz="36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3717087"/>
            <a:ext cx="2388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报告人：</a:t>
            </a:r>
            <a:endParaRPr lang="en-US" altLang="zh-CN" dirty="0"/>
          </a:p>
          <a:p>
            <a:r>
              <a:rPr lang="zh-CN" altLang="en-US" dirty="0" smtClean="0"/>
              <a:t>工号：</a:t>
            </a:r>
            <a:endParaRPr lang="en-US" altLang="zh-CN" dirty="0" smtClean="0"/>
          </a:p>
          <a:p>
            <a:r>
              <a:rPr lang="zh-CN" altLang="en-US" dirty="0" smtClean="0"/>
              <a:t>日期：</a:t>
            </a:r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18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539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/>
          </p:cNvSpPr>
          <p:nvPr/>
        </p:nvSpPr>
        <p:spPr>
          <a:xfrm>
            <a:off x="323528" y="274638"/>
            <a:ext cx="8229600" cy="49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+mn-ea"/>
                <a:ea typeface="+mn-ea"/>
              </a:rPr>
              <a:t>Prometheus</a:t>
            </a:r>
            <a:r>
              <a:rPr lang="zh-CN" altLang="en-US" sz="3200" b="1" dirty="0" smtClean="0">
                <a:latin typeface="+mn-ea"/>
                <a:ea typeface="+mn-ea"/>
              </a:rPr>
              <a:t>使用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5900" y="1446695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下载安装包：</a:t>
            </a:r>
            <a:r>
              <a:rPr lang="en-US" altLang="zh-CN" sz="2000" dirty="0">
                <a:hlinkClick r:id="rId2"/>
              </a:rPr>
              <a:t>https://prometheus.io/download</a:t>
            </a:r>
            <a:r>
              <a:rPr lang="en-US" altLang="zh-CN" sz="2000" dirty="0" smtClean="0">
                <a:hlinkClick r:id="rId2"/>
              </a:rPr>
              <a:t>/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安装：</a:t>
            </a:r>
            <a:r>
              <a:rPr lang="pt-BR" altLang="zh-CN" sz="2000" dirty="0"/>
              <a:t>tar xvfz prometheus-*.</a:t>
            </a:r>
            <a:r>
              <a:rPr lang="pt-BR" altLang="zh-CN" sz="2000" dirty="0" smtClean="0"/>
              <a:t>tar.gz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运行：</a:t>
            </a:r>
            <a:r>
              <a:rPr lang="en-US" altLang="zh-CN" sz="2000" dirty="0"/>
              <a:t>./prometheus --</a:t>
            </a:r>
            <a:r>
              <a:rPr lang="en-US" altLang="zh-CN" sz="2000" dirty="0" err="1"/>
              <a:t>config.file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prometheus.yml</a:t>
            </a:r>
            <a:endParaRPr lang="zh-CN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585900" y="930303"/>
            <a:ext cx="2545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安装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841" y="2625883"/>
            <a:ext cx="2545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配置文件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619" y="3087548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Prometheus.yml</a:t>
            </a:r>
            <a:r>
              <a:rPr lang="zh-CN" altLang="en-US" sz="2000" dirty="0"/>
              <a:t>文件：配置好的 </a:t>
            </a:r>
            <a:r>
              <a:rPr lang="zh-CN" altLang="en-US" sz="2000" dirty="0" smtClean="0"/>
              <a:t>监控对象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或者 </a:t>
            </a:r>
            <a:r>
              <a:rPr lang="en-US" altLang="zh-CN" sz="2000" dirty="0"/>
              <a:t>exporters </a:t>
            </a:r>
            <a:r>
              <a:rPr lang="zh-CN" altLang="en-US" sz="2000" dirty="0"/>
              <a:t>中拉 </a:t>
            </a:r>
            <a:r>
              <a:rPr lang="en-US" altLang="zh-CN" sz="2000" dirty="0"/>
              <a:t>metrics</a:t>
            </a:r>
            <a:r>
              <a:rPr lang="zh-CN" altLang="en-US" sz="2000" dirty="0"/>
              <a:t>，或者接收来自 </a:t>
            </a:r>
            <a:r>
              <a:rPr lang="en-US" altLang="zh-CN" sz="2000" dirty="0"/>
              <a:t>Pushgateway </a:t>
            </a:r>
            <a:r>
              <a:rPr lang="zh-CN" altLang="en-US" sz="2000" dirty="0"/>
              <a:t>发过来的 </a:t>
            </a:r>
            <a:r>
              <a:rPr lang="en-US" altLang="zh-CN" sz="2000" dirty="0"/>
              <a:t>metrics</a:t>
            </a:r>
            <a:r>
              <a:rPr lang="zh-CN" altLang="en-US" sz="2000" dirty="0"/>
              <a:t>，或者从其他的 </a:t>
            </a:r>
            <a:r>
              <a:rPr lang="en-US" altLang="zh-CN" sz="2000" dirty="0"/>
              <a:t>Prometheus server </a:t>
            </a:r>
            <a:r>
              <a:rPr lang="zh-CN" altLang="en-US" sz="2000" dirty="0"/>
              <a:t>中拉 </a:t>
            </a:r>
            <a:r>
              <a:rPr lang="en-US" altLang="zh-CN" sz="2000" dirty="0"/>
              <a:t>metrics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3" y="4108395"/>
            <a:ext cx="7723187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83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/>
          </p:cNvSpPr>
          <p:nvPr/>
        </p:nvSpPr>
        <p:spPr>
          <a:xfrm>
            <a:off x="323528" y="274638"/>
            <a:ext cx="8229600" cy="49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+mn-ea"/>
                <a:ea typeface="+mn-ea"/>
              </a:rPr>
              <a:t>Prometheus</a:t>
            </a:r>
            <a:r>
              <a:rPr lang="zh-CN" altLang="en-US" sz="3200" b="1" dirty="0" smtClean="0">
                <a:latin typeface="+mn-ea"/>
                <a:ea typeface="+mn-ea"/>
              </a:rPr>
              <a:t>使用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5900" y="930303"/>
            <a:ext cx="2545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n-ea"/>
              </a:rPr>
              <a:t>演示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1418816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自身的监控，以及自带图像界面的使用。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3540" y="2852936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外部</a:t>
            </a:r>
            <a:r>
              <a:rPr lang="en-US" altLang="zh-CN" sz="2000" dirty="0" smtClean="0"/>
              <a:t>Exporter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pull</a:t>
            </a:r>
            <a:r>
              <a:rPr lang="zh-CN" altLang="en-US" sz="2000" dirty="0" smtClean="0"/>
              <a:t>监控数据。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28316" y="3501008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接收</a:t>
            </a:r>
            <a:r>
              <a:rPr lang="en-US" altLang="zh-CN" sz="2000" dirty="0" smtClean="0"/>
              <a:t>PushGateWay</a:t>
            </a:r>
            <a:r>
              <a:rPr lang="zh-CN" altLang="en-US" sz="2000" dirty="0" smtClean="0"/>
              <a:t>的数据。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56680" y="2105789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监控</a:t>
            </a:r>
            <a:r>
              <a:rPr lang="zh-CN" altLang="en-US" sz="2000" dirty="0"/>
              <a:t>某个</a:t>
            </a:r>
            <a:r>
              <a:rPr lang="en-US" altLang="zh-CN" sz="2000" dirty="0" smtClean="0"/>
              <a:t>Service</a:t>
            </a:r>
            <a:r>
              <a:rPr lang="zh-CN" altLang="en-US" sz="2000" dirty="0" smtClean="0"/>
              <a:t>进程。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55688" y="4237057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创建</a:t>
            </a:r>
            <a:r>
              <a:rPr lang="zh-CN" altLang="en-US" sz="2000" dirty="0"/>
              <a:t>的</a:t>
            </a:r>
            <a:r>
              <a:rPr lang="en-US" altLang="zh-CN" sz="2000" dirty="0" smtClean="0"/>
              <a:t>Exporter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Prometheus</a:t>
            </a:r>
            <a:r>
              <a:rPr lang="zh-CN" altLang="en-US" sz="2000" dirty="0" smtClean="0"/>
              <a:t>提供监控数据。</a:t>
            </a:r>
            <a:endParaRPr lang="zh-CN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834332" y="5628332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结合</a:t>
            </a:r>
            <a:r>
              <a:rPr lang="en-US" altLang="zh-CN" sz="2000" dirty="0" err="1" smtClean="0"/>
              <a:t>Granfana</a:t>
            </a:r>
            <a:r>
              <a:rPr lang="zh-CN" altLang="en-US" sz="2000" dirty="0" smtClean="0"/>
              <a:t>创建炫酷的可视化数据。</a:t>
            </a:r>
            <a:endParaRPr lang="zh-CN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848272" y="4869160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PromQL</a:t>
            </a:r>
            <a:r>
              <a:rPr lang="en-US" altLang="zh-CN" sz="2000" dirty="0"/>
              <a:t> (Prometheus Query Language) </a:t>
            </a:r>
            <a:r>
              <a:rPr lang="zh-CN" altLang="en-US" sz="2000" dirty="0"/>
              <a:t>是 </a:t>
            </a:r>
            <a:r>
              <a:rPr lang="en-US" altLang="zh-CN" sz="2000" dirty="0"/>
              <a:t>Prometheus </a:t>
            </a:r>
            <a:r>
              <a:rPr lang="zh-CN" altLang="en-US" sz="2000" dirty="0"/>
              <a:t>自己开发的数据查询 </a:t>
            </a:r>
            <a:r>
              <a:rPr lang="zh-CN" altLang="en-US" sz="2000" dirty="0" smtClean="0"/>
              <a:t>语言，提供内置函数，使得监控数据更加有意义。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31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>
            <a:spLocks/>
          </p:cNvSpPr>
          <p:nvPr/>
        </p:nvSpPr>
        <p:spPr>
          <a:xfrm>
            <a:off x="323528" y="274638"/>
            <a:ext cx="8229600" cy="49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latin typeface="+mn-ea"/>
                <a:ea typeface="+mn-ea"/>
              </a:rPr>
              <a:t>未来的监控系统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196752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当前监控的现状：</a:t>
            </a:r>
            <a:endParaRPr lang="zh-CN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772816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自动化程度底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依然需要大量的人工干预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监控的准确性和和真实性有待提高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56072" y="2905958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/>
            </a:lvl1pPr>
          </a:lstStyle>
          <a:p>
            <a:r>
              <a:rPr lang="zh-CN" altLang="en-US" dirty="0"/>
              <a:t>未来的</a:t>
            </a:r>
            <a:r>
              <a:rPr lang="zh-CN" altLang="en-US" dirty="0" smtClean="0"/>
              <a:t>监控系统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无人驾驶网络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6180" y="3573016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完善自愈式监控</a:t>
            </a:r>
            <a:r>
              <a:rPr lang="zh-CN" altLang="en-US" dirty="0" smtClean="0"/>
              <a:t>体系：监控</a:t>
            </a:r>
            <a:r>
              <a:rPr lang="zh-CN" altLang="en-US" dirty="0"/>
              <a:t>和报警，总归只能发现问题，出现问题之后依然需要人工干预，未来打造一种自愈系统，各种层级问题，都会被各种自动化</a:t>
            </a:r>
            <a:r>
              <a:rPr lang="zh-CN" altLang="en-US" dirty="0" smtClean="0"/>
              <a:t>、人工智能</a:t>
            </a:r>
            <a:r>
              <a:rPr lang="zh-CN" altLang="en-US" dirty="0"/>
              <a:t>、灾备、统缓冲等技术自行修复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真实链路式监控：监控和报警的准确性、真实性发展到一个理想化</a:t>
            </a:r>
            <a:r>
              <a:rPr lang="zh-CN" altLang="zh-CN" dirty="0" smtClean="0"/>
              <a:t>模型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6862" y="5350430"/>
            <a:ext cx="741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Prometheus</a:t>
            </a:r>
            <a:r>
              <a:rPr lang="zh-CN" altLang="en-US" dirty="0" smtClean="0">
                <a:solidFill>
                  <a:srgbClr val="FF0000"/>
                </a:solidFill>
              </a:rPr>
              <a:t>针对未来的监控系统，对于准确性，精确程度贡献力量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06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/>
          </p:cNvSpPr>
          <p:nvPr/>
        </p:nvSpPr>
        <p:spPr>
          <a:xfrm>
            <a:off x="323528" y="274638"/>
            <a:ext cx="8229600" cy="49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latin typeface="+mn-ea"/>
                <a:ea typeface="+mn-ea"/>
              </a:rPr>
              <a:t>目录</a:t>
            </a:r>
            <a:endParaRPr lang="zh-CN" altLang="en-US" sz="3200" b="1" dirty="0">
              <a:latin typeface="+mn-ea"/>
              <a:ea typeface="+mn-ea"/>
            </a:endParaRPr>
          </a:p>
        </p:txBody>
      </p:sp>
      <p:grpSp>
        <p:nvGrpSpPr>
          <p:cNvPr id="7" name="Group 3"/>
          <p:cNvGrpSpPr/>
          <p:nvPr/>
        </p:nvGrpSpPr>
        <p:grpSpPr bwMode="auto">
          <a:xfrm>
            <a:off x="1115616" y="1752600"/>
            <a:ext cx="762000" cy="665163"/>
            <a:chOff x="1110" y="2656"/>
            <a:chExt cx="1549" cy="1351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7"/>
          <p:cNvGrpSpPr/>
          <p:nvPr/>
        </p:nvGrpSpPr>
        <p:grpSpPr bwMode="auto">
          <a:xfrm>
            <a:off x="1115616" y="2667000"/>
            <a:ext cx="762000" cy="665163"/>
            <a:chOff x="3174" y="2656"/>
            <a:chExt cx="1549" cy="1351"/>
          </a:xfrm>
        </p:grpSpPr>
        <p:sp>
          <p:nvSpPr>
            <p:cNvPr id="12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1725216" y="2362199"/>
            <a:ext cx="5950024" cy="55564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977398" y="1828799"/>
            <a:ext cx="24609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</a:rPr>
              <a:t>Prometheus</a:t>
            </a:r>
            <a:r>
              <a:rPr lang="zh-CN" altLang="en-US" sz="2400" dirty="0">
                <a:latin typeface="Arial" panose="020B0604020202020204" pitchFamily="34" charset="0"/>
              </a:rPr>
              <a:t>简介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gray">
          <a:xfrm>
            <a:off x="1312466" y="18510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1725216" y="3276599"/>
            <a:ext cx="5950024" cy="4852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gray">
          <a:xfrm>
            <a:off x="1312466" y="27654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20" name="Group 17"/>
          <p:cNvGrpSpPr/>
          <p:nvPr/>
        </p:nvGrpSpPr>
        <p:grpSpPr bwMode="auto">
          <a:xfrm>
            <a:off x="1115616" y="3559175"/>
            <a:ext cx="762000" cy="665163"/>
            <a:chOff x="1110" y="2656"/>
            <a:chExt cx="1549" cy="1351"/>
          </a:xfrm>
        </p:grpSpPr>
        <p:sp>
          <p:nvSpPr>
            <p:cNvPr id="21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21"/>
          <p:cNvGrpSpPr/>
          <p:nvPr/>
        </p:nvGrpSpPr>
        <p:grpSpPr bwMode="auto">
          <a:xfrm>
            <a:off x="1115616" y="4473575"/>
            <a:ext cx="762000" cy="665163"/>
            <a:chOff x="3174" y="2656"/>
            <a:chExt cx="1549" cy="1351"/>
          </a:xfrm>
        </p:grpSpPr>
        <p:sp>
          <p:nvSpPr>
            <p:cNvPr id="25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1725216" y="4114800"/>
            <a:ext cx="5950024" cy="42636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1953816" y="3666585"/>
            <a:ext cx="33842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latin typeface="Arial" panose="020B0604020202020204" pitchFamily="34" charset="0"/>
              </a:rPr>
              <a:t>Prometheus</a:t>
            </a:r>
            <a:r>
              <a:rPr lang="zh-CN" altLang="en-US" sz="2400" dirty="0">
                <a:latin typeface="Arial" panose="020B0604020202020204" pitchFamily="34" charset="0"/>
              </a:rPr>
              <a:t>的数据模型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gray">
          <a:xfrm>
            <a:off x="1312466" y="3657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b="1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1725216" y="5083174"/>
            <a:ext cx="5950024" cy="4424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53816" y="4549775"/>
            <a:ext cx="27687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0" lang="en-US" altLang="zh-CN" sz="2400" dirty="0" smtClean="0">
                <a:latin typeface="Arial" panose="020B0604020202020204" pitchFamily="34" charset="0"/>
              </a:rPr>
              <a:t>Prometheus</a:t>
            </a:r>
            <a:r>
              <a:rPr kumimoji="0" lang="zh-CN" altLang="en-US" sz="2400" dirty="0" smtClean="0">
                <a:latin typeface="Arial" panose="020B0604020202020204" pitchFamily="34" charset="0"/>
              </a:rPr>
              <a:t>的使用</a:t>
            </a:r>
            <a:endParaRPr kumimoji="0"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gray">
          <a:xfrm>
            <a:off x="1312466" y="4572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CN" b="1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1979035" y="2822191"/>
            <a:ext cx="33842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latin typeface="Arial" panose="020B0604020202020204" pitchFamily="34" charset="0"/>
              </a:rPr>
              <a:t>Prometheus</a:t>
            </a:r>
            <a:r>
              <a:rPr lang="zh-CN" altLang="en-US" sz="2400" dirty="0">
                <a:latin typeface="Arial" panose="020B0604020202020204" pitchFamily="34" charset="0"/>
              </a:rPr>
              <a:t>框架及组件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87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/>
          </p:cNvSpPr>
          <p:nvPr/>
        </p:nvSpPr>
        <p:spPr>
          <a:xfrm>
            <a:off x="323528" y="274638"/>
            <a:ext cx="8229600" cy="49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+mn-ea"/>
                <a:ea typeface="+mn-ea"/>
              </a:rPr>
              <a:t>Prometheus</a:t>
            </a:r>
            <a:r>
              <a:rPr lang="zh-CN" altLang="en-US" sz="3200" b="1" dirty="0" smtClean="0">
                <a:latin typeface="+mn-ea"/>
                <a:ea typeface="+mn-ea"/>
              </a:rPr>
              <a:t>简介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519" y="1948371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+mn-ea"/>
              </a:rPr>
              <a:t>Prometheus</a:t>
            </a:r>
            <a:r>
              <a:rPr lang="zh-CN" altLang="en-US" sz="2400" dirty="0" smtClean="0">
                <a:latin typeface="+mn-ea"/>
              </a:rPr>
              <a:t>是由</a:t>
            </a:r>
            <a:r>
              <a:rPr lang="en-US" altLang="zh-CN" sz="2400" dirty="0" smtClean="0">
                <a:latin typeface="+mn-ea"/>
              </a:rPr>
              <a:t>SoundCloud</a:t>
            </a:r>
            <a:r>
              <a:rPr lang="zh-CN" altLang="en-US" sz="2400" dirty="0" smtClean="0">
                <a:latin typeface="+mn-ea"/>
              </a:rPr>
              <a:t>使用</a:t>
            </a:r>
            <a:r>
              <a:rPr lang="en-US" altLang="zh-CN" sz="2400" dirty="0" smtClean="0">
                <a:latin typeface="+mn-ea"/>
              </a:rPr>
              <a:t>Go</a:t>
            </a:r>
            <a:r>
              <a:rPr lang="zh-CN" altLang="en-US" sz="2400" dirty="0" smtClean="0">
                <a:latin typeface="+mn-ea"/>
              </a:rPr>
              <a:t>语言开发，</a:t>
            </a:r>
            <a:r>
              <a:rPr lang="zh-CN" altLang="en-US" sz="2400" dirty="0">
                <a:latin typeface="+mn-ea"/>
              </a:rPr>
              <a:t>它是开</a:t>
            </a:r>
            <a:r>
              <a:rPr lang="zh-CN" altLang="en-US" sz="2400" dirty="0" smtClean="0">
                <a:latin typeface="+mn-ea"/>
              </a:rPr>
              <a:t>源的基于时序数据库的监控</a:t>
            </a:r>
            <a:r>
              <a:rPr lang="zh-CN" altLang="en-US" sz="2400" dirty="0">
                <a:latin typeface="+mn-ea"/>
              </a:rPr>
              <a:t>报警</a:t>
            </a:r>
            <a:r>
              <a:rPr lang="zh-CN" altLang="en-US" sz="2400" dirty="0" smtClean="0">
                <a:latin typeface="+mn-ea"/>
              </a:rPr>
              <a:t>系统。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1519" y="2886263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目前它是一个独立的开源项目，且不依赖于任何</a:t>
            </a:r>
            <a:r>
              <a:rPr lang="zh-CN" altLang="en-US" sz="2400" dirty="0" smtClean="0"/>
              <a:t>公司。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188818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什么是</a:t>
            </a:r>
            <a:r>
              <a:rPr lang="en-US" altLang="zh-CN" sz="2800" dirty="0" smtClean="0"/>
              <a:t>Prometheus</a:t>
            </a:r>
            <a:r>
              <a:rPr lang="zh-CN" altLang="en-US" sz="2800" dirty="0" smtClean="0"/>
              <a:t>？</a:t>
            </a:r>
            <a:endParaRPr lang="zh-CN" alt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551518" y="3717260"/>
            <a:ext cx="7692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支持各种级别的</a:t>
            </a:r>
            <a:r>
              <a:rPr lang="zh-CN" altLang="en-US" sz="2400" dirty="0"/>
              <a:t>监控：我们可以通过客户端方面的对核心业务进行埋</a:t>
            </a:r>
            <a:r>
              <a:rPr lang="zh-CN" altLang="en-US" sz="2400" dirty="0" smtClean="0"/>
              <a:t>点，实现各业务级别监控（如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请求总数）、系统级别监控（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、磁盘）、网络监控等等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6515" y="4986273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提供灵活</a:t>
            </a:r>
            <a:r>
              <a:rPr lang="zh-CN" altLang="en-US" sz="2400" dirty="0"/>
              <a:t>的查询及聚合</a:t>
            </a:r>
            <a:r>
              <a:rPr lang="zh-CN" altLang="en-US" sz="2400" dirty="0" smtClean="0"/>
              <a:t>语句，自带图形界面，可视化采集的数据。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96515" y="5817270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提供分布式存储。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75184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/>
          </p:cNvSpPr>
          <p:nvPr/>
        </p:nvSpPr>
        <p:spPr>
          <a:xfrm>
            <a:off x="323528" y="274638"/>
            <a:ext cx="8229600" cy="49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+mn-ea"/>
                <a:ea typeface="+mn-ea"/>
              </a:rPr>
              <a:t>Prometheus</a:t>
            </a:r>
            <a:r>
              <a:rPr lang="zh-CN" altLang="en-US" sz="3200" b="1" dirty="0" smtClean="0">
                <a:latin typeface="+mn-ea"/>
                <a:ea typeface="+mn-ea"/>
              </a:rPr>
              <a:t>简介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519" y="1948371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多维度数据模型，一个时间序列由一个度量</a:t>
            </a:r>
            <a:r>
              <a:rPr lang="zh-CN" altLang="en-US" sz="2400" dirty="0" smtClean="0">
                <a:latin typeface="+mn-ea"/>
              </a:rPr>
              <a:t>指标（</a:t>
            </a:r>
            <a:r>
              <a:rPr lang="en-US" altLang="zh-CN" sz="2400" dirty="0" smtClean="0">
                <a:latin typeface="+mn-ea"/>
              </a:rPr>
              <a:t>metric</a:t>
            </a:r>
            <a:r>
              <a:rPr lang="zh-CN" altLang="en-US" sz="2400" dirty="0" smtClean="0">
                <a:latin typeface="+mn-ea"/>
              </a:rPr>
              <a:t>）和</a:t>
            </a:r>
            <a:r>
              <a:rPr lang="zh-CN" altLang="en-US" sz="2400" dirty="0">
                <a:latin typeface="+mn-ea"/>
              </a:rPr>
              <a:t>多个标签键值</a:t>
            </a:r>
            <a:r>
              <a:rPr lang="zh-CN" altLang="en-US" sz="2400" dirty="0" smtClean="0">
                <a:latin typeface="+mn-ea"/>
              </a:rPr>
              <a:t>对</a:t>
            </a:r>
            <a:r>
              <a:rPr lang="en-US" altLang="zh-CN" sz="2400" dirty="0" smtClean="0">
                <a:latin typeface="+mn-ea"/>
              </a:rPr>
              <a:t>(labels)</a:t>
            </a:r>
            <a:r>
              <a:rPr lang="zh-CN" altLang="en-US" sz="2400" dirty="0" smtClean="0">
                <a:latin typeface="+mn-ea"/>
              </a:rPr>
              <a:t>确定。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1518" y="3198167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采集的数据</a:t>
            </a:r>
            <a:r>
              <a:rPr lang="zh-CN" altLang="en-US" sz="2400" dirty="0"/>
              <a:t>精细</a:t>
            </a:r>
            <a:r>
              <a:rPr lang="zh-CN" altLang="en-US" sz="2400" dirty="0" smtClean="0"/>
              <a:t>，可以精确</a:t>
            </a:r>
            <a:r>
              <a:rPr lang="zh-CN" altLang="en-US" sz="2400" dirty="0"/>
              <a:t>到</a:t>
            </a:r>
            <a:r>
              <a:rPr lang="en-US" altLang="zh-CN" sz="2400" dirty="0"/>
              <a:t>1-5</a:t>
            </a:r>
            <a:r>
              <a:rPr lang="zh-CN" altLang="en-US" sz="2400" dirty="0"/>
              <a:t>秒。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188818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Prometheus</a:t>
            </a:r>
            <a:r>
              <a:rPr lang="zh-CN" altLang="en-US" sz="2800" dirty="0" smtClean="0"/>
              <a:t>特点</a:t>
            </a:r>
            <a:endParaRPr lang="zh-CN" alt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508673" y="4725144"/>
            <a:ext cx="7692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运维简单，只依赖本地磁盘，二进制安装包，没有任何其他库包依赖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6603" y="4092128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2400" dirty="0"/>
              <a:t>灵活的查询语言，对收集的时序数据进行重组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08673" y="5661248"/>
            <a:ext cx="7692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提供插件来</a:t>
            </a:r>
            <a:r>
              <a:rPr lang="zh-CN" altLang="en-US" sz="2400" dirty="0"/>
              <a:t>收集常见的系统</a:t>
            </a:r>
            <a:r>
              <a:rPr lang="zh-CN" altLang="en-US" sz="2400" dirty="0" smtClean="0"/>
              <a:t>指标（</a:t>
            </a:r>
            <a:r>
              <a:rPr lang="en-US" altLang="zh-CN" sz="2400" dirty="0" smtClean="0"/>
              <a:t>Exporter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151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/>
          </p:cNvSpPr>
          <p:nvPr/>
        </p:nvSpPr>
        <p:spPr>
          <a:xfrm>
            <a:off x="323528" y="274638"/>
            <a:ext cx="8229600" cy="49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+mn-ea"/>
                <a:ea typeface="+mn-ea"/>
              </a:rPr>
              <a:t>Prometheus</a:t>
            </a:r>
            <a:r>
              <a:rPr lang="zh-CN" altLang="en-US" sz="3200" b="1" dirty="0" smtClean="0">
                <a:latin typeface="+mn-ea"/>
                <a:ea typeface="+mn-ea"/>
              </a:rPr>
              <a:t>架构及组件</a:t>
            </a:r>
            <a:endParaRPr lang="zh-CN" altLang="en-US" sz="3200" b="1" dirty="0">
              <a:latin typeface="+mn-ea"/>
              <a:ea typeface="+mn-ea"/>
            </a:endParaRPr>
          </a:p>
        </p:txBody>
      </p:sp>
      <p:pic>
        <p:nvPicPr>
          <p:cNvPr id="1026" name="Picture 2" descr="https://images2017.cnblogs.com/blog/1109179/201708/1109179-20170819213733240-18675961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13" y="1052736"/>
            <a:ext cx="7915275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79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/>
          </p:cNvSpPr>
          <p:nvPr/>
        </p:nvSpPr>
        <p:spPr>
          <a:xfrm>
            <a:off x="323528" y="274638"/>
            <a:ext cx="8229600" cy="49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+mn-ea"/>
                <a:ea typeface="+mn-ea"/>
              </a:rPr>
              <a:t>Prometheus</a:t>
            </a:r>
            <a:r>
              <a:rPr lang="zh-CN" altLang="en-US" sz="3200" b="1" dirty="0" smtClean="0">
                <a:latin typeface="+mn-ea"/>
                <a:ea typeface="+mn-ea"/>
              </a:rPr>
              <a:t>架构及组件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536" y="1124744"/>
            <a:ext cx="7930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Prometheus Server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负责监控数据收集和存储，定期从静态配置的 </a:t>
            </a:r>
            <a:r>
              <a:rPr lang="en-US" altLang="zh-CN" sz="2400" dirty="0"/>
              <a:t>targets </a:t>
            </a:r>
            <a:r>
              <a:rPr lang="zh-CN" altLang="en-US" sz="2400" dirty="0"/>
              <a:t>或者服务发现（主要是</a:t>
            </a:r>
            <a:r>
              <a:rPr lang="en-US" altLang="zh-CN" sz="2400" dirty="0"/>
              <a:t>DNS</a:t>
            </a:r>
            <a:r>
              <a:rPr lang="zh-CN" altLang="en-US" sz="2400" dirty="0"/>
              <a:t>、</a:t>
            </a:r>
            <a:r>
              <a:rPr lang="en-US" altLang="zh-CN" sz="2400" dirty="0"/>
              <a:t>consul</a:t>
            </a:r>
            <a:r>
              <a:rPr lang="zh-CN" altLang="en-US" sz="2400" dirty="0"/>
              <a:t>、</a:t>
            </a:r>
            <a:r>
              <a:rPr lang="en-US" altLang="zh-CN" sz="2400" dirty="0"/>
              <a:t>k8s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mesos</a:t>
            </a:r>
            <a:r>
              <a:rPr lang="zh-CN" altLang="en-US" sz="2400" dirty="0"/>
              <a:t>等）的 </a:t>
            </a:r>
            <a:r>
              <a:rPr lang="en-US" altLang="zh-CN" sz="2400" dirty="0"/>
              <a:t>targets </a:t>
            </a:r>
            <a:r>
              <a:rPr lang="zh-CN" altLang="en-US" sz="2400" dirty="0"/>
              <a:t>拉取数据。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574" y="764704"/>
            <a:ext cx="303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核心</a:t>
            </a:r>
            <a:endParaRPr lang="en-US" altLang="zh-C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2051" y="2307463"/>
            <a:ext cx="3739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组件：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051" y="2852936"/>
            <a:ext cx="8081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Exporter</a:t>
            </a:r>
            <a:r>
              <a:rPr lang="zh-CN" altLang="en-US" sz="2400" dirty="0"/>
              <a:t>：作用就是从机器读取指标，然后暴露一个 </a:t>
            </a:r>
            <a:r>
              <a:rPr lang="en-US" altLang="zh-CN" sz="2400" dirty="0"/>
              <a:t>http </a:t>
            </a:r>
            <a:r>
              <a:rPr lang="zh-CN" altLang="en-US" sz="2400" dirty="0"/>
              <a:t>服务，</a:t>
            </a:r>
            <a:r>
              <a:rPr lang="en-US" altLang="zh-CN" sz="2400" dirty="0"/>
              <a:t>Prometheus </a:t>
            </a:r>
            <a:r>
              <a:rPr lang="zh-CN" altLang="en-US" sz="2400" dirty="0"/>
              <a:t>就是从这个服务中收集监控</a:t>
            </a:r>
            <a:r>
              <a:rPr lang="zh-CN" altLang="en-US" sz="2400" dirty="0" smtClean="0"/>
              <a:t>指标，还有很多</a:t>
            </a:r>
            <a:r>
              <a:rPr lang="en-US" altLang="zh-CN" sz="2400" dirty="0" smtClean="0"/>
              <a:t>Exporter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85574" y="4293096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Prometheus Alert manager</a:t>
            </a:r>
            <a:r>
              <a:rPr lang="zh-CN" altLang="en-US" sz="2400" dirty="0"/>
              <a:t>：负责根据告警规则进行告警，可集成很多告警</a:t>
            </a:r>
            <a:r>
              <a:rPr lang="zh-CN" altLang="en-US" sz="2400" dirty="0" smtClean="0"/>
              <a:t>通道，实现</a:t>
            </a:r>
            <a:r>
              <a:rPr lang="en-US" altLang="zh-CN" sz="2400" dirty="0" smtClean="0"/>
              <a:t>Prometheus</a:t>
            </a:r>
            <a:r>
              <a:rPr lang="zh-CN" altLang="en-US" sz="2400" dirty="0" smtClean="0"/>
              <a:t>的告警功能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38221" y="5493425"/>
            <a:ext cx="7704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webui</a:t>
            </a:r>
            <a:r>
              <a:rPr lang="zh-CN" altLang="en-US" sz="2400" dirty="0"/>
              <a:t>：主要通过</a:t>
            </a:r>
            <a:r>
              <a:rPr lang="en-US" altLang="zh-CN" sz="2400" dirty="0" smtClean="0"/>
              <a:t>grafana</a:t>
            </a:r>
            <a:r>
              <a:rPr lang="zh-CN" altLang="en-US" sz="2400" dirty="0" smtClean="0"/>
              <a:t>（绘图工具）来</a:t>
            </a:r>
            <a:r>
              <a:rPr lang="zh-CN" altLang="en-US" sz="2400" dirty="0"/>
              <a:t>实现</a:t>
            </a:r>
            <a:r>
              <a:rPr lang="en-US" altLang="zh-CN" sz="2400" dirty="0"/>
              <a:t>webui</a:t>
            </a:r>
            <a:r>
              <a:rPr lang="zh-CN" altLang="en-US" sz="2400" dirty="0" smtClean="0"/>
              <a:t>展示。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54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/>
          </p:cNvSpPr>
          <p:nvPr/>
        </p:nvSpPr>
        <p:spPr>
          <a:xfrm>
            <a:off x="323528" y="274638"/>
            <a:ext cx="8229600" cy="49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+mn-ea"/>
                <a:ea typeface="+mn-ea"/>
              </a:rPr>
              <a:t>Prometheus</a:t>
            </a:r>
            <a:r>
              <a:rPr lang="zh-CN" altLang="en-US" sz="3200" b="1" dirty="0" smtClean="0">
                <a:latin typeface="+mn-ea"/>
                <a:ea typeface="+mn-ea"/>
              </a:rPr>
              <a:t>架构及组件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574" y="764704"/>
            <a:ext cx="303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PushGateWay</a:t>
            </a:r>
            <a:endParaRPr lang="en-US" altLang="zh-C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4196" y="1226369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Prometheus </a:t>
            </a:r>
            <a:r>
              <a:rPr lang="zh-CN" altLang="en-US" sz="2400" dirty="0"/>
              <a:t>采用 </a:t>
            </a:r>
            <a:r>
              <a:rPr lang="en-US" altLang="zh-CN" sz="2400" dirty="0"/>
              <a:t>pull </a:t>
            </a:r>
            <a:r>
              <a:rPr lang="zh-CN" altLang="en-US" sz="2400" dirty="0"/>
              <a:t>模式，可能由于不在一个子网或者防火墙原因，导致 </a:t>
            </a:r>
            <a:r>
              <a:rPr lang="en-US" altLang="zh-CN" sz="2400" dirty="0"/>
              <a:t>Prometheus </a:t>
            </a:r>
            <a:r>
              <a:rPr lang="zh-CN" altLang="en-US" sz="2400" dirty="0"/>
              <a:t>无法直接拉取各个 </a:t>
            </a:r>
            <a:r>
              <a:rPr lang="en-US" altLang="zh-CN" sz="2400" dirty="0"/>
              <a:t>target </a:t>
            </a:r>
            <a:r>
              <a:rPr lang="zh-CN" altLang="en-US" sz="2400" dirty="0"/>
              <a:t>数据。在监控业务数据的时候，需要将不同数据汇总</a:t>
            </a:r>
            <a:r>
              <a:rPr lang="en-US" altLang="zh-CN" sz="2400" dirty="0"/>
              <a:t>, </a:t>
            </a:r>
            <a:r>
              <a:rPr lang="zh-CN" altLang="en-US" sz="2400" dirty="0"/>
              <a:t>由 </a:t>
            </a:r>
            <a:r>
              <a:rPr lang="en-US" altLang="zh-CN" sz="2400" dirty="0"/>
              <a:t>Prometheus </a:t>
            </a:r>
            <a:r>
              <a:rPr lang="zh-CN" altLang="en-US" sz="2400" dirty="0"/>
              <a:t>统一</a:t>
            </a:r>
            <a:r>
              <a:rPr lang="zh-CN" altLang="en-US" sz="2400" dirty="0" smtClean="0"/>
              <a:t>收集。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50640" y="2796029"/>
            <a:ext cx="69127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Prometheus</a:t>
            </a:r>
            <a:r>
              <a:rPr lang="zh-CN" altLang="en-US" sz="2400" dirty="0"/>
              <a:t>采集</a:t>
            </a:r>
            <a:r>
              <a:rPr lang="zh-CN" altLang="en-US" sz="2400" dirty="0" smtClean="0"/>
              <a:t>数据，需要定时拉</a:t>
            </a:r>
            <a:r>
              <a:rPr lang="zh-CN" altLang="en-US" sz="2400" dirty="0" smtClean="0"/>
              <a:t>取，对于执行脚本获取的数据</a:t>
            </a:r>
            <a:r>
              <a:rPr lang="zh-CN" altLang="en-US" sz="2400" dirty="0"/>
              <a:t>并不适合采用这样的方式，对这样的数据可以使用</a:t>
            </a:r>
            <a:r>
              <a:rPr lang="en-US" altLang="zh-CN" sz="2400" dirty="0"/>
              <a:t>Push Gateway</a:t>
            </a:r>
            <a:r>
              <a:rPr lang="zh-CN" altLang="en-US" sz="2400" dirty="0"/>
              <a:t>服务。它就相当于一个缓存，当数据采集完成之后，就上传到这里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供</a:t>
            </a:r>
            <a:r>
              <a:rPr lang="en-US" altLang="zh-CN" sz="2400" dirty="0" smtClean="0"/>
              <a:t>Prometheus</a:t>
            </a:r>
            <a:r>
              <a:rPr lang="zh-CN" altLang="en-US" sz="2400" dirty="0" smtClean="0"/>
              <a:t>拉取。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5012020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PushGateWay</a:t>
            </a:r>
            <a:r>
              <a:rPr lang="zh-CN" altLang="en-US" sz="2400" dirty="0"/>
              <a:t>可以装在于</a:t>
            </a:r>
            <a:r>
              <a:rPr lang="en-US" altLang="zh-CN" sz="2400" dirty="0"/>
              <a:t>Prometheus</a:t>
            </a:r>
            <a:r>
              <a:rPr lang="zh-CN" altLang="en-US" sz="2400" dirty="0"/>
              <a:t>相同的节点或者任意节点上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606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/>
          </p:cNvSpPr>
          <p:nvPr/>
        </p:nvSpPr>
        <p:spPr>
          <a:xfrm>
            <a:off x="323528" y="274638"/>
            <a:ext cx="8229600" cy="49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+mn-ea"/>
                <a:ea typeface="+mn-ea"/>
              </a:rPr>
              <a:t>Prometheus</a:t>
            </a:r>
            <a:r>
              <a:rPr lang="zh-CN" altLang="en-US" sz="3200" b="1" dirty="0" smtClean="0">
                <a:latin typeface="+mn-ea"/>
                <a:ea typeface="+mn-ea"/>
              </a:rPr>
              <a:t>数据模型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5900" y="1446695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Prometheus </a:t>
            </a:r>
            <a:r>
              <a:rPr lang="zh-CN" altLang="en-US" sz="2400" dirty="0" smtClean="0"/>
              <a:t>存储的是时序数据，也就是按时间顺序连续存储的数据，每一个时序由</a:t>
            </a:r>
            <a:r>
              <a:rPr lang="en-US" altLang="zh-CN" sz="2400" dirty="0" smtClean="0"/>
              <a:t>metric</a:t>
            </a:r>
            <a:r>
              <a:rPr lang="zh-CN" altLang="en-US" sz="2400" dirty="0" smtClean="0"/>
              <a:t>和多个标签共同确定。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92" y="2780928"/>
            <a:ext cx="7511071" cy="989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92" y="3957990"/>
            <a:ext cx="7201576" cy="9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16" y="5085184"/>
            <a:ext cx="7188752" cy="77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977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/>
          </p:cNvSpPr>
          <p:nvPr/>
        </p:nvSpPr>
        <p:spPr>
          <a:xfrm>
            <a:off x="323528" y="274638"/>
            <a:ext cx="8229600" cy="49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+mn-ea"/>
                <a:ea typeface="+mn-ea"/>
              </a:rPr>
              <a:t>Prometheus</a:t>
            </a:r>
            <a:r>
              <a:rPr lang="zh-CN" altLang="en-US" sz="3200" b="1" dirty="0" smtClean="0">
                <a:latin typeface="+mn-ea"/>
                <a:ea typeface="+mn-ea"/>
              </a:rPr>
              <a:t>数据模型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5900" y="1446695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表示收集的数据是按照某个趋势（增加／减少）一直变化的，我们往往用它记录服务请求总量，错误总数等</a:t>
            </a:r>
            <a:r>
              <a:rPr lang="zh-CN" altLang="en-US" sz="2400" dirty="0" smtClean="0"/>
              <a:t>。</a:t>
            </a:r>
            <a:r>
              <a:rPr lang="en-US" altLang="zh-CN" sz="2400" dirty="0"/>
              <a:t>http_requests_total, </a:t>
            </a:r>
            <a:r>
              <a:rPr lang="zh-CN" altLang="en-US" sz="2400" dirty="0"/>
              <a:t>表示 </a:t>
            </a:r>
            <a:r>
              <a:rPr lang="zh-CN" altLang="en-US" sz="2400" dirty="0" smtClean="0"/>
              <a:t>某个节点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处理的 </a:t>
            </a:r>
            <a:r>
              <a:rPr lang="en-US" altLang="zh-CN" sz="2400" dirty="0"/>
              <a:t>http </a:t>
            </a:r>
            <a:r>
              <a:rPr lang="zh-CN" altLang="en-US" sz="2400" dirty="0"/>
              <a:t>请求总数</a:t>
            </a:r>
            <a:r>
              <a:rPr lang="zh-CN" altLang="en-US" sz="2400" dirty="0" smtClean="0"/>
              <a:t>，很</a:t>
            </a:r>
            <a:r>
              <a:rPr lang="zh-CN" altLang="en-US" sz="2400" dirty="0"/>
              <a:t>容易得到任意区间数据的</a:t>
            </a:r>
            <a:r>
              <a:rPr lang="zh-CN" altLang="en-US" sz="2400" dirty="0" smtClean="0"/>
              <a:t>增量。</a:t>
            </a:r>
            <a:endParaRPr lang="zh-CN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85900" y="930303"/>
            <a:ext cx="2545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Counter</a:t>
            </a:r>
            <a:r>
              <a:rPr lang="zh-CN" altLang="en-US" sz="2400" b="1" dirty="0" smtClean="0">
                <a:latin typeface="+mn-ea"/>
              </a:rPr>
              <a:t>类型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381" y="3079168"/>
            <a:ext cx="2545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Gauge</a:t>
            </a:r>
            <a:r>
              <a:rPr lang="zh-CN" altLang="en-US" sz="2400" b="1" dirty="0" smtClean="0">
                <a:latin typeface="+mn-ea"/>
              </a:rPr>
              <a:t>类型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815" y="3569546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表示收集的数据</a:t>
            </a:r>
            <a:r>
              <a:rPr lang="zh-CN" altLang="en-US" sz="2400" dirty="0" smtClean="0"/>
              <a:t>是瞬时变化的，可以变得任意高低，往往用来记录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使用率以及磁盘使用率等数据。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12381" y="4805094"/>
            <a:ext cx="2545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Histogram</a:t>
            </a:r>
            <a:r>
              <a:rPr lang="zh-CN" altLang="en-US" sz="2400" b="1" dirty="0" smtClean="0">
                <a:latin typeface="+mn-ea"/>
              </a:rPr>
              <a:t>类型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238" y="544522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表示出现在某范围内的统计次数，也类似于直方图。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30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832</Words>
  <Application>Microsoft Office PowerPoint</Application>
  <PresentationFormat>全屏显示(4:3)</PresentationFormat>
  <Paragraphs>75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Sky123.Org</cp:lastModifiedBy>
  <cp:revision>31</cp:revision>
  <dcterms:created xsi:type="dcterms:W3CDTF">2019-09-15T15:38:00Z</dcterms:created>
  <dcterms:modified xsi:type="dcterms:W3CDTF">2019-09-18T18:03:46Z</dcterms:modified>
</cp:coreProperties>
</file>