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61" r:id="rId11"/>
    <p:sldId id="26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569060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+mj-ea"/>
                <a:ea typeface="+mj-ea"/>
              </a:rPr>
              <a:t>Java</a:t>
            </a:r>
            <a:r>
              <a:rPr lang="zh-CN" altLang="en-US" sz="3600" dirty="0" smtClean="0">
                <a:latin typeface="+mj-ea"/>
                <a:ea typeface="+mj-ea"/>
              </a:rPr>
              <a:t>多线程认识</a:t>
            </a:r>
            <a:endParaRPr lang="en-US" altLang="zh-CN" sz="3600" dirty="0" smtClean="0">
              <a:latin typeface="+mj-ea"/>
              <a:ea typeface="+mj-ea"/>
            </a:endParaRPr>
          </a:p>
          <a:p>
            <a:pPr algn="ctr"/>
            <a:r>
              <a:rPr lang="zh-CN" altLang="en-US" sz="3600" dirty="0" smtClean="0">
                <a:latin typeface="+mj-ea"/>
                <a:ea typeface="+mj-ea"/>
              </a:rPr>
              <a:t>知识</a:t>
            </a:r>
            <a:r>
              <a:rPr lang="zh-CN" altLang="en-US" sz="3600" dirty="0" smtClean="0">
                <a:latin typeface="+mj-ea"/>
                <a:ea typeface="+mj-ea"/>
              </a:rPr>
              <a:t>分享</a:t>
            </a:r>
            <a:endParaRPr lang="zh-CN" altLang="en-US" sz="36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3717087"/>
            <a:ext cx="2388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报告人：</a:t>
            </a:r>
            <a:endParaRPr lang="en-US" altLang="zh-CN" dirty="0"/>
          </a:p>
          <a:p>
            <a:r>
              <a:rPr lang="zh-CN" altLang="en-US" dirty="0" smtClean="0"/>
              <a:t>工号：</a:t>
            </a:r>
            <a:endParaRPr lang="en-US" altLang="zh-CN" dirty="0" smtClean="0"/>
          </a:p>
          <a:p>
            <a:r>
              <a:rPr lang="zh-CN" altLang="en-US" dirty="0" smtClean="0"/>
              <a:t>日期：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53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latin typeface="+mn-ea"/>
                <a:ea typeface="+mn-ea"/>
              </a:rPr>
              <a:t>懒汉单例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536" y="1124744"/>
            <a:ext cx="7930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单线程环境下：</a:t>
            </a:r>
            <a:r>
              <a:rPr lang="en-US" altLang="zh-CN" sz="2400" dirty="0" smtClean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单</a:t>
            </a:r>
            <a:r>
              <a:rPr lang="zh-CN" altLang="en-US" sz="2400" dirty="0" smtClean="0"/>
              <a:t>例的演示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7951" y="2564904"/>
            <a:ext cx="8081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多线程环境下单例的演示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问题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办法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54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latin typeface="+mn-ea"/>
                <a:ea typeface="+mn-ea"/>
              </a:rPr>
              <a:t>生产者与消费者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196" y="1226369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Prometheus </a:t>
            </a:r>
            <a:r>
              <a:rPr lang="zh-CN" altLang="en-US" sz="2400" dirty="0"/>
              <a:t>采用 </a:t>
            </a:r>
            <a:r>
              <a:rPr lang="en-US" altLang="zh-CN" sz="2400" dirty="0"/>
              <a:t>pull </a:t>
            </a:r>
            <a:r>
              <a:rPr lang="zh-CN" altLang="en-US" sz="2400" dirty="0"/>
              <a:t>模式，可能由于不在一个子网或者防火墙原因，导致 </a:t>
            </a:r>
            <a:r>
              <a:rPr lang="en-US" altLang="zh-CN" sz="2400" dirty="0"/>
              <a:t>Prometheus </a:t>
            </a:r>
            <a:r>
              <a:rPr lang="zh-CN" altLang="en-US" sz="2400" dirty="0"/>
              <a:t>无法直接拉取各个 </a:t>
            </a:r>
            <a:r>
              <a:rPr lang="en-US" altLang="zh-CN" sz="2400" dirty="0"/>
              <a:t>target </a:t>
            </a:r>
            <a:r>
              <a:rPr lang="zh-CN" altLang="en-US" sz="2400" dirty="0"/>
              <a:t>数据。在监控业务数据的时候，需要将不同数据汇总</a:t>
            </a:r>
            <a:r>
              <a:rPr lang="en-US" altLang="zh-CN" sz="2400" dirty="0"/>
              <a:t>, </a:t>
            </a:r>
            <a:r>
              <a:rPr lang="zh-CN" altLang="en-US" sz="2400" dirty="0"/>
              <a:t>由 </a:t>
            </a:r>
            <a:r>
              <a:rPr lang="en-US" altLang="zh-CN" sz="2400" dirty="0"/>
              <a:t>Prometheus </a:t>
            </a:r>
            <a:r>
              <a:rPr lang="zh-CN" altLang="en-US" sz="2400" dirty="0"/>
              <a:t>统一</a:t>
            </a:r>
            <a:r>
              <a:rPr lang="zh-CN" altLang="en-US" sz="2400" dirty="0" smtClean="0"/>
              <a:t>收集。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4509120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PushGateWay</a:t>
            </a:r>
            <a:r>
              <a:rPr lang="zh-CN" altLang="en-US" sz="2400" dirty="0"/>
              <a:t>可以装在于</a:t>
            </a:r>
            <a:r>
              <a:rPr lang="en-US" altLang="zh-CN" sz="2400" dirty="0"/>
              <a:t>Prometheus</a:t>
            </a:r>
            <a:r>
              <a:rPr lang="zh-CN" altLang="en-US" sz="2400" dirty="0"/>
              <a:t>相同的节点或者任意节点上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06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latin typeface="+mn-ea"/>
                <a:ea typeface="+mn-ea"/>
              </a:rPr>
              <a:t>目录</a:t>
            </a:r>
            <a:endParaRPr lang="zh-CN" altLang="en-US" sz="3200" b="1" dirty="0">
              <a:latin typeface="+mn-ea"/>
              <a:ea typeface="+mn-ea"/>
            </a:endParaRPr>
          </a:p>
        </p:txBody>
      </p:sp>
      <p:grpSp>
        <p:nvGrpSpPr>
          <p:cNvPr id="7" name="Group 3"/>
          <p:cNvGrpSpPr/>
          <p:nvPr/>
        </p:nvGrpSpPr>
        <p:grpSpPr bwMode="auto">
          <a:xfrm>
            <a:off x="1115616" y="1752600"/>
            <a:ext cx="762000" cy="665163"/>
            <a:chOff x="1110" y="2656"/>
            <a:chExt cx="1549" cy="1351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7"/>
          <p:cNvGrpSpPr/>
          <p:nvPr/>
        </p:nvGrpSpPr>
        <p:grpSpPr bwMode="auto">
          <a:xfrm>
            <a:off x="1115616" y="2667000"/>
            <a:ext cx="762000" cy="665163"/>
            <a:chOff x="3174" y="2656"/>
            <a:chExt cx="1549" cy="1351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1725216" y="2362199"/>
            <a:ext cx="5950024" cy="55564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977398" y="1828799"/>
            <a:ext cx="2460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Prometheus</a:t>
            </a:r>
            <a:r>
              <a:rPr lang="zh-CN" altLang="en-US" sz="2400" dirty="0">
                <a:latin typeface="Arial" panose="020B0604020202020204" pitchFamily="34" charset="0"/>
              </a:rPr>
              <a:t>简介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gray">
          <a:xfrm>
            <a:off x="1312466" y="18510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1725216" y="3276599"/>
            <a:ext cx="5950024" cy="485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gray">
          <a:xfrm>
            <a:off x="1312466" y="27654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20" name="Group 17"/>
          <p:cNvGrpSpPr/>
          <p:nvPr/>
        </p:nvGrpSpPr>
        <p:grpSpPr bwMode="auto">
          <a:xfrm>
            <a:off x="1115616" y="3559175"/>
            <a:ext cx="762000" cy="665163"/>
            <a:chOff x="1110" y="2656"/>
            <a:chExt cx="1549" cy="1351"/>
          </a:xfrm>
        </p:grpSpPr>
        <p:sp>
          <p:nvSpPr>
            <p:cNvPr id="21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21"/>
          <p:cNvGrpSpPr/>
          <p:nvPr/>
        </p:nvGrpSpPr>
        <p:grpSpPr bwMode="auto">
          <a:xfrm>
            <a:off x="1115616" y="4473575"/>
            <a:ext cx="762000" cy="665163"/>
            <a:chOff x="3174" y="2656"/>
            <a:chExt cx="1549" cy="1351"/>
          </a:xfrm>
        </p:grpSpPr>
        <p:sp>
          <p:nvSpPr>
            <p:cNvPr id="25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1725216" y="4114800"/>
            <a:ext cx="5950024" cy="42636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953816" y="3666585"/>
            <a:ext cx="33842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Prometheus</a:t>
            </a:r>
            <a:r>
              <a:rPr lang="zh-CN" altLang="en-US" sz="2400" dirty="0">
                <a:latin typeface="Arial" panose="020B0604020202020204" pitchFamily="34" charset="0"/>
              </a:rPr>
              <a:t>的数据模型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gray">
          <a:xfrm>
            <a:off x="1312466" y="3657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1725216" y="5083174"/>
            <a:ext cx="5950024" cy="4424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53816" y="4549775"/>
            <a:ext cx="27687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 dirty="0" smtClean="0">
                <a:latin typeface="Arial" panose="020B0604020202020204" pitchFamily="34" charset="0"/>
              </a:rPr>
              <a:t>Prometheus</a:t>
            </a:r>
            <a:r>
              <a:rPr kumimoji="0" lang="zh-CN" altLang="en-US" sz="2400" dirty="0" smtClean="0">
                <a:latin typeface="Arial" panose="020B0604020202020204" pitchFamily="34" charset="0"/>
              </a:rPr>
              <a:t>的使用</a:t>
            </a:r>
            <a:endParaRPr kumimoji="0"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gray">
          <a:xfrm>
            <a:off x="1312466" y="4572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1979035" y="2822191"/>
            <a:ext cx="33842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Prometheus</a:t>
            </a:r>
            <a:r>
              <a:rPr lang="zh-CN" altLang="en-US" sz="2400" dirty="0">
                <a:latin typeface="Arial" panose="020B0604020202020204" pitchFamily="34" charset="0"/>
              </a:rPr>
              <a:t>框架及组件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7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简介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519" y="1948371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ea"/>
              </a:rPr>
              <a:t>Prometheus</a:t>
            </a:r>
            <a:r>
              <a:rPr lang="zh-CN" altLang="en-US" sz="2400" dirty="0" smtClean="0">
                <a:latin typeface="+mn-ea"/>
              </a:rPr>
              <a:t>是由</a:t>
            </a:r>
            <a:r>
              <a:rPr lang="en-US" altLang="zh-CN" sz="2400" dirty="0" smtClean="0">
                <a:latin typeface="+mn-ea"/>
              </a:rPr>
              <a:t>SoundCloud</a:t>
            </a:r>
            <a:r>
              <a:rPr lang="zh-CN" altLang="en-US" sz="2400" dirty="0" smtClean="0">
                <a:latin typeface="+mn-ea"/>
              </a:rPr>
              <a:t>使用</a:t>
            </a:r>
            <a:r>
              <a:rPr lang="en-US" altLang="zh-CN" sz="2400" dirty="0" smtClean="0">
                <a:latin typeface="+mn-ea"/>
              </a:rPr>
              <a:t>Go</a:t>
            </a:r>
            <a:r>
              <a:rPr lang="zh-CN" altLang="en-US" sz="2400" dirty="0" smtClean="0">
                <a:latin typeface="+mn-ea"/>
              </a:rPr>
              <a:t>语言开发，</a:t>
            </a:r>
            <a:r>
              <a:rPr lang="zh-CN" altLang="en-US" sz="2400" dirty="0">
                <a:latin typeface="+mn-ea"/>
              </a:rPr>
              <a:t>它是开</a:t>
            </a:r>
            <a:r>
              <a:rPr lang="zh-CN" altLang="en-US" sz="2400" dirty="0" smtClean="0">
                <a:latin typeface="+mn-ea"/>
              </a:rPr>
              <a:t>源的基于时序数据库的监控</a:t>
            </a:r>
            <a:r>
              <a:rPr lang="zh-CN" altLang="en-US" sz="2400" dirty="0">
                <a:latin typeface="+mn-ea"/>
              </a:rPr>
              <a:t>报警</a:t>
            </a:r>
            <a:r>
              <a:rPr lang="zh-CN" altLang="en-US" sz="2400" dirty="0" smtClean="0">
                <a:latin typeface="+mn-ea"/>
              </a:rPr>
              <a:t>系统。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519" y="2886263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目前它是一个独立的开源项目，且不依赖于任何</a:t>
            </a:r>
            <a:r>
              <a:rPr lang="zh-CN" altLang="en-US" sz="2400" dirty="0" smtClean="0"/>
              <a:t>公司。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18881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什么是</a:t>
            </a:r>
            <a:r>
              <a:rPr lang="en-US" altLang="zh-CN" sz="2800" dirty="0" smtClean="0"/>
              <a:t>Prometheus</a:t>
            </a:r>
            <a:r>
              <a:rPr lang="zh-CN" altLang="en-US" sz="2800" dirty="0" smtClean="0"/>
              <a:t>？</a:t>
            </a:r>
            <a:endParaRPr lang="zh-CN" alt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551518" y="3717260"/>
            <a:ext cx="7692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支持各种级别的</a:t>
            </a:r>
            <a:r>
              <a:rPr lang="zh-CN" altLang="en-US" sz="2400" dirty="0"/>
              <a:t>监控：我们可以通过客户端方面的对核心业务进行埋</a:t>
            </a:r>
            <a:r>
              <a:rPr lang="zh-CN" altLang="en-US" sz="2400" dirty="0" smtClean="0"/>
              <a:t>点，实现各业务级别监控（如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请求总数）、系统级别监控（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、磁盘）、网络监控等等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6515" y="4986273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提供灵活</a:t>
            </a:r>
            <a:r>
              <a:rPr lang="zh-CN" altLang="en-US" sz="2400" dirty="0"/>
              <a:t>的查询及聚合</a:t>
            </a:r>
            <a:r>
              <a:rPr lang="zh-CN" altLang="en-US" sz="2400" dirty="0" smtClean="0"/>
              <a:t>语句，自带图形界面，可视化采集的数据。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96515" y="5817270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提供分布式存储。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518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Java</a:t>
            </a:r>
            <a:r>
              <a:rPr lang="zh-CN" altLang="en-US" sz="3200" b="1" dirty="0" smtClean="0">
                <a:latin typeface="+mn-ea"/>
                <a:ea typeface="+mn-ea"/>
              </a:rPr>
              <a:t>创建线程的方法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519" y="1948371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</a:rPr>
              <a:t>集成</a:t>
            </a:r>
            <a:r>
              <a:rPr lang="en-US" altLang="zh-CN" sz="2400" dirty="0" smtClean="0">
                <a:latin typeface="+mn-ea"/>
              </a:rPr>
              <a:t>Thread</a:t>
            </a:r>
            <a:r>
              <a:rPr lang="zh-CN" altLang="en-US" sz="2400" dirty="0" smtClean="0">
                <a:latin typeface="+mn-ea"/>
              </a:rPr>
              <a:t>类，重写</a:t>
            </a:r>
            <a:r>
              <a:rPr lang="en-US" altLang="zh-CN" sz="2400" dirty="0" smtClean="0">
                <a:latin typeface="+mn-ea"/>
              </a:rPr>
              <a:t>run</a:t>
            </a:r>
            <a:r>
              <a:rPr lang="zh-CN" altLang="en-US" sz="2400" dirty="0" smtClean="0">
                <a:latin typeface="+mn-ea"/>
              </a:rPr>
              <a:t>（）方法。</a:t>
            </a:r>
            <a:endParaRPr lang="en-US" altLang="zh-CN" sz="2400" dirty="0" smtClean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</a:rPr>
              <a:t>实例化：</a:t>
            </a:r>
            <a:r>
              <a:rPr lang="en-US" altLang="zh-CN" sz="2400" dirty="0" smtClean="0">
                <a:latin typeface="+mn-ea"/>
              </a:rPr>
              <a:t>XxxThread t1 = new XxxThread();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</a:rPr>
              <a:t>开启线程：</a:t>
            </a:r>
            <a:r>
              <a:rPr lang="en-US" altLang="zh-CN" sz="2400" dirty="0" smtClean="0">
                <a:latin typeface="+mn-ea"/>
              </a:rPr>
              <a:t>T1.start()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3815" y="3426766"/>
            <a:ext cx="72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实现</a:t>
            </a:r>
            <a:r>
              <a:rPr lang="en-US" altLang="zh-CN" sz="2400" dirty="0">
                <a:latin typeface="+mn-ea"/>
              </a:rPr>
              <a:t>Runnable</a:t>
            </a:r>
            <a:r>
              <a:rPr lang="zh-CN" altLang="en-US" sz="2400" dirty="0">
                <a:latin typeface="+mn-ea"/>
              </a:rPr>
              <a:t>接口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重写</a:t>
            </a:r>
            <a:r>
              <a:rPr lang="en-US" altLang="zh-CN" sz="2400" dirty="0">
                <a:latin typeface="+mn-ea"/>
              </a:rPr>
              <a:t>run</a:t>
            </a:r>
            <a:r>
              <a:rPr lang="zh-CN" altLang="en-US" sz="2400" dirty="0">
                <a:latin typeface="+mn-ea"/>
              </a:rPr>
              <a:t>（）方法。</a:t>
            </a:r>
            <a:endParaRPr lang="en-US" altLang="zh-CN" sz="24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实例化：</a:t>
            </a:r>
            <a:r>
              <a:rPr lang="en-US" altLang="zh-CN" sz="2400" dirty="0">
                <a:latin typeface="+mn-ea"/>
              </a:rPr>
              <a:t>Thread t2 = new Thread(runnable)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t</a:t>
            </a:r>
            <a:r>
              <a:rPr lang="en-US" altLang="zh-CN" sz="2400" dirty="0">
                <a:latin typeface="+mn-ea"/>
              </a:rPr>
              <a:t>2.start()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18881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两种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15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Java</a:t>
            </a:r>
            <a:r>
              <a:rPr lang="zh-CN" altLang="en-US" sz="3200" b="1" dirty="0" smtClean="0">
                <a:latin typeface="+mn-ea"/>
                <a:ea typeface="+mn-ea"/>
              </a:rPr>
              <a:t>线程常用的方法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124744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线程的</a:t>
            </a:r>
            <a:r>
              <a:rPr lang="zh-CN" altLang="en-US" sz="2000" b="1" dirty="0" smtClean="0"/>
              <a:t>休眠：（由运行到阻塞）</a:t>
            </a:r>
            <a:endParaRPr lang="en-US" altLang="zh-CN" sz="2000" b="1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</a:rPr>
              <a:t>Thread.sleep(mills)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注意：其会抛出编译时异常，需要</a:t>
            </a:r>
            <a:r>
              <a:rPr lang="en-US" altLang="zh-CN" sz="2000" dirty="0" smtClean="0">
                <a:latin typeface="+mn-ea"/>
              </a:rPr>
              <a:t>try-catch,</a:t>
            </a:r>
            <a:r>
              <a:rPr lang="zh-CN" altLang="en-US" sz="2000" dirty="0" smtClean="0">
                <a:latin typeface="+mn-ea"/>
              </a:rPr>
              <a:t>去俘获</a:t>
            </a:r>
            <a:endParaRPr lang="zh-CN" altLang="en-US" sz="20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708920"/>
            <a:ext cx="6912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获取当前的线程：</a:t>
            </a:r>
            <a:endParaRPr lang="en-US" altLang="zh-CN" sz="2000" b="1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+mn-ea"/>
              </a:rPr>
              <a:t>Thread.currentThread</a:t>
            </a:r>
            <a:r>
              <a:rPr lang="zh-CN" altLang="en-US" sz="2000" dirty="0" smtClean="0">
                <a:latin typeface="+mn-ea"/>
              </a:rPr>
              <a:t>（）</a:t>
            </a:r>
            <a:endParaRPr lang="en-US" altLang="zh-CN" sz="2000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+mn-ea"/>
              </a:rPr>
              <a:t>Thread.currentThread</a:t>
            </a:r>
            <a:r>
              <a:rPr lang="zh-CN" altLang="en-US" sz="2000" dirty="0" smtClean="0">
                <a:latin typeface="+mn-ea"/>
              </a:rPr>
              <a:t>（）</a:t>
            </a:r>
            <a:r>
              <a:rPr lang="en-US" altLang="zh-CN" sz="2000" dirty="0" smtClean="0">
                <a:latin typeface="+mn-ea"/>
              </a:rPr>
              <a:t>.getName(</a:t>
            </a:r>
            <a:r>
              <a:rPr lang="en-US" altLang="zh-CN" sz="2000" dirty="0">
                <a:latin typeface="+mn-ea"/>
              </a:rPr>
              <a:t>)</a:t>
            </a:r>
            <a:endParaRPr lang="en-US" altLang="zh-CN" sz="2000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87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Java</a:t>
            </a:r>
            <a:r>
              <a:rPr lang="zh-CN" altLang="en-US" sz="3200" b="1" dirty="0" smtClean="0">
                <a:latin typeface="+mn-ea"/>
                <a:ea typeface="+mn-ea"/>
              </a:rPr>
              <a:t>线程常用的方法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052736"/>
            <a:ext cx="8013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设置线程的优先级</a:t>
            </a:r>
            <a:r>
              <a:rPr lang="en-US" altLang="zh-CN" sz="2000" b="1" dirty="0" smtClean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只是修改线程抢夺</a:t>
            </a:r>
            <a:r>
              <a:rPr lang="en-US" altLang="zh-CN" sz="2000" dirty="0" smtClean="0">
                <a:latin typeface="+mn-ea"/>
              </a:rPr>
              <a:t>CPU</a:t>
            </a:r>
            <a:r>
              <a:rPr lang="zh-CN" altLang="en-US" sz="2000" dirty="0" smtClean="0">
                <a:latin typeface="+mn-ea"/>
              </a:rPr>
              <a:t>时间片的概率，并不是优先级高的线程就一定可以抢到</a:t>
            </a:r>
            <a:r>
              <a:rPr lang="en-US" altLang="zh-CN" sz="2000" dirty="0" smtClean="0">
                <a:latin typeface="+mn-ea"/>
              </a:rPr>
              <a:t>CPU</a:t>
            </a:r>
            <a:r>
              <a:rPr lang="zh-CN" altLang="en-US" sz="2000" dirty="0" smtClean="0">
                <a:latin typeface="+mn-ea"/>
              </a:rPr>
              <a:t>时间片</a:t>
            </a:r>
            <a:endParaRPr lang="en-US" altLang="zh-CN" sz="2000" dirty="0" smtClean="0">
              <a:latin typeface="+mn-ea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设置：</a:t>
            </a:r>
            <a:r>
              <a:rPr lang="en-US" altLang="zh-CN" sz="2000" dirty="0" smtClean="0">
                <a:latin typeface="+mn-ea"/>
              </a:rPr>
              <a:t>0-10</a:t>
            </a:r>
            <a:r>
              <a:rPr lang="zh-CN" altLang="en-US" sz="2000" dirty="0" smtClean="0">
                <a:latin typeface="+mn-ea"/>
              </a:rPr>
              <a:t>，默认为</a:t>
            </a:r>
            <a:r>
              <a:rPr lang="en-US" altLang="zh-CN" sz="2000" dirty="0" smtClean="0">
                <a:latin typeface="+mn-ea"/>
              </a:rPr>
              <a:t>5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需要在开启线程之前进行</a:t>
            </a:r>
            <a:endParaRPr lang="en-US" altLang="zh-CN" sz="2000" dirty="0" smtClean="0">
              <a:latin typeface="+mn-ea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+mn-ea"/>
              </a:rPr>
              <a:t>t.setPriority(x)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zh-CN" altLang="en-US" sz="20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655109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线程礼让：（由运行到就绪状态）</a:t>
            </a:r>
            <a:endParaRPr lang="en-US" altLang="zh-CN" sz="2000" b="1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放弃之后继续争抢，有可能继续获得</a:t>
            </a:r>
            <a:r>
              <a:rPr lang="en-US" altLang="zh-CN" sz="2000" dirty="0" smtClean="0">
                <a:latin typeface="+mn-ea"/>
              </a:rPr>
              <a:t>CPU</a:t>
            </a:r>
            <a:r>
              <a:rPr lang="zh-CN" altLang="en-US" sz="2000" dirty="0" smtClean="0">
                <a:latin typeface="+mn-ea"/>
              </a:rPr>
              <a:t>时间片</a:t>
            </a:r>
            <a:endParaRPr lang="en-US" altLang="zh-CN" sz="2000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+mn-ea"/>
              </a:rPr>
              <a:t>Thread.yeld()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165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Java</a:t>
            </a:r>
            <a:r>
              <a:rPr lang="zh-CN" altLang="en-US" sz="3200" b="1" dirty="0" smtClean="0">
                <a:latin typeface="+mn-ea"/>
                <a:ea typeface="+mn-ea"/>
              </a:rPr>
              <a:t>线程中的</a:t>
            </a:r>
            <a:r>
              <a:rPr lang="zh-CN" altLang="en-US" sz="3200" b="1" dirty="0" smtClean="0">
                <a:latin typeface="+mn-ea"/>
                <a:ea typeface="+mn-ea"/>
              </a:rPr>
              <a:t>临界资源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052736"/>
            <a:ext cx="8013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临界资源</a:t>
            </a:r>
            <a:r>
              <a:rPr lang="en-US" altLang="zh-CN" sz="2000" b="1" dirty="0" smtClean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被多个线程共享的资源称为临界资源</a:t>
            </a:r>
            <a:endParaRPr lang="en-US" altLang="zh-CN" sz="2000" dirty="0" smtClean="0">
              <a:latin typeface="+mn-ea"/>
            </a:endParaRPr>
          </a:p>
          <a:p>
            <a:pPr lvl="2"/>
            <a:endParaRPr lang="zh-CN" altLang="en-US" sz="20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097371"/>
            <a:ext cx="6912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临界资源问题：</a:t>
            </a:r>
            <a:endParaRPr lang="en-US" altLang="zh-CN" sz="2000" b="1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被多个线程同时访问，值得改变可能会出现不准确的情况</a:t>
            </a:r>
            <a:endParaRPr lang="en-US" altLang="zh-CN" sz="2000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临界资源被多个线程访问时，没有保护措施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4208" y="3933056"/>
            <a:ext cx="69127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临界资源问题解决办法：</a:t>
            </a:r>
            <a:endParaRPr lang="en-US" altLang="zh-CN" sz="2000" b="1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不让多个线程同时操作临界资源</a:t>
            </a:r>
            <a:endParaRPr lang="en-US" altLang="zh-CN" sz="2000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给临界资源加一把锁</a:t>
            </a:r>
            <a:endParaRPr lang="en-US" altLang="zh-CN" sz="2000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操作资源先上锁，锁释放后，才可以让其他线程访问</a:t>
            </a:r>
            <a:endParaRPr lang="en-US" altLang="zh-CN" sz="2000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同步代码块，同步方法，同步锁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054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Java</a:t>
            </a:r>
            <a:r>
              <a:rPr lang="zh-CN" altLang="en-US" sz="3200" b="1" dirty="0" smtClean="0">
                <a:latin typeface="+mn-ea"/>
                <a:ea typeface="+mn-ea"/>
              </a:rPr>
              <a:t>线程中同步机制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717664"/>
            <a:ext cx="80135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锁</a:t>
            </a:r>
            <a:r>
              <a:rPr lang="en-US" altLang="zh-CN" sz="2000" b="1" dirty="0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对象锁：任何对象都可以充当一把锁；</a:t>
            </a:r>
            <a:endParaRPr lang="en-US" altLang="zh-CN" sz="2000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类锁：把任意一个类当做对象锁，格式：类名</a:t>
            </a:r>
            <a:r>
              <a:rPr lang="en-US" altLang="zh-CN" sz="2000" dirty="0" smtClean="0">
                <a:latin typeface="+mn-ea"/>
              </a:rPr>
              <a:t>.class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多</a:t>
            </a:r>
            <a:r>
              <a:rPr lang="zh-CN" altLang="en-US" sz="2000" dirty="0" smtClean="0">
                <a:latin typeface="+mn-ea"/>
              </a:rPr>
              <a:t>个线程访问的锁，必须是同一个对象锁（演示）</a:t>
            </a:r>
            <a:endParaRPr lang="en-US" altLang="zh-CN" sz="2000" dirty="0" smtClean="0">
              <a:latin typeface="+mn-ea"/>
            </a:endParaRPr>
          </a:p>
          <a:p>
            <a:pPr lvl="2"/>
            <a:endParaRPr lang="zh-CN" altLang="en-US" sz="2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656" y="2019717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Synchronize</a:t>
            </a:r>
            <a:r>
              <a:rPr lang="zh-CN" altLang="en-US" sz="2000" b="1" dirty="0" smtClean="0"/>
              <a:t>（锁）：</a:t>
            </a:r>
            <a:endParaRPr lang="en-US" altLang="zh-CN" sz="2000" b="1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同步代码块：将操作临界资源的代码包裹起来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5436" y="2852936"/>
            <a:ext cx="6912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Synchronize method</a:t>
            </a:r>
            <a:r>
              <a:rPr lang="zh-CN" altLang="en-US" sz="2000" b="1" dirty="0" smtClean="0"/>
              <a:t>（锁）：</a:t>
            </a:r>
            <a:endParaRPr lang="en-US" altLang="zh-CN" sz="2000" b="1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同步方法：将操作临界资源的代码封装成方法，该方法使用</a:t>
            </a:r>
            <a:r>
              <a:rPr lang="en-US" altLang="zh-CN" sz="2000" dirty="0" smtClean="0">
                <a:latin typeface="+mn-ea"/>
              </a:rPr>
              <a:t>synchronize</a:t>
            </a:r>
            <a:r>
              <a:rPr lang="zh-CN" altLang="en-US" sz="2000" dirty="0" smtClean="0">
                <a:latin typeface="+mn-ea"/>
              </a:rPr>
              <a:t>标识</a:t>
            </a:r>
            <a:endParaRPr lang="en-US" altLang="zh-CN" sz="2000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普通方法中，使用</a:t>
            </a:r>
            <a:r>
              <a:rPr lang="en-US" altLang="zh-CN" sz="2000" dirty="0" smtClean="0">
                <a:latin typeface="+mn-ea"/>
              </a:rPr>
              <a:t>synchronize</a:t>
            </a:r>
            <a:r>
              <a:rPr lang="zh-CN" altLang="en-US" sz="2000" dirty="0" smtClean="0">
                <a:latin typeface="+mn-ea"/>
              </a:rPr>
              <a:t>代码块将操作临界资源的代码包裹</a:t>
            </a:r>
            <a:endParaRPr lang="en-US" altLang="zh-CN" sz="2000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静态方法同步方法的锁就是：类锁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zh-CN" altLang="en-US" sz="2000" dirty="0" smtClean="0">
                <a:latin typeface="+mn-ea"/>
              </a:rPr>
              <a:t>演示</a:t>
            </a:r>
            <a:r>
              <a:rPr lang="en-US" altLang="zh-CN" sz="2000" dirty="0" smtClean="0">
                <a:latin typeface="+mn-ea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非静态同步方法的锁就是：</a:t>
            </a:r>
            <a:r>
              <a:rPr lang="en-US" altLang="zh-CN" sz="2000" dirty="0" smtClean="0">
                <a:latin typeface="+mn-ea"/>
              </a:rPr>
              <a:t>this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876" y="5150922"/>
            <a:ext cx="69127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对象锁</a:t>
            </a:r>
            <a:r>
              <a:rPr lang="en-US" altLang="zh-CN" sz="2000" b="1" dirty="0" smtClean="0"/>
              <a:t>ReentranLock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实例化：</a:t>
            </a:r>
            <a:r>
              <a:rPr lang="en-US" altLang="zh-CN" sz="2000" dirty="0" smtClean="0">
                <a:latin typeface="+mn-ea"/>
              </a:rPr>
              <a:t>ReentranLock lock = new ReentranLock()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上锁：</a:t>
            </a:r>
            <a:r>
              <a:rPr lang="en-US" altLang="zh-CN" sz="2000" dirty="0" smtClean="0">
                <a:latin typeface="+mn-ea"/>
              </a:rPr>
              <a:t>lock.lock()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解锁</a:t>
            </a:r>
            <a:r>
              <a:rPr lang="en-US" altLang="zh-CN" sz="2000" dirty="0" smtClean="0">
                <a:latin typeface="+mn-ea"/>
              </a:rPr>
              <a:t>:lock.unlock()</a:t>
            </a:r>
          </a:p>
          <a:p>
            <a:pPr lvl="1"/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87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Java</a:t>
            </a:r>
            <a:r>
              <a:rPr lang="zh-CN" altLang="en-US" sz="3200" b="1" dirty="0" smtClean="0">
                <a:latin typeface="+mn-ea"/>
                <a:ea typeface="+mn-ea"/>
              </a:rPr>
              <a:t>线程中</a:t>
            </a:r>
            <a:r>
              <a:rPr lang="zh-CN" altLang="en-US" sz="3200" b="1" dirty="0">
                <a:latin typeface="+mn-ea"/>
                <a:ea typeface="+mn-ea"/>
              </a:rPr>
              <a:t>死锁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040" y="1052736"/>
            <a:ext cx="8013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死锁</a:t>
            </a:r>
            <a:r>
              <a:rPr lang="en-US" altLang="zh-CN" sz="2000" b="1" dirty="0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多个对象彼此持有对方所需的锁而不释放，而不释放自己的锁（但是不一定会百分之百死锁）</a:t>
            </a:r>
            <a:endParaRPr lang="zh-CN" altLang="en-US" sz="20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040" y="2780928"/>
            <a:ext cx="78223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解决死锁的办法：</a:t>
            </a:r>
            <a:endParaRPr lang="en-US" altLang="zh-CN" sz="2000" b="1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</a:rPr>
              <a:t>w</a:t>
            </a:r>
            <a:r>
              <a:rPr lang="en-US" altLang="zh-CN" sz="2000" dirty="0" smtClean="0">
                <a:latin typeface="+mn-ea"/>
              </a:rPr>
              <a:t>ait():</a:t>
            </a:r>
            <a:r>
              <a:rPr lang="zh-CN" altLang="en-US" sz="2000" dirty="0" smtClean="0">
                <a:latin typeface="+mn-ea"/>
              </a:rPr>
              <a:t>释放自己的锁标记，让出自己的</a:t>
            </a:r>
            <a:r>
              <a:rPr lang="en-US" altLang="zh-CN" sz="2000" dirty="0" smtClean="0">
                <a:latin typeface="+mn-ea"/>
              </a:rPr>
              <a:t>CPU</a:t>
            </a:r>
            <a:r>
              <a:rPr lang="zh-CN" altLang="en-US" sz="2000" dirty="0" smtClean="0">
                <a:latin typeface="+mn-ea"/>
              </a:rPr>
              <a:t>资源</a:t>
            </a:r>
            <a:endParaRPr lang="en-US" altLang="zh-CN" sz="2000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</a:rPr>
              <a:t>n</a:t>
            </a:r>
            <a:r>
              <a:rPr lang="en-US" altLang="zh-CN" sz="2000" dirty="0" smtClean="0">
                <a:latin typeface="+mn-ea"/>
              </a:rPr>
              <a:t>otify</a:t>
            </a:r>
            <a:r>
              <a:rPr lang="zh-CN" altLang="en-US" sz="2000" dirty="0" smtClean="0">
                <a:latin typeface="+mn-ea"/>
              </a:rPr>
              <a:t>（）：唤醒等待队列中的一个线程，并是这个线程进入锁池</a:t>
            </a:r>
            <a:endParaRPr lang="en-US" altLang="zh-CN" sz="2000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</a:rPr>
              <a:t>n</a:t>
            </a:r>
            <a:r>
              <a:rPr lang="en-US" altLang="zh-CN" sz="2000" dirty="0" smtClean="0">
                <a:latin typeface="+mn-ea"/>
              </a:rPr>
              <a:t>otifyAll</a:t>
            </a:r>
            <a:r>
              <a:rPr lang="zh-CN" altLang="en-US" sz="2000" dirty="0" smtClean="0">
                <a:latin typeface="+mn-ea"/>
              </a:rPr>
              <a:t>（）：</a:t>
            </a:r>
            <a:r>
              <a:rPr lang="zh-CN" altLang="en-US" sz="2000" dirty="0">
                <a:latin typeface="+mn-ea"/>
              </a:rPr>
              <a:t>唤醒等待队列中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zh-CN" altLang="en-US" sz="2000" dirty="0">
                <a:latin typeface="+mn-ea"/>
              </a:rPr>
              <a:t>所有</a:t>
            </a:r>
            <a:r>
              <a:rPr lang="zh-CN" altLang="en-US" sz="2000" dirty="0" smtClean="0">
                <a:latin typeface="+mn-ea"/>
              </a:rPr>
              <a:t>线程</a:t>
            </a:r>
            <a:r>
              <a:rPr lang="zh-CN" altLang="en-US" sz="2000" dirty="0">
                <a:latin typeface="+mn-ea"/>
              </a:rPr>
              <a:t>，并是</a:t>
            </a:r>
            <a:r>
              <a:rPr lang="zh-CN" altLang="en-US" sz="2000" dirty="0" smtClean="0">
                <a:latin typeface="+mn-ea"/>
              </a:rPr>
              <a:t>这些线程</a:t>
            </a:r>
            <a:r>
              <a:rPr lang="zh-CN" altLang="en-US" sz="2000" dirty="0">
                <a:latin typeface="+mn-ea"/>
              </a:rPr>
              <a:t>进入锁</a:t>
            </a:r>
            <a:r>
              <a:rPr lang="zh-CN" altLang="en-US" sz="2000" dirty="0" smtClean="0">
                <a:latin typeface="+mn-ea"/>
              </a:rPr>
              <a:t>池</a:t>
            </a:r>
            <a:endParaRPr lang="en-US" altLang="zh-CN" sz="2000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</a:rPr>
              <a:t>注意：</a:t>
            </a:r>
            <a:r>
              <a:rPr lang="en-US" altLang="zh-CN" sz="2000" dirty="0" smtClean="0">
                <a:latin typeface="+mn-ea"/>
              </a:rPr>
              <a:t>wait</a:t>
            </a:r>
            <a:r>
              <a:rPr lang="zh-CN" altLang="en-US" sz="2000" dirty="0" smtClean="0">
                <a:latin typeface="+mn-ea"/>
              </a:rPr>
              <a:t>有异常，需要</a:t>
            </a:r>
            <a:r>
              <a:rPr lang="en-US" altLang="zh-CN" sz="2000" dirty="0" smtClean="0">
                <a:latin typeface="+mn-ea"/>
              </a:rPr>
              <a:t>try-catch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90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719</Words>
  <Application>Microsoft Office PowerPoint</Application>
  <PresentationFormat>全屏显示(4:3)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Sky123.Org</cp:lastModifiedBy>
  <cp:revision>50</cp:revision>
  <dcterms:created xsi:type="dcterms:W3CDTF">2019-09-15T15:38:00Z</dcterms:created>
  <dcterms:modified xsi:type="dcterms:W3CDTF">2019-10-23T20:38:28Z</dcterms:modified>
</cp:coreProperties>
</file>