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56906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+mj-ea"/>
                <a:ea typeface="+mj-ea"/>
              </a:rPr>
              <a:t>Prometheus</a:t>
            </a:r>
            <a:r>
              <a:rPr lang="zh-CN" altLang="en-US" sz="3600" dirty="0" smtClean="0">
                <a:latin typeface="+mj-ea"/>
                <a:ea typeface="+mj-ea"/>
              </a:rPr>
              <a:t>开源监控系统</a:t>
            </a:r>
            <a:endParaRPr lang="en-US" altLang="zh-CN" sz="3600" dirty="0" smtClean="0">
              <a:latin typeface="+mj-ea"/>
              <a:ea typeface="+mj-ea"/>
            </a:endParaRPr>
          </a:p>
          <a:p>
            <a:pPr algn="ctr"/>
            <a:r>
              <a:rPr lang="zh-CN" altLang="en-US" sz="3600" dirty="0" smtClean="0">
                <a:latin typeface="+mj-ea"/>
                <a:ea typeface="+mj-ea"/>
              </a:rPr>
              <a:t>知识分享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3717087"/>
            <a:ext cx="238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报告人：</a:t>
            </a:r>
            <a:endParaRPr lang="en-US" altLang="zh-CN" dirty="0"/>
          </a:p>
          <a:p>
            <a:r>
              <a:rPr lang="zh-CN" altLang="en-US" dirty="0" smtClean="0"/>
              <a:t>工号：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3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目录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1115616" y="1752600"/>
            <a:ext cx="762000" cy="665163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"/>
          <p:cNvGrpSpPr/>
          <p:nvPr/>
        </p:nvGrpSpPr>
        <p:grpSpPr bwMode="auto">
          <a:xfrm>
            <a:off x="1115616" y="2667000"/>
            <a:ext cx="762000" cy="665163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725216" y="2362199"/>
            <a:ext cx="5950024" cy="55564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77398" y="1828799"/>
            <a:ext cx="2460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1312466" y="1851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725216" y="3276599"/>
            <a:ext cx="5950024" cy="485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gray">
          <a:xfrm>
            <a:off x="1312466" y="2765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1115616" y="3559175"/>
            <a:ext cx="762000" cy="665163"/>
            <a:chOff x="1110" y="2656"/>
            <a:chExt cx="1549" cy="1351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1"/>
          <p:cNvGrpSpPr/>
          <p:nvPr/>
        </p:nvGrpSpPr>
        <p:grpSpPr bwMode="auto">
          <a:xfrm>
            <a:off x="1115616" y="4473575"/>
            <a:ext cx="762000" cy="665163"/>
            <a:chOff x="3174" y="2656"/>
            <a:chExt cx="1549" cy="1351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725216" y="4114800"/>
            <a:ext cx="5950024" cy="4263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953816" y="3666585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的数据模型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312466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725216" y="5083174"/>
            <a:ext cx="5950024" cy="4424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53816" y="4549775"/>
            <a:ext cx="2768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dirty="0" smtClean="0">
                <a:latin typeface="Arial" panose="020B0604020202020204" pitchFamily="34" charset="0"/>
              </a:rPr>
              <a:t>Prometheus</a:t>
            </a:r>
            <a:r>
              <a:rPr kumimoji="0" lang="zh-CN" altLang="en-US" sz="2400" dirty="0" smtClean="0">
                <a:latin typeface="Arial" panose="020B0604020202020204" pitchFamily="34" charset="0"/>
              </a:rPr>
              <a:t>的使用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gray">
          <a:xfrm>
            <a:off x="1312466" y="457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979035" y="2822191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框架及组件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7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简介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Prometheus</a:t>
            </a:r>
            <a:r>
              <a:rPr lang="zh-CN" altLang="en-US" sz="2400" dirty="0" smtClean="0">
                <a:latin typeface="+mn-ea"/>
              </a:rPr>
              <a:t>是由</a:t>
            </a:r>
            <a:r>
              <a:rPr lang="en-US" altLang="zh-CN" sz="2400" dirty="0" smtClean="0">
                <a:latin typeface="+mn-ea"/>
              </a:rPr>
              <a:t>SoundCloud</a:t>
            </a:r>
            <a:r>
              <a:rPr lang="zh-CN" altLang="en-US" sz="2400" dirty="0" smtClean="0">
                <a:latin typeface="+mn-ea"/>
              </a:rPr>
              <a:t>使用</a:t>
            </a:r>
            <a:r>
              <a:rPr lang="en-US" altLang="zh-CN" sz="2400" dirty="0" smtClean="0">
                <a:latin typeface="+mn-ea"/>
              </a:rPr>
              <a:t>Go</a:t>
            </a:r>
            <a:r>
              <a:rPr lang="zh-CN" altLang="en-US" sz="2400" dirty="0" smtClean="0">
                <a:latin typeface="+mn-ea"/>
              </a:rPr>
              <a:t>语言开发，</a:t>
            </a:r>
            <a:r>
              <a:rPr lang="zh-CN" altLang="en-US" sz="2400" dirty="0">
                <a:latin typeface="+mn-ea"/>
              </a:rPr>
              <a:t>它是开</a:t>
            </a:r>
            <a:r>
              <a:rPr lang="zh-CN" altLang="en-US" sz="2400" dirty="0" smtClean="0">
                <a:latin typeface="+mn-ea"/>
              </a:rPr>
              <a:t>源的基于时序数据库的监控</a:t>
            </a:r>
            <a:r>
              <a:rPr lang="zh-CN" altLang="en-US" sz="2400" dirty="0">
                <a:latin typeface="+mn-ea"/>
              </a:rPr>
              <a:t>报警</a:t>
            </a:r>
            <a:r>
              <a:rPr lang="zh-CN" altLang="en-US" sz="2400" dirty="0" smtClean="0">
                <a:latin typeface="+mn-ea"/>
              </a:rPr>
              <a:t>系统。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19" y="3295531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目前它是一个独立的开源项目，且不依赖于任何</a:t>
            </a:r>
            <a:r>
              <a:rPr lang="zh-CN" altLang="en-US" sz="2400" dirty="0" smtClean="0"/>
              <a:t>公司。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Prometheus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51518" y="4509120"/>
            <a:ext cx="7692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支持各种级别的</a:t>
            </a:r>
            <a:r>
              <a:rPr lang="zh-CN" altLang="en-US" sz="2400" dirty="0"/>
              <a:t>监控：我们可以通过客户端方面的对核心业务进行埋</a:t>
            </a:r>
            <a:r>
              <a:rPr lang="zh-CN" altLang="en-US" sz="2400" dirty="0" smtClean="0"/>
              <a:t>点，实现各业务级别监控（如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请求总数）、系统级别监控（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、磁盘）、网络监控等等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518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简介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多维度数据模型，一个时间序列由一个度量</a:t>
            </a:r>
            <a:r>
              <a:rPr lang="zh-CN" altLang="en-US" sz="2400" dirty="0" smtClean="0">
                <a:latin typeface="+mn-ea"/>
              </a:rPr>
              <a:t>指标（</a:t>
            </a:r>
            <a:r>
              <a:rPr lang="en-US" altLang="zh-CN" sz="2400" dirty="0" smtClean="0">
                <a:latin typeface="+mn-ea"/>
              </a:rPr>
              <a:t>metric</a:t>
            </a:r>
            <a:r>
              <a:rPr lang="zh-CN" altLang="en-US" sz="2400" dirty="0" smtClean="0">
                <a:latin typeface="+mn-ea"/>
              </a:rPr>
              <a:t>）和</a:t>
            </a:r>
            <a:r>
              <a:rPr lang="zh-CN" altLang="en-US" sz="2400" dirty="0">
                <a:latin typeface="+mn-ea"/>
              </a:rPr>
              <a:t>多个标签键值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en-US" altLang="zh-CN" sz="2400" dirty="0" smtClean="0">
                <a:latin typeface="+mn-ea"/>
              </a:rPr>
              <a:t>(labels)</a:t>
            </a:r>
            <a:r>
              <a:rPr lang="zh-CN" altLang="en-US" sz="2400" dirty="0" smtClean="0">
                <a:latin typeface="+mn-ea"/>
              </a:rPr>
              <a:t>确定。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18" y="319816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采集的数据</a:t>
            </a:r>
            <a:r>
              <a:rPr lang="zh-CN" altLang="en-US" sz="2400" dirty="0"/>
              <a:t>精细</a:t>
            </a:r>
            <a:r>
              <a:rPr lang="zh-CN" altLang="en-US" sz="2400" dirty="0" smtClean="0"/>
              <a:t>，可以精确</a:t>
            </a:r>
            <a:r>
              <a:rPr lang="zh-CN" altLang="en-US" sz="2400" dirty="0"/>
              <a:t>到</a:t>
            </a:r>
            <a:r>
              <a:rPr lang="en-US" altLang="zh-CN" sz="2400" dirty="0"/>
              <a:t>1-5</a:t>
            </a:r>
            <a:r>
              <a:rPr lang="zh-CN" altLang="en-US" sz="2400" dirty="0"/>
              <a:t>秒。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Prometheus</a:t>
            </a:r>
            <a:r>
              <a:rPr lang="zh-CN" altLang="en-US" sz="2800" dirty="0" smtClean="0"/>
              <a:t>特点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08673" y="4725144"/>
            <a:ext cx="769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运维简单，只依赖本地磁盘，二进制安装包，没有任何其他库包依赖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603" y="409212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dirty="0"/>
              <a:t>灵活的查询语言，对收集的时序数据进行重组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8673" y="5661248"/>
            <a:ext cx="769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提供许多导出器来收集常见的系统</a:t>
            </a:r>
            <a:r>
              <a:rPr lang="zh-CN" altLang="en-US" sz="2400" dirty="0" smtClean="0"/>
              <a:t>指标（</a:t>
            </a:r>
            <a:r>
              <a:rPr lang="en-US" altLang="zh-CN" sz="2400" dirty="0" smtClean="0"/>
              <a:t>Exporter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5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1026" name="Picture 2" descr="https://images2017.cnblogs.com/blog/1109179/201708/1109179-20170819213733240-18675961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3" y="1052736"/>
            <a:ext cx="79152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536" y="1124744"/>
            <a:ext cx="793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Prometheus Server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负责监控数据收集和存储，定期从静态配置的 </a:t>
            </a:r>
            <a:r>
              <a:rPr lang="en-US" altLang="zh-CN" sz="2400" dirty="0"/>
              <a:t>targets </a:t>
            </a:r>
            <a:r>
              <a:rPr lang="zh-CN" altLang="en-US" sz="2400" dirty="0"/>
              <a:t>或者服务发现（主要是</a:t>
            </a:r>
            <a:r>
              <a:rPr lang="en-US" altLang="zh-CN" sz="2400" dirty="0"/>
              <a:t>DNS</a:t>
            </a:r>
            <a:r>
              <a:rPr lang="zh-CN" altLang="en-US" sz="2400" dirty="0"/>
              <a:t>、</a:t>
            </a:r>
            <a:r>
              <a:rPr lang="en-US" altLang="zh-CN" sz="2400" dirty="0"/>
              <a:t>consul</a:t>
            </a:r>
            <a:r>
              <a:rPr lang="zh-CN" altLang="en-US" sz="2400" dirty="0"/>
              <a:t>、</a:t>
            </a:r>
            <a:r>
              <a:rPr lang="en-US" altLang="zh-CN" sz="2400" dirty="0"/>
              <a:t>k8s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mesos</a:t>
            </a:r>
            <a:r>
              <a:rPr lang="zh-CN" altLang="en-US" sz="2400" dirty="0"/>
              <a:t>等）的 </a:t>
            </a:r>
            <a:r>
              <a:rPr lang="en-US" altLang="zh-CN" sz="2400" dirty="0"/>
              <a:t>targets </a:t>
            </a:r>
            <a:r>
              <a:rPr lang="zh-CN" altLang="en-US" sz="2400" dirty="0"/>
              <a:t>拉取数据。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574" y="764704"/>
            <a:ext cx="303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核心</a:t>
            </a:r>
            <a:endParaRPr lang="en-US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2051" y="2307463"/>
            <a:ext cx="373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组件：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051" y="2852936"/>
            <a:ext cx="808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Exporter</a:t>
            </a:r>
            <a:r>
              <a:rPr lang="zh-CN" altLang="en-US" sz="2400" dirty="0"/>
              <a:t>：作用就是从机器读取指标，然后暴露一个 </a:t>
            </a:r>
            <a:r>
              <a:rPr lang="en-US" altLang="zh-CN" sz="2400" dirty="0"/>
              <a:t>http </a:t>
            </a:r>
            <a:r>
              <a:rPr lang="zh-CN" altLang="en-US" sz="2400" dirty="0"/>
              <a:t>服务，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就是从这个服务中收集监控</a:t>
            </a:r>
            <a:r>
              <a:rPr lang="zh-CN" altLang="en-US" sz="2400" dirty="0" smtClean="0"/>
              <a:t>指标，还有很多</a:t>
            </a:r>
            <a:r>
              <a:rPr lang="en-US" altLang="zh-CN" sz="2400" dirty="0" smtClean="0"/>
              <a:t>Exporter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5574" y="429309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Alert manager</a:t>
            </a:r>
            <a:r>
              <a:rPr lang="zh-CN" altLang="en-US" sz="2400" dirty="0"/>
              <a:t>：负责根据告警规则进行告警，可集成很多告警</a:t>
            </a:r>
            <a:r>
              <a:rPr lang="zh-CN" altLang="en-US" sz="2400" dirty="0" smtClean="0"/>
              <a:t>通道，实现</a:t>
            </a:r>
            <a:r>
              <a:rPr lang="en-US" altLang="zh-CN" sz="2400" dirty="0" smtClean="0"/>
              <a:t>Prometheus</a:t>
            </a:r>
            <a:r>
              <a:rPr lang="zh-CN" altLang="en-US" sz="2400" dirty="0" smtClean="0"/>
              <a:t>的告警功能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8221" y="5493425"/>
            <a:ext cx="770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webui</a:t>
            </a:r>
            <a:r>
              <a:rPr lang="zh-CN" altLang="en-US" sz="2400" dirty="0"/>
              <a:t>：主要通过</a:t>
            </a:r>
            <a:r>
              <a:rPr lang="en-US" altLang="zh-CN" sz="2400" dirty="0"/>
              <a:t>grafana</a:t>
            </a:r>
            <a:r>
              <a:rPr lang="zh-CN" altLang="en-US" sz="2400" dirty="0"/>
              <a:t>来实现</a:t>
            </a:r>
            <a:r>
              <a:rPr lang="en-US" altLang="zh-CN" sz="2400" dirty="0"/>
              <a:t>webui</a:t>
            </a:r>
            <a:r>
              <a:rPr lang="zh-CN" altLang="en-US" sz="2400" dirty="0" smtClean="0"/>
              <a:t>展示。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5574" y="6093296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Prometheus </a:t>
            </a:r>
            <a:r>
              <a:rPr lang="zh-CN" altLang="en-US" sz="2400" dirty="0"/>
              <a:t>采用 </a:t>
            </a:r>
            <a:r>
              <a:rPr lang="en-US" altLang="zh-CN" sz="2400" dirty="0"/>
              <a:t>pull </a:t>
            </a:r>
            <a:r>
              <a:rPr lang="zh-CN" altLang="en-US" sz="2400" dirty="0"/>
              <a:t>模式，可能由于不在一个子网或者防火墙原因，导致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无法直接拉取各个 </a:t>
            </a:r>
            <a:r>
              <a:rPr lang="en-US" altLang="zh-CN" sz="2400" dirty="0"/>
              <a:t>target </a:t>
            </a:r>
            <a:r>
              <a:rPr lang="zh-CN" altLang="en-US" sz="2400" dirty="0"/>
              <a:t>数据。在监控业务数据的时候，需要将不同数据汇总</a:t>
            </a:r>
            <a:r>
              <a:rPr lang="en-US" altLang="zh-CN" sz="2400" dirty="0"/>
              <a:t>, </a:t>
            </a:r>
            <a:r>
              <a:rPr lang="zh-CN" altLang="en-US" sz="2400" dirty="0"/>
              <a:t>由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统一</a:t>
            </a:r>
            <a:r>
              <a:rPr lang="zh-CN" altLang="en-US" sz="2400" dirty="0" smtClean="0"/>
              <a:t>收集。</a:t>
            </a:r>
            <a:r>
              <a:rPr lang="en-US" altLang="zh-CN" sz="2400" dirty="0"/>
              <a:t>Prometheus</a:t>
            </a:r>
            <a:r>
              <a:rPr lang="zh-CN" altLang="en-US" sz="2400" dirty="0"/>
              <a:t>采集数据是用的</a:t>
            </a:r>
            <a:r>
              <a:rPr lang="en-US" altLang="zh-CN" sz="2400" dirty="0"/>
              <a:t>pull</a:t>
            </a:r>
            <a:r>
              <a:rPr lang="zh-CN" altLang="en-US" sz="2400" dirty="0"/>
              <a:t>也就是拉模型，这从我们刚才设置的</a:t>
            </a:r>
            <a:r>
              <a:rPr lang="en-US" altLang="zh-CN" sz="2400" dirty="0"/>
              <a:t>5</a:t>
            </a:r>
            <a:r>
              <a:rPr lang="zh-CN" altLang="en-US" sz="2400" dirty="0"/>
              <a:t>秒参数就能看出来。但是有些数据并不适合采用这样的方式，对这样的数据可以使用</a:t>
            </a:r>
            <a:r>
              <a:rPr lang="en-US" altLang="zh-CN" sz="2400" dirty="0"/>
              <a:t>Push Gateway</a:t>
            </a:r>
            <a:r>
              <a:rPr lang="zh-CN" altLang="en-US" sz="2400" dirty="0"/>
              <a:t>服务。它就相当于一个缓存，当数据采集完成之后，就上传到这里，由</a:t>
            </a:r>
            <a:r>
              <a:rPr lang="en-US" altLang="zh-CN" sz="2400" dirty="0"/>
              <a:t>Prometheus</a:t>
            </a:r>
            <a:r>
              <a:rPr lang="zh-CN" altLang="en-US" sz="2400" dirty="0"/>
              <a:t>稍后再</a:t>
            </a:r>
            <a:r>
              <a:rPr lang="en-US" altLang="zh-CN" sz="2400" dirty="0"/>
              <a:t>pull</a:t>
            </a:r>
            <a:r>
              <a:rPr lang="zh-CN" altLang="en-US" sz="2400" dirty="0"/>
              <a:t>过来</a:t>
            </a:r>
          </a:p>
        </p:txBody>
      </p:sp>
    </p:spTree>
    <p:extLst>
      <p:ext uri="{BB962C8B-B14F-4D97-AF65-F5344CB8AC3E}">
        <p14:creationId xmlns:p14="http://schemas.microsoft.com/office/powerpoint/2010/main" val="24454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574" y="764704"/>
            <a:ext cx="303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PushGateWay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900" y="1446695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</a:t>
            </a:r>
            <a:r>
              <a:rPr lang="zh-CN" altLang="en-US" sz="2400" dirty="0"/>
              <a:t>采用 </a:t>
            </a:r>
            <a:r>
              <a:rPr lang="en-US" altLang="zh-CN" sz="2400" dirty="0"/>
              <a:t>pull </a:t>
            </a:r>
            <a:r>
              <a:rPr lang="zh-CN" altLang="en-US" sz="2400" dirty="0"/>
              <a:t>模式，可能由于不在一个子网或者防火墙原因，导致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无法直接拉取各个 </a:t>
            </a:r>
            <a:r>
              <a:rPr lang="en-US" altLang="zh-CN" sz="2400" dirty="0"/>
              <a:t>target </a:t>
            </a:r>
            <a:r>
              <a:rPr lang="zh-CN" altLang="en-US" sz="2400" dirty="0"/>
              <a:t>数据。在监控业务数据的时候，需要将不同数据汇总</a:t>
            </a:r>
            <a:r>
              <a:rPr lang="en-US" altLang="zh-CN" sz="2400" dirty="0"/>
              <a:t>, </a:t>
            </a:r>
            <a:r>
              <a:rPr lang="zh-CN" altLang="en-US" sz="2400" dirty="0"/>
              <a:t>由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统一</a:t>
            </a:r>
            <a:r>
              <a:rPr lang="zh-CN" altLang="en-US" sz="2400" dirty="0" smtClean="0"/>
              <a:t>收集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3429000"/>
            <a:ext cx="6912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</a:t>
            </a:r>
            <a:r>
              <a:rPr lang="zh-CN" altLang="en-US" sz="2400" dirty="0"/>
              <a:t>采集数据是用的</a:t>
            </a:r>
            <a:r>
              <a:rPr lang="en-US" altLang="zh-CN" sz="2400" dirty="0"/>
              <a:t>pull</a:t>
            </a:r>
            <a:r>
              <a:rPr lang="zh-CN" altLang="en-US" sz="2400" dirty="0"/>
              <a:t>也就是拉模型</a:t>
            </a:r>
            <a:r>
              <a:rPr lang="zh-CN" altLang="en-US" sz="2400" dirty="0" smtClean="0"/>
              <a:t>，需要定时拉取。</a:t>
            </a:r>
            <a:r>
              <a:rPr lang="zh-CN" altLang="en-US" sz="2400" dirty="0"/>
              <a:t>但是有些数据并不适合采用这样的方式，对这样的数据可以使用</a:t>
            </a:r>
            <a:r>
              <a:rPr lang="en-US" altLang="zh-CN" sz="2400" dirty="0"/>
              <a:t>Push Gateway</a:t>
            </a:r>
            <a:r>
              <a:rPr lang="zh-CN" altLang="en-US" sz="2400" dirty="0"/>
              <a:t>服务。它就相当于一个缓存，当数据采集完成之后，就上传到这里，由</a:t>
            </a:r>
            <a:r>
              <a:rPr lang="en-US" altLang="zh-CN" sz="2400" dirty="0"/>
              <a:t>Prometheus</a:t>
            </a:r>
            <a:r>
              <a:rPr lang="zh-CN" altLang="en-US" sz="2400" dirty="0"/>
              <a:t>稍后再</a:t>
            </a:r>
            <a:r>
              <a:rPr lang="en-US" altLang="zh-CN" sz="2400" dirty="0"/>
              <a:t>pull</a:t>
            </a:r>
            <a:r>
              <a:rPr lang="zh-CN" altLang="en-US" sz="2400" dirty="0" smtClean="0"/>
              <a:t>过来。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0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数据模型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900" y="144669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</a:t>
            </a:r>
            <a:r>
              <a:rPr lang="zh-CN" altLang="en-US" sz="2400" dirty="0" smtClean="0"/>
              <a:t>存储的是时序数据，也就是按时间顺序连续存储的数据，每一个时序由</a:t>
            </a:r>
            <a:r>
              <a:rPr lang="en-US" altLang="zh-CN" sz="2400" dirty="0" smtClean="0"/>
              <a:t>metric</a:t>
            </a:r>
            <a:r>
              <a:rPr lang="zh-CN" altLang="en-US" sz="2400" dirty="0" smtClean="0"/>
              <a:t>和多个标签共同确定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2" y="2780928"/>
            <a:ext cx="7511071" cy="98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2" y="3957990"/>
            <a:ext cx="7201576" cy="9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6" y="5085184"/>
            <a:ext cx="7188752" cy="7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数据模型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900" y="1446695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表示收集的数据是按照某个趋势（增加／减少）一直变化的，我们往往用它记录服务请求总量，错误总数等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http_requests_total, </a:t>
            </a:r>
            <a:r>
              <a:rPr lang="zh-CN" altLang="en-US" sz="2400" dirty="0"/>
              <a:t>表示 </a:t>
            </a:r>
            <a:r>
              <a:rPr lang="zh-CN" altLang="en-US" sz="2400" dirty="0" smtClean="0"/>
              <a:t>某个节点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处理的 </a:t>
            </a:r>
            <a:r>
              <a:rPr lang="en-US" altLang="zh-CN" sz="2400" dirty="0"/>
              <a:t>http </a:t>
            </a:r>
            <a:r>
              <a:rPr lang="zh-CN" altLang="en-US" sz="2400" dirty="0"/>
              <a:t>请求总数</a:t>
            </a:r>
            <a:r>
              <a:rPr lang="zh-CN" altLang="en-US" sz="2400" dirty="0" smtClean="0"/>
              <a:t>，很</a:t>
            </a:r>
            <a:r>
              <a:rPr lang="zh-CN" altLang="en-US" sz="2400" dirty="0"/>
              <a:t>容易得到任意区间数据的增量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85900" y="930303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Counter</a:t>
            </a:r>
            <a:r>
              <a:rPr lang="zh-CN" altLang="en-US" sz="2400" b="1" dirty="0" smtClean="0">
                <a:latin typeface="+mn-ea"/>
              </a:rPr>
              <a:t>类型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3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624</Words>
  <Application>Microsoft Office PowerPoint</Application>
  <PresentationFormat>全屏显示(4:3)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15</cp:revision>
  <dcterms:created xsi:type="dcterms:W3CDTF">2019-09-15T15:38:00Z</dcterms:created>
  <dcterms:modified xsi:type="dcterms:W3CDTF">2019-09-16T16:53:26Z</dcterms:modified>
</cp:coreProperties>
</file>