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57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03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970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5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0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4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4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8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7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5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3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9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7B0648-F9E2-49E0-9478-9814A162FE1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D8DF-80D9-45F8-95A5-F1B318D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88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ero-comlab.stanford.edu/Papers/presentation_jst_2015.pdf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hyperlink" Target="http://aero-comlab.stanford.edu/Papers/presentation_jst_2015.pdf" TargetMode="External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ero-comlab.stanford.edu/Papers/presentation_jst_2015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su2code.github.io/docs_v7/Theor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su2code.github.io/docs_v7/Quick-Star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viation-history.com/theory/angle_of_attack.htm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https://www.youtube.com/watch?v=Yvs3QvUknF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vs3QvUknFQ" TargetMode="External"/><Relationship Id="rId4" Type="http://schemas.openxmlformats.org/officeDocument/2006/relationships/hyperlink" Target="https://www.youtube.com/watch?v=Yvs3QvUknFQ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 8750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Murtha</a:t>
            </a:r>
          </a:p>
          <a:p>
            <a:r>
              <a:rPr lang="en-US" dirty="0" smtClean="0"/>
              <a:t>12/4/2020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1258"/>
            <a:ext cx="8946541" cy="4195481"/>
          </a:xfrm>
        </p:spPr>
        <p:txBody>
          <a:bodyPr/>
          <a:lstStyle/>
          <a:p>
            <a:r>
              <a:rPr lang="en-US" dirty="0" smtClean="0"/>
              <a:t>Solves advection/1-D </a:t>
            </a:r>
            <a:r>
              <a:rPr lang="en-US" dirty="0"/>
              <a:t>i</a:t>
            </a:r>
            <a:r>
              <a:rPr lang="en-US" dirty="0" smtClean="0"/>
              <a:t>ncompressible Euler equation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state vector </a:t>
            </a:r>
            <a:r>
              <a:rPr lang="en-US" i="1" dirty="0" smtClean="0"/>
              <a:t>w</a:t>
            </a:r>
            <a:r>
              <a:rPr lang="en-US" dirty="0" smtClean="0"/>
              <a:t> and flux vector </a:t>
            </a:r>
            <a:r>
              <a:rPr lang="en-US" i="1" dirty="0" smtClean="0"/>
              <a:t>f(w)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For uniform x-grid, the finite volume scheme 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56" y="1853248"/>
            <a:ext cx="1931194" cy="612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27" y="3251765"/>
            <a:ext cx="2781300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940" y="4983814"/>
            <a:ext cx="2352675" cy="5429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6432208"/>
            <a:ext cx="9635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[1]Antony Jameson “</a:t>
            </a:r>
            <a:r>
              <a:rPr lang="en-US" sz="1000" dirty="0"/>
              <a:t>The Origins and Further Development of the Jameson-Schmidt-</a:t>
            </a:r>
            <a:r>
              <a:rPr lang="en-US" sz="1000" dirty="0" err="1"/>
              <a:t>Turkel</a:t>
            </a:r>
            <a:r>
              <a:rPr lang="en-US" sz="1000" dirty="0"/>
              <a:t> (JST) </a:t>
            </a:r>
            <a:r>
              <a:rPr lang="en-US" sz="1000" dirty="0" smtClean="0"/>
              <a:t>Scheme” </a:t>
            </a:r>
            <a:r>
              <a:rPr lang="en-US" sz="1000" i="1" dirty="0" smtClean="0"/>
              <a:t>Stanford University </a:t>
            </a:r>
            <a:r>
              <a:rPr lang="en-US" sz="1000" dirty="0"/>
              <a:t>2015, </a:t>
            </a:r>
            <a:r>
              <a:rPr lang="en-US" sz="1000" dirty="0">
                <a:hlinkClick r:id="rId5"/>
              </a:rPr>
              <a:t>http://</a:t>
            </a:r>
            <a:r>
              <a:rPr lang="en-US" sz="1000" dirty="0" smtClean="0">
                <a:hlinkClick r:id="rId5"/>
              </a:rPr>
              <a:t>aero-comlab.stanford.edu/Papers/presentation_jst_2015.pdf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17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685" y="1512920"/>
            <a:ext cx="8946541" cy="4195481"/>
          </a:xfrm>
        </p:spPr>
        <p:txBody>
          <a:bodyPr/>
          <a:lstStyle/>
          <a:p>
            <a:r>
              <a:rPr lang="en-US" dirty="0"/>
              <a:t>For uniform x-grid, the finite volume scheme </a:t>
            </a:r>
            <a:r>
              <a:rPr lang="en-US" dirty="0" smtClean="0"/>
              <a:t>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Flux across j &amp; j+1 boundary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Dissipative flux correction term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53" y="2042923"/>
            <a:ext cx="2352675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97" y="3309655"/>
            <a:ext cx="245745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893" y="3395140"/>
            <a:ext cx="906075" cy="362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806" y="4515957"/>
            <a:ext cx="4572000" cy="438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631" y="1728598"/>
            <a:ext cx="2143125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71378" y="2439275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Pressure sensor in program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4208" y="5067056"/>
            <a:ext cx="2933700" cy="962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673" y="4015964"/>
            <a:ext cx="3343275" cy="12477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4403" y="3529318"/>
            <a:ext cx="1000125" cy="2667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311960" y="5337905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Dissipative coefficient solver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6432208"/>
            <a:ext cx="9635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[1]Antony Jameson “</a:t>
            </a:r>
            <a:r>
              <a:rPr lang="en-US" sz="1000" dirty="0"/>
              <a:t>The Origins and Further Development of the Jameson-Schmidt-</a:t>
            </a:r>
            <a:r>
              <a:rPr lang="en-US" sz="1000" dirty="0" err="1"/>
              <a:t>Turkel</a:t>
            </a:r>
            <a:r>
              <a:rPr lang="en-US" sz="1000" dirty="0"/>
              <a:t> (JST) </a:t>
            </a:r>
            <a:r>
              <a:rPr lang="en-US" sz="1000" dirty="0" smtClean="0"/>
              <a:t>Scheme” </a:t>
            </a:r>
            <a:r>
              <a:rPr lang="en-US" sz="1000" i="1" dirty="0" smtClean="0"/>
              <a:t>Stanford University </a:t>
            </a:r>
            <a:r>
              <a:rPr lang="en-US" sz="1000" dirty="0"/>
              <a:t>2015, </a:t>
            </a:r>
            <a:r>
              <a:rPr lang="en-US" sz="1000" dirty="0">
                <a:hlinkClick r:id="rId10"/>
              </a:rPr>
              <a:t>http://</a:t>
            </a:r>
            <a:r>
              <a:rPr lang="en-US" sz="1000" dirty="0" smtClean="0">
                <a:hlinkClick r:id="rId10"/>
              </a:rPr>
              <a:t>aero-comlab.stanford.edu/Papers/presentation_jst_2015.pdf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76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63391"/>
            <a:ext cx="8946541" cy="4195481"/>
          </a:xfrm>
        </p:spPr>
        <p:txBody>
          <a:bodyPr/>
          <a:lstStyle/>
          <a:p>
            <a:r>
              <a:rPr lang="en-US" dirty="0" smtClean="0"/>
              <a:t>Precursor to JST Method: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Issue:</a:t>
            </a:r>
          </a:p>
          <a:p>
            <a:pPr lvl="1"/>
            <a:r>
              <a:rPr lang="en-US" dirty="0" smtClean="0"/>
              <a:t>n+1 time step on both sides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Guess at next time step (iterative solution)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33" y="2284352"/>
            <a:ext cx="706755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3" y="2236727"/>
            <a:ext cx="1866900" cy="100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73" y="5447807"/>
            <a:ext cx="706755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3405" y="5552708"/>
            <a:ext cx="551103" cy="338554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S+1</a:t>
            </a:r>
            <a:endParaRPr lang="en-US" sz="1600" i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7388" y="5552708"/>
            <a:ext cx="551103" cy="338554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S+1</a:t>
            </a:r>
            <a:endParaRPr lang="en-US" sz="1600" i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1012" y="3264947"/>
            <a:ext cx="6583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7: Simplified form of 1-D in space JST numerical solution [1]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432208"/>
            <a:ext cx="9635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[1]Antony Jameson “</a:t>
            </a:r>
            <a:r>
              <a:rPr lang="en-US" sz="1000" dirty="0"/>
              <a:t>The Origins and Further Development of the Jameson-Schmidt-</a:t>
            </a:r>
            <a:r>
              <a:rPr lang="en-US" sz="1000" dirty="0" err="1"/>
              <a:t>Turkel</a:t>
            </a:r>
            <a:r>
              <a:rPr lang="en-US" sz="1000" dirty="0"/>
              <a:t> (JST) </a:t>
            </a:r>
            <a:r>
              <a:rPr lang="en-US" sz="1000" dirty="0" smtClean="0"/>
              <a:t>Scheme” </a:t>
            </a:r>
            <a:r>
              <a:rPr lang="en-US" sz="1000" i="1" dirty="0" smtClean="0"/>
              <a:t>Stanford University </a:t>
            </a:r>
            <a:r>
              <a:rPr lang="en-US" sz="1000" dirty="0"/>
              <a:t>2015, </a:t>
            </a:r>
            <a:r>
              <a:rPr lang="en-US" sz="1000" dirty="0">
                <a:hlinkClick r:id="rId4"/>
              </a:rPr>
              <a:t>http://</a:t>
            </a:r>
            <a:r>
              <a:rPr lang="en-US" sz="1000" dirty="0" smtClean="0">
                <a:hlinkClick r:id="rId4"/>
              </a:rPr>
              <a:t>aero-comlab.stanford.edu/Papers/presentation_jst_2015.pdf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5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Run SU2 program on Palmetto Cluster</a:t>
            </a:r>
          </a:p>
          <a:p>
            <a:pPr lvl="1"/>
            <a:r>
              <a:rPr lang="en-US" dirty="0" smtClean="0"/>
              <a:t>Compare different numerical schemes</a:t>
            </a:r>
          </a:p>
          <a:p>
            <a:pPr lvl="1"/>
            <a:r>
              <a:rPr lang="en-US" dirty="0" smtClean="0"/>
              <a:t>Derive truncation error/stability analysis for each scheme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Reality</a:t>
            </a:r>
          </a:p>
          <a:p>
            <a:pPr lvl="1"/>
            <a:r>
              <a:rPr lang="en-US" dirty="0" smtClean="0"/>
              <a:t>Ran into issue on </a:t>
            </a:r>
            <a:r>
              <a:rPr lang="en-US" dirty="0" smtClean="0"/>
              <a:t>supercomputer</a:t>
            </a:r>
          </a:p>
          <a:p>
            <a:pPr lvl="2"/>
            <a:r>
              <a:rPr lang="en-US" dirty="0" smtClean="0"/>
              <a:t>Built case but could not run it</a:t>
            </a:r>
            <a:endParaRPr lang="en-US" dirty="0" smtClean="0"/>
          </a:p>
          <a:p>
            <a:pPr lvl="1"/>
            <a:r>
              <a:rPr lang="en-US" dirty="0" smtClean="0"/>
              <a:t>Could not mathematically derive error/stability </a:t>
            </a:r>
            <a:r>
              <a:rPr lang="en-US" dirty="0" smtClean="0"/>
              <a:t>criteria</a:t>
            </a:r>
          </a:p>
        </p:txBody>
      </p:sp>
    </p:spTree>
    <p:extLst>
      <p:ext uri="{BB962C8B-B14F-4D97-AF65-F5344CB8AC3E}">
        <p14:creationId xmlns:p14="http://schemas.microsoft.com/office/powerpoint/2010/main" val="9771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SU2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15609"/>
            <a:ext cx="8946541" cy="4195481"/>
          </a:xfrm>
        </p:spPr>
        <p:txBody>
          <a:bodyPr/>
          <a:lstStyle/>
          <a:p>
            <a:r>
              <a:rPr lang="en-US" dirty="0" smtClean="0"/>
              <a:t>Many different solvers</a:t>
            </a:r>
          </a:p>
          <a:p>
            <a:r>
              <a:rPr lang="en-US" dirty="0" smtClean="0"/>
              <a:t>Most commonly used:</a:t>
            </a:r>
          </a:p>
          <a:p>
            <a:pPr lvl="1"/>
            <a:r>
              <a:rPr lang="en-US" dirty="0" smtClean="0"/>
              <a:t>Incompressible Euler</a:t>
            </a:r>
          </a:p>
          <a:p>
            <a:pPr lvl="1"/>
            <a:r>
              <a:rPr lang="en-US" dirty="0" smtClean="0"/>
              <a:t>Incompressible </a:t>
            </a:r>
            <a:r>
              <a:rPr lang="en-US" dirty="0" err="1" smtClean="0"/>
              <a:t>Navier</a:t>
            </a:r>
            <a:r>
              <a:rPr lang="en-US" dirty="0" smtClean="0"/>
              <a:t> Stokes</a:t>
            </a:r>
          </a:p>
          <a:p>
            <a:pPr lvl="1"/>
            <a:r>
              <a:rPr lang="en-US" dirty="0" smtClean="0"/>
              <a:t>General Euler</a:t>
            </a:r>
          </a:p>
          <a:p>
            <a:pPr lvl="1"/>
            <a:r>
              <a:rPr lang="en-US" dirty="0" smtClean="0"/>
              <a:t>General </a:t>
            </a:r>
            <a:r>
              <a:rPr lang="en-US" dirty="0" err="1" smtClean="0"/>
              <a:t>Navier</a:t>
            </a:r>
            <a:r>
              <a:rPr lang="en-US" dirty="0" smtClean="0"/>
              <a:t> Stokes</a:t>
            </a:r>
          </a:p>
          <a:p>
            <a:pPr lvl="1"/>
            <a:r>
              <a:rPr lang="en-US" dirty="0" smtClean="0"/>
              <a:t>Unsteady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8" y="4773901"/>
            <a:ext cx="10902806" cy="9402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8474" y="5440219"/>
            <a:ext cx="489527" cy="157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21175" y="5428639"/>
            <a:ext cx="614680" cy="168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6741" y="5087032"/>
            <a:ext cx="709151" cy="168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76983" y="5087032"/>
            <a:ext cx="1233054" cy="260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584" y="1287741"/>
            <a:ext cx="424815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181" y="2225085"/>
            <a:ext cx="1685925" cy="57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053" y="3013216"/>
            <a:ext cx="3352800" cy="1038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119" y="2242268"/>
            <a:ext cx="1704975" cy="5715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8605099" y="2528018"/>
            <a:ext cx="295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06538" y="4074117"/>
            <a:ext cx="4435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2: Incompressible Euler equations [1]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522459"/>
            <a:ext cx="5182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[1] </a:t>
            </a:r>
            <a:r>
              <a:rPr lang="en-US" sz="1200" dirty="0"/>
              <a:t>SU2 Documentation: </a:t>
            </a:r>
            <a:r>
              <a:rPr lang="en-US" sz="1200" dirty="0">
                <a:hlinkClick r:id="rId7"/>
              </a:rPr>
              <a:t>https://su2code.github.io/docs_v7/Theory</a:t>
            </a:r>
            <a:r>
              <a:rPr lang="en-US" sz="1200" dirty="0" smtClean="0">
                <a:hlinkClick r:id="rId7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8502" y="5686404"/>
            <a:ext cx="3958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1: Test cases/solvers within SU2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66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SU2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699" y="1305110"/>
            <a:ext cx="8946541" cy="4195481"/>
          </a:xfrm>
        </p:spPr>
        <p:txBody>
          <a:bodyPr/>
          <a:lstStyle/>
          <a:p>
            <a:r>
              <a:rPr lang="en-US" dirty="0" smtClean="0"/>
              <a:t>Incompressible Euler equations</a:t>
            </a:r>
          </a:p>
          <a:p>
            <a:r>
              <a:rPr lang="en-US" dirty="0" smtClean="0"/>
              <a:t>Flow over an airfoil</a:t>
            </a:r>
          </a:p>
          <a:p>
            <a:pPr lvl="1"/>
            <a:r>
              <a:rPr lang="en-US" dirty="0" smtClean="0"/>
              <a:t>30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r>
              <a:rPr lang="en-US" dirty="0" smtClean="0"/>
              <a:t> angle of attack</a:t>
            </a:r>
          </a:p>
          <a:p>
            <a:pPr lvl="1"/>
            <a:r>
              <a:rPr lang="en-US" dirty="0" smtClean="0"/>
              <a:t>Standard atmosphere</a:t>
            </a:r>
          </a:p>
          <a:p>
            <a:pPr lvl="1"/>
            <a:r>
              <a:rPr lang="en-US" dirty="0" smtClean="0"/>
              <a:t>Mach = 0.1 -&gt; (velocity = 34.3 m/s)</a:t>
            </a:r>
          </a:p>
          <a:p>
            <a:pPr marL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10" y="185651"/>
            <a:ext cx="5695661" cy="2477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23" t="1994" r="1707" b="1420"/>
          <a:stretch/>
        </p:blipFill>
        <p:spPr>
          <a:xfrm>
            <a:off x="9642948" y="3161245"/>
            <a:ext cx="2336800" cy="2327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2086" y="2709125"/>
            <a:ext cx="5639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</a:t>
            </a:r>
            <a:r>
              <a:rPr lang="en-US" sz="1400" dirty="0" smtClean="0"/>
              <a:t>3: </a:t>
            </a:r>
            <a:r>
              <a:rPr lang="en-US" sz="1400" dirty="0" smtClean="0"/>
              <a:t>Close-up view of mesh characteristics for airfoil test [1]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642948" y="5591083"/>
            <a:ext cx="267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</a:t>
            </a:r>
            <a:r>
              <a:rPr lang="en-US" sz="1200" dirty="0" smtClean="0"/>
              <a:t>4: </a:t>
            </a:r>
            <a:r>
              <a:rPr lang="en-US" sz="1200" dirty="0" smtClean="0"/>
              <a:t>Wide view of mesh to show boundary conditions [1]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522459"/>
            <a:ext cx="4744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[1] </a:t>
            </a:r>
            <a:r>
              <a:rPr lang="en-US" sz="1200" dirty="0"/>
              <a:t>SU2 Documentation: </a:t>
            </a:r>
            <a:r>
              <a:rPr lang="en-US" sz="1200" dirty="0">
                <a:hlinkClick r:id="rId4"/>
              </a:rPr>
              <a:t>https://su2code.github.io/docs_v7/Quick-Start</a:t>
            </a:r>
            <a:r>
              <a:rPr lang="en-US" sz="1200" dirty="0" smtClean="0">
                <a:hlinkClick r:id="rId4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84800" y="1624539"/>
            <a:ext cx="850612" cy="4413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28098" y="926837"/>
            <a:ext cx="102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</a:t>
            </a:r>
          </a:p>
          <a:p>
            <a:r>
              <a:rPr lang="en-US" dirty="0" smtClean="0"/>
              <a:t>direction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293" y="3114763"/>
            <a:ext cx="3738240" cy="3201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51327" y="6314183"/>
            <a:ext cx="267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</a:t>
            </a:r>
            <a:r>
              <a:rPr lang="en-US" sz="1200" dirty="0"/>
              <a:t>5</a:t>
            </a:r>
            <a:r>
              <a:rPr lang="en-US" sz="1200" dirty="0" smtClean="0"/>
              <a:t>: Screenshot of .</a:t>
            </a:r>
            <a:r>
              <a:rPr lang="en-US" sz="1200" dirty="0" err="1" smtClean="0"/>
              <a:t>cfg</a:t>
            </a:r>
            <a:r>
              <a:rPr lang="en-US" sz="1200" dirty="0" smtClean="0"/>
              <a:t> file in SU2 configured for test case </a:t>
            </a:r>
            <a:r>
              <a:rPr lang="en-US" sz="1200" dirty="0" smtClean="0"/>
              <a:t>[1]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198533" y="1624539"/>
            <a:ext cx="9527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5616510" y="1640174"/>
            <a:ext cx="116840" cy="238760"/>
          </a:xfrm>
          <a:custGeom>
            <a:avLst/>
            <a:gdLst>
              <a:gd name="connsiteX0" fmla="*/ 0 w 116840"/>
              <a:gd name="connsiteY0" fmla="*/ 0 h 238760"/>
              <a:gd name="connsiteX1" fmla="*/ 50800 w 116840"/>
              <a:gd name="connsiteY1" fmla="*/ 152400 h 238760"/>
              <a:gd name="connsiteX2" fmla="*/ 116840 w 116840"/>
              <a:gd name="connsiteY2" fmla="*/ 238760 h 23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40" h="238760">
                <a:moveTo>
                  <a:pt x="0" y="0"/>
                </a:moveTo>
                <a:cubicBezTo>
                  <a:pt x="15663" y="56303"/>
                  <a:pt x="31327" y="112607"/>
                  <a:pt x="50800" y="152400"/>
                </a:cubicBezTo>
                <a:cubicBezTo>
                  <a:pt x="70273" y="192193"/>
                  <a:pt x="110913" y="220980"/>
                  <a:pt x="116840" y="2387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17191" y="1659825"/>
            <a:ext cx="51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9939025" y="4391578"/>
            <a:ext cx="850612" cy="4413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682323" y="3693876"/>
            <a:ext cx="102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</a:t>
            </a:r>
          </a:p>
          <a:p>
            <a:r>
              <a:rPr lang="en-US" dirty="0" smtClean="0"/>
              <a:t>direction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9752758" y="4391578"/>
            <a:ext cx="9527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0170735" y="4407213"/>
            <a:ext cx="116840" cy="238760"/>
          </a:xfrm>
          <a:custGeom>
            <a:avLst/>
            <a:gdLst>
              <a:gd name="connsiteX0" fmla="*/ 0 w 116840"/>
              <a:gd name="connsiteY0" fmla="*/ 0 h 238760"/>
              <a:gd name="connsiteX1" fmla="*/ 50800 w 116840"/>
              <a:gd name="connsiteY1" fmla="*/ 152400 h 238760"/>
              <a:gd name="connsiteX2" fmla="*/ 116840 w 116840"/>
              <a:gd name="connsiteY2" fmla="*/ 238760 h 23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40" h="238760">
                <a:moveTo>
                  <a:pt x="0" y="0"/>
                </a:moveTo>
                <a:cubicBezTo>
                  <a:pt x="15663" y="56303"/>
                  <a:pt x="31327" y="112607"/>
                  <a:pt x="50800" y="152400"/>
                </a:cubicBezTo>
                <a:cubicBezTo>
                  <a:pt x="70273" y="192193"/>
                  <a:pt x="110913" y="220980"/>
                  <a:pt x="116840" y="2387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771416" y="4426864"/>
            <a:ext cx="51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92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pic>
        <p:nvPicPr>
          <p:cNvPr id="1026" name="Picture 2" descr="Angle of At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10" y="1346922"/>
            <a:ext cx="2316089" cy="425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775" y="5597237"/>
            <a:ext cx="4423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 7: Visualization of high angle of attack situation [1]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52941"/>
            <a:ext cx="907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[1] The Aviation History Online Museum </a:t>
            </a:r>
            <a:r>
              <a:rPr lang="en-US" sz="1200" dirty="0"/>
              <a:t>“Angle of Attack”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www.aviation-history.com/theory/angle_of_attack.htm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 smtClean="0"/>
              <a:t>[2</a:t>
            </a:r>
            <a:r>
              <a:rPr lang="en-US" sz="1200" dirty="0"/>
              <a:t>]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www.youtube.com/watch?v=Yvs3QvUknFQ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1028" name="Picture 4" descr="Airfoil at different angle of attack - YouTub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699401"/>
            <a:ext cx="5487843" cy="308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64702" y="4786313"/>
            <a:ext cx="4360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 6: </a:t>
            </a:r>
            <a:r>
              <a:rPr lang="en-US" sz="1200" dirty="0" err="1" smtClean="0"/>
              <a:t>Ansys</a:t>
            </a:r>
            <a:r>
              <a:rPr lang="en-US" sz="1200" dirty="0" smtClean="0"/>
              <a:t> result of high angle of attack for airfoil [2]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2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pic>
        <p:nvPicPr>
          <p:cNvPr id="4" name="Yvs3QvUknF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78756" y="1409903"/>
            <a:ext cx="7872078" cy="4428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9240" y="5928068"/>
            <a:ext cx="405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www.youtube.com/watch?v=Yvs3QvUknFQ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90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of each method</a:t>
            </a:r>
          </a:p>
          <a:p>
            <a:pPr lvl="1"/>
            <a:r>
              <a:rPr lang="en-US" dirty="0" smtClean="0"/>
              <a:t>Number of iterations necessary</a:t>
            </a:r>
          </a:p>
          <a:p>
            <a:pPr lvl="1"/>
            <a:r>
              <a:rPr lang="en-US" dirty="0" smtClean="0"/>
              <a:t>Final convergence residual</a:t>
            </a:r>
          </a:p>
          <a:p>
            <a:r>
              <a:rPr lang="en-US" dirty="0" smtClean="0"/>
              <a:t>Viscous effects observed</a:t>
            </a:r>
          </a:p>
          <a:p>
            <a:r>
              <a:rPr lang="en-US" dirty="0" smtClean="0"/>
              <a:t>Capturing of vortex shedding</a:t>
            </a:r>
          </a:p>
        </p:txBody>
      </p:sp>
    </p:spTree>
    <p:extLst>
      <p:ext uri="{BB962C8B-B14F-4D97-AF65-F5344CB8AC3E}">
        <p14:creationId xmlns:p14="http://schemas.microsoft.com/office/powerpoint/2010/main" val="39454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54485"/>
            <a:ext cx="8946541" cy="4195481"/>
          </a:xfrm>
        </p:spPr>
        <p:txBody>
          <a:bodyPr/>
          <a:lstStyle/>
          <a:p>
            <a:r>
              <a:rPr lang="en-US" dirty="0" smtClean="0"/>
              <a:t>Successfully operate the Palmetto Cluster to achieve results</a:t>
            </a:r>
          </a:p>
          <a:p>
            <a:r>
              <a:rPr lang="en-US" dirty="0" smtClean="0"/>
              <a:t>Determine why CFL &gt;&gt; 1.0 is frequently used</a:t>
            </a:r>
          </a:p>
          <a:p>
            <a:r>
              <a:rPr lang="en-US" dirty="0" smtClean="0"/>
              <a:t>Understand adaptive CFL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41" y="2755015"/>
            <a:ext cx="6029325" cy="3657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908896" y="4904778"/>
            <a:ext cx="748145" cy="92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8895" y="5864271"/>
            <a:ext cx="748145" cy="92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1860" y="6412615"/>
            <a:ext cx="4828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</a:t>
            </a:r>
            <a:r>
              <a:rPr lang="en-US" sz="1400" dirty="0"/>
              <a:t>8</a:t>
            </a:r>
            <a:r>
              <a:rPr lang="en-US" sz="1400" dirty="0" smtClean="0"/>
              <a:t>: Example of .</a:t>
            </a:r>
            <a:r>
              <a:rPr lang="en-US" sz="1400" dirty="0" err="1" smtClean="0"/>
              <a:t>cfg</a:t>
            </a:r>
            <a:r>
              <a:rPr lang="en-US" sz="1400" dirty="0" smtClean="0"/>
              <a:t> file for general Euler solution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48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Methods Analyzed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JST </a:t>
            </a:r>
            <a:r>
              <a:rPr lang="en-US" dirty="0" smtClean="0"/>
              <a:t>(</a:t>
            </a:r>
            <a:r>
              <a:rPr lang="en-US" dirty="0" smtClean="0"/>
              <a:t>Jameson-Schmidt-</a:t>
            </a:r>
            <a:r>
              <a:rPr lang="en-US" dirty="0" err="1" smtClean="0"/>
              <a:t>Turkel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Center-space scheme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Roe 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Upwind Scheme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HLLC (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Harten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Lax van Leer – Contact)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Upwind Scheme</a:t>
            </a:r>
          </a:p>
          <a:p>
            <a:pPr lvl="1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/>
              <a:t>All methods are Flux-limited methods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41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665</TotalTime>
  <Words>490</Words>
  <Application>Microsoft Office PowerPoint</Application>
  <PresentationFormat>Widescreen</PresentationFormat>
  <Paragraphs>103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Wingdings 3</vt:lpstr>
      <vt:lpstr>Ion</vt:lpstr>
      <vt:lpstr>PHYS 8750 Final Presentation</vt:lpstr>
      <vt:lpstr>Overview</vt:lpstr>
      <vt:lpstr>SU2 Introduction</vt:lpstr>
      <vt:lpstr>SU2 Test Case</vt:lpstr>
      <vt:lpstr>Expected Results</vt:lpstr>
      <vt:lpstr>Expected Results</vt:lpstr>
      <vt:lpstr>Looking for:</vt:lpstr>
      <vt:lpstr>Further research</vt:lpstr>
      <vt:lpstr>Numerical Methods Analyzed</vt:lpstr>
      <vt:lpstr>JST Method</vt:lpstr>
      <vt:lpstr>JST Method</vt:lpstr>
      <vt:lpstr>JST Method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8750 Final Presentation</dc:title>
  <dc:creator>Alex Murtha</dc:creator>
  <cp:lastModifiedBy>Alex Murtha</cp:lastModifiedBy>
  <cp:revision>24</cp:revision>
  <dcterms:created xsi:type="dcterms:W3CDTF">2020-12-03T05:19:05Z</dcterms:created>
  <dcterms:modified xsi:type="dcterms:W3CDTF">2020-12-03T16:25:39Z</dcterms:modified>
</cp:coreProperties>
</file>