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/>
    <p:restoredTop sz="93343"/>
  </p:normalViewPr>
  <p:slideViewPr>
    <p:cSldViewPr snapToGrid="0" snapToObjects="1">
      <p:cViewPr>
        <p:scale>
          <a:sx n="101" d="100"/>
          <a:sy n="101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Collision Frequency</a:t>
            </a:r>
            <a:r>
              <a:rPr lang="en-US" baseline="0"/>
              <a:t> Vs. Particle Energy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[Book1]Sheet1!$A$2:$A$15</c:f>
              <c:numCache>
                <c:formatCode>General</c:formatCode>
                <c:ptCount val="14"/>
                <c:pt idx="0" formatCode="0.00E+00">
                  <c:v>5.1670000000000001E-2</c:v>
                </c:pt>
                <c:pt idx="1">
                  <c:v>0.112</c:v>
                </c:pt>
                <c:pt idx="2">
                  <c:v>0.60870000000000002</c:v>
                </c:pt>
                <c:pt idx="3">
                  <c:v>1.038</c:v>
                </c:pt>
                <c:pt idx="4">
                  <c:v>3.1190000000000002</c:v>
                </c:pt>
                <c:pt idx="5">
                  <c:v>5.9169999999999998</c:v>
                </c:pt>
                <c:pt idx="6">
                  <c:v>7.7809999999999997</c:v>
                </c:pt>
                <c:pt idx="7">
                  <c:v>9.5540000000000003</c:v>
                </c:pt>
                <c:pt idx="8">
                  <c:v>11.27</c:v>
                </c:pt>
                <c:pt idx="9">
                  <c:v>12.93</c:v>
                </c:pt>
                <c:pt idx="10">
                  <c:v>14.55</c:v>
                </c:pt>
                <c:pt idx="11">
                  <c:v>16.149999999999999</c:v>
                </c:pt>
                <c:pt idx="12">
                  <c:v>17.73</c:v>
                </c:pt>
                <c:pt idx="13">
                  <c:v>19.29</c:v>
                </c:pt>
              </c:numCache>
            </c:numRef>
          </c:xVal>
          <c:yVal>
            <c:numRef>
              <c:f>[Book1]Sheet1!$B$2:$B$15</c:f>
              <c:numCache>
                <c:formatCode>0.00E+00</c:formatCode>
                <c:ptCount val="14"/>
                <c:pt idx="0">
                  <c:v>5.0529999999999999E-15</c:v>
                </c:pt>
                <c:pt idx="1">
                  <c:v>9.8920000000000006E-15</c:v>
                </c:pt>
                <c:pt idx="2">
                  <c:v>3.8579999999999998E-14</c:v>
                </c:pt>
                <c:pt idx="3">
                  <c:v>5.9079999999999999E-14</c:v>
                </c:pt>
                <c:pt idx="4">
                  <c:v>9.5710000000000003E-14</c:v>
                </c:pt>
                <c:pt idx="5">
                  <c:v>1.2150000000000001E-13</c:v>
                </c:pt>
                <c:pt idx="6">
                  <c:v>1.351E-13</c:v>
                </c:pt>
                <c:pt idx="7">
                  <c:v>1.4640000000000001E-13</c:v>
                </c:pt>
                <c:pt idx="8">
                  <c:v>1.5610000000000001E-13</c:v>
                </c:pt>
                <c:pt idx="9">
                  <c:v>1.6469999999999999E-13</c:v>
                </c:pt>
                <c:pt idx="10">
                  <c:v>1.7230000000000001E-13</c:v>
                </c:pt>
                <c:pt idx="11">
                  <c:v>1.7920000000000001E-13</c:v>
                </c:pt>
                <c:pt idx="12">
                  <c:v>1.854E-13</c:v>
                </c:pt>
                <c:pt idx="13">
                  <c:v>1.9120000000000001E-13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BA-8040-A83E-B223D9457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718511"/>
        <c:axId val="175720159"/>
      </c:scatterChart>
      <c:valAx>
        <c:axId val="17571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Particle Energy</a:t>
                </a:r>
                <a:r>
                  <a:rPr lang="en-US" baseline="0"/>
                  <a:t> (eV)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20159"/>
        <c:crosses val="autoZero"/>
        <c:crossBetween val="midCat"/>
      </c:valAx>
      <c:valAx>
        <c:axId val="17572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Collision Frequency/N</a:t>
                </a:r>
                <a:r>
                  <a:rPr lang="en-US" baseline="0"/>
                  <a:t> (m^3/s)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185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Momentum frequency</a:t>
            </a:r>
            <a:r>
              <a:rPr lang="en-US" baseline="0"/>
              <a:t> Vs Particle Energy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[Book1]Sheet1!$C$1</c:f>
              <c:strCache>
                <c:ptCount val="1"/>
                <c:pt idx="0">
                  <c:v>Momentum frequency /N (m3/s)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[Book1]Sheet1!$A$2:$A$44</c:f>
              <c:numCache>
                <c:formatCode>General</c:formatCode>
                <c:ptCount val="43"/>
                <c:pt idx="0" formatCode="0.00E+00">
                  <c:v>5.1670000000000001E-2</c:v>
                </c:pt>
                <c:pt idx="1">
                  <c:v>0.112</c:v>
                </c:pt>
                <c:pt idx="2">
                  <c:v>0.60870000000000002</c:v>
                </c:pt>
                <c:pt idx="3">
                  <c:v>1.038</c:v>
                </c:pt>
                <c:pt idx="4">
                  <c:v>3.1190000000000002</c:v>
                </c:pt>
                <c:pt idx="5">
                  <c:v>5.9169999999999998</c:v>
                </c:pt>
                <c:pt idx="6">
                  <c:v>7.7809999999999997</c:v>
                </c:pt>
                <c:pt idx="7">
                  <c:v>9.5540000000000003</c:v>
                </c:pt>
                <c:pt idx="8">
                  <c:v>11.27</c:v>
                </c:pt>
                <c:pt idx="9">
                  <c:v>12.93</c:v>
                </c:pt>
                <c:pt idx="10">
                  <c:v>14.55</c:v>
                </c:pt>
                <c:pt idx="11">
                  <c:v>16.149999999999999</c:v>
                </c:pt>
                <c:pt idx="12">
                  <c:v>17.73</c:v>
                </c:pt>
                <c:pt idx="13">
                  <c:v>19.29</c:v>
                </c:pt>
              </c:numCache>
            </c:numRef>
          </c:xVal>
          <c:yVal>
            <c:numRef>
              <c:f>[Book1]Sheet1!$C$2:$C$44</c:f>
              <c:numCache>
                <c:formatCode>0.00E+00</c:formatCode>
                <c:ptCount val="43"/>
                <c:pt idx="0">
                  <c:v>6.4749999999999997E-15</c:v>
                </c:pt>
                <c:pt idx="1">
                  <c:v>1.327E-14</c:v>
                </c:pt>
                <c:pt idx="2">
                  <c:v>5.0830000000000003E-14</c:v>
                </c:pt>
                <c:pt idx="3">
                  <c:v>8.6419999999999999E-14</c:v>
                </c:pt>
                <c:pt idx="4">
                  <c:v>1.171E-13</c:v>
                </c:pt>
                <c:pt idx="5">
                  <c:v>1.4449999999999999E-13</c:v>
                </c:pt>
                <c:pt idx="6">
                  <c:v>1.619E-13</c:v>
                </c:pt>
                <c:pt idx="7">
                  <c:v>1.77E-13</c:v>
                </c:pt>
                <c:pt idx="8">
                  <c:v>1.904E-13</c:v>
                </c:pt>
                <c:pt idx="9">
                  <c:v>2.0259999999999999E-13</c:v>
                </c:pt>
                <c:pt idx="10">
                  <c:v>2.1369999999999999E-13</c:v>
                </c:pt>
                <c:pt idx="11">
                  <c:v>2.24E-13</c:v>
                </c:pt>
                <c:pt idx="12">
                  <c:v>2.3350000000000001E-13</c:v>
                </c:pt>
                <c:pt idx="13">
                  <c:v>2.4249999999999998E-13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99-0542-B13A-0ADE5DB26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721823"/>
        <c:axId val="193695199"/>
      </c:scatterChart>
      <c:valAx>
        <c:axId val="193721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</a:rPr>
                  <a:t>Average Particle Energy (eV)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95199"/>
        <c:crosses val="autoZero"/>
        <c:crossBetween val="midCat"/>
      </c:valAx>
      <c:valAx>
        <c:axId val="19369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Momentum frequency /N (m3/s)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21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Ionization Frequency</a:t>
            </a:r>
            <a:r>
              <a:rPr lang="en-US" baseline="0"/>
              <a:t> Vs. Particle Energy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[Book1]Sheet1!$D$1</c:f>
              <c:strCache>
                <c:ptCount val="1"/>
                <c:pt idx="0">
                  <c:v>Total ionization freq. /N (m3/s)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[Book1]Sheet1!$A$2:$A$44</c:f>
              <c:numCache>
                <c:formatCode>General</c:formatCode>
                <c:ptCount val="43"/>
                <c:pt idx="0" formatCode="0.00E+00">
                  <c:v>5.1670000000000001E-2</c:v>
                </c:pt>
                <c:pt idx="1">
                  <c:v>0.112</c:v>
                </c:pt>
                <c:pt idx="2">
                  <c:v>0.60870000000000002</c:v>
                </c:pt>
                <c:pt idx="3">
                  <c:v>1.038</c:v>
                </c:pt>
                <c:pt idx="4">
                  <c:v>3.1190000000000002</c:v>
                </c:pt>
                <c:pt idx="5">
                  <c:v>5.9169999999999998</c:v>
                </c:pt>
                <c:pt idx="6">
                  <c:v>7.7809999999999997</c:v>
                </c:pt>
                <c:pt idx="7">
                  <c:v>9.5540000000000003</c:v>
                </c:pt>
                <c:pt idx="8">
                  <c:v>11.27</c:v>
                </c:pt>
                <c:pt idx="9">
                  <c:v>12.93</c:v>
                </c:pt>
                <c:pt idx="10">
                  <c:v>14.55</c:v>
                </c:pt>
                <c:pt idx="11">
                  <c:v>16.149999999999999</c:v>
                </c:pt>
                <c:pt idx="12">
                  <c:v>17.73</c:v>
                </c:pt>
                <c:pt idx="13">
                  <c:v>19.29</c:v>
                </c:pt>
              </c:numCache>
            </c:numRef>
          </c:xVal>
          <c:yVal>
            <c:numRef>
              <c:f>[Book1]Sheet1!$D$2:$D$44</c:f>
              <c:numCache>
                <c:formatCode>General</c:formatCode>
                <c:ptCount val="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E+00">
                  <c:v>1.0629999999999999E-26</c:v>
                </c:pt>
                <c:pt idx="4" formatCode="0.00E+00">
                  <c:v>2.0340000000000001E-18</c:v>
                </c:pt>
                <c:pt idx="5" formatCode="0.00E+00">
                  <c:v>2.116E-16</c:v>
                </c:pt>
                <c:pt idx="6" formatCode="0.00E+00">
                  <c:v>8.692E-16</c:v>
                </c:pt>
                <c:pt idx="7" formatCode="0.00E+00">
                  <c:v>2.0020000000000002E-15</c:v>
                </c:pt>
                <c:pt idx="8" formatCode="0.00E+00">
                  <c:v>3.5229999999999999E-15</c:v>
                </c:pt>
                <c:pt idx="9" formatCode="0.00E+00">
                  <c:v>5.3359999999999999E-15</c:v>
                </c:pt>
                <c:pt idx="10" formatCode="0.00E+00">
                  <c:v>7.3640000000000005E-15</c:v>
                </c:pt>
                <c:pt idx="11" formatCode="0.00E+00">
                  <c:v>9.5479999999999997E-15</c:v>
                </c:pt>
                <c:pt idx="12" formatCode="0.00E+00">
                  <c:v>1.184E-14</c:v>
                </c:pt>
                <c:pt idx="13" formatCode="0.00E+00">
                  <c:v>1.421E-14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6-044F-A797-D68119023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083423"/>
        <c:axId val="175959135"/>
      </c:scatterChart>
      <c:valAx>
        <c:axId val="176083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kern="1200" baseline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</a:rPr>
                  <a:t>Average Particle Energy (eV)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59135"/>
        <c:crosses val="autoZero"/>
        <c:crossBetween val="midCat"/>
      </c:valAx>
      <c:valAx>
        <c:axId val="17595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Total ionization freq. /N (m3/s)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83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Attachment</a:t>
            </a:r>
            <a:r>
              <a:rPr lang="en-US" baseline="0"/>
              <a:t> Frequency Vs. Particle Energy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[Book1]Sheet1!$E$1</c:f>
              <c:strCache>
                <c:ptCount val="1"/>
                <c:pt idx="0">
                  <c:v>Total attachment freq. /N (m3/s)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[Book1]Sheet1!$A$2:$A$44</c:f>
              <c:numCache>
                <c:formatCode>General</c:formatCode>
                <c:ptCount val="43"/>
                <c:pt idx="0" formatCode="0.00E+00">
                  <c:v>5.1670000000000001E-2</c:v>
                </c:pt>
                <c:pt idx="1">
                  <c:v>0.112</c:v>
                </c:pt>
                <c:pt idx="2">
                  <c:v>0.60870000000000002</c:v>
                </c:pt>
                <c:pt idx="3">
                  <c:v>1.038</c:v>
                </c:pt>
                <c:pt idx="4">
                  <c:v>3.1190000000000002</c:v>
                </c:pt>
                <c:pt idx="5">
                  <c:v>5.9169999999999998</c:v>
                </c:pt>
                <c:pt idx="6">
                  <c:v>7.7809999999999997</c:v>
                </c:pt>
                <c:pt idx="7">
                  <c:v>9.5540000000000003</c:v>
                </c:pt>
                <c:pt idx="8">
                  <c:v>11.27</c:v>
                </c:pt>
                <c:pt idx="9">
                  <c:v>12.93</c:v>
                </c:pt>
                <c:pt idx="10">
                  <c:v>14.55</c:v>
                </c:pt>
                <c:pt idx="11">
                  <c:v>16.149999999999999</c:v>
                </c:pt>
                <c:pt idx="12">
                  <c:v>17.73</c:v>
                </c:pt>
                <c:pt idx="13">
                  <c:v>19.29</c:v>
                </c:pt>
              </c:numCache>
            </c:numRef>
          </c:xVal>
          <c:yVal>
            <c:numRef>
              <c:f>[Book1]Sheet1!$E$2:$E$44</c:f>
              <c:numCache>
                <c:formatCode>0.00E+00</c:formatCode>
                <c:ptCount val="43"/>
                <c:pt idx="0">
                  <c:v>1.8740000000000002E-36</c:v>
                </c:pt>
                <c:pt idx="1">
                  <c:v>2.461E-36</c:v>
                </c:pt>
                <c:pt idx="2">
                  <c:v>5.9519999999999998E-37</c:v>
                </c:pt>
                <c:pt idx="3">
                  <c:v>1.355E-20</c:v>
                </c:pt>
                <c:pt idx="4">
                  <c:v>1.332E-17</c:v>
                </c:pt>
                <c:pt idx="5">
                  <c:v>2.4530000000000001E-17</c:v>
                </c:pt>
                <c:pt idx="6">
                  <c:v>2.5159999999999999E-17</c:v>
                </c:pt>
                <c:pt idx="7">
                  <c:v>2.4380000000000001E-17</c:v>
                </c:pt>
                <c:pt idx="8">
                  <c:v>2.335E-17</c:v>
                </c:pt>
                <c:pt idx="9">
                  <c:v>2.238E-17</c:v>
                </c:pt>
                <c:pt idx="10">
                  <c:v>2.1540000000000001E-17</c:v>
                </c:pt>
                <c:pt idx="11">
                  <c:v>2.0849999999999999E-17</c:v>
                </c:pt>
                <c:pt idx="12">
                  <c:v>2.0289999999999999E-17</c:v>
                </c:pt>
                <c:pt idx="13">
                  <c:v>1.9839999999999999E-17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36-F341-927E-D65CBB3B48D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[Book1]Sheet1!$A$2:$A$44</c:f>
              <c:numCache>
                <c:formatCode>General</c:formatCode>
                <c:ptCount val="43"/>
                <c:pt idx="0" formatCode="0.00E+00">
                  <c:v>5.1670000000000001E-2</c:v>
                </c:pt>
                <c:pt idx="1">
                  <c:v>0.112</c:v>
                </c:pt>
                <c:pt idx="2">
                  <c:v>0.60870000000000002</c:v>
                </c:pt>
                <c:pt idx="3">
                  <c:v>1.038</c:v>
                </c:pt>
                <c:pt idx="4">
                  <c:v>3.1190000000000002</c:v>
                </c:pt>
                <c:pt idx="5">
                  <c:v>5.9169999999999998</c:v>
                </c:pt>
                <c:pt idx="6">
                  <c:v>7.7809999999999997</c:v>
                </c:pt>
                <c:pt idx="7">
                  <c:v>9.5540000000000003</c:v>
                </c:pt>
                <c:pt idx="8">
                  <c:v>11.27</c:v>
                </c:pt>
                <c:pt idx="9">
                  <c:v>12.93</c:v>
                </c:pt>
                <c:pt idx="10">
                  <c:v>14.55</c:v>
                </c:pt>
                <c:pt idx="11">
                  <c:v>16.149999999999999</c:v>
                </c:pt>
                <c:pt idx="12">
                  <c:v>17.73</c:v>
                </c:pt>
                <c:pt idx="13">
                  <c:v>19.29</c:v>
                </c:pt>
              </c:numCache>
            </c:numRef>
          </c:xVal>
          <c:yVal>
            <c:numRef>
              <c:f>[Book1]Sheet1!$E$1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36-F341-927E-D65CBB3B4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288767"/>
        <c:axId val="170413791"/>
      </c:scatterChart>
      <c:valAx>
        <c:axId val="170288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Particle Energy (eV)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13791"/>
        <c:crosses val="autoZero"/>
        <c:crossBetween val="midCat"/>
      </c:valAx>
      <c:valAx>
        <c:axId val="1704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Total attachment freq. /N (m3/s)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88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3CC95-7BBF-9F40-8873-2327433C1FA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15A7F-E8F7-724D-89A6-CB133A1A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15A7F-E8F7-724D-89A6-CB133A1AF5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15A7F-E8F7-724D-89A6-CB133A1AF5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15A7F-E8F7-724D-89A6-CB133A1AF5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1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4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3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0" r:id="rId4"/>
    <p:sldLayoutId id="2147483721" r:id="rId5"/>
    <p:sldLayoutId id="2147483727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7F9C7086-BBF8-4FE0-8F58-5BB1B2F9D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6EE85-26D5-154B-922E-C988FD8B6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Collisional Modeling of a Plasma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4607E-23BD-CA46-B93B-1F646BAA4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Brynna</a:t>
            </a:r>
            <a:r>
              <a:rPr lang="en-US" dirty="0">
                <a:solidFill>
                  <a:schemeClr val="tx1"/>
                </a:solidFill>
              </a:rPr>
              <a:t> Neff</a:t>
            </a:r>
          </a:p>
        </p:txBody>
      </p:sp>
    </p:spTree>
    <p:extLst>
      <p:ext uri="{BB962C8B-B14F-4D97-AF65-F5344CB8AC3E}">
        <p14:creationId xmlns:p14="http://schemas.microsoft.com/office/powerpoint/2010/main" val="60336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F1CA-30AA-1244-9D04-73A56481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7334"/>
            <a:ext cx="10058400" cy="1371600"/>
          </a:xfrm>
        </p:spPr>
        <p:txBody>
          <a:bodyPr/>
          <a:lstStyle/>
          <a:p>
            <a:r>
              <a:rPr lang="en-US" dirty="0"/>
              <a:t>Boltzmann Equation Continued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9B933196-20AD-9B4B-BE0E-153762254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993" y="1642882"/>
            <a:ext cx="4266013" cy="259783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32BF9C9-3CB9-A842-8CC3-8468780AF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9014" y="4297708"/>
                <a:ext cx="10594932" cy="2115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Combining previous equations leads to (39), which looks like a convection-diffusion continuity equation in energy space</a:t>
                </a:r>
              </a:p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 can interpret the left-hand side of (39) as the divergence of the electron flux in energy space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negative flow velocity representing cooling by elastic collisions with less energetic particles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diffusion coefficient representing heating by the field and by elastic collisions with more energetic particles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source term which is non-local (it depends on energies elsewhere in energy space)</a:t>
                </a:r>
              </a:p>
              <a:p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32BF9C9-3CB9-A842-8CC3-8468780A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14" y="4297708"/>
                <a:ext cx="10594932" cy="2115618"/>
              </a:xfrm>
              <a:prstGeom prst="rect">
                <a:avLst/>
              </a:prstGeom>
              <a:blipFill>
                <a:blip r:embed="rId3"/>
                <a:stretch>
                  <a:fillRect l="-239" t="-1198"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80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3CE1-1CA0-4241-8888-90A4DB56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444"/>
            <a:ext cx="10058400" cy="1371600"/>
          </a:xfrm>
        </p:spPr>
        <p:txBody>
          <a:bodyPr/>
          <a:lstStyle/>
          <a:p>
            <a:r>
              <a:rPr lang="en-US" dirty="0"/>
              <a:t>Numerical Scheme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95E36C4-29FD-D946-BABD-39041D018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650" y="1296478"/>
            <a:ext cx="6108700" cy="1079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A01D72-5677-6046-BE4E-D286D110A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534" y="2375978"/>
                <a:ext cx="10594932" cy="1281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previous equation is discretized on a grid in energy space</a:t>
                </a:r>
              </a:p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Grid cells are numbered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represents the boundary between the cells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energy distribution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defined in the center of the cell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A01D72-5677-6046-BE4E-D286D110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34" y="2375978"/>
                <a:ext cx="10594932" cy="1281623"/>
              </a:xfrm>
              <a:prstGeom prst="rect">
                <a:avLst/>
              </a:prstGeom>
              <a:blipFill>
                <a:blip r:embed="rId3"/>
                <a:stretch>
                  <a:fillRect l="-239" t="-1980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F688B6-3E06-F84F-9F16-8F60A9C6F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657601"/>
            <a:ext cx="6045200" cy="11049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D746B0-8DC6-9F40-8A33-E9BD44CD32E1}"/>
              </a:ext>
            </a:extLst>
          </p:cNvPr>
          <p:cNvSpPr txBox="1">
            <a:spLocks/>
          </p:cNvSpPr>
          <p:nvPr/>
        </p:nvSpPr>
        <p:spPr>
          <a:xfrm>
            <a:off x="798534" y="4660933"/>
            <a:ext cx="10594932" cy="18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left-hand side of (44) is discretized by the exponential scheme above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 common scheme for convection-diffusion problems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scheme is very accurate when the convection and diffusion terms are about equal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happens when inelastic collisions do not play an important role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Becomes equivalent to a second-order accurate central-difference scheme when the diffusion term is dominant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22FB4-AC59-0242-986A-138624B10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183" y="3992427"/>
            <a:ext cx="3213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703F-4D46-7B49-84DF-E7AC4AED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Scheme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11995-77DB-4747-99C8-A9D50949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300" y="1742803"/>
            <a:ext cx="5041900" cy="838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AA8E7-E54D-B54E-832B-23D0F8A7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2685970"/>
            <a:ext cx="5613400" cy="165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EFF2E13-1040-AB42-B9C6-5DB3E8BB2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534" y="4470447"/>
                <a:ext cx="10594932" cy="10765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source term is discretized as shown above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represent scattering</a:t>
                </a:r>
              </a:p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Requires iteration but converges very quickly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EFF2E13-1040-AB42-B9C6-5DB3E8BB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34" y="4470447"/>
                <a:ext cx="10594932" cy="1076598"/>
              </a:xfrm>
              <a:prstGeom prst="rect">
                <a:avLst/>
              </a:prstGeom>
              <a:blipFill>
                <a:blip r:embed="rId4"/>
                <a:stretch>
                  <a:fillRect l="-239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53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638FF-679C-FE44-8C60-CFD23895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9A2546-F12C-244E-A7F1-B37D09D7F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480897"/>
              </p:ext>
            </p:extLst>
          </p:nvPr>
        </p:nvGraphicFramePr>
        <p:xfrm>
          <a:off x="721638" y="3191212"/>
          <a:ext cx="5090439" cy="290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923A248-74A2-D04A-8FC8-A2297043F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717583"/>
              </p:ext>
            </p:extLst>
          </p:nvPr>
        </p:nvGraphicFramePr>
        <p:xfrm>
          <a:off x="6379923" y="3200813"/>
          <a:ext cx="5090439" cy="2908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885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1A2BB-8979-D44C-9984-FF03404B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 Continued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2142F64-E5A1-824D-B177-71355557D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804909"/>
              </p:ext>
            </p:extLst>
          </p:nvPr>
        </p:nvGraphicFramePr>
        <p:xfrm>
          <a:off x="1066801" y="3373683"/>
          <a:ext cx="4882475" cy="2975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F48AC55-E089-CC40-98E7-FFB016BB5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445926"/>
              </p:ext>
            </p:extLst>
          </p:nvPr>
        </p:nvGraphicFramePr>
        <p:xfrm>
          <a:off x="6242726" y="3373683"/>
          <a:ext cx="4882475" cy="2975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12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2C71-A528-5941-B6AB-E97EB40E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7AE6-F211-5941-8A34-2162D0E7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Analyzed the behavior of collisions as a function of the average electron energy</a:t>
            </a:r>
          </a:p>
          <a:p>
            <a:r>
              <a:rPr lang="en-US" sz="2400" dirty="0"/>
              <a:t>The total collision frequency and the frequency of elastic scattering conditions increased logarithmically with increasing electron energy</a:t>
            </a:r>
          </a:p>
          <a:p>
            <a:r>
              <a:rPr lang="en-US" sz="2400" dirty="0"/>
              <a:t>The ionization frequency increased exponentially with increasing electron energy</a:t>
            </a:r>
          </a:p>
          <a:p>
            <a:r>
              <a:rPr lang="en-US" sz="2400" dirty="0"/>
              <a:t>The frequency of electrons being absorbed by a nucleus increased rapidly until about 7 eV, and then decreased again</a:t>
            </a:r>
          </a:p>
        </p:txBody>
      </p:sp>
    </p:spTree>
    <p:extLst>
      <p:ext uri="{BB962C8B-B14F-4D97-AF65-F5344CB8AC3E}">
        <p14:creationId xmlns:p14="http://schemas.microsoft.com/office/powerpoint/2010/main" val="180679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6D2F-C37C-2147-825A-1178522A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D42E-2861-C348-8AF1-9B1BAC32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Hagelaar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G. J. M. &amp; Pitchford, L. C. 2005, Plasma Sources Science and Technology, 14, 4. </a:t>
            </a:r>
          </a:p>
          <a:p>
            <a:r>
              <a:rPr lang="en-US" sz="2000" dirty="0"/>
              <a:t>Link to paper on BOLSIG+:  https://</a:t>
            </a:r>
            <a:r>
              <a:rPr lang="en-US" sz="2000" dirty="0" err="1"/>
              <a:t>iopscience.iop.org</a:t>
            </a:r>
            <a:r>
              <a:rPr lang="en-US" sz="2000" dirty="0"/>
              <a:t>/article/10.1088/0963-0252/14/4/011/meta</a:t>
            </a:r>
          </a:p>
          <a:p>
            <a:r>
              <a:rPr lang="en-US" sz="2000" dirty="0"/>
              <a:t>Link to BOLSIG+ website: http://</a:t>
            </a:r>
            <a:r>
              <a:rPr lang="en-US" sz="2000" dirty="0" err="1"/>
              <a:t>www.bolsig.laplace.univ-tlse.fr</a:t>
            </a: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38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7576-A287-0741-8617-018D8D41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65CC-87D4-2D4E-9B29-532306E8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CTH experiment</a:t>
            </a:r>
          </a:p>
          <a:p>
            <a:r>
              <a:rPr lang="en-US" sz="2400" dirty="0"/>
              <a:t>Nickel project</a:t>
            </a:r>
          </a:p>
          <a:p>
            <a:r>
              <a:rPr lang="en-US" sz="2400" dirty="0"/>
              <a:t>Goals and limitations of the modelling project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 of BOLSIG+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Boltzmann equation and the numerical scheme used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110535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CAC9-F688-8B45-AE7D-C0F1BD4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Auburn Compact Toroidal Hybrid (CTH)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F41E-10C9-A643-9F0D-767F3F39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350933" cy="3849624"/>
          </a:xfrm>
        </p:spPr>
        <p:txBody>
          <a:bodyPr>
            <a:normAutofit/>
          </a:bodyPr>
          <a:lstStyle/>
          <a:p>
            <a:r>
              <a:rPr lang="en-US" sz="2000" dirty="0"/>
              <a:t>Stellarator/tokamak hybrid device</a:t>
            </a:r>
          </a:p>
          <a:p>
            <a:r>
              <a:rPr lang="en-US" sz="2000" dirty="0"/>
              <a:t>Designed to investigate magnetohydrodynamic instabilities and disruptions in current carrying stellarator plasmas</a:t>
            </a:r>
          </a:p>
          <a:p>
            <a:r>
              <a:rPr lang="en-US" sz="2000" dirty="0"/>
              <a:t>Maximum magnetic field is 0.7 T</a:t>
            </a:r>
          </a:p>
          <a:p>
            <a:r>
              <a:rPr lang="en-US" sz="2000" dirty="0"/>
              <a:t>Outer radius is 0.75 meters</a:t>
            </a:r>
          </a:p>
          <a:p>
            <a:r>
              <a:rPr lang="en-US" sz="2000" dirty="0"/>
              <a:t>Maximum toroidal plasma current is 80 kA</a:t>
            </a:r>
          </a:p>
          <a:p>
            <a:r>
              <a:rPr lang="en-US" sz="2000" dirty="0"/>
              <a:t>Electron density reaches 2.5*10</a:t>
            </a:r>
            <a:r>
              <a:rPr lang="en-US" sz="2000" baseline="30000" dirty="0"/>
              <a:t>18</a:t>
            </a:r>
            <a:r>
              <a:rPr lang="en-US" sz="2000" dirty="0"/>
              <a:t> m</a:t>
            </a:r>
            <a:r>
              <a:rPr lang="en-US" sz="2000" baseline="30000" dirty="0"/>
              <a:t>-3</a:t>
            </a:r>
            <a:r>
              <a:rPr lang="en-US" sz="2000" dirty="0"/>
              <a:t> </a:t>
            </a:r>
          </a:p>
          <a:p>
            <a:r>
              <a:rPr lang="en-US" sz="2000" dirty="0"/>
              <a:t>Electron temperature reaches 200 eV through Ohmic heating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38905-CF61-D246-AC49-04A1D5A14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84" y="2149806"/>
            <a:ext cx="4574451" cy="38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0988-AEED-FA48-A369-3473A060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Nickel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1DA1A-C923-454E-997A-8F624B61AD72}"/>
              </a:ext>
            </a:extLst>
          </p:cNvPr>
          <p:cNvSpPr txBox="1"/>
          <p:nvPr/>
        </p:nvSpPr>
        <p:spPr>
          <a:xfrm>
            <a:off x="1410287" y="3375589"/>
            <a:ext cx="194411" cy="113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47F5D-2AE0-D74D-95EC-A3A8DBAF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62120"/>
            <a:ext cx="4383195" cy="34346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D6FB1A-F71D-F649-9788-A145CF4D2E5A}"/>
              </a:ext>
            </a:extLst>
          </p:cNvPr>
          <p:cNvSpPr/>
          <p:nvPr/>
        </p:nvSpPr>
        <p:spPr>
          <a:xfrm>
            <a:off x="3501271" y="1757164"/>
            <a:ext cx="56365" cy="7049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C0DD4-B6A5-AD4D-9A71-D3C3E19ED489}"/>
              </a:ext>
            </a:extLst>
          </p:cNvPr>
          <p:cNvSpPr/>
          <p:nvPr/>
        </p:nvSpPr>
        <p:spPr>
          <a:xfrm>
            <a:off x="3413592" y="2462120"/>
            <a:ext cx="225462" cy="3893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9AF06-560F-7D46-93F0-0844B0ECFBF2}"/>
              </a:ext>
            </a:extLst>
          </p:cNvPr>
          <p:cNvCxnSpPr>
            <a:cxnSpLocks/>
          </p:cNvCxnSpPr>
          <p:nvPr/>
        </p:nvCxnSpPr>
        <p:spPr>
          <a:xfrm>
            <a:off x="3703423" y="2833462"/>
            <a:ext cx="673622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00DC11-ECF7-5E43-B7F9-08D479F19B46}"/>
              </a:ext>
            </a:extLst>
          </p:cNvPr>
          <p:cNvCxnSpPr>
            <a:cxnSpLocks/>
          </p:cNvCxnSpPr>
          <p:nvPr/>
        </p:nvCxnSpPr>
        <p:spPr>
          <a:xfrm>
            <a:off x="3701474" y="4252491"/>
            <a:ext cx="675571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1AB61F-8FD9-D848-97A8-EE2B3DD241DE}"/>
              </a:ext>
            </a:extLst>
          </p:cNvPr>
          <p:cNvCxnSpPr>
            <a:cxnSpLocks/>
          </p:cNvCxnSpPr>
          <p:nvPr/>
        </p:nvCxnSpPr>
        <p:spPr>
          <a:xfrm>
            <a:off x="4039260" y="2833462"/>
            <a:ext cx="0" cy="14190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F3A26-DE03-5449-B93F-0BC9480D2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326" y="3595420"/>
            <a:ext cx="1177118" cy="619964"/>
          </a:xfrm>
          <a:prstGeom prst="rect">
            <a:avLst/>
          </a:prstGeom>
          <a:solidFill>
            <a:schemeClr val="bg1"/>
          </a:solidFill>
          <a:ln w="28575" cmpd="thickThin">
            <a:solidFill>
              <a:srgbClr val="37609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91436" tIns="45718" rIns="91436" bIns="45718" anchor="t"/>
          <a:lstStyle/>
          <a:p>
            <a:pPr algn="ctr" defTabSz="914400" eaLnBrk="1" hangingPunct="1"/>
            <a:r>
              <a:rPr lang="en-US" altLang="en-US" dirty="0">
                <a:solidFill>
                  <a:srgbClr val="000000"/>
                </a:solidFill>
              </a:rPr>
              <a:t>Depths: </a:t>
            </a:r>
          </a:p>
          <a:p>
            <a:pPr algn="ctr" defTabSz="914400" eaLnBrk="1" hangingPunct="1"/>
            <a:r>
              <a:rPr lang="en-US" altLang="en-US" dirty="0">
                <a:solidFill>
                  <a:srgbClr val="000000"/>
                </a:solidFill>
              </a:rPr>
              <a:t>0, 3, 6 cm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5C76FA07-D5C7-1C40-A47B-584A76B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57" y="2370691"/>
            <a:ext cx="5056259" cy="36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0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C9F3-787B-484B-A853-1BEE47CC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0D08-5BA5-1C4E-AB75-9D18D6A5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Aim to better understand the plasma conditions inside the CTH</a:t>
            </a:r>
          </a:p>
          <a:p>
            <a:r>
              <a:rPr lang="en-US" sz="2400" dirty="0"/>
              <a:t>Run the model with input parameters that are representative of different times within the experiment</a:t>
            </a:r>
          </a:p>
          <a:p>
            <a:r>
              <a:rPr lang="en-US" sz="2400" dirty="0"/>
              <a:t>Study the behavior of the plasma as the plasma current and electron temperature change over time</a:t>
            </a:r>
          </a:p>
          <a:p>
            <a:r>
              <a:rPr lang="en-US" sz="2400" dirty="0"/>
              <a:t>Limitations of the program:</a:t>
            </a:r>
          </a:p>
          <a:p>
            <a:pPr lvl="1"/>
            <a:r>
              <a:rPr lang="en-US" sz="2200" dirty="0"/>
              <a:t>Cannot include nickel probe</a:t>
            </a:r>
          </a:p>
          <a:p>
            <a:pPr lvl="1"/>
            <a:r>
              <a:rPr lang="en-US" sz="2200" dirty="0"/>
              <a:t>Magnetic field must be spatially uniform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02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048C-57E2-444E-8F8D-C2E663FA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BOLSIG+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AE96-DCA0-9E4A-A99F-16D3CC9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Computer program for the numerical solution of the Boltzmann equation for electrons weakly ionized gases in uniform electric fields </a:t>
            </a:r>
          </a:p>
          <a:p>
            <a:pPr lvl="1"/>
            <a:r>
              <a:rPr lang="en-US" sz="1800" dirty="0"/>
              <a:t>With these conditions, the BE takes the form of a convection-diffusion continuity equation with a non-local source term in energy space, so the program uses an exponential scheme commonly used for convection-diffusion problems</a:t>
            </a:r>
          </a:p>
          <a:p>
            <a:r>
              <a:rPr lang="en-US" sz="2000" dirty="0"/>
              <a:t>Boltzmann equation shows what the distribution of particles will be among various energy levels as a function of energy and temperature</a:t>
            </a:r>
          </a:p>
          <a:p>
            <a:r>
              <a:rPr lang="en-US" sz="2000" dirty="0"/>
              <a:t>Main use is to obtain electron transport coefficients and collisional rate coefficient from cross section data</a:t>
            </a:r>
          </a:p>
          <a:p>
            <a:pPr lvl="1"/>
            <a:r>
              <a:rPr lang="en-US" sz="2000" dirty="0"/>
              <a:t>This information can then be used for fluid models of the plasma</a:t>
            </a:r>
          </a:p>
        </p:txBody>
      </p:sp>
    </p:spTree>
    <p:extLst>
      <p:ext uri="{BB962C8B-B14F-4D97-AF65-F5344CB8AC3E}">
        <p14:creationId xmlns:p14="http://schemas.microsoft.com/office/powerpoint/2010/main" val="388604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2312-4931-D642-981F-F4054C36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13EA0-1AC2-FD48-9A3C-D007A1175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008" y="2890380"/>
                <a:ext cx="10058400" cy="107724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Ensemble of electrons in an ionized gas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electron distribution in 6D phase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velocity-</a:t>
                </a:r>
                <a:r>
                  <a:rPr 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gradiant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operator, and C represents the rate of change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due to collisions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13EA0-1AC2-FD48-9A3C-D007A1175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008" y="2890380"/>
                <a:ext cx="10058400" cy="1077240"/>
              </a:xfrm>
              <a:blipFill>
                <a:blip r:embed="rId2"/>
                <a:stretch>
                  <a:fillRect l="-252" t="-1163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7BE17D-440C-C540-9878-B98D2F70CF56}"/>
              </a:ext>
            </a:extLst>
          </p:cNvPr>
          <p:cNvSpPr txBox="1">
            <a:spLocks/>
          </p:cNvSpPr>
          <p:nvPr/>
        </p:nvSpPr>
        <p:spPr>
          <a:xfrm>
            <a:off x="1167008" y="4856966"/>
            <a:ext cx="10058400" cy="5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assumption that the electric field and collisional probabilities are all spatially uniform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DD3566-565A-9347-B528-E46681B4F405}"/>
              </a:ext>
            </a:extLst>
          </p:cNvPr>
          <p:cNvSpPr txBox="1">
            <a:spLocks/>
          </p:cNvSpPr>
          <p:nvPr/>
        </p:nvSpPr>
        <p:spPr>
          <a:xfrm>
            <a:off x="2634641" y="5752489"/>
            <a:ext cx="7123134" cy="5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Hagelaar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G. J. M. &amp; Pitchford, L. C. 2005, Plasma Sources Science and Technology, 14, 4.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1DF5C29-0387-6841-99FE-E4E572B7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409" y="1981648"/>
            <a:ext cx="4892790" cy="777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C4FBA6-44D3-774A-B1C6-C7B5E296A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09" y="3933145"/>
            <a:ext cx="5343916" cy="9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221B-BEB1-7F4F-9EFC-07302A3A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 Equation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3A78EA-046D-0448-99C7-B43AB0E15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008" y="2560094"/>
                <a:ext cx="10058400" cy="107724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Expanding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in terms of Legendre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using a two term approximation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3A78EA-046D-0448-99C7-B43AB0E15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008" y="2560094"/>
                <a:ext cx="10058400" cy="1077240"/>
              </a:xfrm>
              <a:blipFill>
                <a:blip r:embed="rId2"/>
                <a:stretch>
                  <a:fillRect l="-252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966DAD-E500-0D4E-A8F3-2B275961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134" y="1939910"/>
            <a:ext cx="54229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608889-778B-8744-BE6F-BE298D48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45" y="3008066"/>
            <a:ext cx="5023198" cy="12585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DC46D9E-86F7-EA4B-99F0-BEC3439885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7008" y="4322409"/>
                <a:ext cx="10058400" cy="564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Substitutine (3) into (2)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 a constant,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electron energy in eV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total momentum-transfer cross section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DC46D9E-86F7-EA4B-99F0-BEC34398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08" y="4322409"/>
                <a:ext cx="10058400" cy="564165"/>
              </a:xfrm>
              <a:prstGeom prst="rect">
                <a:avLst/>
              </a:prstGeom>
              <a:blipFill>
                <a:blip r:embed="rId5"/>
                <a:stretch>
                  <a:fillRect l="-252" t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21E49664-3342-E046-B3F5-B3BA79E19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644" y="4940041"/>
            <a:ext cx="4800600" cy="71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80CEBB4-C217-3B48-8861-9D2C8687B3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7007" y="5571649"/>
                <a:ext cx="10206625" cy="816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Assumption in order to separate the energy-dependence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from its dependence on time and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energy distribution which is constant in time and space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80CEBB4-C217-3B48-8861-9D2C8687B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07" y="5571649"/>
                <a:ext cx="10206625" cy="816625"/>
              </a:xfrm>
              <a:prstGeom prst="rect">
                <a:avLst/>
              </a:prstGeom>
              <a:blipFill>
                <a:blip r:embed="rId7"/>
                <a:stretch>
                  <a:fillRect l="-248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2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7C99-3FD8-0349-8AEB-57254B38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Boltzmann Equation Continued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2FB8D9-264F-7A48-BC17-DCD9E068A4A7}"/>
              </a:ext>
            </a:extLst>
          </p:cNvPr>
          <p:cNvSpPr txBox="1">
            <a:spLocks/>
          </p:cNvSpPr>
          <p:nvPr/>
        </p:nvSpPr>
        <p:spPr>
          <a:xfrm>
            <a:off x="1066800" y="2653085"/>
            <a:ext cx="10206625" cy="81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(8) in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DBAE3-0A57-CB4C-8AC9-7B7178D6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23" y="1751470"/>
            <a:ext cx="4165600" cy="77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E1DE3BF-B8CF-F54F-8128-D452930CB0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739365"/>
                <a:ext cx="10206625" cy="816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From (5),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a collision term modified to be independent of density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a term to ensure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remains normalized to unity 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E1DE3BF-B8CF-F54F-8128-D452930CB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9365"/>
                <a:ext cx="10206625" cy="816625"/>
              </a:xfrm>
              <a:prstGeom prst="rect">
                <a:avLst/>
              </a:prstGeom>
              <a:blipFill>
                <a:blip r:embed="rId3"/>
                <a:stretch>
                  <a:fillRect l="-373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CBFB9F-7F7F-8849-8A14-51E820FAF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0" y="2998306"/>
            <a:ext cx="4940300" cy="762000"/>
          </a:xfrm>
          <a:prstGeom prst="rect">
            <a:avLst/>
          </a:prstGeom>
        </p:spPr>
      </p:pic>
      <p:pic>
        <p:nvPicPr>
          <p:cNvPr id="12" name="Picture 11" descr="Diagram, text&#10;&#10;Description automatically generated">
            <a:extLst>
              <a:ext uri="{FF2B5EF4-FFF2-40B4-BE49-F238E27FC236}">
                <a16:creationId xmlns:a16="http://schemas.microsoft.com/office/drawing/2014/main" id="{69DD9956-85B8-4F4C-BC12-7CAB41D94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405675"/>
            <a:ext cx="4429865" cy="681518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4403CBC1-9070-D744-AFE2-A21BC05F7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5175977"/>
            <a:ext cx="4429865" cy="624844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54F20646-6E59-3247-8212-3B4E3A9F2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323" y="4397089"/>
            <a:ext cx="4448033" cy="5760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B87659-2D80-3C4F-A8E8-4610375F81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9406" y="5133853"/>
            <a:ext cx="4429865" cy="6669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FBC6222-C696-A146-A23A-F9F32EAFC4A4}"/>
              </a:ext>
            </a:extLst>
          </p:cNvPr>
          <p:cNvSpPr txBox="1">
            <a:spLocks/>
          </p:cNvSpPr>
          <p:nvPr/>
        </p:nvSpPr>
        <p:spPr>
          <a:xfrm>
            <a:off x="918575" y="5807093"/>
            <a:ext cx="10206625" cy="81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Collisional terms for each type of collision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A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constants</a:t>
            </a:r>
          </a:p>
        </p:txBody>
      </p:sp>
    </p:spTree>
    <p:extLst>
      <p:ext uri="{BB962C8B-B14F-4D97-AF65-F5344CB8AC3E}">
        <p14:creationId xmlns:p14="http://schemas.microsoft.com/office/powerpoint/2010/main" val="7977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_2SEEDS">
      <a:dk1>
        <a:srgbClr val="000000"/>
      </a:dk1>
      <a:lt1>
        <a:srgbClr val="FFFFFF"/>
      </a:lt1>
      <a:dk2>
        <a:srgbClr val="212C3A"/>
      </a:dk2>
      <a:lt2>
        <a:srgbClr val="E8E5E2"/>
      </a:lt2>
      <a:accent1>
        <a:srgbClr val="3B70B1"/>
      </a:accent1>
      <a:accent2>
        <a:srgbClr val="4BAFBF"/>
      </a:accent2>
      <a:accent3>
        <a:srgbClr val="4D51C3"/>
      </a:accent3>
      <a:accent4>
        <a:srgbClr val="B13BA5"/>
      </a:accent4>
      <a:accent5>
        <a:srgbClr val="C34D85"/>
      </a:accent5>
      <a:accent6>
        <a:srgbClr val="B13B42"/>
      </a:accent6>
      <a:hlink>
        <a:srgbClr val="BF3FB9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914</Words>
  <Application>Microsoft Macintosh PowerPoint</Application>
  <PresentationFormat>Widescreen</PresentationFormat>
  <Paragraphs>94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 Math</vt:lpstr>
      <vt:lpstr>Garamond</vt:lpstr>
      <vt:lpstr>Gill Sans MT</vt:lpstr>
      <vt:lpstr>SavonVTI</vt:lpstr>
      <vt:lpstr>Collisional Modeling of a Plasma</vt:lpstr>
      <vt:lpstr>Outline</vt:lpstr>
      <vt:lpstr>Auburn Compact Toroidal Hybrid (CTH)</vt:lpstr>
      <vt:lpstr>Nickel Experiment</vt:lpstr>
      <vt:lpstr>Goals and Limitations</vt:lpstr>
      <vt:lpstr>BOLSIG+</vt:lpstr>
      <vt:lpstr>Boltzmann Equation</vt:lpstr>
      <vt:lpstr>Boltzmann Equation Continued</vt:lpstr>
      <vt:lpstr>Boltzmann Equation Continued</vt:lpstr>
      <vt:lpstr>Boltzmann Equation Continued</vt:lpstr>
      <vt:lpstr>Numerical Scheme</vt:lpstr>
      <vt:lpstr>Numerical Scheme Continued</vt:lpstr>
      <vt:lpstr>Results</vt:lpstr>
      <vt:lpstr>Results Continued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Collisional Modeling of a Plasma</dc:title>
  <dc:creator>Brynna Neff</dc:creator>
  <cp:lastModifiedBy>Brynna Neff</cp:lastModifiedBy>
  <cp:revision>9</cp:revision>
  <dcterms:created xsi:type="dcterms:W3CDTF">2020-12-03T13:58:18Z</dcterms:created>
  <dcterms:modified xsi:type="dcterms:W3CDTF">2020-12-10T00:05:56Z</dcterms:modified>
</cp:coreProperties>
</file>