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930" r:id="rId1"/>
  </p:sldMasterIdLst>
  <p:notesMasterIdLst>
    <p:notesMasterId r:id="rId14"/>
  </p:notesMasterIdLst>
  <p:handoutMasterIdLst>
    <p:handoutMasterId r:id="rId15"/>
  </p:handoutMasterIdLst>
  <p:sldIdLst>
    <p:sldId id="382" r:id="rId2"/>
    <p:sldId id="383" r:id="rId3"/>
    <p:sldId id="454" r:id="rId4"/>
    <p:sldId id="402" r:id="rId5"/>
    <p:sldId id="455" r:id="rId6"/>
    <p:sldId id="403" r:id="rId7"/>
    <p:sldId id="404" r:id="rId8"/>
    <p:sldId id="405" r:id="rId9"/>
    <p:sldId id="456" r:id="rId10"/>
    <p:sldId id="388" r:id="rId11"/>
    <p:sldId id="390" r:id="rId12"/>
    <p:sldId id="393" r:id="rId13"/>
  </p:sldIdLst>
  <p:sldSz cx="9144000" cy="6858000" type="letter"/>
  <p:notesSz cx="9144000" cy="6858000"/>
  <p:defaultTextStyle>
    <a:defPPr>
      <a:defRPr lang="en-US"/>
    </a:defPPr>
    <a:lvl1pPr algn="l" rtl="0" eaLnBrk="0" fontAlgn="base" hangingPunct="0">
      <a:spcBef>
        <a:spcPct val="0"/>
      </a:spcBef>
      <a:spcAft>
        <a:spcPct val="0"/>
      </a:spcAft>
      <a:defRPr sz="2400" kern="1200">
        <a:solidFill>
          <a:schemeClr val="tx1"/>
        </a:solidFill>
        <a:latin typeface="Copperplate"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Copperplate"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Copperplate"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Copperplate"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Copperplate" charset="0"/>
        <a:ea typeface="ＭＳ Ｐゴシック" charset="0"/>
        <a:cs typeface="ＭＳ Ｐゴシック" charset="0"/>
      </a:defRPr>
    </a:lvl5pPr>
    <a:lvl6pPr marL="2286000" algn="l" defTabSz="457200" rtl="0" eaLnBrk="1" latinLnBrk="0" hangingPunct="1">
      <a:defRPr sz="2400" kern="1200">
        <a:solidFill>
          <a:schemeClr val="tx1"/>
        </a:solidFill>
        <a:latin typeface="Copperplate" charset="0"/>
        <a:ea typeface="ＭＳ Ｐゴシック" charset="0"/>
        <a:cs typeface="ＭＳ Ｐゴシック" charset="0"/>
      </a:defRPr>
    </a:lvl6pPr>
    <a:lvl7pPr marL="2743200" algn="l" defTabSz="457200" rtl="0" eaLnBrk="1" latinLnBrk="0" hangingPunct="1">
      <a:defRPr sz="2400" kern="1200">
        <a:solidFill>
          <a:schemeClr val="tx1"/>
        </a:solidFill>
        <a:latin typeface="Copperplate" charset="0"/>
        <a:ea typeface="ＭＳ Ｐゴシック" charset="0"/>
        <a:cs typeface="ＭＳ Ｐゴシック" charset="0"/>
      </a:defRPr>
    </a:lvl7pPr>
    <a:lvl8pPr marL="3200400" algn="l" defTabSz="457200" rtl="0" eaLnBrk="1" latinLnBrk="0" hangingPunct="1">
      <a:defRPr sz="2400" kern="1200">
        <a:solidFill>
          <a:schemeClr val="tx1"/>
        </a:solidFill>
        <a:latin typeface="Copperplate" charset="0"/>
        <a:ea typeface="ＭＳ Ｐゴシック" charset="0"/>
        <a:cs typeface="ＭＳ Ｐゴシック" charset="0"/>
      </a:defRPr>
    </a:lvl8pPr>
    <a:lvl9pPr marL="3657600" algn="l" defTabSz="457200" rtl="0" eaLnBrk="1" latinLnBrk="0" hangingPunct="1">
      <a:defRPr sz="2400" kern="1200">
        <a:solidFill>
          <a:schemeClr val="tx1"/>
        </a:solidFill>
        <a:latin typeface="Copperplate"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23BFF"/>
    <a:srgbClr val="0E7B04"/>
    <a:srgbClr val="020000"/>
    <a:srgbClr val="FF301B"/>
    <a:srgbClr val="FFBB20"/>
    <a:srgbClr val="18C908"/>
    <a:srgbClr val="C1FFF0"/>
    <a:srgbClr val="DDE5C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749"/>
    <p:restoredTop sz="87219" autoAdjust="0"/>
  </p:normalViewPr>
  <p:slideViewPr>
    <p:cSldViewPr>
      <p:cViewPr varScale="1">
        <p:scale>
          <a:sx n="107" d="100"/>
          <a:sy n="107" d="100"/>
        </p:scale>
        <p:origin x="1120" y="168"/>
      </p:cViewPr>
      <p:guideLst>
        <p:guide orient="horz" pos="2160"/>
        <p:guide pos="2880"/>
      </p:guideLst>
    </p:cSldViewPr>
  </p:slideViewPr>
  <p:outlineViewPr>
    <p:cViewPr>
      <p:scale>
        <a:sx n="33" d="100"/>
        <a:sy n="33" d="100"/>
      </p:scale>
      <p:origin x="0" y="-135216"/>
    </p:cViewPr>
  </p:outlineViewPr>
  <p:notesTextViewPr>
    <p:cViewPr>
      <p:scale>
        <a:sx n="100" d="100"/>
        <a:sy n="100" d="100"/>
      </p:scale>
      <p:origin x="0" y="0"/>
    </p:cViewPr>
  </p:notesTextViewPr>
  <p:sorterViewPr>
    <p:cViewPr varScale="1">
      <p:scale>
        <a:sx n="100" d="100"/>
        <a:sy n="100" d="100"/>
      </p:scale>
      <p:origin x="0" y="2080"/>
    </p:cViewPr>
  </p:sorterViewPr>
  <p:notesViewPr>
    <p:cSldViewPr>
      <p:cViewPr varScale="1">
        <p:scale>
          <a:sx n="193" d="100"/>
          <a:sy n="193" d="100"/>
        </p:scale>
        <p:origin x="200" y="45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wrap="square" lIns="91440" tIns="45720" rIns="91440" bIns="45720" numCol="1" anchor="t" anchorCtr="0" compatLnSpc="1">
            <a:prstTxWarp prst="textNoShape">
              <a:avLst/>
            </a:prstTxWarp>
          </a:bodyPr>
          <a:lstStyle>
            <a:lvl1pPr>
              <a:defRPr sz="1200">
                <a:latin typeface="Copperplate" pitchFamily="-112" charset="0"/>
                <a:ea typeface="ＭＳ Ｐゴシック" pitchFamily="-112" charset="-128"/>
                <a:cs typeface="ＭＳ Ｐゴシック" pitchFamily="-112" charset="-128"/>
              </a:defRPr>
            </a:lvl1pPr>
          </a:lstStyle>
          <a:p>
            <a:pPr>
              <a:defRPr/>
            </a:pPr>
            <a:endParaRPr lang="en-US"/>
          </a:p>
        </p:txBody>
      </p:sp>
      <p:sp>
        <p:nvSpPr>
          <p:cNvPr id="3" name="Date Placeholder 2"/>
          <p:cNvSpPr>
            <a:spLocks noGrp="1"/>
          </p:cNvSpPr>
          <p:nvPr>
            <p:ph type="dt" sz="quarter"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a:defRPr sz="1200">
                <a:latin typeface="Copperplate" pitchFamily="-112" charset="0"/>
                <a:ea typeface="ＭＳ Ｐゴシック" pitchFamily="-112" charset="-128"/>
                <a:cs typeface="ＭＳ Ｐゴシック" pitchFamily="-112" charset="-128"/>
              </a:defRPr>
            </a:lvl1pPr>
          </a:lstStyle>
          <a:p>
            <a:pPr>
              <a:defRPr/>
            </a:pPr>
            <a:r>
              <a:rPr lang="en-US"/>
              <a:t>Class 2 - Jan. 23</a:t>
            </a:r>
          </a:p>
        </p:txBody>
      </p:sp>
      <p:sp>
        <p:nvSpPr>
          <p:cNvPr id="4" name="Footer Placeholder 3"/>
          <p:cNvSpPr>
            <a:spLocks noGrp="1"/>
          </p:cNvSpPr>
          <p:nvPr>
            <p:ph type="ftr" sz="quarter" idx="2"/>
          </p:nvPr>
        </p:nvSpPr>
        <p:spPr>
          <a:xfrm>
            <a:off x="0" y="6513513"/>
            <a:ext cx="3962400" cy="342900"/>
          </a:xfrm>
          <a:prstGeom prst="rect">
            <a:avLst/>
          </a:prstGeom>
        </p:spPr>
        <p:txBody>
          <a:bodyPr vert="horz" wrap="square" lIns="91440" tIns="45720" rIns="91440" bIns="45720" numCol="1" anchor="b" anchorCtr="0" compatLnSpc="1">
            <a:prstTxWarp prst="textNoShape">
              <a:avLst/>
            </a:prstTxWarp>
          </a:bodyPr>
          <a:lstStyle>
            <a:lvl1pPr>
              <a:defRPr sz="1200">
                <a:latin typeface="Copperplate" pitchFamily="-111" charset="0"/>
                <a:ea typeface="ＭＳ Ｐゴシック" pitchFamily="-111" charset="-128"/>
                <a:cs typeface="ＭＳ Ｐゴシック" pitchFamily="-111" charset="-128"/>
              </a:defRPr>
            </a:lvl1pPr>
          </a:lstStyle>
          <a:p>
            <a:pPr>
              <a:defRPr/>
            </a:pPr>
            <a:r>
              <a:rPr lang="nl-NL"/>
              <a:t>ATMS 502 - Spring 2020</a:t>
            </a:r>
            <a:endParaRPr lang="en-US"/>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D14B666-DCB2-B240-95BA-17CF7BED1807}" type="slidenum">
              <a:rPr lang="en-US"/>
              <a:pPr/>
              <a:t>‹#›</a:t>
            </a:fld>
            <a:endParaRPr lang="en-US"/>
          </a:p>
        </p:txBody>
      </p:sp>
    </p:spTree>
    <p:extLst>
      <p:ext uri="{BB962C8B-B14F-4D97-AF65-F5344CB8AC3E}">
        <p14:creationId xmlns:p14="http://schemas.microsoft.com/office/powerpoint/2010/main" val="750360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3962400" cy="342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pitchFamily="-112" charset="0"/>
                <a:ea typeface="ＭＳ Ｐゴシック" pitchFamily="-112" charset="-128"/>
                <a:cs typeface="ＭＳ Ｐゴシック" pitchFamily="-112" charset="-128"/>
              </a:defRPr>
            </a:lvl1pPr>
          </a:lstStyle>
          <a:p>
            <a:pPr>
              <a:defRPr/>
            </a:pPr>
            <a:endParaRPr lang="en-US"/>
          </a:p>
        </p:txBody>
      </p:sp>
      <p:sp>
        <p:nvSpPr>
          <p:cNvPr id="1027" name="Rectangle 3"/>
          <p:cNvSpPr>
            <a:spLocks noGrp="1" noChangeArrowheads="1"/>
          </p:cNvSpPr>
          <p:nvPr>
            <p:ph type="dt" idx="1"/>
          </p:nvPr>
        </p:nvSpPr>
        <p:spPr bwMode="auto">
          <a:xfrm>
            <a:off x="5181600" y="0"/>
            <a:ext cx="3962400" cy="342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pitchFamily="-112" charset="0"/>
                <a:ea typeface="ＭＳ Ｐゴシック" pitchFamily="-112" charset="-128"/>
                <a:cs typeface="ＭＳ Ｐゴシック" pitchFamily="-112" charset="-128"/>
              </a:defRPr>
            </a:lvl1pPr>
          </a:lstStyle>
          <a:p>
            <a:pPr>
              <a:defRPr/>
            </a:pPr>
            <a:r>
              <a:rPr lang="en-US"/>
              <a:t>Class 2 - Jan. 23</a:t>
            </a:r>
          </a:p>
        </p:txBody>
      </p:sp>
      <p:sp>
        <p:nvSpPr>
          <p:cNvPr id="14340"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1029" name="Rectangle 5"/>
          <p:cNvSpPr>
            <a:spLocks noGrp="1" noChangeArrowheads="1"/>
          </p:cNvSpPr>
          <p:nvPr>
            <p:ph type="body" sz="quarter" idx="3"/>
          </p:nvPr>
        </p:nvSpPr>
        <p:spPr bwMode="auto">
          <a:xfrm>
            <a:off x="1219200" y="3257550"/>
            <a:ext cx="6705600" cy="3086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6515100"/>
            <a:ext cx="3962400" cy="3429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pitchFamily="-111" charset="0"/>
                <a:ea typeface="ＭＳ Ｐゴシック" pitchFamily="-111" charset="-128"/>
                <a:cs typeface="ＭＳ Ｐゴシック" pitchFamily="-111" charset="-128"/>
              </a:defRPr>
            </a:lvl1pPr>
          </a:lstStyle>
          <a:p>
            <a:pPr>
              <a:defRPr/>
            </a:pPr>
            <a:r>
              <a:rPr lang="nl-NL"/>
              <a:t>ATMS 502 - Spring 2020</a:t>
            </a:r>
            <a:endParaRPr lang="en-US"/>
          </a:p>
        </p:txBody>
      </p:sp>
      <p:sp>
        <p:nvSpPr>
          <p:cNvPr id="1031" name="Rectangle 7"/>
          <p:cNvSpPr>
            <a:spLocks noGrp="1" noChangeArrowheads="1"/>
          </p:cNvSpPr>
          <p:nvPr>
            <p:ph type="sldNum" sz="quarter" idx="5"/>
          </p:nvPr>
        </p:nvSpPr>
        <p:spPr bwMode="auto">
          <a:xfrm>
            <a:off x="5181600" y="6515100"/>
            <a:ext cx="3962400" cy="3429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7319BFDF-F953-324C-9907-A4285441D0B5}" type="slidenum">
              <a:rPr lang="en-US"/>
              <a:pPr/>
              <a:t>‹#›</a:t>
            </a:fld>
            <a:endParaRPr lang="en-US"/>
          </a:p>
        </p:txBody>
      </p:sp>
    </p:spTree>
    <p:extLst>
      <p:ext uri="{BB962C8B-B14F-4D97-AF65-F5344CB8AC3E}">
        <p14:creationId xmlns:p14="http://schemas.microsoft.com/office/powerpoint/2010/main" val="370840106"/>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pitchFamily="-109" charset="0"/>
        <a:ea typeface="ＭＳ Ｐゴシック" pitchFamily="-109" charset="-128"/>
        <a:cs typeface="ＭＳ Ｐゴシック" pitchFamily="-109" charset="-128"/>
      </a:defRPr>
    </a:lvl1pPr>
    <a:lvl2pPr marL="457200" algn="l" rtl="0" eaLnBrk="0" fontAlgn="base" hangingPunct="0">
      <a:spcBef>
        <a:spcPct val="30000"/>
      </a:spcBef>
      <a:spcAft>
        <a:spcPct val="0"/>
      </a:spcAft>
      <a:defRPr sz="1200" kern="1200">
        <a:solidFill>
          <a:schemeClr val="tx1"/>
        </a:solidFill>
        <a:latin typeface="Arial" pitchFamily="-109" charset="0"/>
        <a:ea typeface="ＭＳ Ｐゴシック" pitchFamily="-109" charset="-128"/>
        <a:cs typeface="+mn-cs"/>
      </a:defRPr>
    </a:lvl2pPr>
    <a:lvl3pPr marL="914400" algn="l" rtl="0" eaLnBrk="0" fontAlgn="base" hangingPunct="0">
      <a:spcBef>
        <a:spcPct val="30000"/>
      </a:spcBef>
      <a:spcAft>
        <a:spcPct val="0"/>
      </a:spcAft>
      <a:defRPr sz="1200" kern="1200">
        <a:solidFill>
          <a:schemeClr val="tx1"/>
        </a:solidFill>
        <a:latin typeface="Arial" pitchFamily="-109" charset="0"/>
        <a:ea typeface="ＭＳ Ｐゴシック" pitchFamily="-109" charset="-128"/>
        <a:cs typeface="+mn-cs"/>
      </a:defRPr>
    </a:lvl3pPr>
    <a:lvl4pPr marL="1371600" algn="l" rtl="0" eaLnBrk="0" fontAlgn="base" hangingPunct="0">
      <a:spcBef>
        <a:spcPct val="30000"/>
      </a:spcBef>
      <a:spcAft>
        <a:spcPct val="0"/>
      </a:spcAft>
      <a:defRPr sz="1200" kern="1200">
        <a:solidFill>
          <a:schemeClr val="tx1"/>
        </a:solidFill>
        <a:latin typeface="Arial" pitchFamily="-109" charset="0"/>
        <a:ea typeface="ＭＳ Ｐゴシック" pitchFamily="-109" charset="-128"/>
        <a:cs typeface="+mn-cs"/>
      </a:defRPr>
    </a:lvl4pPr>
    <a:lvl5pPr marL="1828800" algn="l" rtl="0" eaLnBrk="0" fontAlgn="base" hangingPunct="0">
      <a:spcBef>
        <a:spcPct val="30000"/>
      </a:spcBef>
      <a:spcAft>
        <a:spcPct val="0"/>
      </a:spcAft>
      <a:defRPr sz="1200" kern="1200">
        <a:solidFill>
          <a:schemeClr val="tx1"/>
        </a:solidFill>
        <a:latin typeface="Arial" pitchFamily="-109" charset="0"/>
        <a:ea typeface="ＭＳ Ｐゴシック" pitchFamily="-109"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endParaRPr lang="en-US" dirty="0">
              <a:latin typeface="Arial" pitchFamily="-108" charset="0"/>
              <a:ea typeface="ＭＳ Ｐゴシック" pitchFamily="-108" charset="-128"/>
              <a:cs typeface="ＭＳ Ｐゴシック" pitchFamily="-108" charset="-128"/>
            </a:endParaRPr>
          </a:p>
        </p:txBody>
      </p:sp>
      <p:sp>
        <p:nvSpPr>
          <p:cNvPr id="2" name="Date Placeholder 1"/>
          <p:cNvSpPr>
            <a:spLocks noGrp="1"/>
          </p:cNvSpPr>
          <p:nvPr>
            <p:ph type="dt" idx="10"/>
          </p:nvPr>
        </p:nvSpPr>
        <p:spPr/>
        <p:txBody>
          <a:bodyPr/>
          <a:lstStyle/>
          <a:p>
            <a:pPr>
              <a:defRPr/>
            </a:pPr>
            <a:r>
              <a:rPr lang="en-US"/>
              <a:t>Class 2 - Jan. 23</a:t>
            </a:r>
          </a:p>
        </p:txBody>
      </p:sp>
      <p:sp>
        <p:nvSpPr>
          <p:cNvPr id="3" name="Footer Placeholder 2"/>
          <p:cNvSpPr>
            <a:spLocks noGrp="1"/>
          </p:cNvSpPr>
          <p:nvPr>
            <p:ph type="ftr" sz="quarter" idx="11"/>
          </p:nvPr>
        </p:nvSpPr>
        <p:spPr/>
        <p:txBody>
          <a:bodyPr/>
          <a:lstStyle/>
          <a:p>
            <a:pPr>
              <a:defRPr/>
            </a:pPr>
            <a:r>
              <a:rPr lang="sv-SE"/>
              <a:t>ATMS 502 - Spring 2019</a:t>
            </a:r>
            <a:endParaRPr lang="en-US"/>
          </a:p>
        </p:txBody>
      </p:sp>
    </p:spTree>
    <p:extLst>
      <p:ext uri="{BB962C8B-B14F-4D97-AF65-F5344CB8AC3E}">
        <p14:creationId xmlns:p14="http://schemas.microsoft.com/office/powerpoint/2010/main" val="22999241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Rot="1" noChangeAspect="1" noChangeArrowheads="1"/>
          </p:cNvSpPr>
          <p:nvPr>
            <p:ph type="sldImg"/>
          </p:nvPr>
        </p:nvSpPr>
        <p:spPr>
          <a:solidFill>
            <a:srgbClr val="FFFFFF"/>
          </a:solidFill>
          <a:ln/>
        </p:spPr>
      </p:sp>
      <p:sp>
        <p:nvSpPr>
          <p:cNvPr id="9318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a:latin typeface="Arial" pitchFamily="-108" charset="0"/>
              <a:ea typeface="ＭＳ Ｐゴシック" pitchFamily="-108" charset="-128"/>
              <a:cs typeface="ＭＳ Ｐゴシック" pitchFamily="-108" charset="-128"/>
            </a:endParaRPr>
          </a:p>
        </p:txBody>
      </p:sp>
      <p:sp>
        <p:nvSpPr>
          <p:cNvPr id="2" name="Date Placeholder 1"/>
          <p:cNvSpPr>
            <a:spLocks noGrp="1"/>
          </p:cNvSpPr>
          <p:nvPr>
            <p:ph type="dt" idx="10"/>
          </p:nvPr>
        </p:nvSpPr>
        <p:spPr/>
        <p:txBody>
          <a:bodyPr/>
          <a:lstStyle/>
          <a:p>
            <a:pPr>
              <a:defRPr/>
            </a:pPr>
            <a:r>
              <a:rPr lang="en-US"/>
              <a:t>Class 2 - Jan. 23</a:t>
            </a:r>
          </a:p>
        </p:txBody>
      </p:sp>
      <p:sp>
        <p:nvSpPr>
          <p:cNvPr id="3" name="Footer Placeholder 2"/>
          <p:cNvSpPr>
            <a:spLocks noGrp="1"/>
          </p:cNvSpPr>
          <p:nvPr>
            <p:ph type="ftr" sz="quarter" idx="11"/>
          </p:nvPr>
        </p:nvSpPr>
        <p:spPr/>
        <p:txBody>
          <a:bodyPr/>
          <a:lstStyle/>
          <a:p>
            <a:pPr>
              <a:defRPr/>
            </a:pPr>
            <a:r>
              <a:rPr lang="nl-NL"/>
              <a:t>ATMS 502 - Spring 2019</a:t>
            </a:r>
            <a:endParaRPr lang="en-US"/>
          </a:p>
        </p:txBody>
      </p:sp>
    </p:spTree>
    <p:extLst>
      <p:ext uri="{BB962C8B-B14F-4D97-AF65-F5344CB8AC3E}">
        <p14:creationId xmlns:p14="http://schemas.microsoft.com/office/powerpoint/2010/main" val="11814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2"/>
          <p:cNvSpPr>
            <a:spLocks noGrp="1" noRot="1" noChangeAspect="1" noChangeArrowheads="1"/>
          </p:cNvSpPr>
          <p:nvPr>
            <p:ph type="sldImg"/>
          </p:nvPr>
        </p:nvSpPr>
        <p:spPr>
          <a:solidFill>
            <a:srgbClr val="FFFFFF"/>
          </a:solidFill>
          <a:ln/>
        </p:spPr>
      </p:sp>
      <p:sp>
        <p:nvSpPr>
          <p:cNvPr id="9933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a:latin typeface="Arial" pitchFamily="-108" charset="0"/>
              <a:ea typeface="ＭＳ Ｐゴシック" pitchFamily="-108" charset="-128"/>
              <a:cs typeface="ＭＳ Ｐゴシック" pitchFamily="-108" charset="-128"/>
            </a:endParaRPr>
          </a:p>
        </p:txBody>
      </p:sp>
      <p:sp>
        <p:nvSpPr>
          <p:cNvPr id="2" name="Date Placeholder 1"/>
          <p:cNvSpPr>
            <a:spLocks noGrp="1"/>
          </p:cNvSpPr>
          <p:nvPr>
            <p:ph type="dt" idx="10"/>
          </p:nvPr>
        </p:nvSpPr>
        <p:spPr/>
        <p:txBody>
          <a:bodyPr/>
          <a:lstStyle/>
          <a:p>
            <a:pPr>
              <a:defRPr/>
            </a:pPr>
            <a:r>
              <a:rPr lang="en-US"/>
              <a:t>Class 2 - Jan. 23</a:t>
            </a:r>
          </a:p>
        </p:txBody>
      </p:sp>
      <p:sp>
        <p:nvSpPr>
          <p:cNvPr id="3" name="Footer Placeholder 2"/>
          <p:cNvSpPr>
            <a:spLocks noGrp="1"/>
          </p:cNvSpPr>
          <p:nvPr>
            <p:ph type="ftr" sz="quarter" idx="11"/>
          </p:nvPr>
        </p:nvSpPr>
        <p:spPr/>
        <p:txBody>
          <a:bodyPr/>
          <a:lstStyle/>
          <a:p>
            <a:pPr>
              <a:defRPr/>
            </a:pPr>
            <a:r>
              <a:rPr lang="nl-NL"/>
              <a:t>ATMS 502 - Spring 2019</a:t>
            </a:r>
            <a:endParaRPr lang="en-US"/>
          </a:p>
        </p:txBody>
      </p:sp>
    </p:spTree>
    <p:extLst>
      <p:ext uri="{BB962C8B-B14F-4D97-AF65-F5344CB8AC3E}">
        <p14:creationId xmlns:p14="http://schemas.microsoft.com/office/powerpoint/2010/main" val="2114556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pPr>
              <a:defRPr/>
            </a:pPr>
            <a:r>
              <a:rPr lang="en-US"/>
              <a:t>Class 2 - Jan. 23</a:t>
            </a:r>
          </a:p>
        </p:txBody>
      </p:sp>
      <p:sp>
        <p:nvSpPr>
          <p:cNvPr id="5" name="Footer Placeholder 4"/>
          <p:cNvSpPr>
            <a:spLocks noGrp="1"/>
          </p:cNvSpPr>
          <p:nvPr>
            <p:ph type="ftr" sz="quarter" idx="4"/>
          </p:nvPr>
        </p:nvSpPr>
        <p:spPr/>
        <p:txBody>
          <a:bodyPr/>
          <a:lstStyle/>
          <a:p>
            <a:pPr>
              <a:defRPr/>
            </a:pPr>
            <a:r>
              <a:rPr lang="nl-NL"/>
              <a:t>ATMS 502 - Spring 2020</a:t>
            </a:r>
            <a:endParaRPr lang="en-US"/>
          </a:p>
        </p:txBody>
      </p:sp>
      <p:sp>
        <p:nvSpPr>
          <p:cNvPr id="6" name="Slide Number Placeholder 5"/>
          <p:cNvSpPr>
            <a:spLocks noGrp="1"/>
          </p:cNvSpPr>
          <p:nvPr>
            <p:ph type="sldNum" sz="quarter" idx="5"/>
          </p:nvPr>
        </p:nvSpPr>
        <p:spPr/>
        <p:txBody>
          <a:bodyPr/>
          <a:lstStyle/>
          <a:p>
            <a:fld id="{7319BFDF-F953-324C-9907-A4285441D0B5}" type="slidenum">
              <a:rPr lang="en-US" smtClean="0"/>
              <a:pPr/>
              <a:t>2</a:t>
            </a:fld>
            <a:endParaRPr lang="en-US"/>
          </a:p>
        </p:txBody>
      </p:sp>
    </p:spTree>
    <p:extLst>
      <p:ext uri="{BB962C8B-B14F-4D97-AF65-F5344CB8AC3E}">
        <p14:creationId xmlns:p14="http://schemas.microsoft.com/office/powerpoint/2010/main" val="1459517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pPr>
              <a:defRPr/>
            </a:pPr>
            <a:r>
              <a:rPr lang="en-US"/>
              <a:t>Class 2 - Jan. 23</a:t>
            </a:r>
          </a:p>
        </p:txBody>
      </p:sp>
      <p:sp>
        <p:nvSpPr>
          <p:cNvPr id="5" name="Footer Placeholder 4"/>
          <p:cNvSpPr>
            <a:spLocks noGrp="1"/>
          </p:cNvSpPr>
          <p:nvPr>
            <p:ph type="ftr" sz="quarter" idx="4"/>
          </p:nvPr>
        </p:nvSpPr>
        <p:spPr/>
        <p:txBody>
          <a:bodyPr/>
          <a:lstStyle/>
          <a:p>
            <a:pPr>
              <a:defRPr/>
            </a:pPr>
            <a:r>
              <a:rPr lang="nl-NL"/>
              <a:t>ATMS 502 - Spring 2020</a:t>
            </a:r>
            <a:endParaRPr lang="en-US"/>
          </a:p>
        </p:txBody>
      </p:sp>
      <p:sp>
        <p:nvSpPr>
          <p:cNvPr id="6" name="Slide Number Placeholder 5"/>
          <p:cNvSpPr>
            <a:spLocks noGrp="1"/>
          </p:cNvSpPr>
          <p:nvPr>
            <p:ph type="sldNum" sz="quarter" idx="5"/>
          </p:nvPr>
        </p:nvSpPr>
        <p:spPr/>
        <p:txBody>
          <a:bodyPr/>
          <a:lstStyle/>
          <a:p>
            <a:fld id="{7319BFDF-F953-324C-9907-A4285441D0B5}" type="slidenum">
              <a:rPr lang="en-US" smtClean="0"/>
              <a:pPr/>
              <a:t>3</a:t>
            </a:fld>
            <a:endParaRPr lang="en-US"/>
          </a:p>
        </p:txBody>
      </p:sp>
    </p:spTree>
    <p:extLst>
      <p:ext uri="{BB962C8B-B14F-4D97-AF65-F5344CB8AC3E}">
        <p14:creationId xmlns:p14="http://schemas.microsoft.com/office/powerpoint/2010/main" val="4141117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pPr>
              <a:defRPr/>
            </a:pPr>
            <a:r>
              <a:rPr lang="en-US"/>
              <a:t>Class 2 - Jan. 23</a:t>
            </a:r>
          </a:p>
        </p:txBody>
      </p:sp>
      <p:sp>
        <p:nvSpPr>
          <p:cNvPr id="5" name="Footer Placeholder 4"/>
          <p:cNvSpPr>
            <a:spLocks noGrp="1"/>
          </p:cNvSpPr>
          <p:nvPr>
            <p:ph type="ftr" sz="quarter" idx="4"/>
          </p:nvPr>
        </p:nvSpPr>
        <p:spPr/>
        <p:txBody>
          <a:bodyPr/>
          <a:lstStyle/>
          <a:p>
            <a:pPr>
              <a:defRPr/>
            </a:pPr>
            <a:r>
              <a:rPr lang="nl-NL"/>
              <a:t>ATMS 502 - Spring 2020</a:t>
            </a:r>
            <a:endParaRPr lang="en-US"/>
          </a:p>
        </p:txBody>
      </p:sp>
      <p:sp>
        <p:nvSpPr>
          <p:cNvPr id="6" name="Slide Number Placeholder 5"/>
          <p:cNvSpPr>
            <a:spLocks noGrp="1"/>
          </p:cNvSpPr>
          <p:nvPr>
            <p:ph type="sldNum" sz="quarter" idx="5"/>
          </p:nvPr>
        </p:nvSpPr>
        <p:spPr/>
        <p:txBody>
          <a:bodyPr/>
          <a:lstStyle/>
          <a:p>
            <a:fld id="{7319BFDF-F953-324C-9907-A4285441D0B5}" type="slidenum">
              <a:rPr lang="en-US" smtClean="0"/>
              <a:pPr/>
              <a:t>5</a:t>
            </a:fld>
            <a:endParaRPr lang="en-US"/>
          </a:p>
        </p:txBody>
      </p:sp>
    </p:spTree>
    <p:extLst>
      <p:ext uri="{BB962C8B-B14F-4D97-AF65-F5344CB8AC3E}">
        <p14:creationId xmlns:p14="http://schemas.microsoft.com/office/powerpoint/2010/main" val="2556582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pPr>
              <a:defRPr/>
            </a:pPr>
            <a:r>
              <a:rPr lang="en-US"/>
              <a:t>Class 2 - Jan. 23</a:t>
            </a:r>
          </a:p>
        </p:txBody>
      </p:sp>
      <p:sp>
        <p:nvSpPr>
          <p:cNvPr id="5" name="Footer Placeholder 4"/>
          <p:cNvSpPr>
            <a:spLocks noGrp="1"/>
          </p:cNvSpPr>
          <p:nvPr>
            <p:ph type="ftr" sz="quarter" idx="4"/>
          </p:nvPr>
        </p:nvSpPr>
        <p:spPr/>
        <p:txBody>
          <a:bodyPr/>
          <a:lstStyle/>
          <a:p>
            <a:pPr>
              <a:defRPr/>
            </a:pPr>
            <a:r>
              <a:rPr lang="nl-NL"/>
              <a:t>ATMS 502 - Spring 2020</a:t>
            </a:r>
            <a:endParaRPr lang="en-US"/>
          </a:p>
        </p:txBody>
      </p:sp>
      <p:sp>
        <p:nvSpPr>
          <p:cNvPr id="6" name="Slide Number Placeholder 5"/>
          <p:cNvSpPr>
            <a:spLocks noGrp="1"/>
          </p:cNvSpPr>
          <p:nvPr>
            <p:ph type="sldNum" sz="quarter" idx="5"/>
          </p:nvPr>
        </p:nvSpPr>
        <p:spPr/>
        <p:txBody>
          <a:bodyPr/>
          <a:lstStyle/>
          <a:p>
            <a:fld id="{7319BFDF-F953-324C-9907-A4285441D0B5}" type="slidenum">
              <a:rPr lang="en-US" smtClean="0"/>
              <a:pPr/>
              <a:t>6</a:t>
            </a:fld>
            <a:endParaRPr lang="en-US"/>
          </a:p>
        </p:txBody>
      </p:sp>
    </p:spTree>
    <p:extLst>
      <p:ext uri="{BB962C8B-B14F-4D97-AF65-F5344CB8AC3E}">
        <p14:creationId xmlns:p14="http://schemas.microsoft.com/office/powerpoint/2010/main" val="3644781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pPr>
              <a:defRPr/>
            </a:pPr>
            <a:r>
              <a:rPr lang="en-US"/>
              <a:t>Class 2 - Jan. 23</a:t>
            </a:r>
          </a:p>
        </p:txBody>
      </p:sp>
      <p:sp>
        <p:nvSpPr>
          <p:cNvPr id="5" name="Footer Placeholder 4"/>
          <p:cNvSpPr>
            <a:spLocks noGrp="1"/>
          </p:cNvSpPr>
          <p:nvPr>
            <p:ph type="ftr" sz="quarter" idx="4"/>
          </p:nvPr>
        </p:nvSpPr>
        <p:spPr/>
        <p:txBody>
          <a:bodyPr/>
          <a:lstStyle/>
          <a:p>
            <a:pPr>
              <a:defRPr/>
            </a:pPr>
            <a:r>
              <a:rPr lang="nl-NL"/>
              <a:t>ATMS 502 - Spring 2020</a:t>
            </a:r>
            <a:endParaRPr lang="en-US"/>
          </a:p>
        </p:txBody>
      </p:sp>
      <p:sp>
        <p:nvSpPr>
          <p:cNvPr id="6" name="Slide Number Placeholder 5"/>
          <p:cNvSpPr>
            <a:spLocks noGrp="1"/>
          </p:cNvSpPr>
          <p:nvPr>
            <p:ph type="sldNum" sz="quarter" idx="5"/>
          </p:nvPr>
        </p:nvSpPr>
        <p:spPr/>
        <p:txBody>
          <a:bodyPr/>
          <a:lstStyle/>
          <a:p>
            <a:fld id="{7319BFDF-F953-324C-9907-A4285441D0B5}" type="slidenum">
              <a:rPr lang="en-US" smtClean="0"/>
              <a:pPr/>
              <a:t>7</a:t>
            </a:fld>
            <a:endParaRPr lang="en-US"/>
          </a:p>
        </p:txBody>
      </p:sp>
    </p:spTree>
    <p:extLst>
      <p:ext uri="{BB962C8B-B14F-4D97-AF65-F5344CB8AC3E}">
        <p14:creationId xmlns:p14="http://schemas.microsoft.com/office/powerpoint/2010/main" val="3403882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p:cNvSpPr>
          <p:nvPr>
            <p:ph type="sldImg"/>
          </p:nvPr>
        </p:nvSpPr>
        <p:spPr>
          <a:solidFill>
            <a:srgbClr val="FFFFFF"/>
          </a:solidFill>
          <a:ln/>
        </p:spPr>
      </p:sp>
      <p:sp>
        <p:nvSpPr>
          <p:cNvPr id="119811" name="Rectangle 3"/>
          <p:cNvSpPr>
            <a:spLocks noGrp="1" noChangeArrowheads="1"/>
          </p:cNvSpPr>
          <p:nvPr>
            <p:ph type="body" idx="1"/>
          </p:nvPr>
        </p:nvSpPr>
        <p:spPr>
          <a:solidFill>
            <a:srgbClr val="FFFFFF"/>
          </a:solidFill>
          <a:ln>
            <a:solidFill>
              <a:srgbClr val="000000"/>
            </a:solidFill>
          </a:ln>
        </p:spPr>
        <p:txBody>
          <a:bodyPr/>
          <a:lstStyle/>
          <a:p>
            <a:endParaRPr lang="en-US" dirty="0">
              <a:latin typeface="Arial" pitchFamily="-108" charset="0"/>
              <a:ea typeface="ＭＳ Ｐゴシック" pitchFamily="-108" charset="-128"/>
              <a:cs typeface="ＭＳ Ｐゴシック" pitchFamily="-108" charset="-128"/>
            </a:endParaRPr>
          </a:p>
        </p:txBody>
      </p:sp>
      <p:sp>
        <p:nvSpPr>
          <p:cNvPr id="2" name="Date Placeholder 1"/>
          <p:cNvSpPr>
            <a:spLocks noGrp="1"/>
          </p:cNvSpPr>
          <p:nvPr>
            <p:ph type="dt" idx="10"/>
          </p:nvPr>
        </p:nvSpPr>
        <p:spPr/>
        <p:txBody>
          <a:bodyPr/>
          <a:lstStyle/>
          <a:p>
            <a:pPr>
              <a:defRPr/>
            </a:pPr>
            <a:r>
              <a:rPr lang="en-US"/>
              <a:t>Class 2 - Jan. 23</a:t>
            </a:r>
          </a:p>
        </p:txBody>
      </p:sp>
      <p:sp>
        <p:nvSpPr>
          <p:cNvPr id="3" name="Footer Placeholder 2"/>
          <p:cNvSpPr>
            <a:spLocks noGrp="1"/>
          </p:cNvSpPr>
          <p:nvPr>
            <p:ph type="ftr" sz="quarter" idx="11"/>
          </p:nvPr>
        </p:nvSpPr>
        <p:spPr/>
        <p:txBody>
          <a:bodyPr/>
          <a:lstStyle/>
          <a:p>
            <a:pPr>
              <a:defRPr/>
            </a:pPr>
            <a:r>
              <a:rPr lang="nl-NL"/>
              <a:t>ATMS 502 - Spring 2019</a:t>
            </a:r>
            <a:endParaRPr lang="en-US"/>
          </a:p>
        </p:txBody>
      </p:sp>
    </p:spTree>
    <p:extLst>
      <p:ext uri="{BB962C8B-B14F-4D97-AF65-F5344CB8AC3E}">
        <p14:creationId xmlns:p14="http://schemas.microsoft.com/office/powerpoint/2010/main" val="1170095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pPr>
              <a:defRPr/>
            </a:pPr>
            <a:r>
              <a:rPr lang="en-US"/>
              <a:t>Class 2 - Jan. 23</a:t>
            </a:r>
          </a:p>
        </p:txBody>
      </p:sp>
      <p:sp>
        <p:nvSpPr>
          <p:cNvPr id="5" name="Footer Placeholder 4"/>
          <p:cNvSpPr>
            <a:spLocks noGrp="1"/>
          </p:cNvSpPr>
          <p:nvPr>
            <p:ph type="ftr" sz="quarter" idx="4"/>
          </p:nvPr>
        </p:nvSpPr>
        <p:spPr/>
        <p:txBody>
          <a:bodyPr/>
          <a:lstStyle/>
          <a:p>
            <a:pPr>
              <a:defRPr/>
            </a:pPr>
            <a:r>
              <a:rPr lang="nl-NL"/>
              <a:t>ATMS 502 - Spring 2020</a:t>
            </a:r>
            <a:endParaRPr lang="en-US"/>
          </a:p>
        </p:txBody>
      </p:sp>
      <p:sp>
        <p:nvSpPr>
          <p:cNvPr id="6" name="Slide Number Placeholder 5"/>
          <p:cNvSpPr>
            <a:spLocks noGrp="1"/>
          </p:cNvSpPr>
          <p:nvPr>
            <p:ph type="sldNum" sz="quarter" idx="5"/>
          </p:nvPr>
        </p:nvSpPr>
        <p:spPr/>
        <p:txBody>
          <a:bodyPr/>
          <a:lstStyle/>
          <a:p>
            <a:fld id="{7319BFDF-F953-324C-9907-A4285441D0B5}" type="slidenum">
              <a:rPr lang="en-US" smtClean="0"/>
              <a:pPr/>
              <a:t>9</a:t>
            </a:fld>
            <a:endParaRPr lang="en-US"/>
          </a:p>
        </p:txBody>
      </p:sp>
    </p:spTree>
    <p:extLst>
      <p:ext uri="{BB962C8B-B14F-4D97-AF65-F5344CB8AC3E}">
        <p14:creationId xmlns:p14="http://schemas.microsoft.com/office/powerpoint/2010/main" val="3842727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Rot="1" noChangeAspect="1" noChangeArrowheads="1"/>
          </p:cNvSpPr>
          <p:nvPr>
            <p:ph type="sldImg"/>
          </p:nvPr>
        </p:nvSpPr>
        <p:spPr>
          <a:solidFill>
            <a:srgbClr val="FFFFFF"/>
          </a:solidFill>
          <a:ln/>
        </p:spPr>
      </p:sp>
      <p:sp>
        <p:nvSpPr>
          <p:cNvPr id="890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atin typeface="Arial" pitchFamily="-108" charset="0"/>
              <a:ea typeface="ＭＳ Ｐゴシック" pitchFamily="-108" charset="-128"/>
              <a:cs typeface="ＭＳ Ｐゴシック" pitchFamily="-108" charset="-128"/>
            </a:endParaRPr>
          </a:p>
        </p:txBody>
      </p:sp>
      <p:sp>
        <p:nvSpPr>
          <p:cNvPr id="2" name="Date Placeholder 1"/>
          <p:cNvSpPr>
            <a:spLocks noGrp="1"/>
          </p:cNvSpPr>
          <p:nvPr>
            <p:ph type="dt" idx="10"/>
          </p:nvPr>
        </p:nvSpPr>
        <p:spPr/>
        <p:txBody>
          <a:bodyPr/>
          <a:lstStyle/>
          <a:p>
            <a:pPr>
              <a:defRPr/>
            </a:pPr>
            <a:r>
              <a:rPr lang="en-US"/>
              <a:t>Class 2 - Jan. 23</a:t>
            </a:r>
          </a:p>
        </p:txBody>
      </p:sp>
      <p:sp>
        <p:nvSpPr>
          <p:cNvPr id="3" name="Footer Placeholder 2"/>
          <p:cNvSpPr>
            <a:spLocks noGrp="1"/>
          </p:cNvSpPr>
          <p:nvPr>
            <p:ph type="ftr" sz="quarter" idx="11"/>
          </p:nvPr>
        </p:nvSpPr>
        <p:spPr/>
        <p:txBody>
          <a:bodyPr/>
          <a:lstStyle/>
          <a:p>
            <a:pPr>
              <a:defRPr/>
            </a:pPr>
            <a:r>
              <a:rPr lang="nl-NL"/>
              <a:t>ATMS 502 - Spring 2019</a:t>
            </a:r>
            <a:endParaRPr lang="en-US"/>
          </a:p>
        </p:txBody>
      </p:sp>
    </p:spTree>
    <p:extLst>
      <p:ext uri="{BB962C8B-B14F-4D97-AF65-F5344CB8AC3E}">
        <p14:creationId xmlns:p14="http://schemas.microsoft.com/office/powerpoint/2010/main" val="405131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pPr>
              <a:defRPr/>
            </a:pPr>
            <a:r>
              <a:rPr lang="en-US"/>
              <a:t>8/20/2020</a:t>
            </a:r>
          </a:p>
        </p:txBody>
      </p:sp>
      <p:sp>
        <p:nvSpPr>
          <p:cNvPr id="17" name="Footer Placeholder 16"/>
          <p:cNvSpPr>
            <a:spLocks noGrp="1"/>
          </p:cNvSpPr>
          <p:nvPr>
            <p:ph type="ftr" sz="quarter" idx="11"/>
          </p:nvPr>
        </p:nvSpPr>
        <p:spPr/>
        <p:txBody>
          <a:bodyPr/>
          <a:lstStyle/>
          <a:p>
            <a:pPr>
              <a:defRPr/>
            </a:pPr>
            <a:r>
              <a:rPr lang="nl-NL"/>
              <a:t>PHYS 8750 - Fall 2020</a:t>
            </a: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659AC4A-1BEA-CC43-A406-17C35A0021CC}" type="slidenum">
              <a:rPr lang="en-US" smtClean="0"/>
              <a:pPr/>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r>
              <a:rPr lang="en-US"/>
              <a:t>8/20/2020</a:t>
            </a:r>
          </a:p>
        </p:txBody>
      </p:sp>
      <p:sp>
        <p:nvSpPr>
          <p:cNvPr id="5" name="Footer Placeholder 4"/>
          <p:cNvSpPr>
            <a:spLocks noGrp="1"/>
          </p:cNvSpPr>
          <p:nvPr>
            <p:ph type="ftr" sz="quarter" idx="11"/>
          </p:nvPr>
        </p:nvSpPr>
        <p:spPr/>
        <p:txBody>
          <a:bodyPr/>
          <a:lstStyle/>
          <a:p>
            <a:pPr>
              <a:defRPr/>
            </a:pPr>
            <a:r>
              <a:rPr lang="nl-NL"/>
              <a:t>PHYS 8750 - Fall 2020</a:t>
            </a:r>
            <a:endParaRPr lang="en-US"/>
          </a:p>
        </p:txBody>
      </p:sp>
      <p:sp>
        <p:nvSpPr>
          <p:cNvPr id="6" name="Slide Number Placeholder 5"/>
          <p:cNvSpPr>
            <a:spLocks noGrp="1"/>
          </p:cNvSpPr>
          <p:nvPr>
            <p:ph type="sldNum" sz="quarter" idx="12"/>
          </p:nvPr>
        </p:nvSpPr>
        <p:spPr/>
        <p:txBody>
          <a:bodyPr/>
          <a:lstStyle/>
          <a:p>
            <a:fld id="{BAECFF29-2BE4-5440-AA8E-162C2B6A2CA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F7B4C004-2D9E-FC4C-94C2-B311B8556B26}"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r>
              <a:rPr lang="en-US"/>
              <a:t>8/20/2020</a:t>
            </a:r>
          </a:p>
        </p:txBody>
      </p:sp>
      <p:sp>
        <p:nvSpPr>
          <p:cNvPr id="5" name="Footer Placeholder 4"/>
          <p:cNvSpPr>
            <a:spLocks noGrp="1"/>
          </p:cNvSpPr>
          <p:nvPr>
            <p:ph type="ftr" sz="quarter" idx="11"/>
          </p:nvPr>
        </p:nvSpPr>
        <p:spPr/>
        <p:txBody>
          <a:bodyPr/>
          <a:lstStyle/>
          <a:p>
            <a:pPr>
              <a:defRPr/>
            </a:pPr>
            <a:r>
              <a:rPr lang="nl-NL"/>
              <a:t>PHYS 8750 - Fall 2020</a:t>
            </a: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pPr>
              <a:defRPr/>
            </a:pPr>
            <a:r>
              <a:rPr lang="en-US"/>
              <a:t>8/20/2020</a:t>
            </a:r>
          </a:p>
        </p:txBody>
      </p:sp>
      <p:sp>
        <p:nvSpPr>
          <p:cNvPr id="5" name="Footer Placeholder 4"/>
          <p:cNvSpPr>
            <a:spLocks noGrp="1"/>
          </p:cNvSpPr>
          <p:nvPr>
            <p:ph type="ftr" sz="quarter" idx="11"/>
          </p:nvPr>
        </p:nvSpPr>
        <p:spPr/>
        <p:txBody>
          <a:bodyPr/>
          <a:lstStyle/>
          <a:p>
            <a:pPr>
              <a:defRPr/>
            </a:pPr>
            <a:r>
              <a:rPr lang="nl-NL"/>
              <a:t>PHYS 8750 - Fall 2020</a:t>
            </a:r>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997FBC1A-D1AB-074B-97D1-26C74082226E}"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pPr>
              <a:defRPr/>
            </a:pPr>
            <a:r>
              <a:rPr lang="nl-NL"/>
              <a:t>PHYS 8750 - Fall 2020</a:t>
            </a:r>
            <a:endParaRPr lang="en-US"/>
          </a:p>
        </p:txBody>
      </p:sp>
      <p:sp>
        <p:nvSpPr>
          <p:cNvPr id="4" name="Date Placeholder 3"/>
          <p:cNvSpPr>
            <a:spLocks noGrp="1"/>
          </p:cNvSpPr>
          <p:nvPr>
            <p:ph type="dt" sz="half" idx="10"/>
          </p:nvPr>
        </p:nvSpPr>
        <p:spPr/>
        <p:txBody>
          <a:bodyPr/>
          <a:lstStyle/>
          <a:p>
            <a:pPr>
              <a:defRPr/>
            </a:pPr>
            <a:r>
              <a:rPr lang="en-US"/>
              <a:t>8/20/2020</a:t>
            </a:r>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AB8B46F2-3B96-0D4B-A2BF-2262FB3540BF}"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pPr>
              <a:defRPr/>
            </a:pPr>
            <a:r>
              <a:rPr lang="en-US"/>
              <a:t>8/20/2020</a:t>
            </a:r>
          </a:p>
        </p:txBody>
      </p:sp>
      <p:sp>
        <p:nvSpPr>
          <p:cNvPr id="6" name="Footer Placeholder 5"/>
          <p:cNvSpPr>
            <a:spLocks noGrp="1"/>
          </p:cNvSpPr>
          <p:nvPr>
            <p:ph type="ftr" sz="quarter" idx="11"/>
          </p:nvPr>
        </p:nvSpPr>
        <p:spPr/>
        <p:txBody>
          <a:bodyPr/>
          <a:lstStyle/>
          <a:p>
            <a:pPr>
              <a:defRPr/>
            </a:pPr>
            <a:r>
              <a:rPr lang="nl-NL"/>
              <a:t>PHYS 8750 - Fall 2020</a:t>
            </a:r>
            <a:endParaRPr lang="en-US"/>
          </a:p>
        </p:txBody>
      </p:sp>
      <p:sp>
        <p:nvSpPr>
          <p:cNvPr id="7" name="Slide Number Placeholder 6"/>
          <p:cNvSpPr>
            <a:spLocks noGrp="1"/>
          </p:cNvSpPr>
          <p:nvPr>
            <p:ph type="sldNum" sz="quarter" idx="12"/>
          </p:nvPr>
        </p:nvSpPr>
        <p:spPr/>
        <p:txBody>
          <a:bodyPr/>
          <a:lstStyle/>
          <a:p>
            <a:fld id="{5E378D8F-2A5C-CC45-8663-26734EBCA227}" type="slidenum">
              <a:rPr lang="en-US" smtClean="0"/>
              <a:pPr/>
              <a:t>‹#›</a:t>
            </a:fld>
            <a:endParaRPr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r>
              <a:rPr lang="en-US"/>
              <a:t>8/20/2020</a:t>
            </a:r>
          </a:p>
        </p:txBody>
      </p:sp>
      <p:sp>
        <p:nvSpPr>
          <p:cNvPr id="8" name="Footer Placeholder 7"/>
          <p:cNvSpPr>
            <a:spLocks noGrp="1"/>
          </p:cNvSpPr>
          <p:nvPr>
            <p:ph type="ftr" sz="quarter" idx="11"/>
          </p:nvPr>
        </p:nvSpPr>
        <p:spPr>
          <a:xfrm>
            <a:off x="304800" y="6409944"/>
            <a:ext cx="3581400" cy="365760"/>
          </a:xfrm>
        </p:spPr>
        <p:txBody>
          <a:bodyPr/>
          <a:lstStyle/>
          <a:p>
            <a:pPr>
              <a:defRPr/>
            </a:pPr>
            <a:r>
              <a:rPr lang="nl-NL"/>
              <a:t>PHYS 8750 - Fall 2020</a:t>
            </a: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1F334C6C-39ED-B64C-A6A7-325F0AFD8FB3}"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r>
              <a:rPr lang="en-US"/>
              <a:t>8/20/2020</a:t>
            </a:r>
          </a:p>
        </p:txBody>
      </p:sp>
      <p:sp>
        <p:nvSpPr>
          <p:cNvPr id="4" name="Footer Placeholder 3"/>
          <p:cNvSpPr>
            <a:spLocks noGrp="1"/>
          </p:cNvSpPr>
          <p:nvPr>
            <p:ph type="ftr" sz="quarter" idx="11"/>
          </p:nvPr>
        </p:nvSpPr>
        <p:spPr/>
        <p:txBody>
          <a:bodyPr/>
          <a:lstStyle/>
          <a:p>
            <a:pPr>
              <a:defRPr/>
            </a:pPr>
            <a:r>
              <a:rPr lang="nl-NL"/>
              <a:t>PHYS 8750 - Fall 2020</a:t>
            </a:r>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39905DBF-68C3-0445-8270-DB23A15D2AE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pPr>
              <a:defRPr/>
            </a:pPr>
            <a:r>
              <a:rPr lang="en-US"/>
              <a:t>8/20/2020</a:t>
            </a:r>
          </a:p>
        </p:txBody>
      </p:sp>
      <p:sp>
        <p:nvSpPr>
          <p:cNvPr id="3" name="Footer Placeholder 2"/>
          <p:cNvSpPr>
            <a:spLocks noGrp="1"/>
          </p:cNvSpPr>
          <p:nvPr>
            <p:ph type="ftr" sz="quarter" idx="11"/>
          </p:nvPr>
        </p:nvSpPr>
        <p:spPr/>
        <p:txBody>
          <a:bodyPr/>
          <a:lstStyle/>
          <a:p>
            <a:pPr>
              <a:defRPr/>
            </a:pPr>
            <a:r>
              <a:rPr lang="nl-NL"/>
              <a:t>PHYS 8750 - Fall 2020</a:t>
            </a:r>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91A729D-F1A8-6B45-A5E7-FDC85B8DA35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5AF2031-28E2-2E4C-8731-4E39EDFE4B4A}"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pPr>
              <a:defRPr/>
            </a:pPr>
            <a:r>
              <a:rPr lang="en-US"/>
              <a:t>8/20/2020</a:t>
            </a:r>
          </a:p>
        </p:txBody>
      </p:sp>
      <p:sp>
        <p:nvSpPr>
          <p:cNvPr id="6" name="Footer Placeholder 5"/>
          <p:cNvSpPr>
            <a:spLocks noGrp="1"/>
          </p:cNvSpPr>
          <p:nvPr>
            <p:ph type="ftr" sz="quarter" idx="11"/>
          </p:nvPr>
        </p:nvSpPr>
        <p:spPr>
          <a:xfrm>
            <a:off x="301752" y="6410848"/>
            <a:ext cx="3383280" cy="365760"/>
          </a:xfrm>
        </p:spPr>
        <p:txBody>
          <a:bodyPr/>
          <a:lstStyle/>
          <a:p>
            <a:pPr>
              <a:defRPr/>
            </a:pPr>
            <a:r>
              <a:rPr lang="nl-NL"/>
              <a:t>PHYS 8750 - Fall 2020</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CC532975-ABD2-B34C-B836-CBB3B70B5FB5}"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Drag picture to placeholder or click icon to add</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pPr>
              <a:defRPr/>
            </a:pPr>
            <a:r>
              <a:rPr lang="en-US"/>
              <a:t>8/20/2020</a:t>
            </a:r>
          </a:p>
        </p:txBody>
      </p:sp>
      <p:sp>
        <p:nvSpPr>
          <p:cNvPr id="6" name="Footer Placeholder 5"/>
          <p:cNvSpPr>
            <a:spLocks noGrp="1"/>
          </p:cNvSpPr>
          <p:nvPr>
            <p:ph type="ftr" sz="quarter" idx="11"/>
          </p:nvPr>
        </p:nvSpPr>
        <p:spPr>
          <a:xfrm>
            <a:off x="301752" y="6410848"/>
            <a:ext cx="3584448" cy="365760"/>
          </a:xfrm>
        </p:spPr>
        <p:txBody>
          <a:bodyPr/>
          <a:lstStyle/>
          <a:p>
            <a:pPr>
              <a:defRPr/>
            </a:pPr>
            <a:r>
              <a:rPr lang="nl-NL"/>
              <a:t>PHYS 8750 - Fall 2020</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000">
                <a:solidFill>
                  <a:schemeClr val="tx1"/>
                </a:solidFill>
                <a:latin typeface="Arial"/>
                <a:cs typeface="Arial"/>
              </a:defRPr>
            </a:lvl1pPr>
          </a:lstStyle>
          <a:p>
            <a:pPr>
              <a:defRPr/>
            </a:pPr>
            <a:r>
              <a:rPr lang="en-US"/>
              <a:t>8/20/2020</a:t>
            </a: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000">
                <a:solidFill>
                  <a:schemeClr val="tx1"/>
                </a:solidFill>
                <a:latin typeface="Arial"/>
                <a:cs typeface="Arial"/>
              </a:defRPr>
            </a:lvl1pPr>
          </a:lstStyle>
          <a:p>
            <a:pPr>
              <a:defRPr/>
            </a:pPr>
            <a:r>
              <a:rPr lang="nl-NL"/>
              <a:t>PHYS 8750 - Fall 2020</a:t>
            </a:r>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CFBCAEBE-9FF7-4744-92F4-19AAB4C7E9B8}"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hf hdr="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s://www.wired.com/2014/12/best-science-graphics-visualizations-2014/#slide-6"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42.png"/><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43.png"/><Relationship Id="rId4" Type="http://schemas.openxmlformats.org/officeDocument/2006/relationships/image" Target="../media/image41.png"/></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44.png"/><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9.emf"/></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s://en.wikipedia.org/wiki/Independent_variable" TargetMode="External"/><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hyperlink" Target="https://en.wikipedia.org/wiki/Derivative" TargetMode="External"/><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2.png"/></Relationships>
</file>

<file path=ppt/slides/_rels/slide9.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11877" b="11877"/>
          <a:stretch/>
        </p:blipFill>
        <p:spPr>
          <a:xfrm>
            <a:off x="1092573" y="34963"/>
            <a:ext cx="7568453" cy="6232364"/>
          </a:xfrm>
          <a:prstGeom prst="rect">
            <a:avLst/>
          </a:prstGeom>
        </p:spPr>
      </p:pic>
      <p:sp>
        <p:nvSpPr>
          <p:cNvPr id="15366" name="Text Box 8"/>
          <p:cNvSpPr txBox="1">
            <a:spLocks noChangeArrowheads="1"/>
          </p:cNvSpPr>
          <p:nvPr/>
        </p:nvSpPr>
        <p:spPr bwMode="auto">
          <a:xfrm>
            <a:off x="152885" y="162580"/>
            <a:ext cx="2768707" cy="461665"/>
          </a:xfrm>
          <a:prstGeom prst="rect">
            <a:avLst/>
          </a:prstGeom>
          <a:noFill/>
          <a:ln w="9525">
            <a:noFill/>
            <a:miter lim="800000"/>
            <a:headEnd/>
            <a:tailEnd/>
          </a:ln>
        </p:spPr>
        <p:txBody>
          <a:bodyPr wrap="none">
            <a:prstTxWarp prst="textNoShape">
              <a:avLst/>
            </a:prstTxWarp>
            <a:spAutoFit/>
          </a:bodyPr>
          <a:lstStyle/>
          <a:p>
            <a:r>
              <a:rPr lang="en-US" sz="1200" i="1" dirty="0">
                <a:solidFill>
                  <a:schemeClr val="tx2"/>
                </a:solidFill>
                <a:latin typeface="Arial" pitchFamily="-108" charset="0"/>
              </a:rPr>
              <a:t>Simulation of a coronal mass ejection.</a:t>
            </a:r>
            <a:br>
              <a:rPr lang="en-US" sz="1200" i="1" dirty="0">
                <a:solidFill>
                  <a:schemeClr val="tx2"/>
                </a:solidFill>
                <a:latin typeface="Arial" pitchFamily="-108" charset="0"/>
              </a:rPr>
            </a:br>
            <a:r>
              <a:rPr lang="en-US" sz="1200" i="1" dirty="0">
                <a:solidFill>
                  <a:schemeClr val="tx2"/>
                </a:solidFill>
                <a:latin typeface="Arial" pitchFamily="-108" charset="0"/>
              </a:rPr>
              <a:t>Amari et al./Nature; </a:t>
            </a:r>
            <a:r>
              <a:rPr lang="en-US" sz="1200" i="1" dirty="0">
                <a:solidFill>
                  <a:schemeClr val="tx2"/>
                </a:solidFill>
                <a:latin typeface="Arial" pitchFamily="-108" charset="0"/>
                <a:hlinkClick r:id="rId4"/>
              </a:rPr>
              <a:t>link</a:t>
            </a:r>
            <a:endParaRPr lang="en-US" sz="1200" i="1" dirty="0">
              <a:solidFill>
                <a:schemeClr val="tx2"/>
              </a:solidFill>
              <a:latin typeface="Arial" pitchFamily="-108" charset="0"/>
            </a:endParaRPr>
          </a:p>
        </p:txBody>
      </p:sp>
      <p:sp>
        <p:nvSpPr>
          <p:cNvPr id="15365" name="Rectangle 3"/>
          <p:cNvSpPr>
            <a:spLocks noGrp="1" noChangeArrowheads="1"/>
          </p:cNvSpPr>
          <p:nvPr>
            <p:ph type="subTitle" idx="4294967295"/>
          </p:nvPr>
        </p:nvSpPr>
        <p:spPr>
          <a:xfrm>
            <a:off x="2239962" y="5588725"/>
            <a:ext cx="5989638" cy="826299"/>
          </a:xfrm>
        </p:spPr>
        <p:txBody>
          <a:bodyPr/>
          <a:lstStyle/>
          <a:p>
            <a:pPr marL="0" indent="0" algn="r" eaLnBrk="1" hangingPunct="1">
              <a:buFont typeface="Wingdings" pitchFamily="-108" charset="2"/>
              <a:buNone/>
            </a:pPr>
            <a:r>
              <a:rPr lang="en-US" i="1" dirty="0">
                <a:solidFill>
                  <a:srgbClr val="0E7B04"/>
                </a:solidFill>
                <a:latin typeface="Copperplate" pitchFamily="-108" charset="0"/>
                <a:ea typeface="ＭＳ Ｐゴシック" pitchFamily="-108" charset="-128"/>
                <a:cs typeface="ＭＳ Ｐゴシック" pitchFamily="-108" charset="-128"/>
              </a:rPr>
              <a:t>Fall 2020</a:t>
            </a:r>
            <a:endParaRPr lang="en-US" dirty="0">
              <a:solidFill>
                <a:srgbClr val="0E7B04"/>
              </a:solidFill>
              <a:ea typeface="ＭＳ Ｐゴシック" pitchFamily="-108" charset="-128"/>
              <a:cs typeface="ＭＳ Ｐゴシック" pitchFamily="-108" charset="-128"/>
            </a:endParaRPr>
          </a:p>
        </p:txBody>
      </p:sp>
      <p:sp>
        <p:nvSpPr>
          <p:cNvPr id="15364" name="Rectangle 2"/>
          <p:cNvSpPr>
            <a:spLocks noGrp="1" noChangeArrowheads="1"/>
          </p:cNvSpPr>
          <p:nvPr>
            <p:ph type="ctrTitle" idx="4294967295"/>
          </p:nvPr>
        </p:nvSpPr>
        <p:spPr>
          <a:xfrm>
            <a:off x="162781" y="839318"/>
            <a:ext cx="7772400" cy="2369100"/>
          </a:xfrm>
          <a:noFill/>
          <a:ln>
            <a:noFill/>
          </a:ln>
        </p:spPr>
        <p:style>
          <a:lnRef idx="2">
            <a:schemeClr val="accent3"/>
          </a:lnRef>
          <a:fillRef idx="1">
            <a:schemeClr val="lt1"/>
          </a:fillRef>
          <a:effectRef idx="0">
            <a:schemeClr val="accent3"/>
          </a:effectRef>
          <a:fontRef idx="minor">
            <a:schemeClr val="dk1"/>
          </a:fontRef>
        </p:style>
        <p:txBody>
          <a:bodyPr anchor="ctr"/>
          <a:lstStyle/>
          <a:p>
            <a:pPr algn="l" eaLnBrk="1" hangingPunct="1">
              <a:lnSpc>
                <a:spcPct val="65000"/>
              </a:lnSpc>
              <a:spcBef>
                <a:spcPct val="50000"/>
              </a:spcBef>
            </a:pPr>
            <a:r>
              <a:rPr lang="en-US" sz="3600" i="1" dirty="0">
                <a:solidFill>
                  <a:srgbClr val="423BFF"/>
                </a:solidFill>
                <a:latin typeface="Copperplate" pitchFamily="-108" charset="0"/>
                <a:ea typeface="ＭＳ Ｐゴシック" pitchFamily="-108" charset="-128"/>
                <a:cs typeface="ＭＳ Ｐゴシック" pitchFamily="-108" charset="-128"/>
              </a:rPr>
              <a:t>PHYS 8750</a:t>
            </a:r>
            <a:br>
              <a:rPr lang="en-US" sz="3600" i="1" dirty="0">
                <a:solidFill>
                  <a:srgbClr val="423BFF"/>
                </a:solidFill>
                <a:latin typeface="Copperplate" pitchFamily="-108" charset="0"/>
                <a:ea typeface="ＭＳ Ｐゴシック" pitchFamily="-108" charset="-128"/>
                <a:cs typeface="ＭＳ Ｐゴシック" pitchFamily="-108" charset="-128"/>
              </a:rPr>
            </a:br>
            <a:br>
              <a:rPr lang="en-US" sz="3600" i="1" dirty="0">
                <a:solidFill>
                  <a:srgbClr val="423BFF"/>
                </a:solidFill>
                <a:latin typeface="Copperplate" pitchFamily="-108" charset="0"/>
                <a:ea typeface="ＭＳ Ｐゴシック" pitchFamily="-108" charset="-128"/>
                <a:cs typeface="ＭＳ Ｐゴシック" pitchFamily="-108" charset="-128"/>
              </a:rPr>
            </a:br>
            <a:br>
              <a:rPr lang="en-US" sz="3600" i="1" dirty="0">
                <a:solidFill>
                  <a:srgbClr val="423BFF"/>
                </a:solidFill>
                <a:latin typeface="Copperplate" pitchFamily="-108" charset="0"/>
                <a:ea typeface="ＭＳ Ｐゴシック" pitchFamily="-108" charset="-128"/>
                <a:cs typeface="ＭＳ Ｐゴシック" pitchFamily="-108" charset="-128"/>
              </a:rPr>
            </a:br>
            <a:r>
              <a:rPr lang="en-US" sz="3600" i="1" dirty="0">
                <a:solidFill>
                  <a:srgbClr val="423BFF"/>
                </a:solidFill>
                <a:latin typeface="Copperplate" pitchFamily="-108" charset="0"/>
                <a:ea typeface="ＭＳ Ｐゴシック" pitchFamily="-108" charset="-128"/>
                <a:cs typeface="ＭＳ Ｐゴシック" pitchFamily="-108" charset="-128"/>
              </a:rPr>
              <a:t>Numerical </a:t>
            </a:r>
            <a:br>
              <a:rPr lang="en-US" sz="3600" i="1" dirty="0">
                <a:solidFill>
                  <a:srgbClr val="423BFF"/>
                </a:solidFill>
                <a:latin typeface="Copperplate" pitchFamily="-108" charset="0"/>
                <a:ea typeface="ＭＳ Ｐゴシック" pitchFamily="-108" charset="-128"/>
                <a:cs typeface="ＭＳ Ｐゴシック" pitchFamily="-108" charset="-128"/>
              </a:rPr>
            </a:br>
            <a:r>
              <a:rPr lang="en-US" sz="3600" i="1" dirty="0">
                <a:solidFill>
                  <a:srgbClr val="423BFF"/>
                </a:solidFill>
                <a:latin typeface="Copperplate" pitchFamily="-108" charset="0"/>
                <a:ea typeface="ＭＳ Ｐゴシック" pitchFamily="-108" charset="-128"/>
                <a:cs typeface="ＭＳ Ｐゴシック" pitchFamily="-108" charset="-128"/>
              </a:rPr>
              <a:t>  Fluid </a:t>
            </a:r>
            <a:br>
              <a:rPr lang="en-US" sz="3600" i="1" dirty="0">
                <a:solidFill>
                  <a:srgbClr val="423BFF"/>
                </a:solidFill>
                <a:latin typeface="Copperplate" pitchFamily="-108" charset="0"/>
                <a:ea typeface="ＭＳ Ｐゴシック" pitchFamily="-108" charset="-128"/>
                <a:cs typeface="ＭＳ Ｐゴシック" pitchFamily="-108" charset="-128"/>
              </a:rPr>
            </a:br>
            <a:r>
              <a:rPr lang="en-US" sz="3600" i="1" dirty="0">
                <a:solidFill>
                  <a:srgbClr val="423BFF"/>
                </a:solidFill>
                <a:latin typeface="Copperplate" pitchFamily="-108" charset="0"/>
                <a:ea typeface="ＭＳ Ｐゴシック" pitchFamily="-108" charset="-128"/>
                <a:cs typeface="ＭＳ Ｐゴシック" pitchFamily="-108" charset="-128"/>
              </a:rPr>
              <a:t>    Dynamics</a:t>
            </a:r>
            <a:endParaRPr lang="en-US" sz="3600" i="1" dirty="0">
              <a:solidFill>
                <a:srgbClr val="423BFF"/>
              </a:solidFill>
              <a:ea typeface="ＭＳ Ｐゴシック" pitchFamily="-108" charset="-128"/>
              <a:cs typeface="ＭＳ Ｐゴシック" pitchFamily="-108" charset="-128"/>
            </a:endParaRPr>
          </a:p>
        </p:txBody>
      </p:sp>
      <p:sp>
        <p:nvSpPr>
          <p:cNvPr id="5" name="Date Placeholder 4"/>
          <p:cNvSpPr>
            <a:spLocks noGrp="1"/>
          </p:cNvSpPr>
          <p:nvPr>
            <p:ph type="dt" sz="half" idx="10"/>
          </p:nvPr>
        </p:nvSpPr>
        <p:spPr/>
        <p:txBody>
          <a:bodyPr/>
          <a:lstStyle/>
          <a:p>
            <a:pPr>
              <a:defRPr/>
            </a:pPr>
            <a:r>
              <a:rPr lang="en-US"/>
              <a:t>8/20/2020</a:t>
            </a:r>
            <a:endParaRPr lang="en-US" dirty="0"/>
          </a:p>
        </p:txBody>
      </p:sp>
      <p:sp>
        <p:nvSpPr>
          <p:cNvPr id="2" name="Slide Number Placeholder 1">
            <a:extLst>
              <a:ext uri="{FF2B5EF4-FFF2-40B4-BE49-F238E27FC236}">
                <a16:creationId xmlns:a16="http://schemas.microsoft.com/office/drawing/2014/main" id="{7C04FA76-8DF0-B144-B8B8-7A95583A69CE}"/>
              </a:ext>
            </a:extLst>
          </p:cNvPr>
          <p:cNvSpPr>
            <a:spLocks noGrp="1"/>
          </p:cNvSpPr>
          <p:nvPr>
            <p:ph type="sldNum" sz="quarter" idx="12"/>
          </p:nvPr>
        </p:nvSpPr>
        <p:spPr/>
        <p:txBody>
          <a:bodyPr/>
          <a:lstStyle/>
          <a:p>
            <a:fld id="{B91A729D-F1A8-6B45-A5E7-FDC85B8DA35C}" type="slidenum">
              <a:rPr lang="en-US" smtClean="0"/>
              <a:pPr/>
              <a:t>1</a:t>
            </a:fld>
            <a:endParaRPr lang="en-US"/>
          </a:p>
        </p:txBody>
      </p:sp>
      <p:sp>
        <p:nvSpPr>
          <p:cNvPr id="3" name="Footer Placeholder 2">
            <a:extLst>
              <a:ext uri="{FF2B5EF4-FFF2-40B4-BE49-F238E27FC236}">
                <a16:creationId xmlns:a16="http://schemas.microsoft.com/office/drawing/2014/main" id="{904FF9D5-AC2A-F34C-9C72-73389A4C4C59}"/>
              </a:ext>
            </a:extLst>
          </p:cNvPr>
          <p:cNvSpPr>
            <a:spLocks noGrp="1"/>
          </p:cNvSpPr>
          <p:nvPr>
            <p:ph type="ftr" sz="quarter" idx="11"/>
          </p:nvPr>
        </p:nvSpPr>
        <p:spPr/>
        <p:txBody>
          <a:bodyPr/>
          <a:lstStyle/>
          <a:p>
            <a:pPr>
              <a:defRPr/>
            </a:pPr>
            <a:r>
              <a:rPr lang="nl-NL"/>
              <a:t>PHYS 8750 - Fall 2020</a:t>
            </a:r>
            <a:endParaRPr lang="en-US"/>
          </a:p>
        </p:txBody>
      </p:sp>
    </p:spTree>
    <p:extLst>
      <p:ext uri="{BB962C8B-B14F-4D97-AF65-F5344CB8AC3E}">
        <p14:creationId xmlns:p14="http://schemas.microsoft.com/office/powerpoint/2010/main" val="3907067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chor="ctr">
            <a:normAutofit fontScale="90000"/>
          </a:bodyPr>
          <a:lstStyle/>
          <a:p>
            <a:pPr eaLnBrk="1" hangingPunct="1"/>
            <a:r>
              <a:rPr lang="en-US" dirty="0">
                <a:solidFill>
                  <a:srgbClr val="0000FF"/>
                </a:solidFill>
                <a:ea typeface="ＭＳ Ｐゴシック" pitchFamily="-108" charset="-128"/>
                <a:cs typeface="ＭＳ Ｐゴシック" pitchFamily="-108" charset="-128"/>
              </a:rPr>
              <a:t>Finite difference </a:t>
            </a:r>
            <a:r>
              <a:rPr lang="en-US" dirty="0">
                <a:ea typeface="ＭＳ Ｐゴシック" pitchFamily="-108" charset="-128"/>
                <a:cs typeface="ＭＳ Ｐゴシック" pitchFamily="-108" charset="-128"/>
              </a:rPr>
              <a:t>approximations to derivatives</a:t>
            </a:r>
          </a:p>
        </p:txBody>
      </p:sp>
      <p:sp>
        <p:nvSpPr>
          <p:cNvPr id="2" name="Date Placeholder 1"/>
          <p:cNvSpPr>
            <a:spLocks noGrp="1"/>
          </p:cNvSpPr>
          <p:nvPr>
            <p:ph type="dt" sz="half" idx="10"/>
          </p:nvPr>
        </p:nvSpPr>
        <p:spPr/>
        <p:txBody>
          <a:bodyPr/>
          <a:lstStyle/>
          <a:p>
            <a:pPr>
              <a:defRPr/>
            </a:pPr>
            <a:r>
              <a:rPr lang="en-US"/>
              <a:t>8/20/2020</a:t>
            </a:r>
            <a:endParaRPr lang="en-US" dirty="0"/>
          </a:p>
        </p:txBody>
      </p:sp>
      <p:sp>
        <p:nvSpPr>
          <p:cNvPr id="88068" name="Text Box 4"/>
          <p:cNvSpPr txBox="1">
            <a:spLocks noChangeArrowheads="1"/>
          </p:cNvSpPr>
          <p:nvPr/>
        </p:nvSpPr>
        <p:spPr bwMode="auto">
          <a:xfrm>
            <a:off x="5486400" y="6400800"/>
            <a:ext cx="2335213" cy="274638"/>
          </a:xfrm>
          <a:prstGeom prst="rect">
            <a:avLst/>
          </a:prstGeom>
          <a:noFill/>
          <a:ln w="9525">
            <a:noFill/>
            <a:miter lim="800000"/>
            <a:headEnd/>
            <a:tailEnd/>
          </a:ln>
        </p:spPr>
        <p:txBody>
          <a:bodyPr wrap="none">
            <a:prstTxWarp prst="textNoShape">
              <a:avLst/>
            </a:prstTxWarp>
            <a:spAutoFit/>
          </a:bodyPr>
          <a:lstStyle/>
          <a:p>
            <a:pPr algn="r"/>
            <a:r>
              <a:rPr lang="en-US" sz="1200" i="1" dirty="0">
                <a:latin typeface="Arial" pitchFamily="-108" charset="0"/>
              </a:rPr>
              <a:t>Ferziger and </a:t>
            </a:r>
            <a:r>
              <a:rPr lang="en-US" sz="1200" i="1" dirty="0" err="1">
                <a:latin typeface="Arial" pitchFamily="-108" charset="0"/>
              </a:rPr>
              <a:t>Peric</a:t>
            </a:r>
            <a:r>
              <a:rPr lang="en-US" sz="1200" i="1" dirty="0">
                <a:latin typeface="Arial" pitchFamily="-108" charset="0"/>
              </a:rPr>
              <a:t> (2002), p. 41</a:t>
            </a:r>
          </a:p>
        </p:txBody>
      </p:sp>
      <p:grpSp>
        <p:nvGrpSpPr>
          <p:cNvPr id="7" name="Group 6">
            <a:extLst>
              <a:ext uri="{FF2B5EF4-FFF2-40B4-BE49-F238E27FC236}">
                <a16:creationId xmlns:a16="http://schemas.microsoft.com/office/drawing/2014/main" id="{A4EA2498-AD53-3844-94CF-8263F44260BA}"/>
              </a:ext>
            </a:extLst>
          </p:cNvPr>
          <p:cNvGrpSpPr/>
          <p:nvPr/>
        </p:nvGrpSpPr>
        <p:grpSpPr>
          <a:xfrm>
            <a:off x="1253336" y="2434063"/>
            <a:ext cx="6705600" cy="3941337"/>
            <a:chOff x="762000" y="1676400"/>
            <a:chExt cx="7769225" cy="4475162"/>
          </a:xfrm>
        </p:grpSpPr>
        <p:pic>
          <p:nvPicPr>
            <p:cNvPr id="88067" name="Picture 3" descr="Ferziger2000p41-derivatives"/>
            <p:cNvPicPr>
              <a:picLocks noChangeAspect="1" noChangeArrowheads="1"/>
            </p:cNvPicPr>
            <p:nvPr/>
          </p:nvPicPr>
          <p:blipFill>
            <a:blip r:embed="rId3">
              <a:lum bright="10000"/>
            </a:blip>
            <a:srcRect/>
            <a:stretch>
              <a:fillRect/>
            </a:stretch>
          </p:blipFill>
          <p:spPr bwMode="auto">
            <a:xfrm>
              <a:off x="762000" y="1676400"/>
              <a:ext cx="7769225" cy="4475162"/>
            </a:xfrm>
            <a:prstGeom prst="rect">
              <a:avLst/>
            </a:prstGeom>
            <a:noFill/>
            <a:ln w="9525">
              <a:noFill/>
              <a:miter lim="800000"/>
              <a:headEnd/>
              <a:tailEnd/>
            </a:ln>
          </p:spPr>
        </p:pic>
        <p:sp>
          <p:nvSpPr>
            <p:cNvPr id="88069" name="Line 6"/>
            <p:cNvSpPr>
              <a:spLocks noChangeShapeType="1"/>
            </p:cNvSpPr>
            <p:nvPr/>
          </p:nvSpPr>
          <p:spPr bwMode="auto">
            <a:xfrm flipH="1">
              <a:off x="4065588" y="2133600"/>
              <a:ext cx="2411412" cy="696912"/>
            </a:xfrm>
            <a:prstGeom prst="line">
              <a:avLst/>
            </a:prstGeom>
            <a:noFill/>
            <a:ln w="57150">
              <a:solidFill>
                <a:srgbClr val="FF301B"/>
              </a:solidFill>
              <a:round/>
              <a:headEnd/>
              <a:tailEnd type="triangle" w="med" len="med"/>
            </a:ln>
          </p:spPr>
          <p:txBody>
            <a:bodyPr wrap="none" anchor="ctr">
              <a:prstTxWarp prst="textNoShape">
                <a:avLst/>
              </a:prstTxWarp>
            </a:bodyPr>
            <a:lstStyle/>
            <a:p>
              <a:endParaRPr lang="en-US"/>
            </a:p>
          </p:txBody>
        </p:sp>
        <p:sp>
          <p:nvSpPr>
            <p:cNvPr id="88071" name="Oval 8"/>
            <p:cNvSpPr>
              <a:spLocks noChangeArrowheads="1"/>
            </p:cNvSpPr>
            <p:nvPr/>
          </p:nvSpPr>
          <p:spPr bwMode="auto">
            <a:xfrm>
              <a:off x="3733800" y="2819400"/>
              <a:ext cx="273050" cy="266700"/>
            </a:xfrm>
            <a:prstGeom prst="ellipse">
              <a:avLst/>
            </a:prstGeom>
            <a:noFill/>
            <a:ln w="76200">
              <a:solidFill>
                <a:srgbClr val="020000"/>
              </a:solidFill>
              <a:round/>
              <a:headEnd/>
              <a:tailEnd/>
            </a:ln>
          </p:spPr>
          <p:txBody>
            <a:bodyPr wrap="none" anchor="ctr">
              <a:prstTxWarp prst="textNoShape">
                <a:avLst/>
              </a:prstTxWarp>
            </a:bodyPr>
            <a:lstStyle/>
            <a:p>
              <a:endParaRPr lang="en-US"/>
            </a:p>
          </p:txBody>
        </p:sp>
      </p:grpSp>
      <p:sp>
        <p:nvSpPr>
          <p:cNvPr id="4" name="Slide Number Placeholder 3"/>
          <p:cNvSpPr>
            <a:spLocks noGrp="1"/>
          </p:cNvSpPr>
          <p:nvPr>
            <p:ph type="sldNum" sz="quarter" idx="12"/>
          </p:nvPr>
        </p:nvSpPr>
        <p:spPr/>
        <p:txBody>
          <a:bodyPr/>
          <a:lstStyle/>
          <a:p>
            <a:fld id="{39905DBF-68C3-0445-8270-DB23A15D2AE4}" type="slidenum">
              <a:rPr lang="en-US" smtClean="0"/>
              <a:pPr/>
              <a:t>10</a:t>
            </a:fld>
            <a:endParaRPr lang="en-US"/>
          </a:p>
        </p:txBody>
      </p:sp>
      <p:sp>
        <p:nvSpPr>
          <p:cNvPr id="6" name="Footer Placeholder 5">
            <a:extLst>
              <a:ext uri="{FF2B5EF4-FFF2-40B4-BE49-F238E27FC236}">
                <a16:creationId xmlns:a16="http://schemas.microsoft.com/office/drawing/2014/main" id="{978BE430-DD68-3D49-BCB4-0D5DB044B155}"/>
              </a:ext>
            </a:extLst>
          </p:cNvPr>
          <p:cNvSpPr>
            <a:spLocks noGrp="1"/>
          </p:cNvSpPr>
          <p:nvPr>
            <p:ph type="ftr" sz="quarter" idx="11"/>
          </p:nvPr>
        </p:nvSpPr>
        <p:spPr/>
        <p:txBody>
          <a:bodyPr/>
          <a:lstStyle/>
          <a:p>
            <a:pPr>
              <a:defRPr/>
            </a:pPr>
            <a:r>
              <a:rPr lang="nl-NL"/>
              <a:t>PHYS 8750 - Fall 2020</a:t>
            </a: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23B3DF9-6796-5D4E-B1B9-4BBA21A20E18}"/>
                  </a:ext>
                </a:extLst>
              </p:cNvPr>
              <p:cNvSpPr txBox="1"/>
              <p:nvPr/>
            </p:nvSpPr>
            <p:spPr>
              <a:xfrm>
                <a:off x="228600" y="1477345"/>
                <a:ext cx="3672491" cy="674287"/>
              </a:xfrm>
              <a:prstGeom prst="rect">
                <a:avLst/>
              </a:prstGeom>
              <a:noFill/>
              <a:ln>
                <a:solidFill>
                  <a:schemeClr val="accent6">
                    <a:lumMod val="75000"/>
                  </a:schemeClr>
                </a:solidFill>
              </a:ln>
            </p:spPr>
            <p:txBody>
              <a:bodyPr wrap="square" lIns="0" tIns="0" rIns="0" bIns="0" rtlCol="0">
                <a:spAutoFit/>
              </a:bodyPr>
              <a:lstStyle/>
              <a:p>
                <a:pPr>
                  <a:spcBef>
                    <a:spcPts val="600"/>
                  </a:spcBef>
                  <a:spcAft>
                    <a:spcPts val="600"/>
                  </a:spcAft>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𝜕𝜓</m:t>
                          </m:r>
                        </m:num>
                        <m:den>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den>
                      </m:f>
                      <m:func>
                        <m:funcPr>
                          <m:ctrlPr>
                            <a:rPr lang="en-US" sz="2000" i="1" smtClean="0">
                              <a:latin typeface="Cambria Math" panose="02040503050406030204" pitchFamily="18" charset="0"/>
                            </a:rPr>
                          </m:ctrlPr>
                        </m:funcPr>
                        <m:fName>
                          <m:r>
                            <a:rPr lang="en-US" sz="2000" b="0" i="1" smtClean="0">
                              <a:latin typeface="Cambria Math" panose="02040503050406030204" pitchFamily="18" charset="0"/>
                            </a:rPr>
                            <m:t>=</m:t>
                          </m:r>
                          <m:limLow>
                            <m:limLowPr>
                              <m:ctrlPr>
                                <a:rPr lang="en-US" sz="2000" i="1" smtClean="0">
                                  <a:latin typeface="Cambria Math" panose="02040503050406030204" pitchFamily="18" charset="0"/>
                                </a:rPr>
                              </m:ctrlPr>
                            </m:limLowPr>
                            <m:e>
                              <m:r>
                                <m:rPr>
                                  <m:sty m:val="p"/>
                                </m:rPr>
                                <a:rPr lang="en-US" sz="2000" i="0" smtClean="0">
                                  <a:latin typeface="Cambria Math" panose="02040503050406030204" pitchFamily="18" charset="0"/>
                                </a:rPr>
                                <m:t>lim</m:t>
                              </m:r>
                            </m:e>
                            <m:lim>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→0</m:t>
                              </m:r>
                            </m:lim>
                          </m:limLow>
                        </m:fName>
                        <m:e>
                          <m:f>
                            <m:fPr>
                              <m:ctrlPr>
                                <a:rPr lang="en-US" sz="2000" i="1" smtClean="0">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𝜓</m:t>
                              </m:r>
                              <m:d>
                                <m:dPr>
                                  <m:ctrlPr>
                                    <a:rPr lang="en-US" sz="2000" b="0" i="1" smtClean="0">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𝑥</m:t>
                                  </m:r>
                                </m:e>
                              </m:d>
                              <m:r>
                                <a:rPr lang="en-US" sz="2000" b="0" i="1" smtClean="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𝜓</m:t>
                              </m:r>
                              <m:d>
                                <m:dPr>
                                  <m:ctrlPr>
                                    <a:rPr lang="en-US" sz="2000" i="1">
                                      <a:latin typeface="Cambria Math" panose="02040503050406030204" pitchFamily="18" charset="0"/>
                                    </a:rPr>
                                  </m:ctrlPr>
                                </m:dPr>
                                <m:e>
                                  <m:r>
                                    <a:rPr lang="en-US" sz="2000" b="0" i="1" smtClean="0">
                                      <a:latin typeface="Cambria Math" panose="02040503050406030204" pitchFamily="18" charset="0"/>
                                    </a:rPr>
                                    <m:t>𝑥</m:t>
                                  </m:r>
                                </m:e>
                              </m:d>
                            </m:num>
                            <m:den>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den>
                          </m:f>
                        </m:e>
                      </m:func>
                    </m:oMath>
                  </m:oMathPara>
                </a14:m>
                <a:endParaRPr lang="en-US" sz="2000" dirty="0"/>
              </a:p>
            </p:txBody>
          </p:sp>
        </mc:Choice>
        <mc:Fallback xmlns="">
          <p:sp>
            <p:nvSpPr>
              <p:cNvPr id="15" name="TextBox 14">
                <a:extLst>
                  <a:ext uri="{FF2B5EF4-FFF2-40B4-BE49-F238E27FC236}">
                    <a16:creationId xmlns:a16="http://schemas.microsoft.com/office/drawing/2014/main" id="{523B3DF9-6796-5D4E-B1B9-4BBA21A20E18}"/>
                  </a:ext>
                </a:extLst>
              </p:cNvPr>
              <p:cNvSpPr txBox="1">
                <a:spLocks noRot="1" noChangeAspect="1" noMove="1" noResize="1" noEditPoints="1" noAdjustHandles="1" noChangeArrowheads="1" noChangeShapeType="1" noTextEdit="1"/>
              </p:cNvSpPr>
              <p:nvPr/>
            </p:nvSpPr>
            <p:spPr>
              <a:xfrm>
                <a:off x="228600" y="1477345"/>
                <a:ext cx="3672491" cy="674287"/>
              </a:xfrm>
              <a:prstGeom prst="rect">
                <a:avLst/>
              </a:prstGeom>
              <a:blipFill>
                <a:blip r:embed="rId4"/>
                <a:stretch>
                  <a:fillRect/>
                </a:stretch>
              </a:blipFill>
              <a:ln>
                <a:solidFill>
                  <a:schemeClr val="accent6">
                    <a:lumMod val="75000"/>
                  </a:schemeClr>
                </a:solidFill>
              </a:ln>
            </p:spPr>
            <p:txBody>
              <a:bodyPr/>
              <a:lstStyle/>
              <a:p>
                <a:r>
                  <a:rPr lang="en-US">
                    <a:noFill/>
                  </a:rPr>
                  <a:t> </a:t>
                </a:r>
              </a:p>
            </p:txBody>
          </p:sp>
        </mc:Fallback>
      </mc:AlternateContent>
      <p:sp>
        <p:nvSpPr>
          <p:cNvPr id="88070" name="Text Box 7"/>
          <p:cNvSpPr txBox="1">
            <a:spLocks noChangeArrowheads="1"/>
          </p:cNvSpPr>
          <p:nvPr/>
        </p:nvSpPr>
        <p:spPr bwMode="auto">
          <a:xfrm>
            <a:off x="6215862" y="2316744"/>
            <a:ext cx="1828800" cy="1446550"/>
          </a:xfrm>
          <a:prstGeom prst="rect">
            <a:avLst/>
          </a:prstGeom>
          <a:noFill/>
          <a:ln w="9525">
            <a:noFill/>
            <a:miter lim="800000"/>
            <a:headEnd/>
            <a:tailEnd/>
          </a:ln>
        </p:spPr>
        <p:txBody>
          <a:bodyPr>
            <a:prstTxWarp prst="textNoShape">
              <a:avLst/>
            </a:prstTxWarp>
            <a:spAutoFit/>
          </a:bodyPr>
          <a:lstStyle/>
          <a:p>
            <a:pPr>
              <a:spcBef>
                <a:spcPct val="50000"/>
              </a:spcBef>
            </a:pPr>
            <a:r>
              <a:rPr lang="en-US" sz="2200" dirty="0">
                <a:solidFill>
                  <a:srgbClr val="FF301B"/>
                </a:solidFill>
                <a:latin typeface="Arial" pitchFamily="-108" charset="0"/>
              </a:rPr>
              <a:t>We want</a:t>
            </a:r>
            <a:br>
              <a:rPr lang="en-US" sz="2200" dirty="0">
                <a:solidFill>
                  <a:srgbClr val="FF301B"/>
                </a:solidFill>
                <a:latin typeface="Arial" pitchFamily="-108" charset="0"/>
              </a:rPr>
            </a:br>
            <a:r>
              <a:rPr lang="en-US" sz="2200" dirty="0">
                <a:solidFill>
                  <a:srgbClr val="FF301B"/>
                </a:solidFill>
                <a:latin typeface="Arial" pitchFamily="-108" charset="0"/>
              </a:rPr>
              <a:t>the slope</a:t>
            </a:r>
            <a:br>
              <a:rPr lang="en-US" sz="2200" dirty="0">
                <a:solidFill>
                  <a:srgbClr val="FF301B"/>
                </a:solidFill>
                <a:latin typeface="Arial" pitchFamily="-108" charset="0"/>
              </a:rPr>
            </a:br>
            <a:r>
              <a:rPr lang="en-US" sz="2200" dirty="0">
                <a:solidFill>
                  <a:srgbClr val="FF301B"/>
                </a:solidFill>
                <a:latin typeface="Arial" pitchFamily="-108" charset="0"/>
              </a:rPr>
              <a:t>(derivative) at this point</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372C945-16CF-894B-AE87-97919EE3AF63}"/>
                  </a:ext>
                </a:extLst>
              </p:cNvPr>
              <p:cNvSpPr txBox="1"/>
              <p:nvPr/>
            </p:nvSpPr>
            <p:spPr>
              <a:xfrm>
                <a:off x="5319109" y="1469907"/>
                <a:ext cx="3672491" cy="681725"/>
              </a:xfrm>
              <a:prstGeom prst="rect">
                <a:avLst/>
              </a:prstGeom>
              <a:noFill/>
              <a:ln>
                <a:solidFill>
                  <a:schemeClr val="accent6">
                    <a:lumMod val="75000"/>
                  </a:schemeClr>
                </a:solidFill>
              </a:ln>
            </p:spPr>
            <p:txBody>
              <a:bodyPr wrap="square" lIns="0" tIns="0" rIns="0" bIns="0" rtlCol="0">
                <a:spAutoFit/>
              </a:bodyPr>
              <a:lstStyle/>
              <a:p>
                <a:pPr>
                  <a:spcBef>
                    <a:spcPts val="600"/>
                  </a:spcBef>
                  <a:spcAft>
                    <a:spcPts val="600"/>
                  </a:spcAft>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𝜕𝜓</m:t>
                          </m:r>
                        </m:num>
                        <m:den>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den>
                      </m:f>
                      <m:func>
                        <m:funcPr>
                          <m:ctrlPr>
                            <a:rPr lang="en-US" sz="2000" i="1" smtClean="0">
                              <a:latin typeface="Cambria Math" panose="02040503050406030204" pitchFamily="18" charset="0"/>
                            </a:rPr>
                          </m:ctrlPr>
                        </m:funcPr>
                        <m:fName>
                          <m:r>
                            <a:rPr lang="en-US" sz="2000" b="0" i="1" smtClean="0">
                              <a:latin typeface="Cambria Math" panose="02040503050406030204" pitchFamily="18" charset="0"/>
                              <a:ea typeface="Cambria Math" panose="02040503050406030204" pitchFamily="18" charset="0"/>
                            </a:rPr>
                            <m:t>≈</m:t>
                          </m:r>
                        </m:fName>
                        <m:e>
                          <m:f>
                            <m:fPr>
                              <m:ctrlPr>
                                <a:rPr lang="en-US" sz="2000" i="1" smtClean="0">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𝜓</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e>
                              </m:d>
                              <m:r>
                                <a:rPr lang="en-US" sz="2000" b="0" i="1" smtClean="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𝜓</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r>
                                        <a:rPr lang="en-US" sz="2000" b="0" i="1" smtClean="0">
                                          <a:latin typeface="Cambria Math" panose="02040503050406030204" pitchFamily="18" charset="0"/>
                                        </a:rPr>
                                        <m:t>−1</m:t>
                                      </m:r>
                                    </m:sub>
                                  </m:sSub>
                                </m:e>
                              </m:d>
                            </m:num>
                            <m:den>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den>
                          </m:f>
                        </m:e>
                      </m:func>
                    </m:oMath>
                  </m:oMathPara>
                </a14:m>
                <a:endParaRPr lang="en-US" sz="2000" dirty="0"/>
              </a:p>
            </p:txBody>
          </p:sp>
        </mc:Choice>
        <mc:Fallback xmlns="">
          <p:sp>
            <p:nvSpPr>
              <p:cNvPr id="17" name="TextBox 16">
                <a:extLst>
                  <a:ext uri="{FF2B5EF4-FFF2-40B4-BE49-F238E27FC236}">
                    <a16:creationId xmlns:a16="http://schemas.microsoft.com/office/drawing/2014/main" id="{5372C945-16CF-894B-AE87-97919EE3AF63}"/>
                  </a:ext>
                </a:extLst>
              </p:cNvPr>
              <p:cNvSpPr txBox="1">
                <a:spLocks noRot="1" noChangeAspect="1" noMove="1" noResize="1" noEditPoints="1" noAdjustHandles="1" noChangeArrowheads="1" noChangeShapeType="1" noTextEdit="1"/>
              </p:cNvSpPr>
              <p:nvPr/>
            </p:nvSpPr>
            <p:spPr>
              <a:xfrm>
                <a:off x="5319109" y="1469907"/>
                <a:ext cx="3672491" cy="681725"/>
              </a:xfrm>
              <a:prstGeom prst="rect">
                <a:avLst/>
              </a:prstGeom>
              <a:blipFill>
                <a:blip r:embed="rId5"/>
                <a:stretch>
                  <a:fillRect t="-1818"/>
                </a:stretch>
              </a:blipFill>
              <a:ln>
                <a:solidFill>
                  <a:schemeClr val="accent6">
                    <a:lumMod val="75000"/>
                  </a:schemeClr>
                </a:solidFill>
              </a:ln>
            </p:spPr>
            <p:txBody>
              <a:bodyPr/>
              <a:lstStyle/>
              <a:p>
                <a:r>
                  <a:rPr lang="en-US">
                    <a:noFill/>
                  </a:rPr>
                  <a:t> </a:t>
                </a:r>
              </a:p>
            </p:txBody>
          </p:sp>
        </mc:Fallback>
      </mc:AlternateContent>
      <p:sp>
        <p:nvSpPr>
          <p:cNvPr id="8" name="Right Arrow 7">
            <a:extLst>
              <a:ext uri="{FF2B5EF4-FFF2-40B4-BE49-F238E27FC236}">
                <a16:creationId xmlns:a16="http://schemas.microsoft.com/office/drawing/2014/main" id="{6902AB3A-337D-FD49-95BB-9049E7C44C8B}"/>
              </a:ext>
            </a:extLst>
          </p:cNvPr>
          <p:cNvSpPr/>
          <p:nvPr/>
        </p:nvSpPr>
        <p:spPr>
          <a:xfrm>
            <a:off x="4225136" y="1735334"/>
            <a:ext cx="762000" cy="13279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390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ChangeArrowheads="1"/>
          </p:cNvSpPr>
          <p:nvPr>
            <p:ph type="title"/>
          </p:nvPr>
        </p:nvSpPr>
        <p:spPr/>
        <p:txBody>
          <a:bodyPr anchor="ctr"/>
          <a:lstStyle/>
          <a:p>
            <a:pPr eaLnBrk="1" hangingPunct="1"/>
            <a:r>
              <a:rPr lang="en-US" dirty="0">
                <a:ea typeface="ＭＳ Ｐゴシック" pitchFamily="-108" charset="-128"/>
                <a:cs typeface="ＭＳ Ｐゴシック" pitchFamily="-108" charset="-128"/>
              </a:rPr>
              <a:t>Approximations Forward</a:t>
            </a:r>
          </a:p>
        </p:txBody>
      </p:sp>
      <p:sp>
        <p:nvSpPr>
          <p:cNvPr id="2" name="Date Placeholder 1"/>
          <p:cNvSpPr>
            <a:spLocks noGrp="1"/>
          </p:cNvSpPr>
          <p:nvPr>
            <p:ph type="dt" sz="half" idx="10"/>
          </p:nvPr>
        </p:nvSpPr>
        <p:spPr/>
        <p:txBody>
          <a:bodyPr/>
          <a:lstStyle/>
          <a:p>
            <a:pPr>
              <a:defRPr/>
            </a:pPr>
            <a:r>
              <a:rPr lang="en-US"/>
              <a:t>8/20/2020</a:t>
            </a:r>
            <a:endParaRPr lang="en-US" dirty="0"/>
          </a:p>
        </p:txBody>
      </p:sp>
      <p:sp>
        <p:nvSpPr>
          <p:cNvPr id="92166" name="Oval 7"/>
          <p:cNvSpPr>
            <a:spLocks noChangeArrowheads="1"/>
          </p:cNvSpPr>
          <p:nvPr/>
        </p:nvSpPr>
        <p:spPr bwMode="auto">
          <a:xfrm>
            <a:off x="5495925" y="3716337"/>
            <a:ext cx="1109663" cy="385763"/>
          </a:xfrm>
          <a:prstGeom prst="ellipse">
            <a:avLst/>
          </a:prstGeom>
          <a:noFill/>
          <a:ln w="28575">
            <a:solidFill>
              <a:srgbClr val="0E7B04"/>
            </a:solidFill>
            <a:round/>
            <a:headEnd/>
            <a:tailEnd/>
          </a:ln>
        </p:spPr>
        <p:txBody>
          <a:bodyPr wrap="none" anchor="ctr">
            <a:prstTxWarp prst="textNoShape">
              <a:avLst/>
            </a:prstTxWarp>
          </a:bodyPr>
          <a:lstStyle/>
          <a:p>
            <a:endParaRPr lang="en-US"/>
          </a:p>
        </p:txBody>
      </p:sp>
      <p:grpSp>
        <p:nvGrpSpPr>
          <p:cNvPr id="7" name="Group 6">
            <a:extLst>
              <a:ext uri="{FF2B5EF4-FFF2-40B4-BE49-F238E27FC236}">
                <a16:creationId xmlns:a16="http://schemas.microsoft.com/office/drawing/2014/main" id="{D67FBFF4-EF48-3141-94BB-820194B86614}"/>
              </a:ext>
            </a:extLst>
          </p:cNvPr>
          <p:cNvGrpSpPr/>
          <p:nvPr/>
        </p:nvGrpSpPr>
        <p:grpSpPr>
          <a:xfrm>
            <a:off x="911352" y="2159685"/>
            <a:ext cx="7315200" cy="4195846"/>
            <a:chOff x="762000" y="1676400"/>
            <a:chExt cx="7769225" cy="4475162"/>
          </a:xfrm>
        </p:grpSpPr>
        <p:pic>
          <p:nvPicPr>
            <p:cNvPr id="92162" name="Picture 2" descr="Ferziger2000p41-derivatives"/>
            <p:cNvPicPr>
              <a:picLocks noChangeAspect="1" noChangeArrowheads="1"/>
            </p:cNvPicPr>
            <p:nvPr/>
          </p:nvPicPr>
          <p:blipFill>
            <a:blip r:embed="rId3">
              <a:lum bright="10000"/>
            </a:blip>
            <a:srcRect/>
            <a:stretch>
              <a:fillRect/>
            </a:stretch>
          </p:blipFill>
          <p:spPr bwMode="auto">
            <a:xfrm>
              <a:off x="762000" y="1676400"/>
              <a:ext cx="7769225" cy="4475162"/>
            </a:xfrm>
            <a:prstGeom prst="rect">
              <a:avLst/>
            </a:prstGeom>
            <a:noFill/>
            <a:ln w="9525">
              <a:noFill/>
              <a:miter lim="800000"/>
              <a:headEnd/>
              <a:tailEnd/>
            </a:ln>
          </p:spPr>
        </p:pic>
        <p:grpSp>
          <p:nvGrpSpPr>
            <p:cNvPr id="6" name="Group 5">
              <a:extLst>
                <a:ext uri="{FF2B5EF4-FFF2-40B4-BE49-F238E27FC236}">
                  <a16:creationId xmlns:a16="http://schemas.microsoft.com/office/drawing/2014/main" id="{C03C6919-F6B6-A148-9574-CE699FAC9FA5}"/>
                </a:ext>
              </a:extLst>
            </p:cNvPr>
            <p:cNvGrpSpPr/>
            <p:nvPr/>
          </p:nvGrpSpPr>
          <p:grpSpPr>
            <a:xfrm>
              <a:off x="1981200" y="2571750"/>
              <a:ext cx="4014788" cy="1114425"/>
              <a:chOff x="1981200" y="2571750"/>
              <a:chExt cx="4014788" cy="1114425"/>
            </a:xfrm>
          </p:grpSpPr>
          <p:sp>
            <p:nvSpPr>
              <p:cNvPr id="92164" name="Line 5"/>
              <p:cNvSpPr>
                <a:spLocks noChangeShapeType="1"/>
              </p:cNvSpPr>
              <p:nvPr/>
            </p:nvSpPr>
            <p:spPr bwMode="auto">
              <a:xfrm flipH="1" flipV="1">
                <a:off x="1981200" y="2667000"/>
                <a:ext cx="3252788" cy="476250"/>
              </a:xfrm>
              <a:prstGeom prst="line">
                <a:avLst/>
              </a:prstGeom>
              <a:noFill/>
              <a:ln w="19050">
                <a:solidFill>
                  <a:srgbClr val="FF301B"/>
                </a:solidFill>
                <a:round/>
                <a:headEnd/>
                <a:tailEnd/>
              </a:ln>
            </p:spPr>
            <p:txBody>
              <a:bodyPr wrap="none" anchor="ctr">
                <a:prstTxWarp prst="textNoShape">
                  <a:avLst/>
                </a:prstTxWarp>
              </a:bodyPr>
              <a:lstStyle/>
              <a:p>
                <a:endParaRPr lang="en-US"/>
              </a:p>
            </p:txBody>
          </p:sp>
          <p:sp>
            <p:nvSpPr>
              <p:cNvPr id="92165" name="Line 6"/>
              <p:cNvSpPr>
                <a:spLocks noChangeShapeType="1"/>
              </p:cNvSpPr>
              <p:nvPr/>
            </p:nvSpPr>
            <p:spPr bwMode="auto">
              <a:xfrm>
                <a:off x="2743200" y="2571750"/>
                <a:ext cx="3252788" cy="1114425"/>
              </a:xfrm>
              <a:prstGeom prst="line">
                <a:avLst/>
              </a:prstGeom>
              <a:noFill/>
              <a:ln w="76200">
                <a:solidFill>
                  <a:srgbClr val="0E7B04"/>
                </a:solidFill>
                <a:round/>
                <a:headEnd/>
                <a:tailEnd/>
              </a:ln>
            </p:spPr>
            <p:txBody>
              <a:bodyPr wrap="none" anchor="ctr">
                <a:prstTxWarp prst="textNoShape">
                  <a:avLst/>
                </a:prstTxWarp>
              </a:bodyPr>
              <a:lstStyle/>
              <a:p>
                <a:endParaRPr lang="en-US"/>
              </a:p>
            </p:txBody>
          </p:sp>
          <p:sp>
            <p:nvSpPr>
              <p:cNvPr id="92167" name="Oval 8"/>
              <p:cNvSpPr>
                <a:spLocks noChangeArrowheads="1"/>
              </p:cNvSpPr>
              <p:nvPr/>
            </p:nvSpPr>
            <p:spPr bwMode="auto">
              <a:xfrm>
                <a:off x="3733800" y="2819400"/>
                <a:ext cx="273050" cy="266700"/>
              </a:xfrm>
              <a:prstGeom prst="ellipse">
                <a:avLst/>
              </a:prstGeom>
              <a:noFill/>
              <a:ln w="76200">
                <a:solidFill>
                  <a:srgbClr val="020000"/>
                </a:solidFill>
                <a:round/>
                <a:headEnd/>
                <a:tailEnd/>
              </a:ln>
            </p:spPr>
            <p:txBody>
              <a:bodyPr wrap="none" anchor="ctr">
                <a:prstTxWarp prst="textNoShape">
                  <a:avLst/>
                </a:prstTxWarp>
              </a:bodyPr>
              <a:lstStyle/>
              <a:p>
                <a:endParaRPr lang="en-US"/>
              </a:p>
            </p:txBody>
          </p:sp>
        </p:grpSp>
      </p:grpSp>
      <p:sp>
        <p:nvSpPr>
          <p:cNvPr id="4" name="Slide Number Placeholder 3"/>
          <p:cNvSpPr>
            <a:spLocks noGrp="1"/>
          </p:cNvSpPr>
          <p:nvPr>
            <p:ph type="sldNum" sz="quarter" idx="12"/>
          </p:nvPr>
        </p:nvSpPr>
        <p:spPr/>
        <p:txBody>
          <a:bodyPr/>
          <a:lstStyle/>
          <a:p>
            <a:fld id="{39905DBF-68C3-0445-8270-DB23A15D2AE4}" type="slidenum">
              <a:rPr lang="en-US" smtClean="0"/>
              <a:pPr/>
              <a:t>11</a:t>
            </a:fld>
            <a:endParaRPr lang="en-US"/>
          </a:p>
        </p:txBody>
      </p:sp>
      <p:sp>
        <p:nvSpPr>
          <p:cNvPr id="5" name="Footer Placeholder 4">
            <a:extLst>
              <a:ext uri="{FF2B5EF4-FFF2-40B4-BE49-F238E27FC236}">
                <a16:creationId xmlns:a16="http://schemas.microsoft.com/office/drawing/2014/main" id="{7700565B-4B04-8143-B10C-D13E3E1FCE48}"/>
              </a:ext>
            </a:extLst>
          </p:cNvPr>
          <p:cNvSpPr>
            <a:spLocks noGrp="1"/>
          </p:cNvSpPr>
          <p:nvPr>
            <p:ph type="ftr" sz="quarter" idx="11"/>
          </p:nvPr>
        </p:nvSpPr>
        <p:spPr/>
        <p:txBody>
          <a:bodyPr/>
          <a:lstStyle/>
          <a:p>
            <a:pPr>
              <a:defRPr/>
            </a:pPr>
            <a:r>
              <a:rPr lang="nl-NL"/>
              <a:t>PHYS 8750 - Fall 2020</a:t>
            </a:r>
            <a:endParaRPr lang="en-US"/>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0913D0B-0377-EB42-BFD8-FF6DCBA91849}"/>
                  </a:ext>
                </a:extLst>
              </p:cNvPr>
              <p:cNvSpPr txBox="1"/>
              <p:nvPr/>
            </p:nvSpPr>
            <p:spPr>
              <a:xfrm>
                <a:off x="228600" y="1477345"/>
                <a:ext cx="3672491" cy="674287"/>
              </a:xfrm>
              <a:prstGeom prst="rect">
                <a:avLst/>
              </a:prstGeom>
              <a:noFill/>
              <a:ln>
                <a:solidFill>
                  <a:schemeClr val="accent6">
                    <a:lumMod val="75000"/>
                  </a:schemeClr>
                </a:solidFill>
              </a:ln>
            </p:spPr>
            <p:txBody>
              <a:bodyPr wrap="square" lIns="0" tIns="0" rIns="0" bIns="0" rtlCol="0">
                <a:spAutoFit/>
              </a:bodyPr>
              <a:lstStyle/>
              <a:p>
                <a:pPr>
                  <a:spcBef>
                    <a:spcPts val="600"/>
                  </a:spcBef>
                  <a:spcAft>
                    <a:spcPts val="600"/>
                  </a:spcAft>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𝜕𝜓</m:t>
                          </m:r>
                        </m:num>
                        <m:den>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den>
                      </m:f>
                      <m:func>
                        <m:funcPr>
                          <m:ctrlPr>
                            <a:rPr lang="en-US" sz="2000" i="1" smtClean="0">
                              <a:latin typeface="Cambria Math" panose="02040503050406030204" pitchFamily="18" charset="0"/>
                            </a:rPr>
                          </m:ctrlPr>
                        </m:funcPr>
                        <m:fName>
                          <m:r>
                            <a:rPr lang="en-US" sz="2000" b="0" i="1" smtClean="0">
                              <a:latin typeface="Cambria Math" panose="02040503050406030204" pitchFamily="18" charset="0"/>
                            </a:rPr>
                            <m:t>=</m:t>
                          </m:r>
                          <m:limLow>
                            <m:limLowPr>
                              <m:ctrlPr>
                                <a:rPr lang="en-US" sz="2000" i="1" smtClean="0">
                                  <a:latin typeface="Cambria Math" panose="02040503050406030204" pitchFamily="18" charset="0"/>
                                </a:rPr>
                              </m:ctrlPr>
                            </m:limLowPr>
                            <m:e>
                              <m:r>
                                <m:rPr>
                                  <m:sty m:val="p"/>
                                </m:rPr>
                                <a:rPr lang="en-US" sz="2000" i="0" smtClean="0">
                                  <a:latin typeface="Cambria Math" panose="02040503050406030204" pitchFamily="18" charset="0"/>
                                </a:rPr>
                                <m:t>lim</m:t>
                              </m:r>
                            </m:e>
                            <m:lim>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→0</m:t>
                              </m:r>
                            </m:lim>
                          </m:limLow>
                        </m:fName>
                        <m:e>
                          <m:f>
                            <m:fPr>
                              <m:ctrlPr>
                                <a:rPr lang="en-US" sz="2000" i="1" smtClean="0">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𝜓</m:t>
                              </m:r>
                              <m:d>
                                <m:dPr>
                                  <m:ctrlPr>
                                    <a:rPr lang="en-US" sz="2000" b="0" i="1" smtClean="0">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𝑥</m:t>
                                  </m:r>
                                </m:e>
                              </m:d>
                              <m:r>
                                <a:rPr lang="en-US" sz="2000" b="0" i="1" smtClean="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𝜓</m:t>
                              </m:r>
                              <m:d>
                                <m:dPr>
                                  <m:ctrlPr>
                                    <a:rPr lang="en-US" sz="2000" i="1">
                                      <a:latin typeface="Cambria Math" panose="02040503050406030204" pitchFamily="18" charset="0"/>
                                    </a:rPr>
                                  </m:ctrlPr>
                                </m:dPr>
                                <m:e>
                                  <m:r>
                                    <a:rPr lang="en-US" sz="2000" b="0" i="1" smtClean="0">
                                      <a:latin typeface="Cambria Math" panose="02040503050406030204" pitchFamily="18" charset="0"/>
                                    </a:rPr>
                                    <m:t>𝑥</m:t>
                                  </m:r>
                                </m:e>
                              </m:d>
                            </m:num>
                            <m:den>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den>
                          </m:f>
                        </m:e>
                      </m:func>
                    </m:oMath>
                  </m:oMathPara>
                </a14:m>
                <a:endParaRPr lang="en-US" sz="2000" dirty="0"/>
              </a:p>
            </p:txBody>
          </p:sp>
        </mc:Choice>
        <mc:Fallback xmlns="">
          <p:sp>
            <p:nvSpPr>
              <p:cNvPr id="14" name="TextBox 13">
                <a:extLst>
                  <a:ext uri="{FF2B5EF4-FFF2-40B4-BE49-F238E27FC236}">
                    <a16:creationId xmlns:a16="http://schemas.microsoft.com/office/drawing/2014/main" id="{80913D0B-0377-EB42-BFD8-FF6DCBA91849}"/>
                  </a:ext>
                </a:extLst>
              </p:cNvPr>
              <p:cNvSpPr txBox="1">
                <a:spLocks noRot="1" noChangeAspect="1" noMove="1" noResize="1" noEditPoints="1" noAdjustHandles="1" noChangeArrowheads="1" noChangeShapeType="1" noTextEdit="1"/>
              </p:cNvSpPr>
              <p:nvPr/>
            </p:nvSpPr>
            <p:spPr>
              <a:xfrm>
                <a:off x="228600" y="1477345"/>
                <a:ext cx="3672491" cy="674287"/>
              </a:xfrm>
              <a:prstGeom prst="rect">
                <a:avLst/>
              </a:prstGeom>
              <a:blipFill>
                <a:blip r:embed="rId4"/>
                <a:stretch>
                  <a:fillRect/>
                </a:stretch>
              </a:blipFill>
              <a:ln>
                <a:solidFill>
                  <a:schemeClr val="accent6">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143988AE-83D6-5149-840A-54BDBB8D9A75}"/>
                  </a:ext>
                </a:extLst>
              </p:cNvPr>
              <p:cNvSpPr txBox="1"/>
              <p:nvPr/>
            </p:nvSpPr>
            <p:spPr>
              <a:xfrm>
                <a:off x="5319109" y="1469907"/>
                <a:ext cx="3672491" cy="681725"/>
              </a:xfrm>
              <a:prstGeom prst="rect">
                <a:avLst/>
              </a:prstGeom>
              <a:noFill/>
              <a:ln>
                <a:solidFill>
                  <a:schemeClr val="accent6">
                    <a:lumMod val="75000"/>
                  </a:schemeClr>
                </a:solidFill>
              </a:ln>
            </p:spPr>
            <p:txBody>
              <a:bodyPr wrap="square" lIns="0" tIns="0" rIns="0" bIns="0" rtlCol="0">
                <a:spAutoFit/>
              </a:bodyPr>
              <a:lstStyle/>
              <a:p>
                <a:pPr>
                  <a:spcBef>
                    <a:spcPts val="600"/>
                  </a:spcBef>
                  <a:spcAft>
                    <a:spcPts val="600"/>
                  </a:spcAft>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𝜕𝜓</m:t>
                          </m:r>
                        </m:num>
                        <m:den>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den>
                      </m:f>
                      <m:func>
                        <m:funcPr>
                          <m:ctrlPr>
                            <a:rPr lang="en-US" sz="2000" i="1" smtClean="0">
                              <a:latin typeface="Cambria Math" panose="02040503050406030204" pitchFamily="18" charset="0"/>
                            </a:rPr>
                          </m:ctrlPr>
                        </m:funcPr>
                        <m:fName>
                          <m:r>
                            <a:rPr lang="en-US" sz="2000" b="0" i="1" smtClean="0">
                              <a:latin typeface="Cambria Math" panose="02040503050406030204" pitchFamily="18" charset="0"/>
                              <a:ea typeface="Cambria Math" panose="02040503050406030204" pitchFamily="18" charset="0"/>
                            </a:rPr>
                            <m:t>≈</m:t>
                          </m:r>
                        </m:fName>
                        <m:e>
                          <m:f>
                            <m:fPr>
                              <m:ctrlPr>
                                <a:rPr lang="en-US" sz="2000" i="1" smtClean="0">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𝜓</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Sub>
                                </m:e>
                              </m:d>
                              <m:r>
                                <a:rPr lang="en-US" sz="2000" b="0" i="1" smtClean="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𝜓</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d>
                            </m:num>
                            <m:den>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den>
                          </m:f>
                        </m:e>
                      </m:func>
                    </m:oMath>
                  </m:oMathPara>
                </a14:m>
                <a:endParaRPr lang="en-US" sz="2000" dirty="0"/>
              </a:p>
            </p:txBody>
          </p:sp>
        </mc:Choice>
        <mc:Fallback xmlns="">
          <p:sp>
            <p:nvSpPr>
              <p:cNvPr id="15" name="TextBox 14">
                <a:extLst>
                  <a:ext uri="{FF2B5EF4-FFF2-40B4-BE49-F238E27FC236}">
                    <a16:creationId xmlns:a16="http://schemas.microsoft.com/office/drawing/2014/main" id="{143988AE-83D6-5149-840A-54BDBB8D9A75}"/>
                  </a:ext>
                </a:extLst>
              </p:cNvPr>
              <p:cNvSpPr txBox="1">
                <a:spLocks noRot="1" noChangeAspect="1" noMove="1" noResize="1" noEditPoints="1" noAdjustHandles="1" noChangeArrowheads="1" noChangeShapeType="1" noTextEdit="1"/>
              </p:cNvSpPr>
              <p:nvPr/>
            </p:nvSpPr>
            <p:spPr>
              <a:xfrm>
                <a:off x="5319109" y="1469907"/>
                <a:ext cx="3672491" cy="681725"/>
              </a:xfrm>
              <a:prstGeom prst="rect">
                <a:avLst/>
              </a:prstGeom>
              <a:blipFill>
                <a:blip r:embed="rId5"/>
                <a:stretch>
                  <a:fillRect t="-1818"/>
                </a:stretch>
              </a:blipFill>
              <a:ln>
                <a:solidFill>
                  <a:schemeClr val="accent6">
                    <a:lumMod val="75000"/>
                  </a:schemeClr>
                </a:solidFill>
              </a:ln>
            </p:spPr>
            <p:txBody>
              <a:bodyPr/>
              <a:lstStyle/>
              <a:p>
                <a:r>
                  <a:rPr lang="en-US">
                    <a:noFill/>
                  </a:rPr>
                  <a:t> </a:t>
                </a:r>
              </a:p>
            </p:txBody>
          </p:sp>
        </mc:Fallback>
      </mc:AlternateContent>
      <p:sp>
        <p:nvSpPr>
          <p:cNvPr id="16" name="Right Arrow 15">
            <a:extLst>
              <a:ext uri="{FF2B5EF4-FFF2-40B4-BE49-F238E27FC236}">
                <a16:creationId xmlns:a16="http://schemas.microsoft.com/office/drawing/2014/main" id="{45DE6FE3-DC1E-FE49-8ECE-AA7E19ED0E50}"/>
              </a:ext>
            </a:extLst>
          </p:cNvPr>
          <p:cNvSpPr/>
          <p:nvPr/>
        </p:nvSpPr>
        <p:spPr>
          <a:xfrm>
            <a:off x="4225136" y="1735334"/>
            <a:ext cx="762000" cy="13279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9520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p:cNvSpPr>
            <a:spLocks noGrp="1" noChangeArrowheads="1"/>
          </p:cNvSpPr>
          <p:nvPr>
            <p:ph type="title"/>
          </p:nvPr>
        </p:nvSpPr>
        <p:spPr/>
        <p:txBody>
          <a:bodyPr anchor="ctr"/>
          <a:lstStyle/>
          <a:p>
            <a:pPr eaLnBrk="1" hangingPunct="1"/>
            <a:r>
              <a:rPr lang="en-US" dirty="0">
                <a:ea typeface="ＭＳ Ｐゴシック" pitchFamily="-108" charset="-128"/>
                <a:cs typeface="ＭＳ Ｐゴシック" pitchFamily="-108" charset="-128"/>
              </a:rPr>
              <a:t>Approximations Central</a:t>
            </a:r>
          </a:p>
        </p:txBody>
      </p:sp>
      <p:sp>
        <p:nvSpPr>
          <p:cNvPr id="2" name="Date Placeholder 1"/>
          <p:cNvSpPr>
            <a:spLocks noGrp="1"/>
          </p:cNvSpPr>
          <p:nvPr>
            <p:ph type="dt" sz="half" idx="10"/>
          </p:nvPr>
        </p:nvSpPr>
        <p:spPr/>
        <p:txBody>
          <a:bodyPr/>
          <a:lstStyle/>
          <a:p>
            <a:pPr>
              <a:defRPr/>
            </a:pPr>
            <a:r>
              <a:rPr lang="en-US"/>
              <a:t>8/20/2020</a:t>
            </a:r>
            <a:endParaRPr lang="en-US" dirty="0"/>
          </a:p>
        </p:txBody>
      </p:sp>
      <p:sp>
        <p:nvSpPr>
          <p:cNvPr id="98311" name="Oval 8"/>
          <p:cNvSpPr>
            <a:spLocks noChangeArrowheads="1"/>
          </p:cNvSpPr>
          <p:nvPr/>
        </p:nvSpPr>
        <p:spPr bwMode="auto">
          <a:xfrm>
            <a:off x="5875338" y="3259137"/>
            <a:ext cx="1011237" cy="396875"/>
          </a:xfrm>
          <a:prstGeom prst="ellipse">
            <a:avLst/>
          </a:prstGeom>
          <a:noFill/>
          <a:ln w="28575">
            <a:solidFill>
              <a:srgbClr val="423BFF"/>
            </a:solidFill>
            <a:round/>
            <a:headEnd/>
            <a:tailEnd/>
          </a:ln>
        </p:spPr>
        <p:txBody>
          <a:bodyPr wrap="none" anchor="ctr">
            <a:prstTxWarp prst="textNoShape">
              <a:avLst/>
            </a:prstTxWarp>
          </a:bodyPr>
          <a:lstStyle/>
          <a:p>
            <a:endParaRPr lang="en-US"/>
          </a:p>
        </p:txBody>
      </p:sp>
      <p:grpSp>
        <p:nvGrpSpPr>
          <p:cNvPr id="6" name="Group 5">
            <a:extLst>
              <a:ext uri="{FF2B5EF4-FFF2-40B4-BE49-F238E27FC236}">
                <a16:creationId xmlns:a16="http://schemas.microsoft.com/office/drawing/2014/main" id="{5BA2693B-5977-4D40-9892-AE84263062A4}"/>
              </a:ext>
            </a:extLst>
          </p:cNvPr>
          <p:cNvGrpSpPr/>
          <p:nvPr/>
        </p:nvGrpSpPr>
        <p:grpSpPr>
          <a:xfrm>
            <a:off x="1291436" y="2299849"/>
            <a:ext cx="6629400" cy="4036529"/>
            <a:chOff x="762000" y="1676400"/>
            <a:chExt cx="7769225" cy="4475162"/>
          </a:xfrm>
        </p:grpSpPr>
        <p:pic>
          <p:nvPicPr>
            <p:cNvPr id="98306" name="Picture 2" descr="Ferziger2000p41-derivatives"/>
            <p:cNvPicPr>
              <a:picLocks noChangeAspect="1" noChangeArrowheads="1"/>
            </p:cNvPicPr>
            <p:nvPr/>
          </p:nvPicPr>
          <p:blipFill>
            <a:blip r:embed="rId3">
              <a:lum bright="10000"/>
            </a:blip>
            <a:srcRect/>
            <a:stretch>
              <a:fillRect/>
            </a:stretch>
          </p:blipFill>
          <p:spPr bwMode="auto">
            <a:xfrm>
              <a:off x="762000" y="1676400"/>
              <a:ext cx="7769225" cy="4475162"/>
            </a:xfrm>
            <a:prstGeom prst="rect">
              <a:avLst/>
            </a:prstGeom>
            <a:noFill/>
            <a:ln w="9525">
              <a:noFill/>
              <a:miter lim="800000"/>
              <a:headEnd/>
              <a:tailEnd/>
            </a:ln>
          </p:spPr>
        </p:pic>
        <p:sp>
          <p:nvSpPr>
            <p:cNvPr id="98308" name="Line 5"/>
            <p:cNvSpPr>
              <a:spLocks noChangeShapeType="1"/>
            </p:cNvSpPr>
            <p:nvPr/>
          </p:nvSpPr>
          <p:spPr bwMode="auto">
            <a:xfrm flipH="1" flipV="1">
              <a:off x="1981200" y="2667000"/>
              <a:ext cx="3252788" cy="476250"/>
            </a:xfrm>
            <a:prstGeom prst="line">
              <a:avLst/>
            </a:prstGeom>
            <a:noFill/>
            <a:ln w="76200">
              <a:solidFill>
                <a:srgbClr val="FF301B"/>
              </a:solidFill>
              <a:round/>
              <a:headEnd/>
              <a:tailEnd/>
            </a:ln>
          </p:spPr>
          <p:txBody>
            <a:bodyPr wrap="none" anchor="ctr">
              <a:prstTxWarp prst="textNoShape">
                <a:avLst/>
              </a:prstTxWarp>
            </a:bodyPr>
            <a:lstStyle/>
            <a:p>
              <a:endParaRPr lang="en-US"/>
            </a:p>
          </p:txBody>
        </p:sp>
        <p:sp>
          <p:nvSpPr>
            <p:cNvPr id="98309" name="Oval 6"/>
            <p:cNvSpPr>
              <a:spLocks noChangeArrowheads="1"/>
            </p:cNvSpPr>
            <p:nvPr/>
          </p:nvSpPr>
          <p:spPr bwMode="auto">
            <a:xfrm>
              <a:off x="2133600" y="2057400"/>
              <a:ext cx="838200" cy="381000"/>
            </a:xfrm>
            <a:prstGeom prst="ellipse">
              <a:avLst/>
            </a:prstGeom>
            <a:noFill/>
            <a:ln w="28575">
              <a:solidFill>
                <a:srgbClr val="FF301B"/>
              </a:solidFill>
              <a:round/>
              <a:headEnd/>
              <a:tailEnd/>
            </a:ln>
          </p:spPr>
          <p:txBody>
            <a:bodyPr wrap="none" anchor="ctr">
              <a:prstTxWarp prst="textNoShape">
                <a:avLst/>
              </a:prstTxWarp>
            </a:bodyPr>
            <a:lstStyle/>
            <a:p>
              <a:endParaRPr lang="en-US"/>
            </a:p>
          </p:txBody>
        </p:sp>
        <p:sp>
          <p:nvSpPr>
            <p:cNvPr id="98310" name="Line 7"/>
            <p:cNvSpPr>
              <a:spLocks noChangeShapeType="1"/>
            </p:cNvSpPr>
            <p:nvPr/>
          </p:nvSpPr>
          <p:spPr bwMode="auto">
            <a:xfrm>
              <a:off x="2286000" y="3048000"/>
              <a:ext cx="3729038" cy="284162"/>
            </a:xfrm>
            <a:prstGeom prst="line">
              <a:avLst/>
            </a:prstGeom>
            <a:noFill/>
            <a:ln w="57150">
              <a:solidFill>
                <a:srgbClr val="423BFF"/>
              </a:solidFill>
              <a:prstDash val="dash"/>
              <a:round/>
              <a:headEnd/>
              <a:tailEnd/>
            </a:ln>
          </p:spPr>
          <p:txBody>
            <a:bodyPr wrap="none" anchor="ctr">
              <a:prstTxWarp prst="textNoShape">
                <a:avLst/>
              </a:prstTxWarp>
            </a:bodyPr>
            <a:lstStyle/>
            <a:p>
              <a:endParaRPr lang="en-US"/>
            </a:p>
          </p:txBody>
        </p:sp>
        <p:sp>
          <p:nvSpPr>
            <p:cNvPr id="98312" name="Oval 9"/>
            <p:cNvSpPr>
              <a:spLocks noChangeArrowheads="1"/>
            </p:cNvSpPr>
            <p:nvPr/>
          </p:nvSpPr>
          <p:spPr bwMode="auto">
            <a:xfrm>
              <a:off x="3733800" y="2819400"/>
              <a:ext cx="273050" cy="266700"/>
            </a:xfrm>
            <a:prstGeom prst="ellipse">
              <a:avLst/>
            </a:prstGeom>
            <a:noFill/>
            <a:ln w="76200">
              <a:solidFill>
                <a:srgbClr val="020000"/>
              </a:solidFill>
              <a:round/>
              <a:headEnd/>
              <a:tailEnd/>
            </a:ln>
          </p:spPr>
          <p:txBody>
            <a:bodyPr wrap="none" anchor="ctr">
              <a:prstTxWarp prst="textNoShape">
                <a:avLst/>
              </a:prstTxWarp>
            </a:bodyPr>
            <a:lstStyle/>
            <a:p>
              <a:endParaRPr lang="en-US"/>
            </a:p>
          </p:txBody>
        </p:sp>
      </p:grpSp>
      <p:sp>
        <p:nvSpPr>
          <p:cNvPr id="4" name="Slide Number Placeholder 3"/>
          <p:cNvSpPr>
            <a:spLocks noGrp="1"/>
          </p:cNvSpPr>
          <p:nvPr>
            <p:ph type="sldNum" sz="quarter" idx="12"/>
          </p:nvPr>
        </p:nvSpPr>
        <p:spPr/>
        <p:txBody>
          <a:bodyPr/>
          <a:lstStyle/>
          <a:p>
            <a:fld id="{39905DBF-68C3-0445-8270-DB23A15D2AE4}" type="slidenum">
              <a:rPr lang="en-US" smtClean="0"/>
              <a:pPr/>
              <a:t>12</a:t>
            </a:fld>
            <a:endParaRPr lang="en-US"/>
          </a:p>
        </p:txBody>
      </p:sp>
      <p:sp>
        <p:nvSpPr>
          <p:cNvPr id="5" name="Footer Placeholder 4">
            <a:extLst>
              <a:ext uri="{FF2B5EF4-FFF2-40B4-BE49-F238E27FC236}">
                <a16:creationId xmlns:a16="http://schemas.microsoft.com/office/drawing/2014/main" id="{CF3D8634-352B-8B4B-A58F-28FDC61BE542}"/>
              </a:ext>
            </a:extLst>
          </p:cNvPr>
          <p:cNvSpPr>
            <a:spLocks noGrp="1"/>
          </p:cNvSpPr>
          <p:nvPr>
            <p:ph type="ftr" sz="quarter" idx="11"/>
          </p:nvPr>
        </p:nvSpPr>
        <p:spPr/>
        <p:txBody>
          <a:bodyPr/>
          <a:lstStyle/>
          <a:p>
            <a:pPr>
              <a:defRPr/>
            </a:pPr>
            <a:r>
              <a:rPr lang="nl-NL"/>
              <a:t>PHYS 8750 - Fall 2020</a:t>
            </a: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FABDF09-E880-7745-9A13-AD606A53D564}"/>
                  </a:ext>
                </a:extLst>
              </p:cNvPr>
              <p:cNvSpPr txBox="1"/>
              <p:nvPr/>
            </p:nvSpPr>
            <p:spPr>
              <a:xfrm>
                <a:off x="228600" y="1477345"/>
                <a:ext cx="3672491" cy="674287"/>
              </a:xfrm>
              <a:prstGeom prst="rect">
                <a:avLst/>
              </a:prstGeom>
              <a:noFill/>
              <a:ln>
                <a:solidFill>
                  <a:schemeClr val="accent6">
                    <a:lumMod val="75000"/>
                  </a:schemeClr>
                </a:solidFill>
              </a:ln>
            </p:spPr>
            <p:txBody>
              <a:bodyPr wrap="square" lIns="0" tIns="0" rIns="0" bIns="0" rtlCol="0">
                <a:spAutoFit/>
              </a:bodyPr>
              <a:lstStyle/>
              <a:p>
                <a:pPr>
                  <a:spcBef>
                    <a:spcPts val="600"/>
                  </a:spcBef>
                  <a:spcAft>
                    <a:spcPts val="600"/>
                  </a:spcAft>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𝜕𝜓</m:t>
                          </m:r>
                        </m:num>
                        <m:den>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den>
                      </m:f>
                      <m:func>
                        <m:funcPr>
                          <m:ctrlPr>
                            <a:rPr lang="en-US" sz="2000" i="1" smtClean="0">
                              <a:latin typeface="Cambria Math" panose="02040503050406030204" pitchFamily="18" charset="0"/>
                            </a:rPr>
                          </m:ctrlPr>
                        </m:funcPr>
                        <m:fName>
                          <m:r>
                            <a:rPr lang="en-US" sz="2000" b="0" i="1" smtClean="0">
                              <a:latin typeface="Cambria Math" panose="02040503050406030204" pitchFamily="18" charset="0"/>
                            </a:rPr>
                            <m:t>=</m:t>
                          </m:r>
                          <m:limLow>
                            <m:limLowPr>
                              <m:ctrlPr>
                                <a:rPr lang="en-US" sz="2000" i="1" smtClean="0">
                                  <a:latin typeface="Cambria Math" panose="02040503050406030204" pitchFamily="18" charset="0"/>
                                </a:rPr>
                              </m:ctrlPr>
                            </m:limLowPr>
                            <m:e>
                              <m:r>
                                <m:rPr>
                                  <m:sty m:val="p"/>
                                </m:rPr>
                                <a:rPr lang="en-US" sz="2000" i="0" smtClean="0">
                                  <a:latin typeface="Cambria Math" panose="02040503050406030204" pitchFamily="18" charset="0"/>
                                </a:rPr>
                                <m:t>lim</m:t>
                              </m:r>
                            </m:e>
                            <m:lim>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→0</m:t>
                              </m:r>
                            </m:lim>
                          </m:limLow>
                        </m:fName>
                        <m:e>
                          <m:f>
                            <m:fPr>
                              <m:ctrlPr>
                                <a:rPr lang="en-US" sz="2000" i="1" smtClean="0">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𝜓</m:t>
                              </m:r>
                              <m:d>
                                <m:dPr>
                                  <m:ctrlPr>
                                    <a:rPr lang="en-US" sz="2000" b="0" i="1" smtClean="0">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𝑥</m:t>
                                  </m:r>
                                </m:e>
                              </m:d>
                              <m:r>
                                <a:rPr lang="en-US" sz="2000" b="0" i="1" smtClean="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𝜓</m:t>
                              </m:r>
                              <m:d>
                                <m:dPr>
                                  <m:ctrlPr>
                                    <a:rPr lang="en-US" sz="2000" i="1">
                                      <a:latin typeface="Cambria Math" panose="02040503050406030204" pitchFamily="18" charset="0"/>
                                    </a:rPr>
                                  </m:ctrlPr>
                                </m:dPr>
                                <m:e>
                                  <m:r>
                                    <a:rPr lang="en-US" sz="2000" b="0" i="1" smtClean="0">
                                      <a:latin typeface="Cambria Math" panose="02040503050406030204" pitchFamily="18" charset="0"/>
                                    </a:rPr>
                                    <m:t>𝑥</m:t>
                                  </m:r>
                                </m:e>
                              </m:d>
                            </m:num>
                            <m:den>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den>
                          </m:f>
                        </m:e>
                      </m:func>
                    </m:oMath>
                  </m:oMathPara>
                </a14:m>
                <a:endParaRPr lang="en-US" sz="2000" dirty="0"/>
              </a:p>
            </p:txBody>
          </p:sp>
        </mc:Choice>
        <mc:Fallback xmlns="">
          <p:sp>
            <p:nvSpPr>
              <p:cNvPr id="15" name="TextBox 14">
                <a:extLst>
                  <a:ext uri="{FF2B5EF4-FFF2-40B4-BE49-F238E27FC236}">
                    <a16:creationId xmlns:a16="http://schemas.microsoft.com/office/drawing/2014/main" id="{AFABDF09-E880-7745-9A13-AD606A53D564}"/>
                  </a:ext>
                </a:extLst>
              </p:cNvPr>
              <p:cNvSpPr txBox="1">
                <a:spLocks noRot="1" noChangeAspect="1" noMove="1" noResize="1" noEditPoints="1" noAdjustHandles="1" noChangeArrowheads="1" noChangeShapeType="1" noTextEdit="1"/>
              </p:cNvSpPr>
              <p:nvPr/>
            </p:nvSpPr>
            <p:spPr>
              <a:xfrm>
                <a:off x="228600" y="1477345"/>
                <a:ext cx="3672491" cy="674287"/>
              </a:xfrm>
              <a:prstGeom prst="rect">
                <a:avLst/>
              </a:prstGeom>
              <a:blipFill>
                <a:blip r:embed="rId4"/>
                <a:stretch>
                  <a:fillRect/>
                </a:stretch>
              </a:blipFill>
              <a:ln>
                <a:solidFill>
                  <a:schemeClr val="accent6">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492AEAB-D443-D54F-AB94-1271B7943088}"/>
                  </a:ext>
                </a:extLst>
              </p:cNvPr>
              <p:cNvSpPr txBox="1"/>
              <p:nvPr/>
            </p:nvSpPr>
            <p:spPr>
              <a:xfrm>
                <a:off x="5319109" y="1469907"/>
                <a:ext cx="3672491" cy="681725"/>
              </a:xfrm>
              <a:prstGeom prst="rect">
                <a:avLst/>
              </a:prstGeom>
              <a:noFill/>
              <a:ln>
                <a:solidFill>
                  <a:schemeClr val="accent6">
                    <a:lumMod val="75000"/>
                  </a:schemeClr>
                </a:solidFill>
              </a:ln>
            </p:spPr>
            <p:txBody>
              <a:bodyPr wrap="square" lIns="0" tIns="0" rIns="0" bIns="0" rtlCol="0">
                <a:spAutoFit/>
              </a:bodyPr>
              <a:lstStyle/>
              <a:p>
                <a:pPr>
                  <a:spcBef>
                    <a:spcPts val="600"/>
                  </a:spcBef>
                  <a:spcAft>
                    <a:spcPts val="600"/>
                  </a:spcAft>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𝜕𝜓</m:t>
                          </m:r>
                        </m:num>
                        <m:den>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den>
                      </m:f>
                      <m:func>
                        <m:funcPr>
                          <m:ctrlPr>
                            <a:rPr lang="en-US" sz="2000" i="1" smtClean="0">
                              <a:latin typeface="Cambria Math" panose="02040503050406030204" pitchFamily="18" charset="0"/>
                            </a:rPr>
                          </m:ctrlPr>
                        </m:funcPr>
                        <m:fName>
                          <m:r>
                            <a:rPr lang="en-US" sz="2000" b="0" i="1" smtClean="0">
                              <a:latin typeface="Cambria Math" panose="02040503050406030204" pitchFamily="18" charset="0"/>
                              <a:ea typeface="Cambria Math" panose="02040503050406030204" pitchFamily="18" charset="0"/>
                            </a:rPr>
                            <m:t>≈</m:t>
                          </m:r>
                        </m:fName>
                        <m:e>
                          <m:f>
                            <m:fPr>
                              <m:ctrlPr>
                                <a:rPr lang="en-US" sz="2000" i="1" smtClean="0">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𝜓</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Sub>
                                </m:e>
                              </m:d>
                              <m:r>
                                <a:rPr lang="en-US" sz="2000" b="0" i="1" smtClean="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𝜓</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r>
                                        <a:rPr lang="en-US" sz="2000" b="0" i="1" smtClean="0">
                                          <a:latin typeface="Cambria Math" panose="02040503050406030204" pitchFamily="18" charset="0"/>
                                        </a:rPr>
                                        <m:t>−1</m:t>
                                      </m:r>
                                    </m:sub>
                                  </m:sSub>
                                </m:e>
                              </m:d>
                            </m:num>
                            <m:den>
                              <m:r>
                                <a:rPr lang="en-US" sz="2000" b="0" i="1" smtClean="0">
                                  <a:latin typeface="Cambria Math" panose="02040503050406030204" pitchFamily="18" charset="0"/>
                                </a:rPr>
                                <m:t>2</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den>
                          </m:f>
                        </m:e>
                      </m:func>
                    </m:oMath>
                  </m:oMathPara>
                </a14:m>
                <a:endParaRPr lang="en-US" sz="2000" dirty="0"/>
              </a:p>
            </p:txBody>
          </p:sp>
        </mc:Choice>
        <mc:Fallback xmlns="">
          <p:sp>
            <p:nvSpPr>
              <p:cNvPr id="16" name="TextBox 15">
                <a:extLst>
                  <a:ext uri="{FF2B5EF4-FFF2-40B4-BE49-F238E27FC236}">
                    <a16:creationId xmlns:a16="http://schemas.microsoft.com/office/drawing/2014/main" id="{9492AEAB-D443-D54F-AB94-1271B7943088}"/>
                  </a:ext>
                </a:extLst>
              </p:cNvPr>
              <p:cNvSpPr txBox="1">
                <a:spLocks noRot="1" noChangeAspect="1" noMove="1" noResize="1" noEditPoints="1" noAdjustHandles="1" noChangeArrowheads="1" noChangeShapeType="1" noTextEdit="1"/>
              </p:cNvSpPr>
              <p:nvPr/>
            </p:nvSpPr>
            <p:spPr>
              <a:xfrm>
                <a:off x="5319109" y="1469907"/>
                <a:ext cx="3672491" cy="681725"/>
              </a:xfrm>
              <a:prstGeom prst="rect">
                <a:avLst/>
              </a:prstGeom>
              <a:blipFill>
                <a:blip r:embed="rId5"/>
                <a:stretch>
                  <a:fillRect t="-1818"/>
                </a:stretch>
              </a:blipFill>
              <a:ln>
                <a:solidFill>
                  <a:schemeClr val="accent6">
                    <a:lumMod val="75000"/>
                  </a:schemeClr>
                </a:solidFill>
              </a:ln>
            </p:spPr>
            <p:txBody>
              <a:bodyPr/>
              <a:lstStyle/>
              <a:p>
                <a:r>
                  <a:rPr lang="en-US">
                    <a:noFill/>
                  </a:rPr>
                  <a:t> </a:t>
                </a:r>
              </a:p>
            </p:txBody>
          </p:sp>
        </mc:Fallback>
      </mc:AlternateContent>
      <p:sp>
        <p:nvSpPr>
          <p:cNvPr id="17" name="Right Arrow 16">
            <a:extLst>
              <a:ext uri="{FF2B5EF4-FFF2-40B4-BE49-F238E27FC236}">
                <a16:creationId xmlns:a16="http://schemas.microsoft.com/office/drawing/2014/main" id="{7D23566B-94D0-A545-A409-68FA0BEDE2C9}"/>
              </a:ext>
            </a:extLst>
          </p:cNvPr>
          <p:cNvSpPr/>
          <p:nvPr/>
        </p:nvSpPr>
        <p:spPr>
          <a:xfrm>
            <a:off x="4225136" y="1735334"/>
            <a:ext cx="762000" cy="13279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7809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2866" y="761647"/>
            <a:ext cx="2362200" cy="990600"/>
          </a:xfrm>
        </p:spPr>
        <p:txBody>
          <a:bodyPr/>
          <a:lstStyle/>
          <a:p>
            <a:r>
              <a:rPr lang="en-US" dirty="0"/>
              <a:t>PHYS 8750</a:t>
            </a:r>
            <a:br>
              <a:rPr lang="en-US" dirty="0"/>
            </a:br>
            <a:endParaRPr lang="en-US" dirty="0"/>
          </a:p>
        </p:txBody>
      </p:sp>
      <p:sp>
        <p:nvSpPr>
          <p:cNvPr id="7" name="Text Placeholder 6"/>
          <p:cNvSpPr>
            <a:spLocks noGrp="1"/>
          </p:cNvSpPr>
          <p:nvPr>
            <p:ph type="body" idx="2"/>
          </p:nvPr>
        </p:nvSpPr>
        <p:spPr>
          <a:xfrm>
            <a:off x="303731" y="1752600"/>
            <a:ext cx="2362200" cy="3916363"/>
          </a:xfrm>
        </p:spPr>
        <p:txBody>
          <a:bodyPr>
            <a:normAutofit/>
          </a:bodyPr>
          <a:lstStyle/>
          <a:p>
            <a:r>
              <a:rPr lang="en-US" sz="2000" dirty="0"/>
              <a:t>9:30 – 10:45 AM</a:t>
            </a:r>
          </a:p>
          <a:p>
            <a:r>
              <a:rPr lang="en-US" sz="2000" dirty="0" err="1"/>
              <a:t>Tuesday,Thursday</a:t>
            </a:r>
            <a:br>
              <a:rPr lang="en-US" sz="2000" dirty="0"/>
            </a:br>
            <a:r>
              <a:rPr lang="en-US" sz="2000" dirty="0"/>
              <a:t>2020</a:t>
            </a:r>
          </a:p>
          <a:p>
            <a:r>
              <a:rPr lang="en-US" sz="2000" dirty="0"/>
              <a:t>Class #1</a:t>
            </a:r>
          </a:p>
        </p:txBody>
      </p:sp>
      <p:sp>
        <p:nvSpPr>
          <p:cNvPr id="6" name="Content Placeholder 5"/>
          <p:cNvSpPr>
            <a:spLocks noGrp="1"/>
          </p:cNvSpPr>
          <p:nvPr>
            <p:ph sz="quarter" idx="1"/>
          </p:nvPr>
        </p:nvSpPr>
        <p:spPr>
          <a:xfrm>
            <a:off x="3124201" y="647700"/>
            <a:ext cx="5867400" cy="5562600"/>
          </a:xfrm>
        </p:spPr>
        <p:txBody>
          <a:bodyPr>
            <a:normAutofit fontScale="85000" lnSpcReduction="20000"/>
          </a:bodyPr>
          <a:lstStyle/>
          <a:p>
            <a:pPr marL="0" indent="0" algn="ctr">
              <a:buNone/>
            </a:pPr>
            <a:r>
              <a:rPr lang="en-US" b="1" dirty="0"/>
              <a:t>Outline</a:t>
            </a:r>
            <a:endParaRPr lang="en-US" dirty="0"/>
          </a:p>
          <a:p>
            <a:r>
              <a:rPr lang="en-US" dirty="0"/>
              <a:t>1) </a:t>
            </a:r>
            <a:r>
              <a:rPr lang="en-US" dirty="0">
                <a:solidFill>
                  <a:schemeClr val="accent6">
                    <a:lumMod val="50000"/>
                  </a:schemeClr>
                </a:solidFill>
              </a:rPr>
              <a:t>Introduction</a:t>
            </a:r>
          </a:p>
          <a:p>
            <a:pPr marL="0" indent="0">
              <a:buNone/>
            </a:pPr>
            <a:endParaRPr lang="en-US" dirty="0"/>
          </a:p>
          <a:p>
            <a:pPr>
              <a:lnSpc>
                <a:spcPct val="50000"/>
              </a:lnSpc>
            </a:pPr>
            <a:r>
              <a:rPr lang="en-US" dirty="0"/>
              <a:t>2) </a:t>
            </a:r>
            <a:r>
              <a:rPr lang="en-US" dirty="0">
                <a:solidFill>
                  <a:schemeClr val="accent6">
                    <a:lumMod val="50000"/>
                  </a:schemeClr>
                </a:solidFill>
              </a:rPr>
              <a:t>Terminology and basics</a:t>
            </a:r>
            <a:r>
              <a:rPr lang="en-US" dirty="0"/>
              <a:t> </a:t>
            </a:r>
            <a:br>
              <a:rPr lang="en-US" dirty="0"/>
            </a:br>
            <a:r>
              <a:rPr lang="en-US" dirty="0"/>
              <a:t>      </a:t>
            </a:r>
          </a:p>
          <a:p>
            <a:pPr marL="0" indent="0">
              <a:buNone/>
            </a:pPr>
            <a:r>
              <a:rPr lang="en-US" dirty="0"/>
              <a:t>	ODE vs. PDE</a:t>
            </a:r>
          </a:p>
          <a:p>
            <a:pPr marL="0" indent="0">
              <a:buNone/>
            </a:pPr>
            <a:r>
              <a:rPr lang="en-US" dirty="0"/>
              <a:t>         	Order of PDE</a:t>
            </a:r>
          </a:p>
          <a:p>
            <a:pPr marL="0" indent="0">
              <a:buNone/>
            </a:pPr>
            <a:r>
              <a:rPr lang="en-US" dirty="0"/>
              <a:t>         	Linear vs. nonlinear</a:t>
            </a:r>
          </a:p>
          <a:p>
            <a:pPr marL="0" indent="0">
              <a:buNone/>
            </a:pPr>
            <a:r>
              <a:rPr lang="en-US" dirty="0"/>
              <a:t>         	Types of equations</a:t>
            </a:r>
          </a:p>
          <a:p>
            <a:pPr marL="0" indent="0">
              <a:buNone/>
            </a:pPr>
            <a:endParaRPr lang="en-US" dirty="0"/>
          </a:p>
          <a:p>
            <a:r>
              <a:rPr lang="en-US" dirty="0"/>
              <a:t>3) </a:t>
            </a:r>
            <a:r>
              <a:rPr lang="en-US" dirty="0">
                <a:solidFill>
                  <a:schemeClr val="accent6">
                    <a:lumMod val="50000"/>
                  </a:schemeClr>
                </a:solidFill>
              </a:rPr>
              <a:t>Numerical Scheme</a:t>
            </a:r>
          </a:p>
          <a:p>
            <a:pPr marL="0" indent="0">
              <a:buNone/>
            </a:pPr>
            <a:r>
              <a:rPr lang="en-US" dirty="0"/>
              <a:t>	Forward/backward/leapfrog</a:t>
            </a:r>
          </a:p>
          <a:p>
            <a:pPr marL="0" indent="0">
              <a:buNone/>
            </a:pPr>
            <a:r>
              <a:rPr lang="en-US" dirty="0"/>
              <a:t>	Upstream/downstream/center space</a:t>
            </a:r>
          </a:p>
          <a:p>
            <a:pPr marL="0" indent="0">
              <a:buNone/>
            </a:pPr>
            <a:endParaRPr lang="en-US" dirty="0"/>
          </a:p>
          <a:p>
            <a:pPr>
              <a:spcBef>
                <a:spcPts val="1224"/>
              </a:spcBef>
            </a:pPr>
            <a:r>
              <a:rPr lang="en-US" dirty="0"/>
              <a:t>4) </a:t>
            </a:r>
            <a:r>
              <a:rPr lang="en-US" dirty="0">
                <a:solidFill>
                  <a:schemeClr val="accent6">
                    <a:lumMod val="50000"/>
                  </a:schemeClr>
                </a:solidFill>
              </a:rPr>
              <a:t>Criteria to evaluate</a:t>
            </a:r>
            <a:br>
              <a:rPr lang="en-US" dirty="0"/>
            </a:br>
            <a:r>
              <a:rPr lang="en-US" dirty="0"/>
              <a:t>     	Stability; accuracy; convergence; consistency</a:t>
            </a:r>
          </a:p>
        </p:txBody>
      </p:sp>
      <p:sp>
        <p:nvSpPr>
          <p:cNvPr id="4" name="Slide Number Placeholder 3"/>
          <p:cNvSpPr>
            <a:spLocks noGrp="1"/>
          </p:cNvSpPr>
          <p:nvPr>
            <p:ph type="sldNum" sz="quarter" idx="12"/>
          </p:nvPr>
        </p:nvSpPr>
        <p:spPr/>
        <p:txBody>
          <a:bodyPr/>
          <a:lstStyle/>
          <a:p>
            <a:r>
              <a:rPr lang="en-US" dirty="0"/>
              <a:t>2</a:t>
            </a:r>
          </a:p>
        </p:txBody>
      </p:sp>
      <p:sp>
        <p:nvSpPr>
          <p:cNvPr id="2" name="Date Placeholder 1"/>
          <p:cNvSpPr>
            <a:spLocks noGrp="1"/>
          </p:cNvSpPr>
          <p:nvPr>
            <p:ph type="dt" sz="half" idx="10"/>
          </p:nvPr>
        </p:nvSpPr>
        <p:spPr/>
        <p:txBody>
          <a:bodyPr/>
          <a:lstStyle/>
          <a:p>
            <a:pPr>
              <a:defRPr/>
            </a:pPr>
            <a:r>
              <a:rPr lang="en-US"/>
              <a:t>8/20/2020</a:t>
            </a:r>
          </a:p>
        </p:txBody>
      </p:sp>
      <p:sp>
        <p:nvSpPr>
          <p:cNvPr id="8" name="Footer Placeholder 7">
            <a:extLst>
              <a:ext uri="{FF2B5EF4-FFF2-40B4-BE49-F238E27FC236}">
                <a16:creationId xmlns:a16="http://schemas.microsoft.com/office/drawing/2014/main" id="{4F191CB3-E4AE-684D-BE6A-3C6BBE97E56C}"/>
              </a:ext>
            </a:extLst>
          </p:cNvPr>
          <p:cNvSpPr>
            <a:spLocks noGrp="1"/>
          </p:cNvSpPr>
          <p:nvPr>
            <p:ph type="ftr" sz="quarter" idx="11"/>
          </p:nvPr>
        </p:nvSpPr>
        <p:spPr/>
        <p:txBody>
          <a:bodyPr/>
          <a:lstStyle/>
          <a:p>
            <a:pPr>
              <a:defRPr/>
            </a:pPr>
            <a:r>
              <a:rPr lang="nl-NL"/>
              <a:t>PHYS 8750 - Fall 2020</a:t>
            </a:r>
            <a:endParaRPr lang="en-US"/>
          </a:p>
        </p:txBody>
      </p:sp>
    </p:spTree>
    <p:extLst>
      <p:ext uri="{BB962C8B-B14F-4D97-AF65-F5344CB8AC3E}">
        <p14:creationId xmlns:p14="http://schemas.microsoft.com/office/powerpoint/2010/main" val="413333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r>
              <a:rPr lang="en-US"/>
              <a:t>8/20/2020</a:t>
            </a:r>
            <a:endParaRPr lang="en-US" dirty="0"/>
          </a:p>
        </p:txBody>
      </p:sp>
      <p:sp>
        <p:nvSpPr>
          <p:cNvPr id="11" name="TextBox 10"/>
          <p:cNvSpPr txBox="1"/>
          <p:nvPr/>
        </p:nvSpPr>
        <p:spPr>
          <a:xfrm>
            <a:off x="139536" y="152400"/>
            <a:ext cx="8864927" cy="461665"/>
          </a:xfrm>
          <a:prstGeom prst="rect">
            <a:avLst/>
          </a:prstGeom>
          <a:solidFill>
            <a:schemeClr val="bg1"/>
          </a:solidFill>
          <a:ln>
            <a:solidFill>
              <a:srgbClr val="3366FF"/>
            </a:solidFill>
          </a:ln>
        </p:spPr>
        <p:txBody>
          <a:bodyPr wrap="none" rtlCol="0">
            <a:spAutoFit/>
          </a:bodyPr>
          <a:lstStyle/>
          <a:p>
            <a:r>
              <a:rPr lang="en-US" dirty="0">
                <a:latin typeface="+mn-lt"/>
              </a:rPr>
              <a:t>Our world consists of ordinary and partial differential equations</a:t>
            </a:r>
          </a:p>
        </p:txBody>
      </p:sp>
      <p:sp>
        <p:nvSpPr>
          <p:cNvPr id="2" name="Slide Number Placeholder 1"/>
          <p:cNvSpPr>
            <a:spLocks noGrp="1"/>
          </p:cNvSpPr>
          <p:nvPr>
            <p:ph type="sldNum" sz="quarter" idx="12"/>
          </p:nvPr>
        </p:nvSpPr>
        <p:spPr/>
        <p:txBody>
          <a:bodyPr/>
          <a:lstStyle/>
          <a:p>
            <a:fld id="{B91A729D-F1A8-6B45-A5E7-FDC85B8DA35C}" type="slidenum">
              <a:rPr lang="en-US" smtClean="0"/>
              <a:pPr/>
              <a:t>3</a:t>
            </a:fld>
            <a:endParaRPr lang="en-US"/>
          </a:p>
        </p:txBody>
      </p:sp>
      <p:sp>
        <p:nvSpPr>
          <p:cNvPr id="5" name="Footer Placeholder 4">
            <a:extLst>
              <a:ext uri="{FF2B5EF4-FFF2-40B4-BE49-F238E27FC236}">
                <a16:creationId xmlns:a16="http://schemas.microsoft.com/office/drawing/2014/main" id="{162988F3-24B5-4047-B2DC-07E725AAD627}"/>
              </a:ext>
            </a:extLst>
          </p:cNvPr>
          <p:cNvSpPr>
            <a:spLocks noGrp="1"/>
          </p:cNvSpPr>
          <p:nvPr>
            <p:ph type="ftr" sz="quarter" idx="11"/>
          </p:nvPr>
        </p:nvSpPr>
        <p:spPr/>
        <p:txBody>
          <a:bodyPr/>
          <a:lstStyle/>
          <a:p>
            <a:pPr>
              <a:defRPr/>
            </a:pPr>
            <a:r>
              <a:rPr lang="nl-NL" dirty="0"/>
              <a:t>PHYS 8750 - </a:t>
            </a:r>
            <a:r>
              <a:rPr lang="nl-NL" dirty="0" err="1"/>
              <a:t>Fall</a:t>
            </a:r>
            <a:r>
              <a:rPr lang="nl-NL" dirty="0"/>
              <a:t> 2020</a:t>
            </a:r>
            <a:endParaRPr lang="en-US" dirty="0"/>
          </a:p>
        </p:txBody>
      </p:sp>
      <p:sp>
        <p:nvSpPr>
          <p:cNvPr id="4" name="TextBox 3">
            <a:extLst>
              <a:ext uri="{FF2B5EF4-FFF2-40B4-BE49-F238E27FC236}">
                <a16:creationId xmlns:a16="http://schemas.microsoft.com/office/drawing/2014/main" id="{E7A76E79-50E4-8A44-8FD2-F6F0C2E5FB65}"/>
              </a:ext>
            </a:extLst>
          </p:cNvPr>
          <p:cNvSpPr txBox="1"/>
          <p:nvPr/>
        </p:nvSpPr>
        <p:spPr>
          <a:xfrm>
            <a:off x="83257" y="561716"/>
            <a:ext cx="4686300" cy="461665"/>
          </a:xfrm>
          <a:prstGeom prst="rect">
            <a:avLst/>
          </a:prstGeom>
          <a:noFill/>
        </p:spPr>
        <p:txBody>
          <a:bodyPr wrap="square" rtlCol="0">
            <a:spAutoFit/>
          </a:bodyPr>
          <a:lstStyle/>
          <a:p>
            <a:r>
              <a:rPr lang="en-US" dirty="0">
                <a:solidFill>
                  <a:srgbClr val="7030A0"/>
                </a:solidFill>
              </a:rPr>
              <a:t>Wave equations: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A7D44A2-AE8F-AF4F-86BC-2713CC801AED}"/>
                  </a:ext>
                </a:extLst>
              </p:cNvPr>
              <p:cNvSpPr txBox="1"/>
              <p:nvPr/>
            </p:nvSpPr>
            <p:spPr>
              <a:xfrm>
                <a:off x="990600" y="1131808"/>
                <a:ext cx="1929631" cy="58528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𝜕𝜓</m:t>
                          </m:r>
                        </m:num>
                        <m:den>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𝑡</m:t>
                          </m:r>
                        </m:den>
                      </m:f>
                      <m:r>
                        <a:rPr lang="en-US" sz="2000" b="0" i="0" smtClean="0">
                          <a:latin typeface="Cambria Math" panose="02040503050406030204" pitchFamily="18" charset="0"/>
                        </a:rPr>
                        <m:t>+</m:t>
                      </m:r>
                      <m:r>
                        <m:rPr>
                          <m:sty m:val="p"/>
                        </m:rPr>
                        <a:rPr lang="en-US" sz="2000" b="0" i="0" smtClean="0">
                          <a:latin typeface="Cambria Math" panose="02040503050406030204" pitchFamily="18" charset="0"/>
                        </a:rPr>
                        <m:t>c</m:t>
                      </m:r>
                      <m:f>
                        <m:fPr>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𝜕𝜓</m:t>
                          </m:r>
                        </m:num>
                        <m:den>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den>
                      </m:f>
                      <m:r>
                        <a:rPr lang="en-US" sz="2000" b="0" i="1" smtClean="0">
                          <a:latin typeface="Cambria Math" panose="02040503050406030204" pitchFamily="18" charset="0"/>
                          <a:ea typeface="Cambria Math" panose="02040503050406030204" pitchFamily="18" charset="0"/>
                        </a:rPr>
                        <m:t>=0</m:t>
                      </m:r>
                    </m:oMath>
                  </m:oMathPara>
                </a14:m>
                <a:endParaRPr lang="en-US" sz="2000" dirty="0"/>
              </a:p>
            </p:txBody>
          </p:sp>
        </mc:Choice>
        <mc:Fallback xmlns="">
          <p:sp>
            <p:nvSpPr>
              <p:cNvPr id="6" name="TextBox 5">
                <a:extLst>
                  <a:ext uri="{FF2B5EF4-FFF2-40B4-BE49-F238E27FC236}">
                    <a16:creationId xmlns:a16="http://schemas.microsoft.com/office/drawing/2014/main" id="{6A7D44A2-AE8F-AF4F-86BC-2713CC801AED}"/>
                  </a:ext>
                </a:extLst>
              </p:cNvPr>
              <p:cNvSpPr txBox="1">
                <a:spLocks noRot="1" noChangeAspect="1" noMove="1" noResize="1" noEditPoints="1" noAdjustHandles="1" noChangeArrowheads="1" noChangeShapeType="1" noTextEdit="1"/>
              </p:cNvSpPr>
              <p:nvPr/>
            </p:nvSpPr>
            <p:spPr>
              <a:xfrm>
                <a:off x="990600" y="1131808"/>
                <a:ext cx="1929631" cy="585288"/>
              </a:xfrm>
              <a:prstGeom prst="rect">
                <a:avLst/>
              </a:prstGeom>
              <a:blipFill>
                <a:blip r:embed="rId3"/>
                <a:stretch>
                  <a:fillRect t="-2128" b="-127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9DD00A4-4CF4-0349-BF01-6FD57A082D85}"/>
                  </a:ext>
                </a:extLst>
              </p:cNvPr>
              <p:cNvSpPr txBox="1"/>
              <p:nvPr/>
            </p:nvSpPr>
            <p:spPr>
              <a:xfrm>
                <a:off x="3214302" y="1260160"/>
                <a:ext cx="2619500" cy="307777"/>
              </a:xfrm>
              <a:prstGeom prst="rect">
                <a:avLst/>
              </a:prstGeom>
              <a:noFill/>
            </p:spPr>
            <p:txBody>
              <a:bodyPr wrap="none" lIns="0" tIns="0" rIns="0" bIns="0" rtlCol="0">
                <a:spAutoFit/>
              </a:bodyPr>
              <a:lstStyle/>
              <a:p>
                <a:r>
                  <a:rPr lang="en-US" sz="2000" dirty="0">
                    <a:latin typeface="+mn-lt"/>
                    <a:cs typeface="Times New Roman" panose="02020603050405020304" pitchFamily="18" charset="0"/>
                  </a:rPr>
                  <a:t>Solution:</a:t>
                </a:r>
                <a14:m>
                  <m:oMath xmlns:m="http://schemas.openxmlformats.org/officeDocument/2006/math">
                    <m:r>
                      <a:rPr lang="en-US" sz="2000" i="1">
                        <a:latin typeface="Cambria Math" panose="02040503050406030204" pitchFamily="18" charset="0"/>
                        <a:ea typeface="Cambria Math" panose="02040503050406030204" pitchFamily="18" charset="0"/>
                      </a:rPr>
                      <m:t>𝜓</m:t>
                    </m:r>
                    <m:r>
                      <a:rPr lang="en-US" sz="2000" b="0" i="1" smtClean="0">
                        <a:latin typeface="Cambria Math" panose="02040503050406030204" pitchFamily="18" charset="0"/>
                      </a:rPr>
                      <m:t>=</m:t>
                    </m:r>
                    <m:r>
                      <a:rPr lang="en-US" sz="2000" b="0" i="1" smtClean="0">
                        <a:latin typeface="Cambria Math" panose="02040503050406030204" pitchFamily="18" charset="0"/>
                      </a:rPr>
                      <m:t>𝑓</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𝑐𝑡</m:t>
                    </m:r>
                    <m:r>
                      <a:rPr lang="en-US" sz="2000" b="0" i="1" smtClean="0">
                        <a:latin typeface="Cambria Math" panose="02040503050406030204" pitchFamily="18" charset="0"/>
                      </a:rPr>
                      <m:t>)</m:t>
                    </m:r>
                  </m:oMath>
                </a14:m>
                <a:endParaRPr lang="en-US" sz="2000" dirty="0">
                  <a:latin typeface="Times New Roman" panose="02020603050405020304" pitchFamily="18" charset="0"/>
                  <a:cs typeface="Times New Roman" panose="02020603050405020304" pitchFamily="18" charset="0"/>
                </a:endParaRPr>
              </a:p>
            </p:txBody>
          </p:sp>
        </mc:Choice>
        <mc:Fallback xmlns="">
          <p:sp>
            <p:nvSpPr>
              <p:cNvPr id="16" name="TextBox 15">
                <a:extLst>
                  <a:ext uri="{FF2B5EF4-FFF2-40B4-BE49-F238E27FC236}">
                    <a16:creationId xmlns:a16="http://schemas.microsoft.com/office/drawing/2014/main" id="{C9DD00A4-4CF4-0349-BF01-6FD57A082D85}"/>
                  </a:ext>
                </a:extLst>
              </p:cNvPr>
              <p:cNvSpPr txBox="1">
                <a:spLocks noRot="1" noChangeAspect="1" noMove="1" noResize="1" noEditPoints="1" noAdjustHandles="1" noChangeArrowheads="1" noChangeShapeType="1" noTextEdit="1"/>
              </p:cNvSpPr>
              <p:nvPr/>
            </p:nvSpPr>
            <p:spPr>
              <a:xfrm>
                <a:off x="3214302" y="1260160"/>
                <a:ext cx="2619500" cy="307777"/>
              </a:xfrm>
              <a:prstGeom prst="rect">
                <a:avLst/>
              </a:prstGeom>
              <a:blipFill>
                <a:blip r:embed="rId4"/>
                <a:stretch>
                  <a:fillRect l="-5797" t="-20000" r="-2415" b="-48000"/>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0463F03C-91A0-A34C-A01D-6ADE570DAFFC}"/>
              </a:ext>
            </a:extLst>
          </p:cNvPr>
          <p:cNvSpPr txBox="1"/>
          <p:nvPr/>
        </p:nvSpPr>
        <p:spPr>
          <a:xfrm>
            <a:off x="38778" y="1801949"/>
            <a:ext cx="6743700" cy="461665"/>
          </a:xfrm>
          <a:prstGeom prst="rect">
            <a:avLst/>
          </a:prstGeom>
          <a:noFill/>
        </p:spPr>
        <p:txBody>
          <a:bodyPr wrap="square" rtlCol="0">
            <a:spAutoFit/>
          </a:bodyPr>
          <a:lstStyle/>
          <a:p>
            <a:r>
              <a:rPr lang="en-US" dirty="0">
                <a:solidFill>
                  <a:srgbClr val="7030A0"/>
                </a:solidFill>
              </a:rPr>
              <a:t>Heat conduction/diffusion equations:</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43E819E-B144-A349-8424-D0EB219C33BE}"/>
                  </a:ext>
                </a:extLst>
              </p:cNvPr>
              <p:cNvSpPr txBox="1"/>
              <p:nvPr/>
            </p:nvSpPr>
            <p:spPr>
              <a:xfrm>
                <a:off x="800648" y="2348467"/>
                <a:ext cx="3681585" cy="6976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𝑓</m:t>
                          </m:r>
                        </m:num>
                        <m:den>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𝑡</m:t>
                          </m:r>
                        </m:den>
                      </m:f>
                      <m:r>
                        <a:rPr lang="en-US" sz="2000" b="0" i="0" smtClean="0">
                          <a:latin typeface="Cambria Math" panose="02040503050406030204" pitchFamily="18" charset="0"/>
                        </a:rPr>
                        <m:t>=</m:t>
                      </m:r>
                      <m:r>
                        <a:rPr lang="en-US" sz="2000" b="0" i="1" smtClean="0">
                          <a:latin typeface="Cambria Math" panose="02040503050406030204" pitchFamily="18" charset="0"/>
                        </a:rPr>
                        <m:t>𝑘</m:t>
                      </m:r>
                      <m:d>
                        <m:dPr>
                          <m:ctrlPr>
                            <a:rPr lang="en-US" sz="2000" b="0" i="1" smtClean="0">
                              <a:latin typeface="Cambria Math" panose="02040503050406030204" pitchFamily="18" charset="0"/>
                            </a:rPr>
                          </m:ctrlPr>
                        </m:dPr>
                        <m:e>
                          <m:f>
                            <m:fPr>
                              <m:ctrlPr>
                                <a:rPr lang="en-US" sz="2000" i="1">
                                  <a:latin typeface="Cambria Math" panose="02040503050406030204" pitchFamily="18" charset="0"/>
                                </a:rPr>
                              </m:ctrlPr>
                            </m:fPr>
                            <m:num>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e>
                                <m:sup>
                                  <m:r>
                                    <a:rPr lang="en-US" sz="2000" i="1">
                                      <a:latin typeface="Cambria Math" panose="02040503050406030204" pitchFamily="18" charset="0"/>
                                      <a:ea typeface="Cambria Math" panose="02040503050406030204" pitchFamily="18" charset="0"/>
                                    </a:rPr>
                                    <m:t>2</m:t>
                                  </m:r>
                                </m:sup>
                              </m:sSup>
                              <m:r>
                                <a:rPr lang="en-US" sz="2000" i="1" smtClean="0">
                                  <a:latin typeface="Cambria Math" panose="02040503050406030204" pitchFamily="18" charset="0"/>
                                  <a:ea typeface="Cambria Math" panose="02040503050406030204" pitchFamily="18" charset="0"/>
                                </a:rPr>
                                <m:t>𝑓</m:t>
                              </m:r>
                            </m:num>
                            <m:den>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𝑥</m:t>
                                  </m:r>
                                </m:e>
                                <m:sup>
                                  <m:r>
                                    <a:rPr lang="en-US" sz="2000" i="1">
                                      <a:latin typeface="Cambria Math" panose="02040503050406030204" pitchFamily="18" charset="0"/>
                                      <a:ea typeface="Cambria Math" panose="02040503050406030204" pitchFamily="18" charset="0"/>
                                    </a:rPr>
                                    <m:t>2</m:t>
                                  </m:r>
                                </m:sup>
                              </m:sSup>
                            </m:den>
                          </m:f>
                          <m:r>
                            <a:rPr lang="en-US" sz="2000" b="0" i="1" smtClean="0">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e>
                                <m:sup>
                                  <m:r>
                                    <a:rPr lang="en-US" sz="2000" i="1">
                                      <a:latin typeface="Cambria Math" panose="02040503050406030204" pitchFamily="18" charset="0"/>
                                      <a:ea typeface="Cambria Math" panose="02040503050406030204" pitchFamily="18" charset="0"/>
                                    </a:rPr>
                                    <m:t>2</m:t>
                                  </m:r>
                                </m:sup>
                              </m:sSup>
                              <m:r>
                                <a:rPr lang="en-US" sz="2000" i="1" smtClean="0">
                                  <a:latin typeface="Cambria Math" panose="02040503050406030204" pitchFamily="18" charset="0"/>
                                  <a:ea typeface="Cambria Math" panose="02040503050406030204" pitchFamily="18" charset="0"/>
                                </a:rPr>
                                <m:t>𝑓</m:t>
                              </m:r>
                            </m:num>
                            <m:den>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𝑦</m:t>
                                  </m:r>
                                </m:e>
                                <m:sup>
                                  <m:r>
                                    <a:rPr lang="en-US" sz="2000" i="1">
                                      <a:latin typeface="Cambria Math" panose="02040503050406030204" pitchFamily="18" charset="0"/>
                                      <a:ea typeface="Cambria Math" panose="02040503050406030204" pitchFamily="18" charset="0"/>
                                    </a:rPr>
                                    <m:t>2</m:t>
                                  </m:r>
                                </m:sup>
                              </m:sSup>
                            </m:den>
                          </m:f>
                          <m:r>
                            <a:rPr lang="en-US" sz="2000" b="0" i="1" smtClean="0">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e>
                                <m:sup>
                                  <m:r>
                                    <a:rPr lang="en-US" sz="2000" i="1">
                                      <a:latin typeface="Cambria Math" panose="02040503050406030204" pitchFamily="18" charset="0"/>
                                      <a:ea typeface="Cambria Math" panose="02040503050406030204" pitchFamily="18" charset="0"/>
                                    </a:rPr>
                                    <m:t>2</m:t>
                                  </m:r>
                                </m:sup>
                              </m:sSup>
                              <m:r>
                                <a:rPr lang="en-US" sz="2000" i="1">
                                  <a:latin typeface="Cambria Math" panose="02040503050406030204" pitchFamily="18" charset="0"/>
                                  <a:ea typeface="Cambria Math" panose="02040503050406030204" pitchFamily="18" charset="0"/>
                                </a:rPr>
                                <m:t>𝑓</m:t>
                              </m:r>
                            </m:num>
                            <m:den>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𝑧</m:t>
                                  </m:r>
                                </m:e>
                                <m:sup>
                                  <m:r>
                                    <a:rPr lang="en-US" sz="2000" i="1">
                                      <a:latin typeface="Cambria Math" panose="02040503050406030204" pitchFamily="18" charset="0"/>
                                      <a:ea typeface="Cambria Math" panose="02040503050406030204" pitchFamily="18" charset="0"/>
                                    </a:rPr>
                                    <m:t>2</m:t>
                                  </m:r>
                                </m:sup>
                              </m:sSup>
                            </m:den>
                          </m:f>
                        </m:e>
                      </m:d>
                    </m:oMath>
                  </m:oMathPara>
                </a14:m>
                <a:endParaRPr lang="en-US" sz="2000" dirty="0"/>
              </a:p>
            </p:txBody>
          </p:sp>
        </mc:Choice>
        <mc:Fallback xmlns="">
          <p:sp>
            <p:nvSpPr>
              <p:cNvPr id="20" name="TextBox 19">
                <a:extLst>
                  <a:ext uri="{FF2B5EF4-FFF2-40B4-BE49-F238E27FC236}">
                    <a16:creationId xmlns:a16="http://schemas.microsoft.com/office/drawing/2014/main" id="{D43E819E-B144-A349-8424-D0EB219C33BE}"/>
                  </a:ext>
                </a:extLst>
              </p:cNvPr>
              <p:cNvSpPr txBox="1">
                <a:spLocks noRot="1" noChangeAspect="1" noMove="1" noResize="1" noEditPoints="1" noAdjustHandles="1" noChangeArrowheads="1" noChangeShapeType="1" noTextEdit="1"/>
              </p:cNvSpPr>
              <p:nvPr/>
            </p:nvSpPr>
            <p:spPr>
              <a:xfrm>
                <a:off x="800648" y="2348467"/>
                <a:ext cx="3681585" cy="697692"/>
              </a:xfrm>
              <a:prstGeom prst="rect">
                <a:avLst/>
              </a:prstGeom>
              <a:blipFill>
                <a:blip r:embed="rId5"/>
                <a:stretch>
                  <a:fillRect b="-7143"/>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D0BE53DD-850F-7340-8870-245DBA692DA8}"/>
              </a:ext>
            </a:extLst>
          </p:cNvPr>
          <p:cNvSpPr txBox="1"/>
          <p:nvPr/>
        </p:nvSpPr>
        <p:spPr>
          <a:xfrm>
            <a:off x="38778" y="3108721"/>
            <a:ext cx="6743700" cy="461665"/>
          </a:xfrm>
          <a:prstGeom prst="rect">
            <a:avLst/>
          </a:prstGeom>
          <a:noFill/>
        </p:spPr>
        <p:txBody>
          <a:bodyPr wrap="square" rtlCol="0">
            <a:spAutoFit/>
          </a:bodyPr>
          <a:lstStyle/>
          <a:p>
            <a:r>
              <a:rPr lang="en-US" dirty="0">
                <a:solidFill>
                  <a:srgbClr val="7030A0"/>
                </a:solidFill>
              </a:rPr>
              <a:t>Laplace Equation:</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D7A6C517-FE60-9744-9375-E8D1DE98C788}"/>
                  </a:ext>
                </a:extLst>
              </p:cNvPr>
              <p:cNvSpPr txBox="1"/>
              <p:nvPr/>
            </p:nvSpPr>
            <p:spPr>
              <a:xfrm>
                <a:off x="1188237" y="3628598"/>
                <a:ext cx="2476339" cy="514436"/>
              </a:xfrm>
              <a:prstGeom prst="rect">
                <a:avLst/>
              </a:prstGeom>
              <a:noFill/>
            </p:spPr>
            <p:txBody>
              <a:bodyPr wrap="square" lIns="0" tIns="0" rIns="0" bIns="0" rtlCol="0">
                <a:spAutoFit/>
              </a:bodyPr>
              <a:lstStyle/>
              <a:p>
                <a14:m>
                  <m:oMath xmlns:m="http://schemas.openxmlformats.org/officeDocument/2006/math">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m:t>
                                </m:r>
                              </m:e>
                              <m:sup>
                                <m:r>
                                  <a:rPr lang="en-US" sz="2000" i="1">
                                    <a:latin typeface="Cambria Math" panose="02040503050406030204" pitchFamily="18" charset="0"/>
                                  </a:rPr>
                                  <m:t>2</m:t>
                                </m:r>
                              </m:sup>
                            </m:sSup>
                            <m:r>
                              <a:rPr lang="en-US" sz="2000" i="1">
                                <a:latin typeface="Cambria Math" panose="02040503050406030204" pitchFamily="18" charset="0"/>
                                <a:ea typeface="Cambria Math" panose="02040503050406030204" pitchFamily="18" charset="0"/>
                              </a:rPr>
                              <m:t>𝜓</m:t>
                            </m:r>
                          </m:num>
                          <m:den>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2</m:t>
                                </m:r>
                              </m:sup>
                            </m:sSup>
                          </m:den>
                        </m:f>
                        <m:r>
                          <a:rPr lang="en-US" sz="2000" i="1">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m:t>
                                </m:r>
                              </m:e>
                              <m:sup>
                                <m:r>
                                  <a:rPr lang="en-US" sz="2000" i="1">
                                    <a:latin typeface="Cambria Math" panose="02040503050406030204" pitchFamily="18" charset="0"/>
                                  </a:rPr>
                                  <m:t>2</m:t>
                                </m:r>
                              </m:sup>
                            </m:sSup>
                            <m:r>
                              <a:rPr lang="en-US" sz="2000" i="1">
                                <a:latin typeface="Cambria Math" panose="02040503050406030204" pitchFamily="18" charset="0"/>
                                <a:ea typeface="Cambria Math" panose="02040503050406030204" pitchFamily="18" charset="0"/>
                              </a:rPr>
                              <m:t>𝜓</m:t>
                            </m:r>
                          </m:num>
                          <m:den>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𝑦</m:t>
                                </m:r>
                              </m:e>
                              <m:sup>
                                <m:r>
                                  <a:rPr lang="en-US" sz="2000" i="1">
                                    <a:latin typeface="Cambria Math" panose="02040503050406030204" pitchFamily="18" charset="0"/>
                                  </a:rPr>
                                  <m:t>2</m:t>
                                </m:r>
                              </m:sup>
                            </m:sSup>
                          </m:den>
                        </m:f>
                        <m:r>
                          <a:rPr lang="en-US" sz="2000" i="1">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m:t>
                                </m:r>
                              </m:e>
                              <m:sup>
                                <m:r>
                                  <a:rPr lang="en-US" sz="2000" i="1">
                                    <a:latin typeface="Cambria Math" panose="02040503050406030204" pitchFamily="18" charset="0"/>
                                  </a:rPr>
                                  <m:t>2</m:t>
                                </m:r>
                              </m:sup>
                            </m:sSup>
                            <m:r>
                              <a:rPr lang="en-US" sz="2000" i="1">
                                <a:latin typeface="Cambria Math" panose="02040503050406030204" pitchFamily="18" charset="0"/>
                                <a:ea typeface="Cambria Math" panose="02040503050406030204" pitchFamily="18" charset="0"/>
                              </a:rPr>
                              <m:t>𝜓</m:t>
                            </m:r>
                          </m:num>
                          <m:den>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𝑧</m:t>
                                </m:r>
                              </m:e>
                              <m:sup>
                                <m:r>
                                  <a:rPr lang="en-US" sz="2000" i="1">
                                    <a:latin typeface="Cambria Math" panose="02040503050406030204" pitchFamily="18" charset="0"/>
                                  </a:rPr>
                                  <m:t>2</m:t>
                                </m:r>
                              </m:sup>
                            </m:sSup>
                          </m:den>
                        </m:f>
                      </m:e>
                    </m:d>
                  </m:oMath>
                </a14:m>
                <a:r>
                  <a:rPr lang="en-US" sz="2000" i="1" dirty="0">
                    <a:latin typeface="Cambria Math" panose="02040503050406030204" pitchFamily="18" charset="0"/>
                  </a:rPr>
                  <a:t>=</a:t>
                </a:r>
                <a:r>
                  <a:rPr lang="en-US" sz="2000" dirty="0">
                    <a:latin typeface="Cambria Math" panose="02040503050406030204" pitchFamily="18" charset="0"/>
                  </a:rPr>
                  <a:t>0</a:t>
                </a:r>
              </a:p>
            </p:txBody>
          </p:sp>
        </mc:Choice>
        <mc:Fallback xmlns="">
          <p:sp>
            <p:nvSpPr>
              <p:cNvPr id="23" name="TextBox 22">
                <a:extLst>
                  <a:ext uri="{FF2B5EF4-FFF2-40B4-BE49-F238E27FC236}">
                    <a16:creationId xmlns:a16="http://schemas.microsoft.com/office/drawing/2014/main" id="{D7A6C517-FE60-9744-9375-E8D1DE98C788}"/>
                  </a:ext>
                </a:extLst>
              </p:cNvPr>
              <p:cNvSpPr txBox="1">
                <a:spLocks noRot="1" noChangeAspect="1" noMove="1" noResize="1" noEditPoints="1" noAdjustHandles="1" noChangeArrowheads="1" noChangeShapeType="1" noTextEdit="1"/>
              </p:cNvSpPr>
              <p:nvPr/>
            </p:nvSpPr>
            <p:spPr>
              <a:xfrm>
                <a:off x="1188237" y="3628598"/>
                <a:ext cx="2476339" cy="514436"/>
              </a:xfrm>
              <a:prstGeom prst="rect">
                <a:avLst/>
              </a:prstGeom>
              <a:blipFill>
                <a:blip r:embed="rId6"/>
                <a:stretch>
                  <a:fillRect b="-12195"/>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0FB1334D-967C-D941-A98F-8E0A85300917}"/>
              </a:ext>
            </a:extLst>
          </p:cNvPr>
          <p:cNvSpPr txBox="1"/>
          <p:nvPr/>
        </p:nvSpPr>
        <p:spPr>
          <a:xfrm>
            <a:off x="73359" y="4488457"/>
            <a:ext cx="6743700" cy="461665"/>
          </a:xfrm>
          <a:prstGeom prst="rect">
            <a:avLst/>
          </a:prstGeom>
          <a:noFill/>
        </p:spPr>
        <p:txBody>
          <a:bodyPr wrap="square" rtlCol="0">
            <a:spAutoFit/>
          </a:bodyPr>
          <a:lstStyle/>
          <a:p>
            <a:r>
              <a:rPr lang="en-US" dirty="0">
                <a:solidFill>
                  <a:srgbClr val="7030A0"/>
                </a:solidFill>
              </a:rPr>
              <a:t>Maxwell’s Equation:</a:t>
            </a:r>
          </a:p>
        </p:txBody>
      </p:sp>
      <p:pic>
        <p:nvPicPr>
          <p:cNvPr id="25" name="Picture 24">
            <a:extLst>
              <a:ext uri="{FF2B5EF4-FFF2-40B4-BE49-F238E27FC236}">
                <a16:creationId xmlns:a16="http://schemas.microsoft.com/office/drawing/2014/main" id="{B7D4161E-B401-9041-9B2F-E5E40298AD44}"/>
              </a:ext>
            </a:extLst>
          </p:cNvPr>
          <p:cNvPicPr>
            <a:picLocks noChangeAspect="1"/>
          </p:cNvPicPr>
          <p:nvPr/>
        </p:nvPicPr>
        <p:blipFill>
          <a:blip r:embed="rId7"/>
          <a:stretch>
            <a:fillRect/>
          </a:stretch>
        </p:blipFill>
        <p:spPr>
          <a:xfrm>
            <a:off x="4443585" y="3628598"/>
            <a:ext cx="4062585" cy="2601655"/>
          </a:xfrm>
          <a:prstGeom prst="rect">
            <a:avLst/>
          </a:prstGeom>
        </p:spPr>
      </p:pic>
      <p:sp>
        <p:nvSpPr>
          <p:cNvPr id="26" name="TextBox 25">
            <a:extLst>
              <a:ext uri="{FF2B5EF4-FFF2-40B4-BE49-F238E27FC236}">
                <a16:creationId xmlns:a16="http://schemas.microsoft.com/office/drawing/2014/main" id="{1836E0A8-F046-2049-AD0B-6240DDA6E85B}"/>
              </a:ext>
            </a:extLst>
          </p:cNvPr>
          <p:cNvSpPr txBox="1"/>
          <p:nvPr/>
        </p:nvSpPr>
        <p:spPr>
          <a:xfrm>
            <a:off x="5070764" y="6650182"/>
            <a:ext cx="184731" cy="461665"/>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3109161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AutoShape 2"/>
          <p:cNvSpPr>
            <a:spLocks noChangeArrowheads="1"/>
          </p:cNvSpPr>
          <p:nvPr/>
        </p:nvSpPr>
        <p:spPr bwMode="auto">
          <a:xfrm>
            <a:off x="457200" y="1738313"/>
            <a:ext cx="8486274" cy="4384675"/>
          </a:xfrm>
          <a:prstGeom prst="roundRect">
            <a:avLst>
              <a:gd name="adj" fmla="val 16667"/>
            </a:avLst>
          </a:prstGeom>
          <a:noFill/>
          <a:ln w="9525">
            <a:solidFill>
              <a:schemeClr val="tx1"/>
            </a:solidFill>
            <a:round/>
            <a:headEnd/>
            <a:tailEnd/>
          </a:ln>
        </p:spPr>
        <p:txBody>
          <a:bodyPr wrap="none" anchor="ctr">
            <a:prstTxWarp prst="textNoShape">
              <a:avLst/>
            </a:prstTxWarp>
          </a:bodyPr>
          <a:lstStyle/>
          <a:p>
            <a:endParaRPr lang="en-US"/>
          </a:p>
        </p:txBody>
      </p:sp>
      <p:graphicFrame>
        <p:nvGraphicFramePr>
          <p:cNvPr id="56322" name="Object 2"/>
          <p:cNvGraphicFramePr>
            <a:graphicFrameLocks noChangeAspect="1"/>
          </p:cNvGraphicFramePr>
          <p:nvPr/>
        </p:nvGraphicFramePr>
        <p:xfrm>
          <a:off x="762000" y="1752600"/>
          <a:ext cx="4676775" cy="4362450"/>
        </p:xfrm>
        <a:graphic>
          <a:graphicData uri="http://schemas.openxmlformats.org/presentationml/2006/ole">
            <mc:AlternateContent xmlns:mc="http://schemas.openxmlformats.org/markup-compatibility/2006">
              <mc:Choice xmlns:v="urn:schemas-microsoft-com:vml" Requires="v">
                <p:oleObj spid="_x0000_s138383" name="Equation" r:id="rId3" imgW="2324100" imgH="2159000" progId="Equation.3">
                  <p:embed/>
                </p:oleObj>
              </mc:Choice>
              <mc:Fallback>
                <p:oleObj name="Equation" r:id="rId3" imgW="2324100" imgH="2159000" progId="Equation.3">
                  <p:embed/>
                  <p:pic>
                    <p:nvPicPr>
                      <p:cNvPr id="5632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752600"/>
                        <a:ext cx="4676775" cy="43624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sp>
        <p:nvSpPr>
          <p:cNvPr id="3" name="Date Placeholder 2"/>
          <p:cNvSpPr>
            <a:spLocks noGrp="1"/>
          </p:cNvSpPr>
          <p:nvPr>
            <p:ph type="dt" sz="half" idx="10"/>
          </p:nvPr>
        </p:nvSpPr>
        <p:spPr/>
        <p:txBody>
          <a:bodyPr/>
          <a:lstStyle/>
          <a:p>
            <a:pPr>
              <a:defRPr/>
            </a:pPr>
            <a:r>
              <a:rPr lang="en-US"/>
              <a:t>8/20/2020</a:t>
            </a:r>
            <a:endParaRPr lang="en-US" dirty="0"/>
          </a:p>
        </p:txBody>
      </p:sp>
      <p:sp>
        <p:nvSpPr>
          <p:cNvPr id="7" name="Rectangle 6"/>
          <p:cNvSpPr/>
          <p:nvPr/>
        </p:nvSpPr>
        <p:spPr>
          <a:xfrm>
            <a:off x="1405036" y="1600200"/>
            <a:ext cx="1109563" cy="3581400"/>
          </a:xfrm>
          <a:prstGeom prst="rect">
            <a:avLst/>
          </a:prstGeom>
          <a:solidFill>
            <a:schemeClr val="accent1">
              <a:alpha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757856" y="1600200"/>
            <a:ext cx="422015" cy="3581400"/>
          </a:xfrm>
          <a:prstGeom prst="rect">
            <a:avLst/>
          </a:prstGeom>
          <a:solidFill>
            <a:srgbClr val="3366FF">
              <a:alpha val="50000"/>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H="1">
            <a:off x="990600" y="762000"/>
            <a:ext cx="914400" cy="762000"/>
          </a:xfrm>
          <a:prstGeom prst="straightConnector1">
            <a:avLst/>
          </a:prstGeom>
          <a:ln w="28575" cmpd="sng">
            <a:solidFill>
              <a:srgbClr val="3366FF"/>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a:off x="2133600" y="1219200"/>
            <a:ext cx="533400" cy="304800"/>
          </a:xfrm>
          <a:prstGeom prst="straightConnector1">
            <a:avLst/>
          </a:prstGeom>
          <a:ln w="28575" cmpd="sng">
            <a:solidFill>
              <a:schemeClr val="accent1"/>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228600" y="381000"/>
            <a:ext cx="7495712" cy="461665"/>
          </a:xfrm>
          <a:prstGeom prst="rect">
            <a:avLst/>
          </a:prstGeom>
          <a:solidFill>
            <a:schemeClr val="bg1"/>
          </a:solidFill>
          <a:ln>
            <a:solidFill>
              <a:srgbClr val="3366FF"/>
            </a:solidFill>
          </a:ln>
        </p:spPr>
        <p:txBody>
          <a:bodyPr wrap="none" rtlCol="0">
            <a:spAutoFit/>
          </a:bodyPr>
          <a:lstStyle/>
          <a:p>
            <a:r>
              <a:rPr lang="en-US" dirty="0">
                <a:latin typeface="+mn-lt"/>
              </a:rPr>
              <a:t>Left side of </a:t>
            </a:r>
            <a:r>
              <a:rPr lang="en-US" dirty="0">
                <a:latin typeface="Gill Sans"/>
                <a:cs typeface="Gill Sans"/>
              </a:rPr>
              <a:t>“=“</a:t>
            </a:r>
            <a:r>
              <a:rPr lang="en-US" dirty="0">
                <a:latin typeface="+mn-lt"/>
              </a:rPr>
              <a:t> … time rate of change of each variable.</a:t>
            </a:r>
          </a:p>
        </p:txBody>
      </p:sp>
      <p:sp>
        <p:nvSpPr>
          <p:cNvPr id="19" name="TextBox 18"/>
          <p:cNvSpPr txBox="1"/>
          <p:nvPr/>
        </p:nvSpPr>
        <p:spPr>
          <a:xfrm>
            <a:off x="2667001" y="990600"/>
            <a:ext cx="6248400" cy="461665"/>
          </a:xfrm>
          <a:prstGeom prst="rect">
            <a:avLst/>
          </a:prstGeom>
          <a:solidFill>
            <a:schemeClr val="bg1"/>
          </a:solidFill>
          <a:ln>
            <a:solidFill>
              <a:schemeClr val="accent1"/>
            </a:solidFill>
          </a:ln>
        </p:spPr>
        <p:txBody>
          <a:bodyPr wrap="square" rtlCol="0">
            <a:spAutoFit/>
          </a:bodyPr>
          <a:lstStyle/>
          <a:p>
            <a:r>
              <a:rPr lang="en-US" dirty="0">
                <a:latin typeface="+mn-lt"/>
              </a:rPr>
              <a:t>Right side: </a:t>
            </a:r>
            <a:r>
              <a:rPr lang="en-US" i="1" dirty="0">
                <a:latin typeface="+mn-lt"/>
              </a:rPr>
              <a:t>advective</a:t>
            </a:r>
            <a:r>
              <a:rPr lang="en-US" dirty="0">
                <a:latin typeface="+mn-lt"/>
              </a:rPr>
              <a:t> terms for each variable.</a:t>
            </a:r>
          </a:p>
        </p:txBody>
      </p:sp>
      <p:sp>
        <p:nvSpPr>
          <p:cNvPr id="14" name="TextBox 13"/>
          <p:cNvSpPr txBox="1"/>
          <p:nvPr/>
        </p:nvSpPr>
        <p:spPr>
          <a:xfrm>
            <a:off x="5562600" y="2209800"/>
            <a:ext cx="3048000" cy="2246769"/>
          </a:xfrm>
          <a:prstGeom prst="rect">
            <a:avLst/>
          </a:prstGeom>
          <a:solidFill>
            <a:schemeClr val="bg1">
              <a:lumMod val="85000"/>
            </a:schemeClr>
          </a:solidFill>
        </p:spPr>
        <p:txBody>
          <a:bodyPr wrap="square" rtlCol="0">
            <a:spAutoFit/>
          </a:bodyPr>
          <a:lstStyle/>
          <a:p>
            <a:pPr algn="ctr"/>
            <a:r>
              <a:rPr lang="en-US" sz="2000" dirty="0">
                <a:solidFill>
                  <a:srgbClr val="0000FF"/>
                </a:solidFill>
              </a:rPr>
              <a:t>Variables:</a:t>
            </a:r>
          </a:p>
          <a:p>
            <a:r>
              <a:rPr lang="en-US" sz="2000" dirty="0">
                <a:solidFill>
                  <a:srgbClr val="0E7B04"/>
                </a:solidFill>
                <a:latin typeface="+mn-lt"/>
              </a:rPr>
              <a:t>u</a:t>
            </a:r>
            <a:r>
              <a:rPr lang="en-US" sz="2000" dirty="0">
                <a:latin typeface="+mn-lt"/>
              </a:rPr>
              <a:t>:  X-wind component</a:t>
            </a:r>
          </a:p>
          <a:p>
            <a:r>
              <a:rPr lang="en-US" sz="2000" dirty="0">
                <a:solidFill>
                  <a:srgbClr val="0E7B04"/>
                </a:solidFill>
                <a:latin typeface="+mn-lt"/>
              </a:rPr>
              <a:t>v</a:t>
            </a:r>
            <a:r>
              <a:rPr lang="en-US" sz="2000" dirty="0">
                <a:latin typeface="+mn-lt"/>
              </a:rPr>
              <a:t>:   Y-wind component</a:t>
            </a:r>
          </a:p>
          <a:p>
            <a:r>
              <a:rPr lang="en-US" sz="2000" dirty="0">
                <a:solidFill>
                  <a:srgbClr val="0E7B04"/>
                </a:solidFill>
                <a:latin typeface="+mn-lt"/>
              </a:rPr>
              <a:t>w</a:t>
            </a:r>
            <a:r>
              <a:rPr lang="en-US" sz="2000" dirty="0">
                <a:latin typeface="+mn-lt"/>
              </a:rPr>
              <a:t>:  Z-wind component</a:t>
            </a:r>
          </a:p>
          <a:p>
            <a:r>
              <a:rPr lang="en-US" sz="2000" dirty="0">
                <a:solidFill>
                  <a:srgbClr val="0E7B04"/>
                </a:solidFill>
                <a:latin typeface="Symbol" charset="2"/>
                <a:cs typeface="Symbol" charset="2"/>
              </a:rPr>
              <a:t>q</a:t>
            </a:r>
            <a:r>
              <a:rPr lang="en-US" sz="2000" dirty="0">
                <a:latin typeface="+mn-lt"/>
              </a:rPr>
              <a:t>:  potential temperature</a:t>
            </a:r>
          </a:p>
          <a:p>
            <a:r>
              <a:rPr lang="en-US" sz="2000" dirty="0">
                <a:solidFill>
                  <a:srgbClr val="0E7B04"/>
                </a:solidFill>
                <a:latin typeface="+mn-lt"/>
              </a:rPr>
              <a:t>p</a:t>
            </a:r>
            <a:r>
              <a:rPr lang="en-US" sz="2000" dirty="0">
                <a:latin typeface="+mn-lt"/>
              </a:rPr>
              <a:t>:  pressure</a:t>
            </a:r>
          </a:p>
          <a:p>
            <a:endParaRPr lang="en-US" sz="2000" dirty="0">
              <a:latin typeface="+mn-lt"/>
            </a:endParaRPr>
          </a:p>
        </p:txBody>
      </p:sp>
      <p:sp>
        <p:nvSpPr>
          <p:cNvPr id="2" name="Slide Number Placeholder 1"/>
          <p:cNvSpPr>
            <a:spLocks noGrp="1"/>
          </p:cNvSpPr>
          <p:nvPr>
            <p:ph type="sldNum" sz="quarter" idx="12"/>
          </p:nvPr>
        </p:nvSpPr>
        <p:spPr/>
        <p:txBody>
          <a:bodyPr/>
          <a:lstStyle/>
          <a:p>
            <a:fld id="{B91A729D-F1A8-6B45-A5E7-FDC85B8DA35C}" type="slidenum">
              <a:rPr lang="en-US" smtClean="0"/>
              <a:pPr/>
              <a:t>4</a:t>
            </a:fld>
            <a:endParaRPr lang="en-US"/>
          </a:p>
        </p:txBody>
      </p:sp>
      <p:sp>
        <p:nvSpPr>
          <p:cNvPr id="5" name="Footer Placeholder 4">
            <a:extLst>
              <a:ext uri="{FF2B5EF4-FFF2-40B4-BE49-F238E27FC236}">
                <a16:creationId xmlns:a16="http://schemas.microsoft.com/office/drawing/2014/main" id="{162988F3-24B5-4047-B2DC-07E725AAD627}"/>
              </a:ext>
            </a:extLst>
          </p:cNvPr>
          <p:cNvSpPr>
            <a:spLocks noGrp="1"/>
          </p:cNvSpPr>
          <p:nvPr>
            <p:ph type="ftr" sz="quarter" idx="11"/>
          </p:nvPr>
        </p:nvSpPr>
        <p:spPr/>
        <p:txBody>
          <a:bodyPr/>
          <a:lstStyle/>
          <a:p>
            <a:pPr>
              <a:defRPr/>
            </a:pPr>
            <a:r>
              <a:rPr lang="nl-NL"/>
              <a:t>PHYS 8750 - Fall 2020</a:t>
            </a:r>
            <a:endParaRPr lang="en-US"/>
          </a:p>
        </p:txBody>
      </p:sp>
    </p:spTree>
    <p:extLst>
      <p:ext uri="{BB962C8B-B14F-4D97-AF65-F5344CB8AC3E}">
        <p14:creationId xmlns:p14="http://schemas.microsoft.com/office/powerpoint/2010/main" val="3173792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r>
              <a:rPr lang="en-US"/>
              <a:t>8/20/2020</a:t>
            </a:r>
            <a:endParaRPr lang="en-US" dirty="0"/>
          </a:p>
        </p:txBody>
      </p:sp>
      <p:sp>
        <p:nvSpPr>
          <p:cNvPr id="11" name="TextBox 10"/>
          <p:cNvSpPr txBox="1"/>
          <p:nvPr/>
        </p:nvSpPr>
        <p:spPr>
          <a:xfrm>
            <a:off x="139536" y="152400"/>
            <a:ext cx="8852064" cy="769441"/>
          </a:xfrm>
          <a:prstGeom prst="rect">
            <a:avLst/>
          </a:prstGeom>
          <a:solidFill>
            <a:schemeClr val="bg1"/>
          </a:solidFill>
          <a:ln>
            <a:solidFill>
              <a:srgbClr val="3366FF"/>
            </a:solidFill>
          </a:ln>
        </p:spPr>
        <p:txBody>
          <a:bodyPr wrap="square" rtlCol="0">
            <a:spAutoFit/>
          </a:bodyPr>
          <a:lstStyle/>
          <a:p>
            <a:r>
              <a:rPr lang="en-US" sz="2200" dirty="0">
                <a:latin typeface="+mn-lt"/>
              </a:rPr>
              <a:t>Sometimes, the solutions to these PDEs are analytical; but more than often, they are not! So we need to solve the equations numerically.</a:t>
            </a:r>
          </a:p>
        </p:txBody>
      </p:sp>
      <p:sp>
        <p:nvSpPr>
          <p:cNvPr id="2" name="Slide Number Placeholder 1"/>
          <p:cNvSpPr>
            <a:spLocks noGrp="1"/>
          </p:cNvSpPr>
          <p:nvPr>
            <p:ph type="sldNum" sz="quarter" idx="12"/>
          </p:nvPr>
        </p:nvSpPr>
        <p:spPr/>
        <p:txBody>
          <a:bodyPr/>
          <a:lstStyle/>
          <a:p>
            <a:fld id="{B91A729D-F1A8-6B45-A5E7-FDC85B8DA35C}" type="slidenum">
              <a:rPr lang="en-US" smtClean="0"/>
              <a:pPr/>
              <a:t>5</a:t>
            </a:fld>
            <a:endParaRPr lang="en-US"/>
          </a:p>
        </p:txBody>
      </p:sp>
      <p:sp>
        <p:nvSpPr>
          <p:cNvPr id="5" name="Footer Placeholder 4">
            <a:extLst>
              <a:ext uri="{FF2B5EF4-FFF2-40B4-BE49-F238E27FC236}">
                <a16:creationId xmlns:a16="http://schemas.microsoft.com/office/drawing/2014/main" id="{162988F3-24B5-4047-B2DC-07E725AAD627}"/>
              </a:ext>
            </a:extLst>
          </p:cNvPr>
          <p:cNvSpPr>
            <a:spLocks noGrp="1"/>
          </p:cNvSpPr>
          <p:nvPr>
            <p:ph type="ftr" sz="quarter" idx="11"/>
          </p:nvPr>
        </p:nvSpPr>
        <p:spPr/>
        <p:txBody>
          <a:bodyPr/>
          <a:lstStyle/>
          <a:p>
            <a:pPr>
              <a:defRPr/>
            </a:pPr>
            <a:r>
              <a:rPr lang="nl-NL" dirty="0"/>
              <a:t>PHYS 8750 - </a:t>
            </a:r>
            <a:r>
              <a:rPr lang="nl-NL" dirty="0" err="1"/>
              <a:t>Fall</a:t>
            </a:r>
            <a:r>
              <a:rPr lang="nl-NL" dirty="0"/>
              <a:t> 2020</a:t>
            </a:r>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A7D44A2-AE8F-AF4F-86BC-2713CC801AED}"/>
                  </a:ext>
                </a:extLst>
              </p:cNvPr>
              <p:cNvSpPr txBox="1"/>
              <p:nvPr/>
            </p:nvSpPr>
            <p:spPr>
              <a:xfrm>
                <a:off x="3354257" y="1184203"/>
                <a:ext cx="2114362" cy="662233"/>
              </a:xfrm>
              <a:prstGeom prst="rect">
                <a:avLst/>
              </a:prstGeom>
              <a:noFill/>
              <a:ln>
                <a:solidFill>
                  <a:schemeClr val="accent6">
                    <a:lumMod val="75000"/>
                  </a:schemeClr>
                </a:solidFill>
              </a:ln>
            </p:spPr>
            <p:txBody>
              <a:bodyPr wrap="square" lIns="0" tIns="0" rIns="0" bIns="0" rtlCol="0">
                <a:spAutoFit/>
              </a:bodyPr>
              <a:lstStyle/>
              <a:p>
                <a:pPr>
                  <a:spcBef>
                    <a:spcPts val="1200"/>
                  </a:spcBef>
                  <a:spcAft>
                    <a:spcPts val="600"/>
                  </a:spcAft>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𝜓</m:t>
                          </m:r>
                        </m:num>
                        <m:den>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𝑡</m:t>
                          </m:r>
                        </m:den>
                      </m:f>
                      <m:r>
                        <a:rPr lang="en-US" sz="2000" b="0" i="0" smtClean="0">
                          <a:latin typeface="Cambria Math" panose="02040503050406030204" pitchFamily="18" charset="0"/>
                        </a:rPr>
                        <m:t>+</m:t>
                      </m:r>
                      <m:r>
                        <m:rPr>
                          <m:sty m:val="p"/>
                        </m:rPr>
                        <a:rPr lang="en-US" sz="2000" b="0" i="0" smtClean="0">
                          <a:latin typeface="Cambria Math" panose="02040503050406030204" pitchFamily="18" charset="0"/>
                        </a:rPr>
                        <m:t>c</m:t>
                      </m:r>
                      <m:f>
                        <m:fPr>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𝜕𝜓</m:t>
                          </m:r>
                        </m:num>
                        <m:den>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den>
                      </m:f>
                      <m:r>
                        <a:rPr lang="en-US" sz="2000" b="0" i="1" smtClean="0">
                          <a:latin typeface="Cambria Math" panose="02040503050406030204" pitchFamily="18" charset="0"/>
                          <a:ea typeface="Cambria Math" panose="02040503050406030204" pitchFamily="18" charset="0"/>
                        </a:rPr>
                        <m:t>=0</m:t>
                      </m:r>
                    </m:oMath>
                  </m:oMathPara>
                </a14:m>
                <a:endParaRPr lang="en-US" sz="2000" dirty="0"/>
              </a:p>
            </p:txBody>
          </p:sp>
        </mc:Choice>
        <mc:Fallback xmlns="">
          <p:sp>
            <p:nvSpPr>
              <p:cNvPr id="6" name="TextBox 5">
                <a:extLst>
                  <a:ext uri="{FF2B5EF4-FFF2-40B4-BE49-F238E27FC236}">
                    <a16:creationId xmlns:a16="http://schemas.microsoft.com/office/drawing/2014/main" id="{6A7D44A2-AE8F-AF4F-86BC-2713CC801AED}"/>
                  </a:ext>
                </a:extLst>
              </p:cNvPr>
              <p:cNvSpPr txBox="1">
                <a:spLocks noRot="1" noChangeAspect="1" noMove="1" noResize="1" noEditPoints="1" noAdjustHandles="1" noChangeArrowheads="1" noChangeShapeType="1" noTextEdit="1"/>
              </p:cNvSpPr>
              <p:nvPr/>
            </p:nvSpPr>
            <p:spPr>
              <a:xfrm>
                <a:off x="3354257" y="1184203"/>
                <a:ext cx="2114362" cy="662233"/>
              </a:xfrm>
              <a:prstGeom prst="rect">
                <a:avLst/>
              </a:prstGeom>
              <a:blipFill>
                <a:blip r:embed="rId3"/>
                <a:stretch>
                  <a:fillRect t="-1852"/>
                </a:stretch>
              </a:blipFill>
              <a:ln>
                <a:solidFill>
                  <a:schemeClr val="accent6">
                    <a:lumMod val="75000"/>
                  </a:schemeClr>
                </a:solidFill>
              </a:ln>
            </p:spPr>
            <p:txBody>
              <a:bodyPr/>
              <a:lstStyle/>
              <a:p>
                <a:r>
                  <a:rPr lang="en-US">
                    <a:noFill/>
                  </a:rPr>
                  <a:t> </a:t>
                </a:r>
              </a:p>
            </p:txBody>
          </p:sp>
        </mc:Fallback>
      </mc:AlternateContent>
      <p:sp>
        <p:nvSpPr>
          <p:cNvPr id="26" name="TextBox 25">
            <a:extLst>
              <a:ext uri="{FF2B5EF4-FFF2-40B4-BE49-F238E27FC236}">
                <a16:creationId xmlns:a16="http://schemas.microsoft.com/office/drawing/2014/main" id="{1836E0A8-F046-2049-AD0B-6240DDA6E85B}"/>
              </a:ext>
            </a:extLst>
          </p:cNvPr>
          <p:cNvSpPr txBox="1"/>
          <p:nvPr/>
        </p:nvSpPr>
        <p:spPr>
          <a:xfrm>
            <a:off x="5070764" y="6650182"/>
            <a:ext cx="184731" cy="461665"/>
          </a:xfrm>
          <a:prstGeom prst="rect">
            <a:avLst/>
          </a:prstGeom>
          <a:noFill/>
        </p:spPr>
        <p:txBody>
          <a:bodyPr wrap="none" rtlCol="0">
            <a:spAutoFit/>
          </a:bodyPr>
          <a:lstStyle/>
          <a:p>
            <a:endParaRPr lang="en-US" dirty="0"/>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47FEE313-1612-5C46-809D-E480A975496B}"/>
                  </a:ext>
                </a:extLst>
              </p:cNvPr>
              <p:cNvSpPr txBox="1"/>
              <p:nvPr/>
            </p:nvSpPr>
            <p:spPr>
              <a:xfrm>
                <a:off x="1619253" y="2391837"/>
                <a:ext cx="3486147" cy="681661"/>
              </a:xfrm>
              <a:prstGeom prst="rect">
                <a:avLst/>
              </a:prstGeom>
              <a:noFill/>
              <a:ln>
                <a:solidFill>
                  <a:schemeClr val="accent6">
                    <a:lumMod val="75000"/>
                  </a:schemeClr>
                </a:solidFill>
              </a:ln>
            </p:spPr>
            <p:txBody>
              <a:bodyPr wrap="square" lIns="0" tIns="0" rIns="0" bIns="0" rtlCol="0">
                <a:spAutoFit/>
              </a:bodyPr>
              <a:lstStyle/>
              <a:p>
                <a:pPr>
                  <a:spcBef>
                    <a:spcPts val="600"/>
                  </a:spcBef>
                  <a:spcAft>
                    <a:spcPts val="600"/>
                  </a:spcAft>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𝜕𝜓</m:t>
                          </m:r>
                        </m:num>
                        <m:den>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𝑡</m:t>
                          </m:r>
                        </m:den>
                      </m:f>
                      <m:func>
                        <m:funcPr>
                          <m:ctrlPr>
                            <a:rPr lang="en-US" sz="2000" i="1" smtClean="0">
                              <a:latin typeface="Cambria Math" panose="02040503050406030204" pitchFamily="18" charset="0"/>
                            </a:rPr>
                          </m:ctrlPr>
                        </m:funcPr>
                        <m:fName>
                          <m:r>
                            <a:rPr lang="en-US" sz="2000" b="0" i="1" smtClean="0">
                              <a:latin typeface="Cambria Math" panose="02040503050406030204" pitchFamily="18" charset="0"/>
                            </a:rPr>
                            <m:t>=</m:t>
                          </m:r>
                          <m:limLow>
                            <m:limLowPr>
                              <m:ctrlPr>
                                <a:rPr lang="en-US" sz="2000" i="1" smtClean="0">
                                  <a:latin typeface="Cambria Math" panose="02040503050406030204" pitchFamily="18" charset="0"/>
                                </a:rPr>
                              </m:ctrlPr>
                            </m:limLowPr>
                            <m:e>
                              <m:r>
                                <m:rPr>
                                  <m:sty m:val="p"/>
                                </m:rPr>
                                <a:rPr lang="en-US" sz="2000" i="0" smtClean="0">
                                  <a:latin typeface="Cambria Math" panose="02040503050406030204" pitchFamily="18" charset="0"/>
                                </a:rPr>
                                <m:t>lim</m:t>
                              </m:r>
                            </m:e>
                            <m:lim>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→0</m:t>
                              </m:r>
                            </m:lim>
                          </m:limLow>
                        </m:fName>
                        <m:e>
                          <m:f>
                            <m:fPr>
                              <m:ctrlPr>
                                <a:rPr lang="en-US" sz="2000" i="1" smtClean="0">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r>
                                    <a:rPr lang="en-US" sz="2000" b="0" i="1" smtClean="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e>
                              </m:d>
                              <m:r>
                                <a:rPr lang="en-US" sz="2000" b="0" i="1" smtClean="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𝜓</m:t>
                              </m:r>
                              <m:d>
                                <m:dPr>
                                  <m:ctrlPr>
                                    <a:rPr lang="en-US" sz="2000" i="1">
                                      <a:latin typeface="Cambria Math" panose="02040503050406030204" pitchFamily="18" charset="0"/>
                                    </a:rPr>
                                  </m:ctrlPr>
                                </m:dPr>
                                <m:e>
                                  <m:r>
                                    <a:rPr lang="en-US" sz="2000" i="1">
                                      <a:latin typeface="Cambria Math" panose="02040503050406030204" pitchFamily="18" charset="0"/>
                                    </a:rPr>
                                    <m:t>𝑡</m:t>
                                  </m:r>
                                  <m:r>
                                    <a:rPr lang="en-US" sz="2000" b="0" i="1" smtClean="0">
                                      <a:latin typeface="Cambria Math" panose="02040503050406030204" pitchFamily="18" charset="0"/>
                                    </a:rPr>
                                    <m:t>,</m:t>
                                  </m:r>
                                  <m:r>
                                    <a:rPr lang="en-US" sz="2000" b="0" i="1" smtClean="0">
                                      <a:latin typeface="Cambria Math" panose="02040503050406030204" pitchFamily="18" charset="0"/>
                                    </a:rPr>
                                    <m:t>𝑥</m:t>
                                  </m:r>
                                </m:e>
                              </m:d>
                            </m:num>
                            <m:den>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𝑡</m:t>
                              </m:r>
                            </m:den>
                          </m:f>
                        </m:e>
                      </m:func>
                    </m:oMath>
                  </m:oMathPara>
                </a14:m>
                <a:endParaRPr lang="en-US" sz="2000" dirty="0"/>
              </a:p>
            </p:txBody>
          </p:sp>
        </mc:Choice>
        <mc:Fallback xmlns="">
          <p:sp>
            <p:nvSpPr>
              <p:cNvPr id="27" name="TextBox 26">
                <a:extLst>
                  <a:ext uri="{FF2B5EF4-FFF2-40B4-BE49-F238E27FC236}">
                    <a16:creationId xmlns:a16="http://schemas.microsoft.com/office/drawing/2014/main" id="{47FEE313-1612-5C46-809D-E480A975496B}"/>
                  </a:ext>
                </a:extLst>
              </p:cNvPr>
              <p:cNvSpPr txBox="1">
                <a:spLocks noRot="1" noChangeAspect="1" noMove="1" noResize="1" noEditPoints="1" noAdjustHandles="1" noChangeArrowheads="1" noChangeShapeType="1" noTextEdit="1"/>
              </p:cNvSpPr>
              <p:nvPr/>
            </p:nvSpPr>
            <p:spPr>
              <a:xfrm>
                <a:off x="1619253" y="2391837"/>
                <a:ext cx="3486147" cy="681661"/>
              </a:xfrm>
              <a:prstGeom prst="rect">
                <a:avLst/>
              </a:prstGeom>
              <a:blipFill>
                <a:blip r:embed="rId4"/>
                <a:stretch>
                  <a:fillRect l="-2536"/>
                </a:stretch>
              </a:blipFill>
              <a:ln>
                <a:solidFill>
                  <a:schemeClr val="accent6">
                    <a:lumMod val="75000"/>
                  </a:schemeClr>
                </a:solidFill>
              </a:ln>
            </p:spPr>
            <p:txBody>
              <a:bodyPr/>
              <a:lstStyle/>
              <a:p>
                <a:r>
                  <a:rPr lang="en-US">
                    <a:noFill/>
                  </a:rPr>
                  <a:t> </a:t>
                </a:r>
              </a:p>
            </p:txBody>
          </p:sp>
        </mc:Fallback>
      </mc:AlternateContent>
      <p:sp>
        <p:nvSpPr>
          <p:cNvPr id="14" name="TextBox 13">
            <a:extLst>
              <a:ext uri="{FF2B5EF4-FFF2-40B4-BE49-F238E27FC236}">
                <a16:creationId xmlns:a16="http://schemas.microsoft.com/office/drawing/2014/main" id="{B156F28B-F4BA-9D4E-8C26-DEAE9ED1E844}"/>
              </a:ext>
            </a:extLst>
          </p:cNvPr>
          <p:cNvSpPr txBox="1"/>
          <p:nvPr/>
        </p:nvSpPr>
        <p:spPr>
          <a:xfrm>
            <a:off x="228600" y="2057400"/>
            <a:ext cx="2321261" cy="1323439"/>
          </a:xfrm>
          <a:prstGeom prst="rect">
            <a:avLst/>
          </a:prstGeom>
          <a:noFill/>
        </p:spPr>
        <p:txBody>
          <a:bodyPr wrap="square" rtlCol="0">
            <a:spAutoFit/>
          </a:bodyPr>
          <a:lstStyle/>
          <a:p>
            <a:r>
              <a:rPr lang="en-US" sz="2000" dirty="0">
                <a:solidFill>
                  <a:srgbClr val="7030A0"/>
                </a:solidFill>
              </a:rPr>
              <a:t>Forward </a:t>
            </a:r>
          </a:p>
          <a:p>
            <a:r>
              <a:rPr lang="en-US" sz="2000" dirty="0">
                <a:solidFill>
                  <a:srgbClr val="7030A0"/>
                </a:solidFill>
              </a:rPr>
              <a:t>time</a:t>
            </a:r>
          </a:p>
          <a:p>
            <a:r>
              <a:rPr lang="en-US" sz="2000" dirty="0">
                <a:solidFill>
                  <a:srgbClr val="7030A0"/>
                </a:solidFill>
              </a:rPr>
              <a:t>Upstream </a:t>
            </a:r>
          </a:p>
          <a:p>
            <a:r>
              <a:rPr lang="en-US" sz="2000" dirty="0">
                <a:solidFill>
                  <a:srgbClr val="7030A0"/>
                </a:solidFill>
              </a:rPr>
              <a:t>space</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8A87BE8-3600-F54D-B3F0-F6DDD6ED4CCC}"/>
                  </a:ext>
                </a:extLst>
              </p:cNvPr>
              <p:cNvSpPr txBox="1"/>
              <p:nvPr/>
            </p:nvSpPr>
            <p:spPr>
              <a:xfrm>
                <a:off x="5334000" y="2391837"/>
                <a:ext cx="3486147" cy="674287"/>
              </a:xfrm>
              <a:prstGeom prst="rect">
                <a:avLst/>
              </a:prstGeom>
              <a:noFill/>
              <a:ln>
                <a:solidFill>
                  <a:schemeClr val="accent6">
                    <a:lumMod val="75000"/>
                  </a:schemeClr>
                </a:solidFill>
              </a:ln>
            </p:spPr>
            <p:txBody>
              <a:bodyPr wrap="square" lIns="0" tIns="0" rIns="0" bIns="0" rtlCol="0">
                <a:spAutoFit/>
              </a:bodyPr>
              <a:lstStyle/>
              <a:p>
                <a:pPr>
                  <a:spcBef>
                    <a:spcPts val="600"/>
                  </a:spcBef>
                  <a:spcAft>
                    <a:spcPts val="600"/>
                  </a:spcAft>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𝜕𝜓</m:t>
                          </m:r>
                        </m:num>
                        <m:den>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den>
                      </m:f>
                      <m:func>
                        <m:funcPr>
                          <m:ctrlPr>
                            <a:rPr lang="en-US" sz="2000" i="1" smtClean="0">
                              <a:latin typeface="Cambria Math" panose="02040503050406030204" pitchFamily="18" charset="0"/>
                            </a:rPr>
                          </m:ctrlPr>
                        </m:funcPr>
                        <m:fName>
                          <m:r>
                            <a:rPr lang="en-US" sz="2000" b="0" i="1" smtClean="0">
                              <a:latin typeface="Cambria Math" panose="02040503050406030204" pitchFamily="18" charset="0"/>
                            </a:rPr>
                            <m:t>=</m:t>
                          </m:r>
                          <m:limLow>
                            <m:limLowPr>
                              <m:ctrlPr>
                                <a:rPr lang="en-US" sz="2000" i="1" smtClean="0">
                                  <a:latin typeface="Cambria Math" panose="02040503050406030204" pitchFamily="18" charset="0"/>
                                </a:rPr>
                              </m:ctrlPr>
                            </m:limLowPr>
                            <m:e>
                              <m:r>
                                <m:rPr>
                                  <m:sty m:val="p"/>
                                </m:rPr>
                                <a:rPr lang="en-US" sz="2000" i="0" smtClean="0">
                                  <a:latin typeface="Cambria Math" panose="02040503050406030204" pitchFamily="18" charset="0"/>
                                </a:rPr>
                                <m:t>lim</m:t>
                              </m:r>
                            </m:e>
                            <m:lim>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→0</m:t>
                              </m:r>
                            </m:lim>
                          </m:limLow>
                        </m:fName>
                        <m:e>
                          <m:f>
                            <m:fPr>
                              <m:ctrlPr>
                                <a:rPr lang="en-US" sz="2000" i="1" smtClean="0">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𝜓</m:t>
                              </m:r>
                              <m:d>
                                <m:dPr>
                                  <m:ctrlPr>
                                    <a:rPr lang="en-US" sz="2000" b="0" i="1" smtClean="0">
                                      <a:latin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𝑥</m:t>
                                  </m:r>
                                </m:e>
                              </m:d>
                              <m:r>
                                <a:rPr lang="en-US" sz="2000" b="0" i="1" smtClean="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𝜓</m:t>
                              </m:r>
                              <m:d>
                                <m:dPr>
                                  <m:ctrlPr>
                                    <a:rPr lang="en-US" sz="2000" i="1">
                                      <a:latin typeface="Cambria Math" panose="02040503050406030204" pitchFamily="18" charset="0"/>
                                    </a:rPr>
                                  </m:ctrlPr>
                                </m:dPr>
                                <m:e>
                                  <m:r>
                                    <a:rPr lang="en-US" sz="2000" b="0" i="1" smtClean="0">
                                      <a:latin typeface="Cambria Math" panose="02040503050406030204" pitchFamily="18" charset="0"/>
                                    </a:rPr>
                                    <m:t>𝑡</m:t>
                                  </m:r>
                                  <m:r>
                                    <a:rPr lang="en-US" sz="2000" b="0" i="1" smtClean="0">
                                      <a:latin typeface="Cambria Math" panose="02040503050406030204" pitchFamily="18" charset="0"/>
                                    </a:rPr>
                                    <m:t>,</m:t>
                                  </m:r>
                                  <m:r>
                                    <a:rPr lang="en-US" sz="2000" b="0" i="1" smtClean="0">
                                      <a:latin typeface="Cambria Math" panose="02040503050406030204" pitchFamily="18" charset="0"/>
                                    </a:rPr>
                                    <m:t>𝑥</m:t>
                                  </m:r>
                                </m:e>
                              </m:d>
                            </m:num>
                            <m:den>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den>
                          </m:f>
                        </m:e>
                      </m:func>
                    </m:oMath>
                  </m:oMathPara>
                </a14:m>
                <a:endParaRPr lang="en-US" sz="2000" dirty="0"/>
              </a:p>
            </p:txBody>
          </p:sp>
        </mc:Choice>
        <mc:Fallback xmlns="">
          <p:sp>
            <p:nvSpPr>
              <p:cNvPr id="28" name="TextBox 27">
                <a:extLst>
                  <a:ext uri="{FF2B5EF4-FFF2-40B4-BE49-F238E27FC236}">
                    <a16:creationId xmlns:a16="http://schemas.microsoft.com/office/drawing/2014/main" id="{28A87BE8-3600-F54D-B3F0-F6DDD6ED4CCC}"/>
                  </a:ext>
                </a:extLst>
              </p:cNvPr>
              <p:cNvSpPr txBox="1">
                <a:spLocks noRot="1" noChangeAspect="1" noMove="1" noResize="1" noEditPoints="1" noAdjustHandles="1" noChangeArrowheads="1" noChangeShapeType="1" noTextEdit="1"/>
              </p:cNvSpPr>
              <p:nvPr/>
            </p:nvSpPr>
            <p:spPr>
              <a:xfrm>
                <a:off x="5334000" y="2391837"/>
                <a:ext cx="3486147" cy="674287"/>
              </a:xfrm>
              <a:prstGeom prst="rect">
                <a:avLst/>
              </a:prstGeom>
              <a:blipFill>
                <a:blip r:embed="rId5"/>
                <a:stretch>
                  <a:fillRect l="-2909" r="-1091"/>
                </a:stretch>
              </a:blipFill>
              <a:ln>
                <a:solidFill>
                  <a:schemeClr val="accent6">
                    <a:lumMod val="75000"/>
                  </a:schemeClr>
                </a:solidFill>
              </a:ln>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2601CE26-4B35-454E-8C8B-E77CA3546086}"/>
              </a:ext>
            </a:extLst>
          </p:cNvPr>
          <p:cNvCxnSpPr>
            <a:cxnSpLocks/>
          </p:cNvCxnSpPr>
          <p:nvPr/>
        </p:nvCxnSpPr>
        <p:spPr>
          <a:xfrm flipH="1">
            <a:off x="2819401" y="1862521"/>
            <a:ext cx="900335" cy="529316"/>
          </a:xfrm>
          <a:prstGeom prst="straightConnector1">
            <a:avLst/>
          </a:prstGeom>
          <a:ln w="25400" cmpd="sng">
            <a:prstDash val="solid"/>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7653DB8B-0057-AC40-B694-68BE5E1B4C7B}"/>
              </a:ext>
            </a:extLst>
          </p:cNvPr>
          <p:cNvSpPr txBox="1"/>
          <p:nvPr/>
        </p:nvSpPr>
        <p:spPr>
          <a:xfrm>
            <a:off x="407722" y="1074003"/>
            <a:ext cx="2640278" cy="830997"/>
          </a:xfrm>
          <a:prstGeom prst="rect">
            <a:avLst/>
          </a:prstGeom>
          <a:noFill/>
        </p:spPr>
        <p:txBody>
          <a:bodyPr wrap="square" rtlCol="0">
            <a:spAutoFit/>
          </a:bodyPr>
          <a:lstStyle/>
          <a:p>
            <a:r>
              <a:rPr lang="en-US" dirty="0">
                <a:solidFill>
                  <a:srgbClr val="7030A0"/>
                </a:solidFill>
              </a:rPr>
              <a:t>Finite-Difference</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F0BF9F88-8604-F84D-9AA3-BF48A53EDC03}"/>
                  </a:ext>
                </a:extLst>
              </p:cNvPr>
              <p:cNvSpPr txBox="1"/>
              <p:nvPr/>
            </p:nvSpPr>
            <p:spPr>
              <a:xfrm>
                <a:off x="2209800" y="3662842"/>
                <a:ext cx="5907618" cy="528158"/>
              </a:xfrm>
              <a:prstGeom prst="rect">
                <a:avLst/>
              </a:prstGeom>
              <a:noFill/>
              <a:ln>
                <a:solidFill>
                  <a:schemeClr val="accent6">
                    <a:lumMod val="75000"/>
                  </a:schemeClr>
                </a:solidFill>
              </a:ln>
            </p:spPr>
            <p:txBody>
              <a:bodyPr wrap="square" lIns="0" tIns="0" rIns="0" bIns="0" rtlCol="0">
                <a:spAutoFit/>
              </a:bodyPr>
              <a:lstStyle/>
              <a:p>
                <a:pPr>
                  <a:lnSpc>
                    <a:spcPct val="125000"/>
                  </a:lnSpc>
                  <a:spcBef>
                    <a:spcPts val="600"/>
                  </a:spcBef>
                  <a:spcAft>
                    <a:spcPts val="1200"/>
                  </a:spcAft>
                </a:pPr>
                <a14:m>
                  <m:oMath xmlns:m="http://schemas.openxmlformats.org/officeDocument/2006/math">
                    <m:r>
                      <a:rPr lang="en-US" sz="2000" i="1">
                        <a:latin typeface="Cambria Math" panose="02040503050406030204" pitchFamily="18" charset="0"/>
                        <a:ea typeface="Cambria Math" panose="02040503050406030204" pitchFamily="18" charset="0"/>
                      </a:rPr>
                      <m:t>𝜓</m:t>
                    </m:r>
                    <m:d>
                      <m:dPr>
                        <m:ctrlPr>
                          <a:rPr lang="en-US" sz="2000" i="1">
                            <a:latin typeface="Cambria Math" panose="02040503050406030204" pitchFamily="18" charset="0"/>
                          </a:rPr>
                        </m:ctrlPr>
                      </m:dPr>
                      <m:e>
                        <m:r>
                          <a:rPr lang="en-US" sz="2000" b="0" i="1" smtClean="0">
                            <a:latin typeface="Cambria Math" panose="02040503050406030204" pitchFamily="18" charset="0"/>
                          </a:rPr>
                          <m:t>𝑡</m:t>
                        </m:r>
                        <m:r>
                          <a:rPr lang="en-US" sz="2000" i="1">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𝑡</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e>
                    </m:d>
                    <m:r>
                      <a:rPr lang="en-US" sz="2000" b="0" i="0"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𝜓</m:t>
                    </m:r>
                    <m:d>
                      <m:dPr>
                        <m:ctrlPr>
                          <a:rPr lang="en-US" sz="2000" i="1">
                            <a:latin typeface="Cambria Math" panose="02040503050406030204" pitchFamily="18" charset="0"/>
                          </a:rPr>
                        </m:ctrlPr>
                      </m:dPr>
                      <m:e>
                        <m:r>
                          <a:rPr lang="en-US" sz="2000" b="0" i="1" smtClean="0">
                            <a:latin typeface="Cambria Math" panose="02040503050406030204" pitchFamily="18" charset="0"/>
                          </a:rPr>
                          <m:t>𝑡</m:t>
                        </m:r>
                        <m:r>
                          <a:rPr lang="en-US" sz="2000" b="0" i="1" smtClean="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𝑥</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𝑐</m:t>
                    </m:r>
                    <m:f>
                      <m:fPr>
                        <m:ctrlPr>
                          <a:rPr lang="en-US" sz="2000" b="0" i="1" smtClean="0">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𝑡</m:t>
                        </m:r>
                      </m:num>
                      <m:den>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den>
                    </m:f>
                  </m:oMath>
                </a14:m>
                <a:r>
                  <a:rPr lang="en-US" sz="2000" dirty="0"/>
                  <a:t> </a:t>
                </a:r>
                <a14:m>
                  <m:oMath xmlns:m="http://schemas.openxmlformats.org/officeDocument/2006/math">
                    <m:d>
                      <m:dPr>
                        <m:ctrlPr>
                          <a:rPr lang="en-US" sz="2000" i="1" smtClean="0">
                            <a:latin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𝜓</m:t>
                        </m:r>
                        <m:d>
                          <m:dPr>
                            <m:ctrlPr>
                              <a:rPr lang="en-US" sz="2000" i="1">
                                <a:latin typeface="Cambria Math" panose="02040503050406030204" pitchFamily="18" charset="0"/>
                              </a:rPr>
                            </m:ctrlPr>
                          </m:dPr>
                          <m:e>
                            <m:r>
                              <a:rPr lang="en-US" sz="2000" b="0" i="1" smtClean="0">
                                <a:latin typeface="Cambria Math" panose="02040503050406030204" pitchFamily="18" charset="0"/>
                              </a:rPr>
                              <m:t>𝑡</m:t>
                            </m:r>
                            <m:r>
                              <a:rPr lang="en-US" sz="2000" b="0" i="1" smtClean="0">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𝑥</m:t>
                            </m:r>
                          </m:e>
                        </m:d>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𝜓</m:t>
                        </m:r>
                        <m:d>
                          <m:dPr>
                            <m:ctrlPr>
                              <a:rPr lang="en-US" sz="2000" i="1" smtClean="0">
                                <a:latin typeface="Cambria Math" panose="02040503050406030204" pitchFamily="18" charset="0"/>
                              </a:rPr>
                            </m:ctrlPr>
                          </m:dPr>
                          <m:e>
                            <m:r>
                              <a:rPr lang="en-US" sz="2000" b="0" i="1" smtClean="0">
                                <a:latin typeface="Cambria Math" panose="02040503050406030204" pitchFamily="18" charset="0"/>
                              </a:rPr>
                              <m:t>𝑡</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e>
                        </m:d>
                      </m:e>
                    </m:d>
                  </m:oMath>
                </a14:m>
                <a:endParaRPr lang="en-US" sz="2000" dirty="0"/>
              </a:p>
            </p:txBody>
          </p:sp>
        </mc:Choice>
        <mc:Fallback xmlns="">
          <p:sp>
            <p:nvSpPr>
              <p:cNvPr id="31" name="TextBox 30">
                <a:extLst>
                  <a:ext uri="{FF2B5EF4-FFF2-40B4-BE49-F238E27FC236}">
                    <a16:creationId xmlns:a16="http://schemas.microsoft.com/office/drawing/2014/main" id="{F0BF9F88-8604-F84D-9AA3-BF48A53EDC03}"/>
                  </a:ext>
                </a:extLst>
              </p:cNvPr>
              <p:cNvSpPr txBox="1">
                <a:spLocks noRot="1" noChangeAspect="1" noMove="1" noResize="1" noEditPoints="1" noAdjustHandles="1" noChangeArrowheads="1" noChangeShapeType="1" noTextEdit="1"/>
              </p:cNvSpPr>
              <p:nvPr/>
            </p:nvSpPr>
            <p:spPr>
              <a:xfrm>
                <a:off x="2209800" y="3662842"/>
                <a:ext cx="5907618" cy="528158"/>
              </a:xfrm>
              <a:prstGeom prst="rect">
                <a:avLst/>
              </a:prstGeom>
              <a:blipFill>
                <a:blip r:embed="rId6"/>
                <a:stretch>
                  <a:fillRect l="-1927" b="-6977"/>
                </a:stretch>
              </a:blipFill>
              <a:ln>
                <a:solidFill>
                  <a:schemeClr val="accent6">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AF598F86-55AB-CA44-84CE-293035194D4F}"/>
                  </a:ext>
                </a:extLst>
              </p:cNvPr>
              <p:cNvSpPr txBox="1"/>
              <p:nvPr/>
            </p:nvSpPr>
            <p:spPr>
              <a:xfrm>
                <a:off x="76200" y="4360342"/>
                <a:ext cx="9048709" cy="2031325"/>
              </a:xfrm>
              <a:prstGeom prst="rect">
                <a:avLst/>
              </a:prstGeom>
              <a:solidFill>
                <a:schemeClr val="bg1"/>
              </a:solidFill>
              <a:ln>
                <a:solidFill>
                  <a:srgbClr val="3366FF"/>
                </a:solidFill>
              </a:ln>
            </p:spPr>
            <p:txBody>
              <a:bodyPr wrap="square" rtlCol="0">
                <a:spAutoFit/>
              </a:bodyPr>
              <a:lstStyle/>
              <a:p>
                <a14:m>
                  <m:oMath xmlns:m="http://schemas.openxmlformats.org/officeDocument/2006/math">
                    <m:r>
                      <a:rPr lang="en-US" sz="1800" i="1" smtClean="0">
                        <a:latin typeface="Cambria Math" panose="02040503050406030204" pitchFamily="18" charset="0"/>
                        <a:ea typeface="Cambria Math" panose="02040503050406030204" pitchFamily="18" charset="0"/>
                      </a:rPr>
                      <m:t>∆</m:t>
                    </m:r>
                    <m:r>
                      <a:rPr lang="en-US" sz="1800" i="1" smtClean="0">
                        <a:latin typeface="Cambria Math" panose="02040503050406030204" pitchFamily="18" charset="0"/>
                        <a:ea typeface="Cambria Math" panose="02040503050406030204" pitchFamily="18" charset="0"/>
                      </a:rPr>
                      <m:t>𝑡</m:t>
                    </m:r>
                  </m:oMath>
                </a14:m>
                <a:r>
                  <a:rPr lang="en-US" sz="1800" dirty="0">
                    <a:latin typeface="+mn-lt"/>
                  </a:rPr>
                  <a:t>, </a:t>
                </a:r>
                <a14:m>
                  <m:oMath xmlns:m="http://schemas.openxmlformats.org/officeDocument/2006/math">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𝑥</m:t>
                    </m:r>
                  </m:oMath>
                </a14:m>
                <a:r>
                  <a:rPr lang="en-US" sz="1800" dirty="0">
                    <a:latin typeface="+mn-lt"/>
                  </a:rPr>
                  <a:t> can approach zero, but will never be zero. And due to computational limitation and expenses, we aim to obtain the numerical solutions that approach the true solution with finite but small </a:t>
                </a:r>
                <a14:m>
                  <m:oMath xmlns:m="http://schemas.openxmlformats.org/officeDocument/2006/math">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𝑡</m:t>
                    </m:r>
                  </m:oMath>
                </a14:m>
                <a:r>
                  <a:rPr lang="en-US" sz="1800" dirty="0"/>
                  <a:t>, </a:t>
                </a:r>
                <a14:m>
                  <m:oMath xmlns:m="http://schemas.openxmlformats.org/officeDocument/2006/math">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𝑥</m:t>
                    </m:r>
                  </m:oMath>
                </a14:m>
                <a:r>
                  <a:rPr lang="en-US" sz="1800" dirty="0">
                    <a:latin typeface="+mn-lt"/>
                  </a:rPr>
                  <a:t>.</a:t>
                </a:r>
              </a:p>
              <a:p>
                <a:endParaRPr lang="en-US" sz="1800" dirty="0">
                  <a:solidFill>
                    <a:srgbClr val="0E7B04"/>
                  </a:solidFill>
                  <a:latin typeface="+mn-lt"/>
                </a:endParaRPr>
              </a:p>
              <a:p>
                <a:r>
                  <a:rPr lang="en-US" sz="1800" dirty="0">
                    <a:solidFill>
                      <a:srgbClr val="0E7B04"/>
                    </a:solidFill>
                    <a:latin typeface="+mn-lt"/>
                  </a:rPr>
                  <a:t>1. For different physical system/equations, what are the options to do finite-difference?</a:t>
                </a:r>
              </a:p>
              <a:p>
                <a:r>
                  <a:rPr lang="en-US" sz="1800" dirty="0">
                    <a:solidFill>
                      <a:srgbClr val="0E7B04"/>
                    </a:solidFill>
                    <a:latin typeface="+mn-lt"/>
                  </a:rPr>
                  <a:t>2. How do we evaluate the different numerical schemes? Advantages and limitations?</a:t>
                </a:r>
              </a:p>
              <a:p>
                <a:r>
                  <a:rPr lang="en-US" sz="1800" dirty="0">
                    <a:solidFill>
                      <a:srgbClr val="0E7B04"/>
                    </a:solidFill>
                    <a:latin typeface="+mn-lt"/>
                  </a:rPr>
                  <a:t>3. Typical strategies? </a:t>
                </a:r>
              </a:p>
            </p:txBody>
          </p:sp>
        </mc:Choice>
        <mc:Fallback xmlns="">
          <p:sp>
            <p:nvSpPr>
              <p:cNvPr id="33" name="TextBox 32">
                <a:extLst>
                  <a:ext uri="{FF2B5EF4-FFF2-40B4-BE49-F238E27FC236}">
                    <a16:creationId xmlns:a16="http://schemas.microsoft.com/office/drawing/2014/main" id="{AF598F86-55AB-CA44-84CE-293035194D4F}"/>
                  </a:ext>
                </a:extLst>
              </p:cNvPr>
              <p:cNvSpPr txBox="1">
                <a:spLocks noRot="1" noChangeAspect="1" noMove="1" noResize="1" noEditPoints="1" noAdjustHandles="1" noChangeArrowheads="1" noChangeShapeType="1" noTextEdit="1"/>
              </p:cNvSpPr>
              <p:nvPr/>
            </p:nvSpPr>
            <p:spPr>
              <a:xfrm>
                <a:off x="76200" y="4360342"/>
                <a:ext cx="9048709" cy="2031325"/>
              </a:xfrm>
              <a:prstGeom prst="rect">
                <a:avLst/>
              </a:prstGeom>
              <a:blipFill>
                <a:blip r:embed="rId7"/>
                <a:stretch>
                  <a:fillRect l="-560" t="-617" r="-140" b="-3086"/>
                </a:stretch>
              </a:blipFill>
              <a:ln>
                <a:solidFill>
                  <a:srgbClr val="3366FF"/>
                </a:solidFill>
              </a:ln>
            </p:spPr>
            <p:txBody>
              <a:bodyPr/>
              <a:lstStyle/>
              <a:p>
                <a:r>
                  <a:rPr lang="en-US">
                    <a:noFill/>
                  </a:rPr>
                  <a:t> </a:t>
                </a:r>
              </a:p>
            </p:txBody>
          </p:sp>
        </mc:Fallback>
      </mc:AlternateContent>
      <p:cxnSp>
        <p:nvCxnSpPr>
          <p:cNvPr id="37" name="Straight Arrow Connector 36">
            <a:extLst>
              <a:ext uri="{FF2B5EF4-FFF2-40B4-BE49-F238E27FC236}">
                <a16:creationId xmlns:a16="http://schemas.microsoft.com/office/drawing/2014/main" id="{09D2101E-32B2-DA40-A515-78501A0A81F7}"/>
              </a:ext>
            </a:extLst>
          </p:cNvPr>
          <p:cNvCxnSpPr>
            <a:cxnSpLocks/>
          </p:cNvCxnSpPr>
          <p:nvPr/>
        </p:nvCxnSpPr>
        <p:spPr>
          <a:xfrm>
            <a:off x="4572000" y="1851812"/>
            <a:ext cx="1965309" cy="523940"/>
          </a:xfrm>
          <a:prstGeom prst="straightConnector1">
            <a:avLst/>
          </a:prstGeom>
          <a:ln w="25400" cmpd="sng">
            <a:prstDash val="solid"/>
            <a:tailEnd type="triangle"/>
          </a:ln>
        </p:spPr>
        <p:style>
          <a:lnRef idx="2">
            <a:schemeClr val="accent1"/>
          </a:lnRef>
          <a:fillRef idx="0">
            <a:schemeClr val="accent1"/>
          </a:fillRef>
          <a:effectRef idx="1">
            <a:schemeClr val="accent1"/>
          </a:effectRef>
          <a:fontRef idx="minor">
            <a:schemeClr val="tx1"/>
          </a:fontRef>
        </p:style>
      </p:cxnSp>
      <p:sp>
        <p:nvSpPr>
          <p:cNvPr id="40" name="Down Arrow 39">
            <a:extLst>
              <a:ext uri="{FF2B5EF4-FFF2-40B4-BE49-F238E27FC236}">
                <a16:creationId xmlns:a16="http://schemas.microsoft.com/office/drawing/2014/main" id="{8D6F64EF-95BD-A142-A03B-390EFF750B53}"/>
              </a:ext>
            </a:extLst>
          </p:cNvPr>
          <p:cNvSpPr/>
          <p:nvPr/>
        </p:nvSpPr>
        <p:spPr>
          <a:xfrm>
            <a:off x="5044793" y="3133660"/>
            <a:ext cx="365407" cy="52394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672945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08557" y="435600"/>
            <a:ext cx="8534400" cy="530352"/>
          </a:xfrm>
        </p:spPr>
        <p:txBody>
          <a:bodyPr>
            <a:normAutofit fontScale="90000"/>
          </a:bodyPr>
          <a:lstStyle/>
          <a:p>
            <a:r>
              <a:rPr lang="en-US" dirty="0"/>
              <a:t>Terminology and Basics</a:t>
            </a:r>
            <a:endParaRPr lang="en-US" dirty="0">
              <a:latin typeface="Arial"/>
              <a:cs typeface="Arial"/>
            </a:endParaRPr>
          </a:p>
        </p:txBody>
      </p:sp>
      <p:sp>
        <p:nvSpPr>
          <p:cNvPr id="3" name="Date Placeholder 2"/>
          <p:cNvSpPr>
            <a:spLocks noGrp="1"/>
          </p:cNvSpPr>
          <p:nvPr>
            <p:ph type="dt" sz="half" idx="10"/>
          </p:nvPr>
        </p:nvSpPr>
        <p:spPr/>
        <p:txBody>
          <a:bodyPr/>
          <a:lstStyle/>
          <a:p>
            <a:pPr>
              <a:defRPr/>
            </a:pPr>
            <a:r>
              <a:rPr lang="en-US"/>
              <a:t>8/20/2020</a:t>
            </a:r>
          </a:p>
        </p:txBody>
      </p:sp>
      <p:sp>
        <p:nvSpPr>
          <p:cNvPr id="5" name="Slide Number Placeholder 4"/>
          <p:cNvSpPr>
            <a:spLocks noGrp="1"/>
          </p:cNvSpPr>
          <p:nvPr>
            <p:ph type="sldNum" sz="quarter" idx="12"/>
          </p:nvPr>
        </p:nvSpPr>
        <p:spPr>
          <a:xfrm>
            <a:off x="4361688" y="1026372"/>
            <a:ext cx="457200" cy="441325"/>
          </a:xfrm>
        </p:spPr>
        <p:txBody>
          <a:bodyPr/>
          <a:lstStyle/>
          <a:p>
            <a:fld id="{997FBC1A-D1AB-074B-97D1-26C74082226E}" type="slidenum">
              <a:rPr lang="en-US" smtClean="0"/>
              <a:pPr/>
              <a:t>6</a:t>
            </a:fld>
            <a:endParaRPr lang="en-US"/>
          </a:p>
        </p:txBody>
      </p:sp>
      <p:sp>
        <p:nvSpPr>
          <p:cNvPr id="7" name="Content Placeholder 6"/>
          <p:cNvSpPr>
            <a:spLocks noGrp="1"/>
          </p:cNvSpPr>
          <p:nvPr>
            <p:ph sz="quarter" idx="1"/>
          </p:nvPr>
        </p:nvSpPr>
        <p:spPr/>
        <p:txBody>
          <a:bodyPr>
            <a:normAutofit/>
          </a:bodyPr>
          <a:lstStyle/>
          <a:p>
            <a:pPr>
              <a:spcAft>
                <a:spcPts val="600"/>
              </a:spcAft>
            </a:pPr>
            <a:r>
              <a:rPr lang="en-US" sz="2800" dirty="0"/>
              <a:t>ODE vs. PDE</a:t>
            </a:r>
          </a:p>
          <a:p>
            <a:pPr lvl="1">
              <a:spcBef>
                <a:spcPts val="1224"/>
              </a:spcBef>
            </a:pPr>
            <a:r>
              <a:rPr lang="en-US" dirty="0"/>
              <a:t>ODE: contains only one </a:t>
            </a:r>
            <a:r>
              <a:rPr lang="en-US" dirty="0">
                <a:hlinkClick r:id="rId3" tooltip="Independent variable"/>
              </a:rPr>
              <a:t>independent variable</a:t>
            </a:r>
            <a:r>
              <a:rPr lang="en-US" dirty="0"/>
              <a:t>, functions of this variable, and the </a:t>
            </a:r>
            <a:r>
              <a:rPr lang="en-US" dirty="0">
                <a:hlinkClick r:id="rId4" tooltip="Derivative"/>
              </a:rPr>
              <a:t>derivatives</a:t>
            </a:r>
            <a:r>
              <a:rPr lang="en-US" dirty="0"/>
              <a:t> of those functions.      </a:t>
            </a:r>
          </a:p>
          <a:p>
            <a:pPr lvl="1">
              <a:spcBef>
                <a:spcPts val="2328"/>
              </a:spcBef>
              <a:spcAft>
                <a:spcPts val="600"/>
              </a:spcAft>
            </a:pPr>
            <a:endParaRPr lang="en-US" dirty="0"/>
          </a:p>
          <a:p>
            <a:pPr lvl="1">
              <a:spcBef>
                <a:spcPts val="2328"/>
              </a:spcBef>
              <a:spcAft>
                <a:spcPts val="600"/>
              </a:spcAft>
            </a:pPr>
            <a:r>
              <a:rPr lang="en-US" dirty="0"/>
              <a:t>PDE: more than one independent variables are involved.</a:t>
            </a:r>
          </a:p>
          <a:p>
            <a:pPr lvl="2">
              <a:spcBef>
                <a:spcPts val="0"/>
              </a:spcBef>
              <a:spcAft>
                <a:spcPts val="600"/>
              </a:spcAft>
            </a:pPr>
            <a:endParaRPr lang="en-US" dirty="0"/>
          </a:p>
        </p:txBody>
      </p:sp>
      <p:sp>
        <p:nvSpPr>
          <p:cNvPr id="14" name="Footer Placeholder 13">
            <a:extLst>
              <a:ext uri="{FF2B5EF4-FFF2-40B4-BE49-F238E27FC236}">
                <a16:creationId xmlns:a16="http://schemas.microsoft.com/office/drawing/2014/main" id="{DD6BFB85-7EF8-C049-8949-268E6E19E7D7}"/>
              </a:ext>
            </a:extLst>
          </p:cNvPr>
          <p:cNvSpPr>
            <a:spLocks noGrp="1"/>
          </p:cNvSpPr>
          <p:nvPr>
            <p:ph type="ftr" sz="quarter" idx="11"/>
          </p:nvPr>
        </p:nvSpPr>
        <p:spPr/>
        <p:txBody>
          <a:bodyPr/>
          <a:lstStyle/>
          <a:p>
            <a:pPr>
              <a:defRPr/>
            </a:pPr>
            <a:r>
              <a:rPr lang="nl-NL"/>
              <a:t>PHYS 8750 - Fall 2020</a:t>
            </a: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D5C6951-8485-0B4F-B8F6-73586AB87894}"/>
                  </a:ext>
                </a:extLst>
              </p:cNvPr>
              <p:cNvSpPr txBox="1"/>
              <p:nvPr/>
            </p:nvSpPr>
            <p:spPr>
              <a:xfrm>
                <a:off x="6477000" y="3041208"/>
                <a:ext cx="1988203" cy="661271"/>
              </a:xfrm>
              <a:prstGeom prst="rect">
                <a:avLst/>
              </a:prstGeom>
              <a:noFill/>
              <a:ln>
                <a:solidFill>
                  <a:schemeClr val="accent6">
                    <a:lumMod val="75000"/>
                  </a:schemeClr>
                </a:solidFill>
              </a:ln>
            </p:spPr>
            <p:txBody>
              <a:bodyPr wrap="square" lIns="0" tIns="0" rIns="0" bIns="0" rtlCol="0">
                <a:spAutoFit/>
              </a:bodyPr>
              <a:lstStyle/>
              <a:p>
                <a:pPr>
                  <a:spcBef>
                    <a:spcPts val="1200"/>
                  </a:spcBef>
                  <a:spcAft>
                    <a:spcPts val="600"/>
                  </a:spcAft>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𝑒</m:t>
                      </m:r>
                      <m:r>
                        <a:rPr lang="en-US" sz="2000" b="0" i="1" smtClean="0">
                          <a:latin typeface="Cambria Math" panose="02040503050406030204" pitchFamily="18" charset="0"/>
                        </a:rPr>
                        <m:t>.</m:t>
                      </m:r>
                      <m:r>
                        <a:rPr lang="en-US" sz="2000" b="0" i="1" smtClean="0">
                          <a:latin typeface="Cambria Math" panose="02040503050406030204" pitchFamily="18" charset="0"/>
                        </a:rPr>
                        <m:t>𝑔</m:t>
                      </m:r>
                      <m:r>
                        <a:rPr lang="en-US" sz="2000" b="0" i="1" smtClean="0">
                          <a:latin typeface="Cambria Math" panose="02040503050406030204" pitchFamily="18" charset="0"/>
                        </a:rPr>
                        <m:t>., </m:t>
                      </m:r>
                      <m:f>
                        <m:fPr>
                          <m:ctrlPr>
                            <a:rPr lang="en-US" sz="2000" i="1" smtClean="0">
                              <a:latin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𝑑</m:t>
                          </m:r>
                          <m:r>
                            <a:rPr lang="en-US" sz="2000" b="0" i="1" smtClean="0">
                              <a:latin typeface="Cambria Math" panose="02040503050406030204" pitchFamily="18" charset="0"/>
                              <a:ea typeface="Cambria Math" panose="02040503050406030204" pitchFamily="18" charset="0"/>
                            </a:rPr>
                            <m:t>𝜓</m:t>
                          </m:r>
                        </m:num>
                        <m:den>
                          <m:r>
                            <a:rPr lang="en-US" sz="2000" b="0" i="1" smtClean="0">
                              <a:latin typeface="Cambria Math" panose="02040503050406030204" pitchFamily="18" charset="0"/>
                              <a:ea typeface="Cambria Math" panose="02040503050406030204" pitchFamily="18" charset="0"/>
                            </a:rPr>
                            <m:t>𝑑𝑡</m:t>
                          </m:r>
                        </m:den>
                      </m:f>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𝜆𝜓</m:t>
                      </m:r>
                    </m:oMath>
                  </m:oMathPara>
                </a14:m>
                <a:endParaRPr lang="en-US" sz="2000" dirty="0"/>
              </a:p>
            </p:txBody>
          </p:sp>
        </mc:Choice>
        <mc:Fallback xmlns="">
          <p:sp>
            <p:nvSpPr>
              <p:cNvPr id="18" name="TextBox 17">
                <a:extLst>
                  <a:ext uri="{FF2B5EF4-FFF2-40B4-BE49-F238E27FC236}">
                    <a16:creationId xmlns:a16="http://schemas.microsoft.com/office/drawing/2014/main" id="{AD5C6951-8485-0B4F-B8F6-73586AB87894}"/>
                  </a:ext>
                </a:extLst>
              </p:cNvPr>
              <p:cNvSpPr txBox="1">
                <a:spLocks noRot="1" noChangeAspect="1" noMove="1" noResize="1" noEditPoints="1" noAdjustHandles="1" noChangeArrowheads="1" noChangeShapeType="1" noTextEdit="1"/>
              </p:cNvSpPr>
              <p:nvPr/>
            </p:nvSpPr>
            <p:spPr>
              <a:xfrm>
                <a:off x="6477000" y="3041208"/>
                <a:ext cx="1988203" cy="661271"/>
              </a:xfrm>
              <a:prstGeom prst="rect">
                <a:avLst/>
              </a:prstGeom>
              <a:blipFill>
                <a:blip r:embed="rId5"/>
                <a:stretch>
                  <a:fillRect t="-1818"/>
                </a:stretch>
              </a:blipFill>
              <a:ln>
                <a:solidFill>
                  <a:schemeClr val="accent6">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2A9A331-7F55-9F4B-B663-A1D1AFED3FE3}"/>
                  </a:ext>
                </a:extLst>
              </p:cNvPr>
              <p:cNvSpPr txBox="1"/>
              <p:nvPr/>
            </p:nvSpPr>
            <p:spPr>
              <a:xfrm>
                <a:off x="2218924" y="3205132"/>
                <a:ext cx="3657600" cy="320601"/>
              </a:xfrm>
              <a:prstGeom prst="rect">
                <a:avLst/>
              </a:prstGeom>
              <a:noFill/>
              <a:ln>
                <a:solidFill>
                  <a:schemeClr val="accent6">
                    <a:lumMod val="75000"/>
                  </a:schemeClr>
                </a:solidFill>
              </a:ln>
            </p:spPr>
            <p:txBody>
              <a:bodyPr wrap="square" lIns="0" tIns="0" rIns="0" bIns="0" rtlCol="0">
                <a:spAutoFit/>
              </a:bodyPr>
              <a:lstStyle/>
              <a:p>
                <a:pPr>
                  <a:spcBef>
                    <a:spcPts val="1200"/>
                  </a:spcBef>
                  <a:spcAft>
                    <a:spcPts val="600"/>
                  </a:spcAft>
                </a:pPr>
                <a14:m>
                  <m:oMath xmlns:m="http://schemas.openxmlformats.org/officeDocument/2006/math">
                    <m:r>
                      <a:rPr lang="en-US" sz="2000" b="0" i="1" smtClean="0">
                        <a:latin typeface="Cambria Math" panose="02040503050406030204" pitchFamily="18" charset="0"/>
                      </a:rPr>
                      <m:t> </m:t>
                    </m:r>
                    <m:r>
                      <a:rPr lang="en-US" sz="2000" i="1" smtClean="0">
                        <a:latin typeface="Cambria Math" panose="02040503050406030204" pitchFamily="18" charset="0"/>
                      </a:rPr>
                      <m:t>𝐹</m:t>
                    </m:r>
                    <m:r>
                      <a:rPr lang="en-US" sz="2000" b="0" i="1" smtClean="0">
                        <a:latin typeface="Cambria Math" panose="02040503050406030204" pitchFamily="18" charset="0"/>
                      </a:rPr>
                      <m:t>(</m:t>
                    </m:r>
                    <m:r>
                      <a:rPr lang="en-US" sz="2000" b="0" i="1" smtClean="0">
                        <a:latin typeface="Cambria Math" panose="02040503050406030204" pitchFamily="18" charset="0"/>
                      </a:rPr>
                      <m:t>𝑡</m:t>
                    </m:r>
                    <m:r>
                      <a:rPr lang="en-US" sz="2000" b="0" i="1" smtClean="0">
                        <a:latin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𝜓</m:t>
                        </m:r>
                      </m:e>
                      <m:sup>
                        <m:r>
                          <a:rPr lang="en-US" sz="2000" b="0" i="1" smtClean="0">
                            <a:latin typeface="Cambria Math" panose="02040503050406030204" pitchFamily="18" charset="0"/>
                            <a:ea typeface="Cambria Math" panose="02040503050406030204" pitchFamily="18" charset="0"/>
                          </a:rPr>
                          <m:t>′</m:t>
                        </m:r>
                      </m:sup>
                    </m:sSup>
                    <m:r>
                      <a:rPr lang="en-US" sz="2000" b="0" i="1" smtClean="0">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𝜓</m:t>
                        </m:r>
                      </m:e>
                      <m:sup>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sup>
                    </m:sSup>
                    <m:r>
                      <a:rPr lang="en-US" sz="2000" b="0" i="1" smtClean="0">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𝜓</m:t>
                        </m:r>
                      </m:e>
                      <m:sup>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𝑛</m:t>
                        </m:r>
                        <m:r>
                          <a:rPr lang="en-US" sz="2000" i="1">
                            <a:latin typeface="Cambria Math" panose="02040503050406030204" pitchFamily="18" charset="0"/>
                            <a:ea typeface="Cambria Math" panose="02040503050406030204" pitchFamily="18" charset="0"/>
                          </a:rPr>
                          <m:t>−1)</m:t>
                        </m:r>
                      </m:sup>
                    </m:sSup>
                  </m:oMath>
                </a14:m>
                <a:r>
                  <a:rPr lang="en-US" sz="2000" dirty="0">
                    <a:ea typeface="Cambria Math" panose="02040503050406030204" pitchFamily="18" charset="0"/>
                  </a:rPr>
                  <a:t> </a:t>
                </a:r>
                <a14:m>
                  <m:oMath xmlns:m="http://schemas.openxmlformats.org/officeDocument/2006/math">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𝜓</m:t>
                        </m:r>
                      </m:e>
                      <m:sup>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sup>
                    </m:sSup>
                    <m:r>
                      <a:rPr lang="en-US" sz="2000" b="0" i="0" smtClean="0">
                        <a:latin typeface="Cambria Math" panose="02040503050406030204" pitchFamily="18" charset="0"/>
                        <a:ea typeface="Cambria Math" panose="02040503050406030204" pitchFamily="18" charset="0"/>
                      </a:rPr>
                      <m:t>)=0</m:t>
                    </m:r>
                  </m:oMath>
                </a14:m>
                <a:endParaRPr lang="en-US" sz="2000" dirty="0"/>
              </a:p>
            </p:txBody>
          </p:sp>
        </mc:Choice>
        <mc:Fallback xmlns="">
          <p:sp>
            <p:nvSpPr>
              <p:cNvPr id="19" name="TextBox 18">
                <a:extLst>
                  <a:ext uri="{FF2B5EF4-FFF2-40B4-BE49-F238E27FC236}">
                    <a16:creationId xmlns:a16="http://schemas.microsoft.com/office/drawing/2014/main" id="{D2A9A331-7F55-9F4B-B663-A1D1AFED3FE3}"/>
                  </a:ext>
                </a:extLst>
              </p:cNvPr>
              <p:cNvSpPr txBox="1">
                <a:spLocks noRot="1" noChangeAspect="1" noMove="1" noResize="1" noEditPoints="1" noAdjustHandles="1" noChangeArrowheads="1" noChangeShapeType="1" noTextEdit="1"/>
              </p:cNvSpPr>
              <p:nvPr/>
            </p:nvSpPr>
            <p:spPr>
              <a:xfrm>
                <a:off x="2218924" y="3205132"/>
                <a:ext cx="3657600" cy="320601"/>
              </a:xfrm>
              <a:prstGeom prst="rect">
                <a:avLst/>
              </a:prstGeom>
              <a:blipFill>
                <a:blip r:embed="rId6"/>
                <a:stretch>
                  <a:fillRect l="-3448" t="-7407" r="-1034" b="-25926"/>
                </a:stretch>
              </a:blipFill>
              <a:ln>
                <a:solidFill>
                  <a:schemeClr val="accent6">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9DD5D3D-775D-7247-85E6-E728F59B5347}"/>
                  </a:ext>
                </a:extLst>
              </p:cNvPr>
              <p:cNvSpPr txBox="1"/>
              <p:nvPr/>
            </p:nvSpPr>
            <p:spPr>
              <a:xfrm>
                <a:off x="964811" y="3217956"/>
                <a:ext cx="1028700" cy="307777"/>
              </a:xfrm>
              <a:prstGeom prst="rect">
                <a:avLst/>
              </a:prstGeom>
              <a:noFill/>
              <a:ln>
                <a:solidFill>
                  <a:schemeClr val="accent6">
                    <a:lumMod val="75000"/>
                  </a:schemeClr>
                </a:solidFill>
              </a:ln>
            </p:spPr>
            <p:txBody>
              <a:bodyPr wrap="square" lIns="0" tIns="0" rIns="0" bIns="0" rtlCol="0">
                <a:spAutoFit/>
              </a:bodyPr>
              <a:lstStyle/>
              <a:p>
                <a:pPr>
                  <a:spcBef>
                    <a:spcPts val="1200"/>
                  </a:spcBef>
                  <a:spcAft>
                    <a:spcPts val="600"/>
                  </a:spcAft>
                </a:pPr>
                <a14:m>
                  <m:oMath xmlns:m="http://schemas.openxmlformats.org/officeDocument/2006/math">
                    <m:r>
                      <a:rPr lang="en-US" sz="2000" i="1" smtClean="0">
                        <a:latin typeface="Cambria Math" panose="02040503050406030204" pitchFamily="18" charset="0"/>
                        <a:ea typeface="Cambria Math" panose="02040503050406030204" pitchFamily="18" charset="0"/>
                      </a:rPr>
                      <m:t>𝜓</m:t>
                    </m:r>
                  </m:oMath>
                </a14:m>
                <a:r>
                  <a:rPr lang="en-US" sz="2000" dirty="0"/>
                  <a:t>=</a:t>
                </a:r>
                <a:r>
                  <a:rPr lang="en-US" sz="2000" dirty="0">
                    <a:ea typeface="Cambria Math" panose="02040503050406030204" pitchFamily="18"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𝜓</m:t>
                    </m:r>
                    <m:r>
                      <a:rPr lang="en-US" sz="2000" b="0" i="0" smtClean="0">
                        <a:latin typeface="Cambria Math" panose="02040503050406030204" pitchFamily="18" charset="0"/>
                        <a:ea typeface="Cambria Math" panose="02040503050406030204" pitchFamily="18" charset="0"/>
                      </a:rPr>
                      <m:t>(</m:t>
                    </m:r>
                    <m:r>
                      <m:rPr>
                        <m:sty m:val="p"/>
                      </m:rPr>
                      <a:rPr lang="en-US" sz="2000" b="0" i="0" smtClean="0">
                        <a:latin typeface="Cambria Math" panose="02040503050406030204" pitchFamily="18" charset="0"/>
                        <a:ea typeface="Cambria Math" panose="02040503050406030204" pitchFamily="18" charset="0"/>
                      </a:rPr>
                      <m:t>t</m:t>
                    </m:r>
                    <m:r>
                      <a:rPr lang="en-US" sz="2000" b="0" i="0" smtClean="0">
                        <a:latin typeface="Cambria Math" panose="02040503050406030204" pitchFamily="18" charset="0"/>
                        <a:ea typeface="Cambria Math" panose="02040503050406030204" pitchFamily="18" charset="0"/>
                      </a:rPr>
                      <m:t>)</m:t>
                    </m:r>
                  </m:oMath>
                </a14:m>
                <a:endParaRPr lang="en-US" sz="2000" dirty="0"/>
              </a:p>
            </p:txBody>
          </p:sp>
        </mc:Choice>
        <mc:Fallback xmlns="">
          <p:sp>
            <p:nvSpPr>
              <p:cNvPr id="20" name="TextBox 19">
                <a:extLst>
                  <a:ext uri="{FF2B5EF4-FFF2-40B4-BE49-F238E27FC236}">
                    <a16:creationId xmlns:a16="http://schemas.microsoft.com/office/drawing/2014/main" id="{59DD5D3D-775D-7247-85E6-E728F59B5347}"/>
                  </a:ext>
                </a:extLst>
              </p:cNvPr>
              <p:cNvSpPr txBox="1">
                <a:spLocks noRot="1" noChangeAspect="1" noMove="1" noResize="1" noEditPoints="1" noAdjustHandles="1" noChangeArrowheads="1" noChangeShapeType="1" noTextEdit="1"/>
              </p:cNvSpPr>
              <p:nvPr/>
            </p:nvSpPr>
            <p:spPr>
              <a:xfrm>
                <a:off x="964811" y="3217956"/>
                <a:ext cx="1028700" cy="307777"/>
              </a:xfrm>
              <a:prstGeom prst="rect">
                <a:avLst/>
              </a:prstGeom>
              <a:blipFill>
                <a:blip r:embed="rId7"/>
                <a:stretch>
                  <a:fillRect l="-10843" t="-18519" b="-37037"/>
                </a:stretch>
              </a:blipFill>
              <a:ln>
                <a:solidFill>
                  <a:schemeClr val="accent6">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1ED1CDE-79A4-2B48-A962-2ED38982BC18}"/>
                  </a:ext>
                </a:extLst>
              </p:cNvPr>
              <p:cNvSpPr txBox="1"/>
              <p:nvPr/>
            </p:nvSpPr>
            <p:spPr>
              <a:xfrm>
                <a:off x="2646383" y="4526916"/>
                <a:ext cx="1829374" cy="662233"/>
              </a:xfrm>
              <a:prstGeom prst="rect">
                <a:avLst/>
              </a:prstGeom>
              <a:noFill/>
              <a:ln>
                <a:solidFill>
                  <a:schemeClr val="accent6">
                    <a:lumMod val="75000"/>
                  </a:schemeClr>
                </a:solidFill>
              </a:ln>
            </p:spPr>
            <p:txBody>
              <a:bodyPr wrap="square" lIns="0" tIns="0" rIns="0" bIns="0" rtlCol="0">
                <a:spAutoFit/>
              </a:bodyPr>
              <a:lstStyle/>
              <a:p>
                <a:pPr>
                  <a:spcBef>
                    <a:spcPts val="1200"/>
                  </a:spcBef>
                  <a:spcAft>
                    <a:spcPts val="600"/>
                  </a:spcAft>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𝜕𝜓</m:t>
                          </m:r>
                        </m:num>
                        <m:den>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𝑡</m:t>
                          </m:r>
                        </m:den>
                      </m:f>
                      <m:r>
                        <a:rPr lang="en-US" sz="2000" b="0" i="0" smtClean="0">
                          <a:latin typeface="Cambria Math" panose="02040503050406030204" pitchFamily="18" charset="0"/>
                        </a:rPr>
                        <m:t>+</m:t>
                      </m:r>
                      <m:r>
                        <m:rPr>
                          <m:sty m:val="p"/>
                        </m:rPr>
                        <a:rPr lang="en-US" sz="2000" b="0" i="0" smtClean="0">
                          <a:latin typeface="Cambria Math" panose="02040503050406030204" pitchFamily="18" charset="0"/>
                        </a:rPr>
                        <m:t>c</m:t>
                      </m:r>
                      <m:f>
                        <m:fPr>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𝜕𝜓</m:t>
                          </m:r>
                        </m:num>
                        <m:den>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den>
                      </m:f>
                      <m:r>
                        <a:rPr lang="en-US" sz="2000" b="0" i="1" smtClean="0">
                          <a:latin typeface="Cambria Math" panose="02040503050406030204" pitchFamily="18" charset="0"/>
                          <a:ea typeface="Cambria Math" panose="02040503050406030204" pitchFamily="18" charset="0"/>
                        </a:rPr>
                        <m:t>=0</m:t>
                      </m:r>
                    </m:oMath>
                  </m:oMathPara>
                </a14:m>
                <a:endParaRPr lang="en-US" sz="2000" dirty="0"/>
              </a:p>
            </p:txBody>
          </p:sp>
        </mc:Choice>
        <mc:Fallback xmlns="">
          <p:sp>
            <p:nvSpPr>
              <p:cNvPr id="21" name="TextBox 20">
                <a:extLst>
                  <a:ext uri="{FF2B5EF4-FFF2-40B4-BE49-F238E27FC236}">
                    <a16:creationId xmlns:a16="http://schemas.microsoft.com/office/drawing/2014/main" id="{91ED1CDE-79A4-2B48-A962-2ED38982BC18}"/>
                  </a:ext>
                </a:extLst>
              </p:cNvPr>
              <p:cNvSpPr txBox="1">
                <a:spLocks noRot="1" noChangeAspect="1" noMove="1" noResize="1" noEditPoints="1" noAdjustHandles="1" noChangeArrowheads="1" noChangeShapeType="1" noTextEdit="1"/>
              </p:cNvSpPr>
              <p:nvPr/>
            </p:nvSpPr>
            <p:spPr>
              <a:xfrm>
                <a:off x="2646383" y="4526916"/>
                <a:ext cx="1829374" cy="662233"/>
              </a:xfrm>
              <a:prstGeom prst="rect">
                <a:avLst/>
              </a:prstGeom>
              <a:blipFill>
                <a:blip r:embed="rId8"/>
                <a:stretch>
                  <a:fillRect t="-1818"/>
                </a:stretch>
              </a:blipFill>
              <a:ln>
                <a:solidFill>
                  <a:schemeClr val="accent6">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F913E2D1-8B93-AA44-8EC1-A423F172FFCC}"/>
                  </a:ext>
                </a:extLst>
              </p:cNvPr>
              <p:cNvSpPr txBox="1"/>
              <p:nvPr/>
            </p:nvSpPr>
            <p:spPr>
              <a:xfrm>
                <a:off x="1183309" y="5506585"/>
                <a:ext cx="6813957" cy="461408"/>
              </a:xfrm>
              <a:prstGeom prst="rect">
                <a:avLst/>
              </a:prstGeom>
              <a:noFill/>
              <a:ln>
                <a:solidFill>
                  <a:schemeClr val="accent6">
                    <a:lumMod val="75000"/>
                  </a:schemeClr>
                </a:solidFill>
              </a:ln>
            </p:spPr>
            <p:txBody>
              <a:bodyPr wrap="square" lIns="0" tIns="0" rIns="0" bIns="0" rtlCol="0">
                <a:spAutoFit/>
              </a:bodyPr>
              <a:lstStyle/>
              <a:p>
                <a:pPr>
                  <a:spcBef>
                    <a:spcPts val="1200"/>
                  </a:spcBef>
                  <a:spcAft>
                    <a:spcPts val="600"/>
                  </a:spcAft>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 </m:t>
                      </m:r>
                      <m:r>
                        <a:rPr lang="en-US" sz="2000" i="1" smtClean="0">
                          <a:latin typeface="Cambria Math" panose="02040503050406030204" pitchFamily="18" charset="0"/>
                        </a:rPr>
                        <m:t>𝐹</m:t>
                      </m:r>
                      <m:r>
                        <a:rPr lang="en-US" sz="2000" b="0" i="1" smtClean="0">
                          <a:latin typeface="Cambria Math" panose="02040503050406030204" pitchFamily="18" charset="0"/>
                        </a:rPr>
                        <m:t>(</m:t>
                      </m:r>
                      <m:r>
                        <a:rPr lang="en-US" sz="2000" b="0" i="1" smtClean="0">
                          <a:latin typeface="Cambria Math" panose="02040503050406030204" pitchFamily="18" charset="0"/>
                        </a:rPr>
                        <m:t>𝑡</m:t>
                      </m:r>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𝑡</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ea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𝜓</m:t>
                          </m:r>
                        </m:e>
                        <m:sub>
                          <m:r>
                            <a:rPr lang="en-US" sz="2000" i="1">
                              <a:latin typeface="Cambria Math" panose="02040503050406030204" pitchFamily="18" charset="0"/>
                            </a:rPr>
                            <m:t>𝑡</m:t>
                          </m:r>
                        </m:sub>
                        <m:sup>
                          <m:r>
                            <a:rPr lang="en-US" sz="2000" i="1">
                              <a:latin typeface="Cambria Math" panose="02040503050406030204" pitchFamily="18" charset="0"/>
                            </a:rPr>
                            <m:t>′</m:t>
                          </m:r>
                          <m:r>
                            <a:rPr lang="en-US" sz="2000" b="0" i="1" smtClean="0">
                              <a:latin typeface="Cambria Math" panose="02040503050406030204" pitchFamily="18" charset="0"/>
                            </a:rPr>
                            <m:t>′</m:t>
                          </m:r>
                        </m:sup>
                      </m:sSubSup>
                      <m:r>
                        <a:rPr lang="en-US" sz="2000" b="0" i="1" smtClean="0">
                          <a:latin typeface="Cambria Math" panose="02040503050406030204" pitchFamily="18" charset="0"/>
                          <a:ea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𝜓</m:t>
                          </m:r>
                        </m:e>
                        <m:sub>
                          <m:r>
                            <a:rPr lang="en-US" sz="2000" i="1">
                              <a:latin typeface="Cambria Math" panose="02040503050406030204" pitchFamily="18" charset="0"/>
                            </a:rPr>
                            <m:t>𝑡</m:t>
                          </m:r>
                        </m:sub>
                        <m: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e>
                          </m:d>
                        </m:sup>
                      </m:sSubSup>
                      <m:r>
                        <a:rPr lang="en-US" sz="2000" b="0" i="1" smtClean="0">
                          <a:latin typeface="Cambria Math" panose="02040503050406030204" pitchFamily="18" charset="0"/>
                        </a:rPr>
                        <m:t>,</m:t>
                      </m:r>
                      <m:r>
                        <m:rPr>
                          <m:sty m:val="p"/>
                        </m:rPr>
                        <a:rPr lang="en-US" sz="2000" b="0" i="0" smtClean="0">
                          <a:latin typeface="Cambria Math" panose="02040503050406030204" pitchFamily="18" charset="0"/>
                        </a:rPr>
                        <m:t>x</m:t>
                      </m:r>
                      <m:r>
                        <a:rPr lang="en-US" sz="2000" b="0" i="0"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𝑥</m:t>
                          </m:r>
                        </m:sub>
                        <m:sup>
                          <m:r>
                            <a:rPr lang="en-US" sz="2000" i="1">
                              <a:latin typeface="Cambria Math" panose="02040503050406030204" pitchFamily="18" charset="0"/>
                            </a:rPr>
                            <m:t>′</m:t>
                          </m:r>
                        </m:sup>
                      </m:sSubSup>
                      <m:r>
                        <a:rPr lang="en-US" sz="2000" i="1">
                          <a:latin typeface="Cambria Math" panose="02040503050406030204" pitchFamily="18" charset="0"/>
                          <a:ea typeface="Cambria Math" panose="02040503050406030204" pitchFamily="18" charset="0"/>
                        </a:rPr>
                        <m:t>,</m:t>
                      </m:r>
                      <m:sSubSup>
                        <m:sSubSupPr>
                          <m:ctrlPr>
                            <a:rPr lang="en-US" sz="2000" i="1" smtClean="0">
                              <a:latin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𝑥</m:t>
                          </m:r>
                        </m:sub>
                        <m:sup>
                          <m:r>
                            <a:rPr lang="en-US" sz="2000" i="1">
                              <a:latin typeface="Cambria Math" panose="02040503050406030204" pitchFamily="18" charset="0"/>
                            </a:rPr>
                            <m:t>′′</m:t>
                          </m:r>
                        </m:sup>
                      </m:sSubSup>
                      <m:r>
                        <a:rPr lang="en-US" sz="2000" i="1">
                          <a:latin typeface="Cambria Math" panose="02040503050406030204" pitchFamily="18" charset="0"/>
                          <a:ea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𝑥</m:t>
                          </m:r>
                        </m:sub>
                        <m:sup>
                          <m:d>
                            <m:dPr>
                              <m:ctrlPr>
                                <a:rPr lang="en-US" sz="2000" i="1">
                                  <a:latin typeface="Cambria Math" panose="02040503050406030204" pitchFamily="18" charset="0"/>
                                </a:rPr>
                              </m:ctrlPr>
                            </m:dPr>
                            <m:e>
                              <m:r>
                                <a:rPr lang="en-US" sz="2000" i="1">
                                  <a:latin typeface="Cambria Math" panose="02040503050406030204" pitchFamily="18" charset="0"/>
                                </a:rPr>
                                <m:t>𝑛</m:t>
                              </m:r>
                            </m:e>
                          </m:d>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𝜓</m:t>
                          </m:r>
                        </m:e>
                        <m:sub>
                          <m:r>
                            <a:rPr lang="en-US" sz="2000" i="1">
                              <a:latin typeface="Cambria Math" panose="02040503050406030204" pitchFamily="18" charset="0"/>
                            </a:rPr>
                            <m:t>𝑡</m:t>
                          </m:r>
                          <m:r>
                            <a:rPr lang="en-US" sz="2000" b="0" i="1" smtClean="0">
                              <a:latin typeface="Cambria Math" panose="02040503050406030204" pitchFamily="18" charset="0"/>
                            </a:rPr>
                            <m:t>𝑥</m:t>
                          </m:r>
                        </m:sub>
                        <m:sup>
                          <m:r>
                            <a:rPr lang="en-US" sz="2000" i="1">
                              <a:latin typeface="Cambria Math" panose="02040503050406030204" pitchFamily="18" charset="0"/>
                            </a:rPr>
                            <m:t>′</m:t>
                          </m:r>
                          <m:r>
                            <a:rPr lang="en-US" sz="2000" b="0" i="1" smtClean="0">
                              <a:latin typeface="Cambria Math" panose="02040503050406030204" pitchFamily="18" charset="0"/>
                            </a:rPr>
                            <m:t>′</m:t>
                          </m:r>
                        </m:sup>
                      </m:sSubSup>
                      <m:r>
                        <a:rPr lang="en-US" sz="2000" b="0" i="0"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𝜓</m:t>
                          </m:r>
                        </m:e>
                        <m:sub>
                          <m:r>
                            <a:rPr lang="en-US" sz="2000" i="1">
                              <a:latin typeface="Cambria Math" panose="02040503050406030204" pitchFamily="18" charset="0"/>
                            </a:rPr>
                            <m:t>𝑡</m:t>
                          </m:r>
                          <m:r>
                            <a:rPr lang="en-US" sz="2000" b="0" i="1" smtClean="0">
                              <a:latin typeface="Cambria Math" panose="02040503050406030204" pitchFamily="18" charset="0"/>
                            </a:rPr>
                            <m:t>𝑡</m:t>
                          </m:r>
                          <m:r>
                            <a:rPr lang="en-US" sz="2000" i="1">
                              <a:latin typeface="Cambria Math" panose="02040503050406030204" pitchFamily="18" charset="0"/>
                            </a:rPr>
                            <m:t>𝑥</m:t>
                          </m:r>
                        </m:sub>
                        <m:sup>
                          <m:r>
                            <a:rPr lang="en-US" sz="2000" i="1">
                              <a:latin typeface="Cambria Math" panose="02040503050406030204" pitchFamily="18" charset="0"/>
                            </a:rPr>
                            <m:t>′′</m:t>
                          </m:r>
                          <m:r>
                            <a:rPr lang="en-US" sz="2000" b="0" i="1" smtClean="0">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𝜓</m:t>
                          </m:r>
                        </m:e>
                        <m:sub>
                          <m:r>
                            <a:rPr lang="en-US" sz="2000" i="1">
                              <a:latin typeface="Cambria Math" panose="02040503050406030204" pitchFamily="18" charset="0"/>
                            </a:rPr>
                            <m:t>𝑡</m:t>
                          </m:r>
                          <m:r>
                            <a:rPr lang="en-US" sz="2000" b="0" i="1" smtClean="0">
                              <a:latin typeface="Cambria Math" panose="02040503050406030204" pitchFamily="18" charset="0"/>
                            </a:rPr>
                            <m:t>𝑥</m:t>
                          </m:r>
                          <m:r>
                            <a:rPr lang="en-US" sz="2000" i="1">
                              <a:latin typeface="Cambria Math" panose="02040503050406030204" pitchFamily="18" charset="0"/>
                            </a:rPr>
                            <m:t>𝑥</m:t>
                          </m:r>
                        </m:sub>
                        <m:sup>
                          <m:r>
                            <a:rPr lang="en-US" sz="2000" i="1">
                              <a:latin typeface="Cambria Math" panose="02040503050406030204" pitchFamily="18" charset="0"/>
                            </a:rPr>
                            <m:t>′′′</m:t>
                          </m:r>
                        </m:sup>
                      </m:sSubSup>
                      <m:r>
                        <a:rPr lang="en-US" sz="2000" b="0" i="0" smtClean="0">
                          <a:latin typeface="Cambria Math" panose="02040503050406030204" pitchFamily="18" charset="0"/>
                        </a:rPr>
                        <m:t>,…</m:t>
                      </m:r>
                      <m:r>
                        <a:rPr lang="en-US" sz="2000" b="0" i="0" smtClean="0">
                          <a:latin typeface="Cambria Math" panose="02040503050406030204" pitchFamily="18" charset="0"/>
                          <a:ea typeface="Cambria Math" panose="02040503050406030204" pitchFamily="18" charset="0"/>
                        </a:rPr>
                        <m:t>)=0</m:t>
                      </m:r>
                    </m:oMath>
                  </m:oMathPara>
                </a14:m>
                <a:endParaRPr lang="en-US" sz="2000" dirty="0"/>
              </a:p>
            </p:txBody>
          </p:sp>
        </mc:Choice>
        <mc:Fallback xmlns="">
          <p:sp>
            <p:nvSpPr>
              <p:cNvPr id="22" name="TextBox 21">
                <a:extLst>
                  <a:ext uri="{FF2B5EF4-FFF2-40B4-BE49-F238E27FC236}">
                    <a16:creationId xmlns:a16="http://schemas.microsoft.com/office/drawing/2014/main" id="{F913E2D1-8B93-AA44-8EC1-A423F172FFCC}"/>
                  </a:ext>
                </a:extLst>
              </p:cNvPr>
              <p:cNvSpPr txBox="1">
                <a:spLocks noRot="1" noChangeAspect="1" noMove="1" noResize="1" noEditPoints="1" noAdjustHandles="1" noChangeArrowheads="1" noChangeShapeType="1" noTextEdit="1"/>
              </p:cNvSpPr>
              <p:nvPr/>
            </p:nvSpPr>
            <p:spPr>
              <a:xfrm>
                <a:off x="1183309" y="5506585"/>
                <a:ext cx="6813957" cy="461408"/>
              </a:xfrm>
              <a:prstGeom prst="rect">
                <a:avLst/>
              </a:prstGeom>
              <a:blipFill>
                <a:blip r:embed="rId9"/>
                <a:stretch>
                  <a:fillRect l="-186" b="-2632"/>
                </a:stretch>
              </a:blipFill>
              <a:ln>
                <a:solidFill>
                  <a:schemeClr val="accent6">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3B0AB78-3C47-524C-819B-4AD530139662}"/>
                  </a:ext>
                </a:extLst>
              </p:cNvPr>
              <p:cNvSpPr txBox="1"/>
              <p:nvPr/>
            </p:nvSpPr>
            <p:spPr>
              <a:xfrm>
                <a:off x="701990" y="4693520"/>
                <a:ext cx="1354074" cy="307777"/>
              </a:xfrm>
              <a:prstGeom prst="rect">
                <a:avLst/>
              </a:prstGeom>
              <a:noFill/>
              <a:ln>
                <a:solidFill>
                  <a:schemeClr val="accent6">
                    <a:lumMod val="75000"/>
                  </a:schemeClr>
                </a:solidFill>
              </a:ln>
            </p:spPr>
            <p:txBody>
              <a:bodyPr wrap="square" lIns="0" tIns="0" rIns="0" bIns="0" rtlCol="0">
                <a:spAutoFit/>
              </a:bodyPr>
              <a:lstStyle/>
              <a:p>
                <a:pPr>
                  <a:spcBef>
                    <a:spcPts val="1200"/>
                  </a:spcBef>
                  <a:spcAft>
                    <a:spcPts val="600"/>
                  </a:spcAft>
                </a:pPr>
                <a14:m>
                  <m:oMath xmlns:m="http://schemas.openxmlformats.org/officeDocument/2006/math">
                    <m:r>
                      <a:rPr lang="en-US" sz="2000" i="1" smtClean="0">
                        <a:latin typeface="Cambria Math" panose="02040503050406030204" pitchFamily="18" charset="0"/>
                        <a:ea typeface="Cambria Math" panose="02040503050406030204" pitchFamily="18" charset="0"/>
                      </a:rPr>
                      <m:t>𝜓</m:t>
                    </m:r>
                  </m:oMath>
                </a14:m>
                <a:r>
                  <a:rPr lang="en-US" sz="2000" dirty="0"/>
                  <a:t>=</a:t>
                </a:r>
                <a:r>
                  <a:rPr lang="en-US" sz="2000" dirty="0">
                    <a:ea typeface="Cambria Math" panose="02040503050406030204" pitchFamily="18"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𝜓</m:t>
                    </m:r>
                    <m:r>
                      <a:rPr lang="en-US" sz="2000" b="0" i="0" smtClean="0">
                        <a:latin typeface="Cambria Math" panose="02040503050406030204" pitchFamily="18" charset="0"/>
                        <a:ea typeface="Cambria Math" panose="02040503050406030204" pitchFamily="18" charset="0"/>
                      </a:rPr>
                      <m:t>(</m:t>
                    </m:r>
                    <m:r>
                      <m:rPr>
                        <m:sty m:val="p"/>
                      </m:rPr>
                      <a:rPr lang="en-US" sz="2000" b="0" i="0" smtClean="0">
                        <a:latin typeface="Cambria Math" panose="02040503050406030204" pitchFamily="18" charset="0"/>
                        <a:ea typeface="Cambria Math" panose="02040503050406030204" pitchFamily="18" charset="0"/>
                      </a:rPr>
                      <m:t>t</m:t>
                    </m:r>
                    <m:r>
                      <a:rPr lang="en-US" sz="2000" b="0" i="0" smtClean="0">
                        <a:latin typeface="Cambria Math" panose="02040503050406030204" pitchFamily="18" charset="0"/>
                        <a:ea typeface="Cambria Math" panose="02040503050406030204" pitchFamily="18" charset="0"/>
                      </a:rPr>
                      <m:t>,</m:t>
                    </m:r>
                    <m:r>
                      <m:rPr>
                        <m:sty m:val="p"/>
                      </m:rPr>
                      <a:rPr lang="en-US" sz="2000" b="0" i="0" smtClean="0">
                        <a:latin typeface="Cambria Math" panose="02040503050406030204" pitchFamily="18" charset="0"/>
                        <a:ea typeface="Cambria Math" panose="02040503050406030204" pitchFamily="18" charset="0"/>
                      </a:rPr>
                      <m:t>x</m:t>
                    </m:r>
                    <m:r>
                      <a:rPr lang="en-US" sz="2000" b="0" i="0" smtClean="0">
                        <a:latin typeface="Cambria Math" panose="02040503050406030204" pitchFamily="18" charset="0"/>
                        <a:ea typeface="Cambria Math" panose="02040503050406030204" pitchFamily="18" charset="0"/>
                      </a:rPr>
                      <m:t>)</m:t>
                    </m:r>
                  </m:oMath>
                </a14:m>
                <a:endParaRPr lang="en-US" sz="2000" dirty="0"/>
              </a:p>
            </p:txBody>
          </p:sp>
        </mc:Choice>
        <mc:Fallback xmlns="">
          <p:sp>
            <p:nvSpPr>
              <p:cNvPr id="23" name="TextBox 22">
                <a:extLst>
                  <a:ext uri="{FF2B5EF4-FFF2-40B4-BE49-F238E27FC236}">
                    <a16:creationId xmlns:a16="http://schemas.microsoft.com/office/drawing/2014/main" id="{03B0AB78-3C47-524C-819B-4AD530139662}"/>
                  </a:ext>
                </a:extLst>
              </p:cNvPr>
              <p:cNvSpPr txBox="1">
                <a:spLocks noRot="1" noChangeAspect="1" noMove="1" noResize="1" noEditPoints="1" noAdjustHandles="1" noChangeArrowheads="1" noChangeShapeType="1" noTextEdit="1"/>
              </p:cNvSpPr>
              <p:nvPr/>
            </p:nvSpPr>
            <p:spPr>
              <a:xfrm>
                <a:off x="701990" y="4693520"/>
                <a:ext cx="1354074" cy="307777"/>
              </a:xfrm>
              <a:prstGeom prst="rect">
                <a:avLst/>
              </a:prstGeom>
              <a:blipFill>
                <a:blip r:embed="rId10"/>
                <a:stretch>
                  <a:fillRect l="-7339" t="-23077" b="-38462"/>
                </a:stretch>
              </a:blipFill>
              <a:ln>
                <a:solidFill>
                  <a:schemeClr val="accent6">
                    <a:lumMod val="7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2373773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noFill/>
        </p:spPr>
        <p:txBody>
          <a:bodyPr/>
          <a:lstStyle/>
          <a:p>
            <a:r>
              <a:rPr lang="en-US" dirty="0"/>
              <a:t>Order of ODE and PDE</a:t>
            </a:r>
            <a:endParaRPr lang="en-US" dirty="0">
              <a:latin typeface="Arial"/>
              <a:cs typeface="Arial"/>
            </a:endParaRPr>
          </a:p>
        </p:txBody>
      </p:sp>
      <p:sp>
        <p:nvSpPr>
          <p:cNvPr id="3" name="Date Placeholder 2"/>
          <p:cNvSpPr>
            <a:spLocks noGrp="1"/>
          </p:cNvSpPr>
          <p:nvPr>
            <p:ph type="dt" sz="half" idx="10"/>
          </p:nvPr>
        </p:nvSpPr>
        <p:spPr/>
        <p:txBody>
          <a:bodyPr/>
          <a:lstStyle/>
          <a:p>
            <a:pPr>
              <a:defRPr/>
            </a:pPr>
            <a:r>
              <a:rPr lang="en-US"/>
              <a:t>8/20/2020</a:t>
            </a:r>
          </a:p>
        </p:txBody>
      </p:sp>
      <p:sp>
        <p:nvSpPr>
          <p:cNvPr id="5" name="Slide Number Placeholder 4"/>
          <p:cNvSpPr>
            <a:spLocks noGrp="1"/>
          </p:cNvSpPr>
          <p:nvPr>
            <p:ph type="sldNum" sz="quarter" idx="12"/>
          </p:nvPr>
        </p:nvSpPr>
        <p:spPr/>
        <p:txBody>
          <a:bodyPr/>
          <a:lstStyle/>
          <a:p>
            <a:fld id="{997FBC1A-D1AB-074B-97D1-26C74082226E}" type="slidenum">
              <a:rPr lang="en-US" smtClean="0"/>
              <a:pPr/>
              <a:t>7</a:t>
            </a:fld>
            <a:endParaRPr lang="en-US"/>
          </a:p>
        </p:txBody>
      </p:sp>
      <p:sp>
        <p:nvSpPr>
          <p:cNvPr id="7" name="Content Placeholder 6"/>
          <p:cNvSpPr>
            <a:spLocks noGrp="1"/>
          </p:cNvSpPr>
          <p:nvPr>
            <p:ph sz="quarter" idx="1"/>
          </p:nvPr>
        </p:nvSpPr>
        <p:spPr>
          <a:xfrm>
            <a:off x="301752" y="1527048"/>
            <a:ext cx="8503920" cy="4860168"/>
          </a:xfrm>
        </p:spPr>
        <p:txBody>
          <a:bodyPr>
            <a:normAutofit/>
          </a:bodyPr>
          <a:lstStyle/>
          <a:p>
            <a:pPr>
              <a:spcAft>
                <a:spcPts val="600"/>
              </a:spcAft>
            </a:pPr>
            <a:r>
              <a:rPr lang="en-US" sz="2800" dirty="0"/>
              <a:t>Determined by highest order of </a:t>
            </a:r>
            <a:r>
              <a:rPr lang="en-US" sz="2800" dirty="0">
                <a:solidFill>
                  <a:srgbClr val="423BFF"/>
                </a:solidFill>
              </a:rPr>
              <a:t>derivatives</a:t>
            </a:r>
          </a:p>
          <a:p>
            <a:pPr lvl="2">
              <a:spcBef>
                <a:spcPts val="0"/>
              </a:spcBef>
              <a:spcAft>
                <a:spcPts val="600"/>
              </a:spcAft>
            </a:pPr>
            <a:endParaRPr lang="en-US" dirty="0"/>
          </a:p>
        </p:txBody>
      </p:sp>
      <p:sp>
        <p:nvSpPr>
          <p:cNvPr id="2" name="Footer Placeholder 1">
            <a:extLst>
              <a:ext uri="{FF2B5EF4-FFF2-40B4-BE49-F238E27FC236}">
                <a16:creationId xmlns:a16="http://schemas.microsoft.com/office/drawing/2014/main" id="{79CB1886-2365-FB44-862D-77EFE9DB71A4}"/>
              </a:ext>
            </a:extLst>
          </p:cNvPr>
          <p:cNvSpPr>
            <a:spLocks noGrp="1"/>
          </p:cNvSpPr>
          <p:nvPr>
            <p:ph type="ftr" sz="quarter" idx="11"/>
          </p:nvPr>
        </p:nvSpPr>
        <p:spPr/>
        <p:txBody>
          <a:bodyPr/>
          <a:lstStyle/>
          <a:p>
            <a:pPr>
              <a:defRPr/>
            </a:pPr>
            <a:r>
              <a:rPr lang="nl-NL"/>
              <a:t>PHYS 8750 - Fall 2020</a:t>
            </a:r>
            <a:endParaRPr lang="en-US"/>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BC2E194E-9351-9C42-9DCD-41D3CE8758F2}"/>
                  </a:ext>
                </a:extLst>
              </p:cNvPr>
              <p:cNvSpPr txBox="1"/>
              <p:nvPr/>
            </p:nvSpPr>
            <p:spPr>
              <a:xfrm>
                <a:off x="704088" y="2149381"/>
                <a:ext cx="3657600" cy="320601"/>
              </a:xfrm>
              <a:prstGeom prst="rect">
                <a:avLst/>
              </a:prstGeom>
              <a:noFill/>
              <a:ln>
                <a:solidFill>
                  <a:schemeClr val="accent6">
                    <a:lumMod val="75000"/>
                  </a:schemeClr>
                </a:solidFill>
              </a:ln>
            </p:spPr>
            <p:txBody>
              <a:bodyPr wrap="square" lIns="0" tIns="0" rIns="0" bIns="0" rtlCol="0">
                <a:spAutoFit/>
              </a:bodyPr>
              <a:lstStyle/>
              <a:p>
                <a:pPr>
                  <a:spcBef>
                    <a:spcPts val="1200"/>
                  </a:spcBef>
                  <a:spcAft>
                    <a:spcPts val="600"/>
                  </a:spcAft>
                </a:pPr>
                <a14:m>
                  <m:oMath xmlns:m="http://schemas.openxmlformats.org/officeDocument/2006/math">
                    <m:r>
                      <a:rPr lang="en-US" sz="2000" b="0" i="1" smtClean="0">
                        <a:latin typeface="Cambria Math" panose="02040503050406030204" pitchFamily="18" charset="0"/>
                      </a:rPr>
                      <m:t> </m:t>
                    </m:r>
                    <m:r>
                      <a:rPr lang="en-US" sz="2000" i="1" smtClean="0">
                        <a:latin typeface="Cambria Math" panose="02040503050406030204" pitchFamily="18" charset="0"/>
                      </a:rPr>
                      <m:t>𝐹</m:t>
                    </m:r>
                    <m:r>
                      <a:rPr lang="en-US" sz="2000" b="0" i="1" smtClean="0">
                        <a:latin typeface="Cambria Math" panose="02040503050406030204" pitchFamily="18" charset="0"/>
                      </a:rPr>
                      <m:t>(</m:t>
                    </m:r>
                    <m:r>
                      <a:rPr lang="en-US" sz="2000" b="0" i="1" smtClean="0">
                        <a:latin typeface="Cambria Math" panose="02040503050406030204" pitchFamily="18" charset="0"/>
                      </a:rPr>
                      <m:t>𝑡</m:t>
                    </m:r>
                    <m:r>
                      <a:rPr lang="en-US" sz="2000" b="0" i="1" smtClean="0">
                        <a:latin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𝜓</m:t>
                        </m:r>
                      </m:e>
                      <m:sup>
                        <m:r>
                          <a:rPr lang="en-US" sz="2000" b="0" i="1" smtClean="0">
                            <a:latin typeface="Cambria Math" panose="02040503050406030204" pitchFamily="18" charset="0"/>
                            <a:ea typeface="Cambria Math" panose="02040503050406030204" pitchFamily="18" charset="0"/>
                          </a:rPr>
                          <m:t>′</m:t>
                        </m:r>
                      </m:sup>
                    </m:sSup>
                    <m:r>
                      <a:rPr lang="en-US" sz="2000" b="0" i="1" smtClean="0">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𝜓</m:t>
                        </m:r>
                      </m:e>
                      <m:sup>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sup>
                    </m:sSup>
                    <m:r>
                      <a:rPr lang="en-US" sz="2000" b="0" i="1" smtClean="0">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𝜓</m:t>
                        </m:r>
                      </m:e>
                      <m:sup>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𝑛</m:t>
                        </m:r>
                        <m:r>
                          <a:rPr lang="en-US" sz="2000" i="1">
                            <a:latin typeface="Cambria Math" panose="02040503050406030204" pitchFamily="18" charset="0"/>
                            <a:ea typeface="Cambria Math" panose="02040503050406030204" pitchFamily="18" charset="0"/>
                          </a:rPr>
                          <m:t>−1)</m:t>
                        </m:r>
                      </m:sup>
                    </m:sSup>
                  </m:oMath>
                </a14:m>
                <a:r>
                  <a:rPr lang="en-US" sz="2000" dirty="0">
                    <a:ea typeface="Cambria Math" panose="02040503050406030204" pitchFamily="18" charset="0"/>
                  </a:rPr>
                  <a:t> </a:t>
                </a:r>
                <a14:m>
                  <m:oMath xmlns:m="http://schemas.openxmlformats.org/officeDocument/2006/math">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𝜓</m:t>
                        </m:r>
                      </m:e>
                      <m:sup>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sup>
                    </m:sSup>
                    <m:r>
                      <a:rPr lang="en-US" sz="2000" b="0" i="0" smtClean="0">
                        <a:latin typeface="Cambria Math" panose="02040503050406030204" pitchFamily="18" charset="0"/>
                        <a:ea typeface="Cambria Math" panose="02040503050406030204" pitchFamily="18" charset="0"/>
                      </a:rPr>
                      <m:t>)=0</m:t>
                    </m:r>
                  </m:oMath>
                </a14:m>
                <a:endParaRPr lang="en-US" sz="2000" dirty="0"/>
              </a:p>
            </p:txBody>
          </p:sp>
        </mc:Choice>
        <mc:Fallback xmlns="">
          <p:sp>
            <p:nvSpPr>
              <p:cNvPr id="27" name="TextBox 26">
                <a:extLst>
                  <a:ext uri="{FF2B5EF4-FFF2-40B4-BE49-F238E27FC236}">
                    <a16:creationId xmlns:a16="http://schemas.microsoft.com/office/drawing/2014/main" id="{BC2E194E-9351-9C42-9DCD-41D3CE8758F2}"/>
                  </a:ext>
                </a:extLst>
              </p:cNvPr>
              <p:cNvSpPr txBox="1">
                <a:spLocks noRot="1" noChangeAspect="1" noMove="1" noResize="1" noEditPoints="1" noAdjustHandles="1" noChangeArrowheads="1" noChangeShapeType="1" noTextEdit="1"/>
              </p:cNvSpPr>
              <p:nvPr/>
            </p:nvSpPr>
            <p:spPr>
              <a:xfrm>
                <a:off x="704088" y="2149381"/>
                <a:ext cx="3657600" cy="320601"/>
              </a:xfrm>
              <a:prstGeom prst="rect">
                <a:avLst/>
              </a:prstGeom>
              <a:blipFill>
                <a:blip r:embed="rId3"/>
                <a:stretch>
                  <a:fillRect l="-3103" t="-3704" r="-1379" b="-29630"/>
                </a:stretch>
              </a:blipFill>
              <a:ln>
                <a:solidFill>
                  <a:schemeClr val="accent6">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4AFD19E-DE5E-4945-87A2-1F109C4F6A67}"/>
                  </a:ext>
                </a:extLst>
              </p:cNvPr>
              <p:cNvSpPr txBox="1"/>
              <p:nvPr/>
            </p:nvSpPr>
            <p:spPr>
              <a:xfrm>
                <a:off x="704088" y="2728458"/>
                <a:ext cx="6813957" cy="461408"/>
              </a:xfrm>
              <a:prstGeom prst="rect">
                <a:avLst/>
              </a:prstGeom>
              <a:noFill/>
              <a:ln>
                <a:solidFill>
                  <a:schemeClr val="accent6">
                    <a:lumMod val="75000"/>
                  </a:schemeClr>
                </a:solidFill>
              </a:ln>
            </p:spPr>
            <p:txBody>
              <a:bodyPr wrap="square" lIns="0" tIns="0" rIns="0" bIns="0" rtlCol="0">
                <a:spAutoFit/>
              </a:bodyPr>
              <a:lstStyle/>
              <a:p>
                <a:pPr>
                  <a:spcBef>
                    <a:spcPts val="1200"/>
                  </a:spcBef>
                  <a:spcAft>
                    <a:spcPts val="600"/>
                  </a:spcAft>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 </m:t>
                      </m:r>
                      <m:r>
                        <a:rPr lang="en-US" sz="2000" i="1" smtClean="0">
                          <a:latin typeface="Cambria Math" panose="02040503050406030204" pitchFamily="18" charset="0"/>
                        </a:rPr>
                        <m:t>𝐹</m:t>
                      </m:r>
                      <m:r>
                        <a:rPr lang="en-US" sz="2000" b="0" i="1" smtClean="0">
                          <a:latin typeface="Cambria Math" panose="02040503050406030204" pitchFamily="18" charset="0"/>
                        </a:rPr>
                        <m:t>(</m:t>
                      </m:r>
                      <m:r>
                        <a:rPr lang="en-US" sz="2000" b="0" i="1" smtClean="0">
                          <a:latin typeface="Cambria Math" panose="02040503050406030204" pitchFamily="18" charset="0"/>
                        </a:rPr>
                        <m:t>𝑡</m:t>
                      </m:r>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𝑡</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ea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𝜓</m:t>
                          </m:r>
                        </m:e>
                        <m:sub>
                          <m:r>
                            <a:rPr lang="en-US" sz="2000" i="1">
                              <a:latin typeface="Cambria Math" panose="02040503050406030204" pitchFamily="18" charset="0"/>
                            </a:rPr>
                            <m:t>𝑡</m:t>
                          </m:r>
                        </m:sub>
                        <m:sup>
                          <m:r>
                            <a:rPr lang="en-US" sz="2000" i="1">
                              <a:latin typeface="Cambria Math" panose="02040503050406030204" pitchFamily="18" charset="0"/>
                            </a:rPr>
                            <m:t>′</m:t>
                          </m:r>
                          <m:r>
                            <a:rPr lang="en-US" sz="2000" b="0" i="1" smtClean="0">
                              <a:latin typeface="Cambria Math" panose="02040503050406030204" pitchFamily="18" charset="0"/>
                            </a:rPr>
                            <m:t>′</m:t>
                          </m:r>
                        </m:sup>
                      </m:sSubSup>
                      <m:r>
                        <a:rPr lang="en-US" sz="2000" b="0" i="1" smtClean="0">
                          <a:latin typeface="Cambria Math" panose="02040503050406030204" pitchFamily="18" charset="0"/>
                          <a:ea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𝜓</m:t>
                          </m:r>
                        </m:e>
                        <m:sub>
                          <m:r>
                            <a:rPr lang="en-US" sz="2000" i="1">
                              <a:latin typeface="Cambria Math" panose="02040503050406030204" pitchFamily="18" charset="0"/>
                            </a:rPr>
                            <m:t>𝑡</m:t>
                          </m:r>
                        </m:sub>
                        <m: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e>
                          </m:d>
                        </m:sup>
                      </m:sSubSup>
                      <m:r>
                        <a:rPr lang="en-US" sz="2000" b="0" i="1" smtClean="0">
                          <a:latin typeface="Cambria Math" panose="02040503050406030204" pitchFamily="18" charset="0"/>
                        </a:rPr>
                        <m:t>,</m:t>
                      </m:r>
                      <m:r>
                        <m:rPr>
                          <m:sty m:val="p"/>
                        </m:rPr>
                        <a:rPr lang="en-US" sz="2000" b="0" i="0" smtClean="0">
                          <a:latin typeface="Cambria Math" panose="02040503050406030204" pitchFamily="18" charset="0"/>
                        </a:rPr>
                        <m:t>x</m:t>
                      </m:r>
                      <m:r>
                        <a:rPr lang="en-US" sz="2000" b="0" i="0"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𝑥</m:t>
                          </m:r>
                        </m:sub>
                        <m:sup>
                          <m:r>
                            <a:rPr lang="en-US" sz="2000" i="1">
                              <a:latin typeface="Cambria Math" panose="02040503050406030204" pitchFamily="18" charset="0"/>
                            </a:rPr>
                            <m:t>′</m:t>
                          </m:r>
                        </m:sup>
                      </m:sSubSup>
                      <m:r>
                        <a:rPr lang="en-US" sz="2000" i="1">
                          <a:latin typeface="Cambria Math" panose="02040503050406030204" pitchFamily="18" charset="0"/>
                          <a:ea typeface="Cambria Math" panose="02040503050406030204" pitchFamily="18" charset="0"/>
                        </a:rPr>
                        <m:t>,</m:t>
                      </m:r>
                      <m:sSubSup>
                        <m:sSubSupPr>
                          <m:ctrlPr>
                            <a:rPr lang="en-US" sz="2000" i="1" smtClean="0">
                              <a:latin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𝑥</m:t>
                          </m:r>
                        </m:sub>
                        <m:sup>
                          <m:r>
                            <a:rPr lang="en-US" sz="2000" i="1">
                              <a:latin typeface="Cambria Math" panose="02040503050406030204" pitchFamily="18" charset="0"/>
                            </a:rPr>
                            <m:t>′′</m:t>
                          </m:r>
                        </m:sup>
                      </m:sSubSup>
                      <m:r>
                        <a:rPr lang="en-US" sz="2000" i="1">
                          <a:latin typeface="Cambria Math" panose="02040503050406030204" pitchFamily="18" charset="0"/>
                          <a:ea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𝑥</m:t>
                          </m:r>
                        </m:sub>
                        <m:sup>
                          <m:d>
                            <m:dPr>
                              <m:ctrlPr>
                                <a:rPr lang="en-US" sz="2000" i="1">
                                  <a:latin typeface="Cambria Math" panose="02040503050406030204" pitchFamily="18" charset="0"/>
                                </a:rPr>
                              </m:ctrlPr>
                            </m:dPr>
                            <m:e>
                              <m:r>
                                <a:rPr lang="en-US" sz="2000" i="1">
                                  <a:latin typeface="Cambria Math" panose="02040503050406030204" pitchFamily="18" charset="0"/>
                                </a:rPr>
                                <m:t>𝑛</m:t>
                              </m:r>
                            </m:e>
                          </m:d>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𝜓</m:t>
                          </m:r>
                        </m:e>
                        <m:sub>
                          <m:r>
                            <a:rPr lang="en-US" sz="2000" i="1">
                              <a:latin typeface="Cambria Math" panose="02040503050406030204" pitchFamily="18" charset="0"/>
                            </a:rPr>
                            <m:t>𝑡</m:t>
                          </m:r>
                          <m:r>
                            <a:rPr lang="en-US" sz="2000" b="0" i="1" smtClean="0">
                              <a:latin typeface="Cambria Math" panose="02040503050406030204" pitchFamily="18" charset="0"/>
                            </a:rPr>
                            <m:t>𝑥</m:t>
                          </m:r>
                        </m:sub>
                        <m:sup>
                          <m:r>
                            <a:rPr lang="en-US" sz="2000" i="1">
                              <a:latin typeface="Cambria Math" panose="02040503050406030204" pitchFamily="18" charset="0"/>
                            </a:rPr>
                            <m:t>′</m:t>
                          </m:r>
                          <m:r>
                            <a:rPr lang="en-US" sz="2000" b="0" i="1" smtClean="0">
                              <a:latin typeface="Cambria Math" panose="02040503050406030204" pitchFamily="18" charset="0"/>
                            </a:rPr>
                            <m:t>′</m:t>
                          </m:r>
                        </m:sup>
                      </m:sSubSup>
                      <m:r>
                        <a:rPr lang="en-US" sz="2000" b="0" i="0"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𝜓</m:t>
                          </m:r>
                        </m:e>
                        <m:sub>
                          <m:r>
                            <a:rPr lang="en-US" sz="2000" i="1">
                              <a:latin typeface="Cambria Math" panose="02040503050406030204" pitchFamily="18" charset="0"/>
                            </a:rPr>
                            <m:t>𝑡</m:t>
                          </m:r>
                          <m:r>
                            <a:rPr lang="en-US" sz="2000" b="0" i="1" smtClean="0">
                              <a:latin typeface="Cambria Math" panose="02040503050406030204" pitchFamily="18" charset="0"/>
                            </a:rPr>
                            <m:t>𝑡</m:t>
                          </m:r>
                          <m:r>
                            <a:rPr lang="en-US" sz="2000" i="1">
                              <a:latin typeface="Cambria Math" panose="02040503050406030204" pitchFamily="18" charset="0"/>
                            </a:rPr>
                            <m:t>𝑥</m:t>
                          </m:r>
                        </m:sub>
                        <m:sup>
                          <m:r>
                            <a:rPr lang="en-US" sz="2000" i="1">
                              <a:latin typeface="Cambria Math" panose="02040503050406030204" pitchFamily="18" charset="0"/>
                            </a:rPr>
                            <m:t>′′</m:t>
                          </m:r>
                          <m:r>
                            <a:rPr lang="en-US" sz="2000" b="0" i="1" smtClean="0">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𝜓</m:t>
                          </m:r>
                        </m:e>
                        <m:sub>
                          <m:r>
                            <a:rPr lang="en-US" sz="2000" i="1">
                              <a:latin typeface="Cambria Math" panose="02040503050406030204" pitchFamily="18" charset="0"/>
                            </a:rPr>
                            <m:t>𝑡</m:t>
                          </m:r>
                          <m:r>
                            <a:rPr lang="en-US" sz="2000" b="0" i="1" smtClean="0">
                              <a:latin typeface="Cambria Math" panose="02040503050406030204" pitchFamily="18" charset="0"/>
                            </a:rPr>
                            <m:t>𝑥</m:t>
                          </m:r>
                          <m:r>
                            <a:rPr lang="en-US" sz="2000" i="1">
                              <a:latin typeface="Cambria Math" panose="02040503050406030204" pitchFamily="18" charset="0"/>
                            </a:rPr>
                            <m:t>𝑥</m:t>
                          </m:r>
                        </m:sub>
                        <m:sup>
                          <m:r>
                            <a:rPr lang="en-US" sz="2000" i="1">
                              <a:latin typeface="Cambria Math" panose="02040503050406030204" pitchFamily="18" charset="0"/>
                            </a:rPr>
                            <m:t>′′′</m:t>
                          </m:r>
                        </m:sup>
                      </m:sSubSup>
                      <m:r>
                        <a:rPr lang="en-US" sz="2000" b="0" i="0" smtClean="0">
                          <a:latin typeface="Cambria Math" panose="02040503050406030204" pitchFamily="18" charset="0"/>
                        </a:rPr>
                        <m:t>,…</m:t>
                      </m:r>
                      <m:r>
                        <a:rPr lang="en-US" sz="2000" b="0" i="0" smtClean="0">
                          <a:latin typeface="Cambria Math" panose="02040503050406030204" pitchFamily="18" charset="0"/>
                          <a:ea typeface="Cambria Math" panose="02040503050406030204" pitchFamily="18" charset="0"/>
                        </a:rPr>
                        <m:t>)=0</m:t>
                      </m:r>
                    </m:oMath>
                  </m:oMathPara>
                </a14:m>
                <a:endParaRPr lang="en-US" sz="2000" dirty="0"/>
              </a:p>
            </p:txBody>
          </p:sp>
        </mc:Choice>
        <mc:Fallback xmlns="">
          <p:sp>
            <p:nvSpPr>
              <p:cNvPr id="28" name="TextBox 27">
                <a:extLst>
                  <a:ext uri="{FF2B5EF4-FFF2-40B4-BE49-F238E27FC236}">
                    <a16:creationId xmlns:a16="http://schemas.microsoft.com/office/drawing/2014/main" id="{F4AFD19E-DE5E-4945-87A2-1F109C4F6A67}"/>
                  </a:ext>
                </a:extLst>
              </p:cNvPr>
              <p:cNvSpPr txBox="1">
                <a:spLocks noRot="1" noChangeAspect="1" noMove="1" noResize="1" noEditPoints="1" noAdjustHandles="1" noChangeArrowheads="1" noChangeShapeType="1" noTextEdit="1"/>
              </p:cNvSpPr>
              <p:nvPr/>
            </p:nvSpPr>
            <p:spPr>
              <a:xfrm>
                <a:off x="704088" y="2728458"/>
                <a:ext cx="6813957" cy="461408"/>
              </a:xfrm>
              <a:prstGeom prst="rect">
                <a:avLst/>
              </a:prstGeom>
              <a:blipFill>
                <a:blip r:embed="rId4"/>
                <a:stretch>
                  <a:fillRect l="-186" b="-2632"/>
                </a:stretch>
              </a:blipFill>
              <a:ln>
                <a:solidFill>
                  <a:schemeClr val="accent6">
                    <a:lumMod val="75000"/>
                  </a:schemeClr>
                </a:solidFill>
              </a:ln>
            </p:spPr>
            <p:txBody>
              <a:bodyPr/>
              <a:lstStyle/>
              <a:p>
                <a:r>
                  <a:rPr lang="en-US">
                    <a:noFill/>
                  </a:rPr>
                  <a:t> </a:t>
                </a:r>
              </a:p>
            </p:txBody>
          </p:sp>
        </mc:Fallback>
      </mc:AlternateContent>
      <p:sp>
        <p:nvSpPr>
          <p:cNvPr id="8" name="TextBox 7">
            <a:extLst>
              <a:ext uri="{FF2B5EF4-FFF2-40B4-BE49-F238E27FC236}">
                <a16:creationId xmlns:a16="http://schemas.microsoft.com/office/drawing/2014/main" id="{7BFB9EE5-91B4-BD40-8EEF-BEF8AFE17F71}"/>
              </a:ext>
            </a:extLst>
          </p:cNvPr>
          <p:cNvSpPr txBox="1"/>
          <p:nvPr/>
        </p:nvSpPr>
        <p:spPr>
          <a:xfrm>
            <a:off x="7620000" y="2357236"/>
            <a:ext cx="1338072" cy="369332"/>
          </a:xfrm>
          <a:prstGeom prst="rect">
            <a:avLst/>
          </a:prstGeom>
          <a:noFill/>
        </p:spPr>
        <p:txBody>
          <a:bodyPr wrap="square" rtlCol="0">
            <a:spAutoFit/>
          </a:bodyPr>
          <a:lstStyle/>
          <a:p>
            <a:r>
              <a:rPr lang="en-US" sz="1800" dirty="0">
                <a:solidFill>
                  <a:srgbClr val="FF0000"/>
                </a:solidFill>
                <a:latin typeface="+mj-lt"/>
              </a:rPr>
              <a:t>Order of n</a:t>
            </a:r>
          </a:p>
        </p:txBody>
      </p:sp>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5E7BE989-E650-0F4F-BC59-618E8A060F3A}"/>
                  </a:ext>
                </a:extLst>
              </p:cNvPr>
              <p:cNvSpPr txBox="1"/>
              <p:nvPr/>
            </p:nvSpPr>
            <p:spPr>
              <a:xfrm>
                <a:off x="689719" y="3493515"/>
                <a:ext cx="4578056" cy="747128"/>
              </a:xfrm>
              <a:prstGeom prst="rect">
                <a:avLst/>
              </a:prstGeom>
              <a:noFill/>
              <a:ln>
                <a:solidFill>
                  <a:schemeClr val="accent6">
                    <a:lumMod val="75000"/>
                  </a:schemeClr>
                </a:solidFill>
              </a:ln>
            </p:spPr>
            <p:txBody>
              <a:bodyPr wrap="square" lIns="0" tIns="0" rIns="0" bIns="0" rtlCol="0">
                <a:spAutoFit/>
              </a:bodyPr>
              <a:lstStyle/>
              <a:p>
                <a:pPr>
                  <a:spcBef>
                    <a:spcPts val="1200"/>
                  </a:spcBef>
                  <a:spcAft>
                    <a:spcPts val="600"/>
                  </a:spcAft>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𝜕𝜓</m:t>
                          </m:r>
                        </m:num>
                        <m:den>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𝑡</m:t>
                          </m:r>
                        </m:den>
                      </m:f>
                      <m:r>
                        <a:rPr lang="en-US" sz="2000" b="0" i="0" smtClean="0">
                          <a:latin typeface="Cambria Math" panose="02040503050406030204" pitchFamily="18" charset="0"/>
                        </a:rPr>
                        <m:t>+</m:t>
                      </m:r>
                      <m:r>
                        <m:rPr>
                          <m:sty m:val="p"/>
                        </m:rPr>
                        <a:rPr lang="en-US" sz="2000" b="0" i="0" smtClean="0">
                          <a:latin typeface="Cambria Math" panose="02040503050406030204" pitchFamily="18" charset="0"/>
                        </a:rPr>
                        <m:t>c</m:t>
                      </m:r>
                      <m:f>
                        <m:fPr>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𝜕𝜓</m:t>
                          </m:r>
                        </m:num>
                        <m:den>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den>
                      </m:f>
                      <m:r>
                        <a:rPr lang="en-US" sz="2000" b="0" i="1" smtClean="0">
                          <a:latin typeface="Cambria Math" panose="02040503050406030204" pitchFamily="18" charset="0"/>
                          <a:ea typeface="Cambria Math" panose="02040503050406030204" pitchFamily="18" charset="0"/>
                        </a:rPr>
                        <m:t>=</m:t>
                      </m:r>
                      <m:r>
                        <m:rPr>
                          <m:sty m:val="p"/>
                        </m:rPr>
                        <a:rPr lang="en-US" sz="2000" b="0" i="0" smtClean="0">
                          <a:latin typeface="Cambria Math" panose="02040503050406030204" pitchFamily="18" charset="0"/>
                        </a:rPr>
                        <m:t>a</m:t>
                      </m:r>
                      <m:f>
                        <m:fPr>
                          <m:ctrlPr>
                            <a:rPr lang="en-US" sz="2000" i="1" smtClean="0">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m:t>
                              </m:r>
                            </m:e>
                            <m:sup>
                              <m:r>
                                <a:rPr lang="en-US" sz="2000" i="1">
                                  <a:latin typeface="Cambria Math" panose="02040503050406030204" pitchFamily="18" charset="0"/>
                                </a:rPr>
                                <m:t>2</m:t>
                              </m:r>
                            </m:sup>
                          </m:sSup>
                          <m:r>
                            <a:rPr lang="en-US" sz="2000" i="1">
                              <a:latin typeface="Cambria Math" panose="02040503050406030204" pitchFamily="18" charset="0"/>
                              <a:ea typeface="Cambria Math" panose="02040503050406030204" pitchFamily="18" charset="0"/>
                            </a:rPr>
                            <m:t>𝜓</m:t>
                          </m:r>
                        </m:num>
                        <m:den>
                          <m:r>
                            <a:rPr lang="en-US" sz="2000" i="1">
                              <a:latin typeface="Cambria Math" panose="02040503050406030204" pitchFamily="18" charset="0"/>
                              <a:ea typeface="Cambria Math" panose="02040503050406030204" pitchFamily="18" charset="0"/>
                            </a:rPr>
                            <m:t>𝜕</m:t>
                          </m:r>
                          <m:sSup>
                            <m:sSupPr>
                              <m:ctrlPr>
                                <a:rPr lang="en-US" sz="200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𝑥</m:t>
                              </m:r>
                            </m:e>
                            <m:sup>
                              <m:r>
                                <a:rPr lang="en-US" sz="2000" b="0" i="1" smtClean="0">
                                  <a:latin typeface="Cambria Math" panose="02040503050406030204" pitchFamily="18" charset="0"/>
                                  <a:ea typeface="Cambria Math" panose="02040503050406030204" pitchFamily="18" charset="0"/>
                                </a:rPr>
                                <m:t>2</m:t>
                              </m:r>
                            </m:sup>
                          </m:sSup>
                        </m:den>
                      </m:f>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m:t>
                              </m:r>
                            </m:e>
                            <m:sup>
                              <m:r>
                                <a:rPr lang="en-US" sz="2000" i="1">
                                  <a:latin typeface="Cambria Math" panose="02040503050406030204" pitchFamily="18" charset="0"/>
                                </a:rPr>
                                <m:t>2</m:t>
                              </m:r>
                            </m:sup>
                          </m:sSup>
                          <m:r>
                            <a:rPr lang="en-US" sz="2000" i="1">
                              <a:latin typeface="Cambria Math" panose="02040503050406030204" pitchFamily="18" charset="0"/>
                              <a:ea typeface="Cambria Math" panose="02040503050406030204" pitchFamily="18" charset="0"/>
                            </a:rPr>
                            <m:t>𝜓</m:t>
                          </m:r>
                        </m:num>
                        <m:den>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𝑡</m:t>
                              </m:r>
                            </m:e>
                            <m:sup>
                              <m:r>
                                <a:rPr lang="en-US" sz="2000" i="1">
                                  <a:latin typeface="Cambria Math" panose="02040503050406030204" pitchFamily="18" charset="0"/>
                                  <a:ea typeface="Cambria Math" panose="02040503050406030204" pitchFamily="18" charset="0"/>
                                </a:rPr>
                                <m:t>2</m:t>
                              </m:r>
                            </m:sup>
                          </m:sSup>
                        </m:den>
                      </m:f>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f>
                        <m:fPr>
                          <m:ctrlPr>
                            <a:rPr lang="en-US" sz="2000" i="1">
                              <a:latin typeface="Cambria Math" panose="02040503050406030204" pitchFamily="18" charset="0"/>
                            </a:rPr>
                          </m:ctrlPr>
                        </m:fPr>
                        <m:num>
                          <m:sSup>
                            <m:sSupPr>
                              <m:ctrlPr>
                                <a:rPr lang="en-US" sz="2000" i="1" smtClean="0">
                                  <a:latin typeface="Cambria Math" panose="02040503050406030204" pitchFamily="18" charset="0"/>
                                </a:rPr>
                              </m:ctrlPr>
                            </m:sSupPr>
                            <m:e>
                              <m:r>
                                <a:rPr lang="en-US" sz="2000" i="1">
                                  <a:latin typeface="Cambria Math" panose="02040503050406030204" pitchFamily="18" charset="0"/>
                                </a:rPr>
                                <m:t>𝜕</m:t>
                              </m:r>
                            </m:e>
                            <m:sup>
                              <m:r>
                                <a:rPr lang="en-US" sz="2000" i="1">
                                  <a:latin typeface="Cambria Math" panose="02040503050406030204" pitchFamily="18" charset="0"/>
                                </a:rPr>
                                <m:t>2</m:t>
                              </m:r>
                            </m:sup>
                          </m:sSup>
                          <m:r>
                            <a:rPr lang="en-US" sz="2000" i="1">
                              <a:latin typeface="Cambria Math" panose="02040503050406030204" pitchFamily="18" charset="0"/>
                              <a:ea typeface="Cambria Math" panose="02040503050406030204" pitchFamily="18" charset="0"/>
                            </a:rPr>
                            <m:t>𝜓</m:t>
                          </m:r>
                        </m:num>
                        <m:den>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𝑥</m:t>
                              </m:r>
                            </m:e>
                            <m:sup>
                              <m:r>
                                <a:rPr lang="en-US" sz="2000" i="1">
                                  <a:latin typeface="Cambria Math" panose="02040503050406030204" pitchFamily="18" charset="0"/>
                                  <a:ea typeface="Cambria Math" panose="02040503050406030204" pitchFamily="18" charset="0"/>
                                </a:rPr>
                                <m:t>2</m:t>
                              </m:r>
                            </m:sup>
                          </m:sSup>
                        </m:den>
                      </m:f>
                      <m:f>
                        <m:fPr>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𝜕𝜓</m:t>
                          </m:r>
                        </m:num>
                        <m:den>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𝑦</m:t>
                          </m:r>
                        </m:den>
                      </m:f>
                    </m:oMath>
                  </m:oMathPara>
                </a14:m>
                <a:endParaRPr lang="en-US" sz="2000" dirty="0"/>
              </a:p>
            </p:txBody>
          </p:sp>
        </mc:Choice>
        <mc:Fallback>
          <p:sp>
            <p:nvSpPr>
              <p:cNvPr id="29" name="TextBox 28">
                <a:extLst>
                  <a:ext uri="{FF2B5EF4-FFF2-40B4-BE49-F238E27FC236}">
                    <a16:creationId xmlns:a16="http://schemas.microsoft.com/office/drawing/2014/main" id="{5E7BE989-E650-0F4F-BC59-618E8A060F3A}"/>
                  </a:ext>
                </a:extLst>
              </p:cNvPr>
              <p:cNvSpPr txBox="1">
                <a:spLocks noRot="1" noChangeAspect="1" noMove="1" noResize="1" noEditPoints="1" noAdjustHandles="1" noChangeArrowheads="1" noChangeShapeType="1" noTextEdit="1"/>
              </p:cNvSpPr>
              <p:nvPr/>
            </p:nvSpPr>
            <p:spPr>
              <a:xfrm>
                <a:off x="689719" y="3493515"/>
                <a:ext cx="4578056" cy="747128"/>
              </a:xfrm>
              <a:prstGeom prst="rect">
                <a:avLst/>
              </a:prstGeom>
              <a:blipFill>
                <a:blip r:embed="rId5"/>
                <a:stretch>
                  <a:fillRect/>
                </a:stretch>
              </a:blipFill>
              <a:ln>
                <a:solidFill>
                  <a:schemeClr val="accent6">
                    <a:lumMod val="75000"/>
                  </a:schemeClr>
                </a:solidFill>
              </a:ln>
            </p:spPr>
            <p:txBody>
              <a:bodyPr/>
              <a:lstStyle/>
              <a:p>
                <a:r>
                  <a:rPr lang="en-US">
                    <a:noFill/>
                  </a:rPr>
                  <a:t> </a:t>
                </a:r>
              </a:p>
            </p:txBody>
          </p:sp>
        </mc:Fallback>
      </mc:AlternateContent>
      <p:sp>
        <p:nvSpPr>
          <p:cNvPr id="30" name="TextBox 29">
            <a:extLst>
              <a:ext uri="{FF2B5EF4-FFF2-40B4-BE49-F238E27FC236}">
                <a16:creationId xmlns:a16="http://schemas.microsoft.com/office/drawing/2014/main" id="{1A972F81-F44E-0E43-8C26-583149CAF3A0}"/>
              </a:ext>
            </a:extLst>
          </p:cNvPr>
          <p:cNvSpPr txBox="1"/>
          <p:nvPr/>
        </p:nvSpPr>
        <p:spPr>
          <a:xfrm>
            <a:off x="6368565" y="3668135"/>
            <a:ext cx="2298960" cy="369332"/>
          </a:xfrm>
          <a:prstGeom prst="rect">
            <a:avLst/>
          </a:prstGeom>
          <a:noFill/>
        </p:spPr>
        <p:txBody>
          <a:bodyPr wrap="square" rtlCol="0">
            <a:spAutoFit/>
          </a:bodyPr>
          <a:lstStyle/>
          <a:p>
            <a:r>
              <a:rPr lang="en-US" sz="1800" dirty="0">
                <a:solidFill>
                  <a:srgbClr val="FF0000"/>
                </a:solidFill>
                <a:latin typeface="+mj-lt"/>
              </a:rPr>
              <a:t>Second Order</a:t>
            </a:r>
          </a:p>
        </p:txBody>
      </p:sp>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6783D951-8DDB-8D43-8233-32502CE48778}"/>
                  </a:ext>
                </a:extLst>
              </p:cNvPr>
              <p:cNvSpPr txBox="1"/>
              <p:nvPr/>
            </p:nvSpPr>
            <p:spPr>
              <a:xfrm>
                <a:off x="689719" y="4459689"/>
                <a:ext cx="4578056" cy="835165"/>
              </a:xfrm>
              <a:prstGeom prst="rect">
                <a:avLst/>
              </a:prstGeom>
              <a:noFill/>
              <a:ln>
                <a:solidFill>
                  <a:schemeClr val="accent6">
                    <a:lumMod val="75000"/>
                  </a:schemeClr>
                </a:solidFill>
              </a:ln>
            </p:spPr>
            <p:txBody>
              <a:bodyPr wrap="square" lIns="0" tIns="0" rIns="0" bIns="0" rtlCol="0">
                <a:spAutoFit/>
              </a:bodyPr>
              <a:lstStyle/>
              <a:p>
                <a:pPr>
                  <a:spcBef>
                    <a:spcPts val="1200"/>
                  </a:spcBef>
                  <a:spcAft>
                    <a:spcPts val="600"/>
                  </a:spcAft>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f>
                            <m:fPr>
                              <m:ctrlPr>
                                <a:rPr lang="en-US" sz="2000" i="1">
                                  <a:latin typeface="Cambria Math" panose="02040503050406030204" pitchFamily="18" charset="0"/>
                                </a:rPr>
                              </m:ctrlPr>
                            </m:fPr>
                            <m:num>
                              <m:sSup>
                                <m:sSupPr>
                                  <m:ctrlPr>
                                    <a:rPr lang="en-US" sz="2000" i="1" smtClean="0">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ea typeface="Cambria Math" panose="02040503050406030204" pitchFamily="18" charset="0"/>
                                    </a:rPr>
                                    <m:t>4</m:t>
                                  </m:r>
                                </m:sup>
                              </m:sSup>
                              <m:r>
                                <a:rPr lang="en-US" sz="2000" i="1">
                                  <a:latin typeface="Cambria Math" panose="02040503050406030204" pitchFamily="18" charset="0"/>
                                  <a:ea typeface="Cambria Math" panose="02040503050406030204" pitchFamily="18" charset="0"/>
                                </a:rPr>
                                <m:t>𝜓</m:t>
                              </m:r>
                            </m:num>
                            <m:den>
                              <m:r>
                                <a:rPr lang="en-US" sz="2000" i="1" smtClean="0">
                                  <a:latin typeface="Cambria Math" panose="02040503050406030204" pitchFamily="18" charset="0"/>
                                  <a:ea typeface="Cambria Math" panose="02040503050406030204" pitchFamily="18" charset="0"/>
                                </a:rPr>
                                <m:t>𝜕</m:t>
                              </m:r>
                              <m:sSup>
                                <m:sSupPr>
                                  <m:ctrlPr>
                                    <a:rPr lang="en-US" sz="2000" i="1" smtClean="0">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𝑡</m:t>
                                  </m:r>
                                </m:e>
                                <m:sup>
                                  <m:r>
                                    <a:rPr lang="en-US" sz="2000" b="0" i="1" smtClean="0">
                                      <a:latin typeface="Cambria Math" panose="02040503050406030204" pitchFamily="18" charset="0"/>
                                      <a:ea typeface="Cambria Math" panose="02040503050406030204" pitchFamily="18" charset="0"/>
                                    </a:rPr>
                                    <m:t>4</m:t>
                                  </m:r>
                                </m:sup>
                              </m:sSup>
                            </m:den>
                          </m:f>
                          <m:r>
                            <a:rPr lang="en-US" sz="2000" b="0" i="1" smtClean="0">
                              <a:latin typeface="Cambria Math" panose="02040503050406030204" pitchFamily="18" charset="0"/>
                              <a:ea typeface="Cambria Math" panose="02040503050406030204" pitchFamily="18" charset="0"/>
                            </a:rPr>
                            <m:t>+</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𝜕𝜓</m:t>
                                  </m:r>
                                </m:num>
                                <m:den>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𝑡</m:t>
                                  </m:r>
                                </m:den>
                              </m:f>
                            </m:e>
                          </m:d>
                        </m:e>
                        <m:sup>
                          <m:r>
                            <a:rPr lang="en-US" sz="2000" b="0" i="1" smtClean="0">
                              <a:latin typeface="Cambria Math" panose="02040503050406030204" pitchFamily="18" charset="0"/>
                            </a:rPr>
                            <m:t>3</m:t>
                          </m:r>
                        </m:sup>
                      </m:sSup>
                      <m:r>
                        <a:rPr lang="en-US" sz="2000" b="0" i="0" smtClean="0">
                          <a:latin typeface="Cambria Math" panose="02040503050406030204" pitchFamily="18" charset="0"/>
                        </a:rPr>
                        <m:t>−</m:t>
                      </m:r>
                      <m:sSup>
                        <m:sSupPr>
                          <m:ctrlPr>
                            <a:rPr lang="en-US" sz="2000" i="1" smtClean="0">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𝜓</m:t>
                          </m:r>
                        </m:e>
                        <m:sup>
                          <m:r>
                            <a:rPr lang="en-US" sz="2000" b="0" i="1" smtClean="0">
                              <a:latin typeface="Cambria Math" panose="02040503050406030204" pitchFamily="18" charset="0"/>
                              <a:ea typeface="Cambria Math" panose="02040503050406030204" pitchFamily="18" charset="0"/>
                            </a:rPr>
                            <m:t>3</m:t>
                          </m:r>
                        </m:sup>
                      </m:sSup>
                      <m:r>
                        <a:rPr lang="en-US" sz="2000" b="0" i="1" smtClean="0">
                          <a:latin typeface="Cambria Math" panose="02040503050406030204" pitchFamily="18" charset="0"/>
                          <a:ea typeface="Cambria Math" panose="02040503050406030204" pitchFamily="18" charset="0"/>
                        </a:rPr>
                        <m:t>=</m:t>
                      </m:r>
                      <m:f>
                        <m:fPr>
                          <m:ctrlPr>
                            <a:rPr lang="en-US" sz="2000" i="1" smtClean="0">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m:t>
                              </m:r>
                            </m:e>
                            <m:sup>
                              <m:r>
                                <a:rPr lang="en-US" sz="2000" i="1">
                                  <a:latin typeface="Cambria Math" panose="02040503050406030204" pitchFamily="18" charset="0"/>
                                </a:rPr>
                                <m:t>2</m:t>
                              </m:r>
                            </m:sup>
                          </m:sSup>
                          <m:r>
                            <a:rPr lang="en-US" sz="2000" i="1">
                              <a:latin typeface="Cambria Math" panose="02040503050406030204" pitchFamily="18" charset="0"/>
                              <a:ea typeface="Cambria Math" panose="02040503050406030204" pitchFamily="18" charset="0"/>
                            </a:rPr>
                            <m:t>𝜓</m:t>
                          </m:r>
                        </m:num>
                        <m:den>
                          <m:r>
                            <a:rPr lang="en-US" sz="2000" i="1">
                              <a:latin typeface="Cambria Math" panose="02040503050406030204" pitchFamily="18" charset="0"/>
                              <a:ea typeface="Cambria Math" panose="02040503050406030204" pitchFamily="18" charset="0"/>
                            </a:rPr>
                            <m:t>𝜕</m:t>
                          </m:r>
                          <m:sSup>
                            <m:sSupPr>
                              <m:ctrlPr>
                                <a:rPr lang="en-US" sz="200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𝑥</m:t>
                              </m:r>
                            </m:e>
                            <m:sup>
                              <m:r>
                                <a:rPr lang="en-US" sz="2000" b="0" i="1" smtClean="0">
                                  <a:latin typeface="Cambria Math" panose="02040503050406030204" pitchFamily="18" charset="0"/>
                                  <a:ea typeface="Cambria Math" panose="02040503050406030204" pitchFamily="18" charset="0"/>
                                </a:rPr>
                                <m:t>2</m:t>
                              </m:r>
                            </m:sup>
                          </m:sSup>
                        </m:den>
                      </m:f>
                      <m:sSup>
                        <m:sSupPr>
                          <m:ctrlPr>
                            <a:rPr lang="en-US" sz="2000" i="1" smtClean="0">
                              <a:latin typeface="Cambria Math" panose="02040503050406030204" pitchFamily="18" charset="0"/>
                              <a:ea typeface="Cambria Math" panose="02040503050406030204" pitchFamily="18" charset="0"/>
                            </a:rPr>
                          </m:ctrlPr>
                        </m:sSupPr>
                        <m:e>
                          <m:d>
                            <m:dPr>
                              <m:ctrlPr>
                                <a:rPr lang="en-US" sz="2000" i="1">
                                  <a:latin typeface="Cambria Math" panose="02040503050406030204" pitchFamily="18" charset="0"/>
                                  <a:ea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𝜕𝜓</m:t>
                                  </m:r>
                                </m:num>
                                <m:den>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𝑦</m:t>
                                  </m:r>
                                </m:den>
                              </m:f>
                            </m:e>
                          </m:d>
                        </m:e>
                        <m:sup>
                          <m:r>
                            <a:rPr lang="en-US" sz="2000" b="0" i="1" smtClean="0">
                              <a:latin typeface="Cambria Math" panose="02040503050406030204" pitchFamily="18" charset="0"/>
                              <a:ea typeface="Cambria Math" panose="02040503050406030204" pitchFamily="18" charset="0"/>
                            </a:rPr>
                            <m:t>2</m:t>
                          </m:r>
                        </m:sup>
                      </m:sSup>
                    </m:oMath>
                  </m:oMathPara>
                </a14:m>
                <a:endParaRPr lang="en-US" sz="2000" dirty="0"/>
              </a:p>
            </p:txBody>
          </p:sp>
        </mc:Choice>
        <mc:Fallback>
          <p:sp>
            <p:nvSpPr>
              <p:cNvPr id="31" name="TextBox 30">
                <a:extLst>
                  <a:ext uri="{FF2B5EF4-FFF2-40B4-BE49-F238E27FC236}">
                    <a16:creationId xmlns:a16="http://schemas.microsoft.com/office/drawing/2014/main" id="{6783D951-8DDB-8D43-8233-32502CE48778}"/>
                  </a:ext>
                </a:extLst>
              </p:cNvPr>
              <p:cNvSpPr txBox="1">
                <a:spLocks noRot="1" noChangeAspect="1" noMove="1" noResize="1" noEditPoints="1" noAdjustHandles="1" noChangeArrowheads="1" noChangeShapeType="1" noTextEdit="1"/>
              </p:cNvSpPr>
              <p:nvPr/>
            </p:nvSpPr>
            <p:spPr>
              <a:xfrm>
                <a:off x="689719" y="4459689"/>
                <a:ext cx="4578056" cy="835165"/>
              </a:xfrm>
              <a:prstGeom prst="rect">
                <a:avLst/>
              </a:prstGeom>
              <a:blipFill>
                <a:blip r:embed="rId6"/>
                <a:stretch>
                  <a:fillRect/>
                </a:stretch>
              </a:blipFill>
              <a:ln>
                <a:solidFill>
                  <a:schemeClr val="accent6">
                    <a:lumMod val="75000"/>
                  </a:schemeClr>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96C14704-F0D7-F34D-B568-D5600F729D2B}"/>
              </a:ext>
            </a:extLst>
          </p:cNvPr>
          <p:cNvSpPr txBox="1"/>
          <p:nvPr/>
        </p:nvSpPr>
        <p:spPr>
          <a:xfrm>
            <a:off x="6368565" y="4682989"/>
            <a:ext cx="2298960" cy="369332"/>
          </a:xfrm>
          <a:prstGeom prst="rect">
            <a:avLst/>
          </a:prstGeom>
          <a:noFill/>
        </p:spPr>
        <p:txBody>
          <a:bodyPr wrap="square" rtlCol="0">
            <a:spAutoFit/>
          </a:bodyPr>
          <a:lstStyle/>
          <a:p>
            <a:r>
              <a:rPr lang="en-US" sz="1800" dirty="0">
                <a:solidFill>
                  <a:srgbClr val="FF0000"/>
                </a:solidFill>
                <a:latin typeface="+mj-lt"/>
              </a:rPr>
              <a:t>Fourth</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6AB3D018-0924-0540-A359-99A6D322F67B}"/>
                  </a:ext>
                </a:extLst>
              </p:cNvPr>
              <p:cNvSpPr txBox="1"/>
              <p:nvPr/>
            </p:nvSpPr>
            <p:spPr>
              <a:xfrm>
                <a:off x="689719" y="5513900"/>
                <a:ext cx="4578056" cy="775597"/>
              </a:xfrm>
              <a:prstGeom prst="rect">
                <a:avLst/>
              </a:prstGeom>
              <a:noFill/>
              <a:ln>
                <a:solidFill>
                  <a:schemeClr val="accent6">
                    <a:lumMod val="75000"/>
                  </a:schemeClr>
                </a:solidFill>
              </a:ln>
            </p:spPr>
            <p:txBody>
              <a:bodyPr wrap="square" lIns="0" tIns="0" rIns="0" bIns="0" rtlCol="0">
                <a:spAutoFit/>
              </a:bodyPr>
              <a:lstStyle/>
              <a:p>
                <a:pPr>
                  <a:spcBef>
                    <a:spcPts val="1200"/>
                  </a:spcBef>
                  <a:spcAft>
                    <a:spcPts val="600"/>
                  </a:spcAft>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𝜕𝜓</m:t>
                                  </m:r>
                                </m:num>
                                <m:den>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𝑡</m:t>
                                  </m:r>
                                </m:den>
                              </m:f>
                            </m:e>
                          </m:d>
                        </m:e>
                        <m:sup>
                          <m:r>
                            <a:rPr lang="en-US" sz="2000" b="0" i="1" smtClean="0">
                              <a:latin typeface="Cambria Math" panose="02040503050406030204" pitchFamily="18" charset="0"/>
                            </a:rPr>
                            <m:t>5</m:t>
                          </m:r>
                        </m:sup>
                      </m:sSup>
                      <m:r>
                        <a:rPr lang="en-US" sz="2000" b="0" i="0" smtClean="0">
                          <a:latin typeface="Cambria Math" panose="02040503050406030204" pitchFamily="18" charset="0"/>
                        </a:rPr>
                        <m:t>+</m:t>
                      </m:r>
                      <m:r>
                        <m:rPr>
                          <m:sty m:val="p"/>
                        </m:rPr>
                        <a:rPr lang="en-US" sz="2000" b="0" i="0" smtClean="0">
                          <a:latin typeface="Cambria Math" panose="02040503050406030204" pitchFamily="18" charset="0"/>
                        </a:rPr>
                        <m:t>sin</m:t>
                      </m:r>
                      <m:r>
                        <a:rPr lang="en-US" sz="2000" b="0" i="0" smtClean="0">
                          <a:latin typeface="Cambria Math" panose="02040503050406030204" pitchFamily="18" charset="0"/>
                        </a:rPr>
                        <m:t>(</m:t>
                      </m:r>
                      <m:sSup>
                        <m:sSupPr>
                          <m:ctrlPr>
                            <a:rPr lang="en-US" sz="2000" i="1" smtClean="0">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𝜓</m:t>
                          </m:r>
                          <m:r>
                            <a:rPr lang="en-US" sz="2000" b="0" i="1" smtClean="0">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ea typeface="Cambria Math" panose="02040503050406030204" pitchFamily="18" charset="0"/>
                            </a:rPr>
                            <m:t>5</m:t>
                          </m:r>
                        </m:sup>
                      </m:sSup>
                      <m:r>
                        <a:rPr lang="en-US" sz="2000" b="0" i="1" smtClean="0">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𝜕𝜓</m:t>
                          </m:r>
                        </m:num>
                        <m:den>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𝑥</m:t>
                          </m:r>
                        </m:den>
                      </m:f>
                      <m:sSup>
                        <m:sSupPr>
                          <m:ctrlPr>
                            <a:rPr lang="en-US" sz="2000" i="1" smtClean="0">
                              <a:latin typeface="Cambria Math" panose="02040503050406030204" pitchFamily="18" charset="0"/>
                              <a:ea typeface="Cambria Math" panose="02040503050406030204" pitchFamily="18" charset="0"/>
                            </a:rPr>
                          </m:ctrlPr>
                        </m:sSupPr>
                        <m:e>
                          <m:d>
                            <m:dPr>
                              <m:ctrlPr>
                                <a:rPr lang="en-US" sz="2000" i="1">
                                  <a:latin typeface="Cambria Math" panose="02040503050406030204" pitchFamily="18" charset="0"/>
                                  <a:ea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𝜕𝜓</m:t>
                                  </m:r>
                                </m:num>
                                <m:den>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𝑦</m:t>
                                  </m:r>
                                </m:den>
                              </m:f>
                            </m:e>
                          </m:d>
                        </m:e>
                        <m:sup>
                          <m:r>
                            <a:rPr lang="en-US" sz="2000" b="0" i="1" smtClean="0">
                              <a:latin typeface="Cambria Math" panose="02040503050406030204" pitchFamily="18" charset="0"/>
                              <a:ea typeface="Cambria Math" panose="02040503050406030204" pitchFamily="18" charset="0"/>
                            </a:rPr>
                            <m:t>2</m:t>
                          </m:r>
                        </m:sup>
                      </m:sSup>
                    </m:oMath>
                  </m:oMathPara>
                </a14:m>
                <a:endParaRPr lang="en-US" sz="2000" dirty="0"/>
              </a:p>
            </p:txBody>
          </p:sp>
        </mc:Choice>
        <mc:Fallback xmlns="">
          <p:sp>
            <p:nvSpPr>
              <p:cNvPr id="33" name="TextBox 32">
                <a:extLst>
                  <a:ext uri="{FF2B5EF4-FFF2-40B4-BE49-F238E27FC236}">
                    <a16:creationId xmlns:a16="http://schemas.microsoft.com/office/drawing/2014/main" id="{6AB3D018-0924-0540-A359-99A6D322F67B}"/>
                  </a:ext>
                </a:extLst>
              </p:cNvPr>
              <p:cNvSpPr txBox="1">
                <a:spLocks noRot="1" noChangeAspect="1" noMove="1" noResize="1" noEditPoints="1" noAdjustHandles="1" noChangeArrowheads="1" noChangeShapeType="1" noTextEdit="1"/>
              </p:cNvSpPr>
              <p:nvPr/>
            </p:nvSpPr>
            <p:spPr>
              <a:xfrm>
                <a:off x="689719" y="5513900"/>
                <a:ext cx="4578056" cy="775597"/>
              </a:xfrm>
              <a:prstGeom prst="rect">
                <a:avLst/>
              </a:prstGeom>
              <a:blipFill>
                <a:blip r:embed="rId7"/>
                <a:stretch>
                  <a:fillRect b="-1587"/>
                </a:stretch>
              </a:blipFill>
              <a:ln>
                <a:solidFill>
                  <a:schemeClr val="accent6">
                    <a:lumMod val="75000"/>
                  </a:schemeClr>
                </a:solidFill>
              </a:ln>
            </p:spPr>
            <p:txBody>
              <a:bodyPr/>
              <a:lstStyle/>
              <a:p>
                <a:r>
                  <a:rPr lang="en-US">
                    <a:noFill/>
                  </a:rPr>
                  <a:t> </a:t>
                </a:r>
              </a:p>
            </p:txBody>
          </p:sp>
        </mc:Fallback>
      </mc:AlternateContent>
      <p:sp>
        <p:nvSpPr>
          <p:cNvPr id="34" name="TextBox 33">
            <a:extLst>
              <a:ext uri="{FF2B5EF4-FFF2-40B4-BE49-F238E27FC236}">
                <a16:creationId xmlns:a16="http://schemas.microsoft.com/office/drawing/2014/main" id="{B00D4E49-3C6C-B242-871A-D76056609C7C}"/>
              </a:ext>
            </a:extLst>
          </p:cNvPr>
          <p:cNvSpPr txBox="1"/>
          <p:nvPr/>
        </p:nvSpPr>
        <p:spPr>
          <a:xfrm>
            <a:off x="6368565" y="5590356"/>
            <a:ext cx="2298960" cy="369332"/>
          </a:xfrm>
          <a:prstGeom prst="rect">
            <a:avLst/>
          </a:prstGeom>
          <a:noFill/>
        </p:spPr>
        <p:txBody>
          <a:bodyPr wrap="square" rtlCol="0">
            <a:spAutoFit/>
          </a:bodyPr>
          <a:lstStyle/>
          <a:p>
            <a:r>
              <a:rPr lang="en-US" sz="1800" dirty="0">
                <a:solidFill>
                  <a:srgbClr val="FF0000"/>
                </a:solidFill>
                <a:latin typeface="+mj-lt"/>
              </a:rPr>
              <a:t>First</a:t>
            </a:r>
          </a:p>
        </p:txBody>
      </p:sp>
    </p:spTree>
    <p:extLst>
      <p:ext uri="{BB962C8B-B14F-4D97-AF65-F5344CB8AC3E}">
        <p14:creationId xmlns:p14="http://schemas.microsoft.com/office/powerpoint/2010/main" val="3836867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91" name="Rectangle 3"/>
          <p:cNvSpPr>
            <a:spLocks noGrp="1" noChangeArrowheads="1"/>
          </p:cNvSpPr>
          <p:nvPr>
            <p:ph type="title"/>
          </p:nvPr>
        </p:nvSpPr>
        <p:spPr/>
        <p:txBody>
          <a:bodyPr/>
          <a:lstStyle/>
          <a:p>
            <a:pPr eaLnBrk="1" hangingPunct="1"/>
            <a:r>
              <a:rPr lang="en-US" dirty="0">
                <a:ea typeface="ＭＳ Ｐゴシック" pitchFamily="-108" charset="-128"/>
                <a:cs typeface="ＭＳ Ｐゴシック" pitchFamily="-108" charset="-128"/>
              </a:rPr>
              <a:t>Linearity</a:t>
            </a:r>
          </a:p>
        </p:txBody>
      </p:sp>
      <p:sp>
        <p:nvSpPr>
          <p:cNvPr id="2" name="Date Placeholder 1"/>
          <p:cNvSpPr>
            <a:spLocks noGrp="1"/>
          </p:cNvSpPr>
          <p:nvPr>
            <p:ph type="dt" sz="half" idx="10"/>
          </p:nvPr>
        </p:nvSpPr>
        <p:spPr/>
        <p:txBody>
          <a:bodyPr/>
          <a:lstStyle/>
          <a:p>
            <a:pPr>
              <a:defRPr/>
            </a:pPr>
            <a:r>
              <a:rPr lang="en-US" dirty="0"/>
              <a:t>8/20/2020</a:t>
            </a:r>
          </a:p>
        </p:txBody>
      </p:sp>
      <mc:AlternateContent xmlns:mc="http://schemas.openxmlformats.org/markup-compatibility/2006" xmlns:a14="http://schemas.microsoft.com/office/drawing/2010/main">
        <mc:Choice Requires="a14">
          <p:sp>
            <p:nvSpPr>
              <p:cNvPr id="118793" name="Rectangle 7"/>
              <p:cNvSpPr>
                <a:spLocks noGrp="1" noChangeArrowheads="1"/>
              </p:cNvSpPr>
              <p:nvPr>
                <p:ph sz="half" idx="2"/>
              </p:nvPr>
            </p:nvSpPr>
            <p:spPr>
              <a:xfrm>
                <a:off x="377952" y="1633647"/>
                <a:ext cx="8537448" cy="1109553"/>
              </a:xfrm>
            </p:spPr>
            <p:txBody>
              <a:bodyPr/>
              <a:lstStyle/>
              <a:p>
                <a:r>
                  <a:rPr lang="en-US" sz="2000" dirty="0">
                    <a:ea typeface="ＭＳ Ｐゴシック" pitchFamily="-108" charset="-128"/>
                    <a:cs typeface="ＭＳ Ｐゴシック" pitchFamily="-108" charset="-128"/>
                  </a:rPr>
                  <a:t>A </a:t>
                </a:r>
                <a:r>
                  <a:rPr lang="en-US" sz="2000" i="1" dirty="0">
                    <a:solidFill>
                      <a:schemeClr val="hlink"/>
                    </a:solidFill>
                    <a:ea typeface="ＭＳ Ｐゴシック" pitchFamily="-108" charset="-128"/>
                    <a:cs typeface="ＭＳ Ｐゴシック" pitchFamily="-108" charset="-128"/>
                  </a:rPr>
                  <a:t>linear</a:t>
                </a:r>
                <a:r>
                  <a:rPr lang="en-US" sz="2000" dirty="0">
                    <a:ea typeface="ＭＳ Ｐゴシック" pitchFamily="-108" charset="-128"/>
                    <a:cs typeface="ＭＳ Ｐゴシック" pitchFamily="-108" charset="-128"/>
                  </a:rPr>
                  <a:t> PDE is of first degree (</a:t>
                </a:r>
                <a:r>
                  <a:rPr lang="en-US" sz="2000" dirty="0">
                    <a:solidFill>
                      <a:srgbClr val="0E7B04"/>
                    </a:solidFill>
                    <a:ea typeface="ＭＳ Ｐゴシック" pitchFamily="-108" charset="-128"/>
                    <a:cs typeface="ＭＳ Ｐゴシック" pitchFamily="-108" charset="-128"/>
                  </a:rPr>
                  <a:t>linear) in the unknown functions (</a:t>
                </a:r>
                <a14:m>
                  <m:oMath xmlns:m="http://schemas.openxmlformats.org/officeDocument/2006/math">
                    <m:r>
                      <a:rPr lang="en-US" sz="2000" i="1">
                        <a:latin typeface="Cambria Math" panose="02040503050406030204" pitchFamily="18" charset="0"/>
                        <a:ea typeface="Cambria Math" panose="02040503050406030204" pitchFamily="18" charset="0"/>
                      </a:rPr>
                      <m:t>𝜓</m:t>
                    </m:r>
                  </m:oMath>
                </a14:m>
                <a:r>
                  <a:rPr lang="en-US" sz="2000" dirty="0">
                    <a:solidFill>
                      <a:srgbClr val="0E7B04"/>
                    </a:solidFill>
                    <a:ea typeface="ＭＳ Ｐゴシック" pitchFamily="-108" charset="-128"/>
                    <a:cs typeface="ＭＳ Ｐゴシック" pitchFamily="-108" charset="-128"/>
                  </a:rPr>
                  <a:t>) and their derivatives</a:t>
                </a:r>
                <a:r>
                  <a:rPr lang="en-US" sz="2000" dirty="0">
                    <a:ea typeface="ＭＳ Ｐゴシック" pitchFamily="-108" charset="-128"/>
                    <a:cs typeface="ＭＳ Ｐゴシック" pitchFamily="-108" charset="-128"/>
                  </a:rPr>
                  <a:t>.</a:t>
                </a:r>
              </a:p>
              <a:p>
                <a:r>
                  <a:rPr lang="en-US" sz="2000" dirty="0"/>
                  <a:t>thus the coefficients depend </a:t>
                </a:r>
                <a:r>
                  <a:rPr lang="en-US" sz="2000" i="1" dirty="0">
                    <a:solidFill>
                      <a:srgbClr val="0E7B04"/>
                    </a:solidFill>
                  </a:rPr>
                  <a:t>only</a:t>
                </a:r>
                <a:r>
                  <a:rPr lang="en-US" sz="2000" dirty="0"/>
                  <a:t> on </a:t>
                </a:r>
                <a:r>
                  <a:rPr lang="en-US" sz="2000" i="1" dirty="0">
                    <a:solidFill>
                      <a:srgbClr val="0E7B04"/>
                    </a:solidFill>
                  </a:rPr>
                  <a:t>independent</a:t>
                </a:r>
                <a:r>
                  <a:rPr lang="en-US" sz="2000" dirty="0"/>
                  <a:t> variables.</a:t>
                </a:r>
                <a:endParaRPr lang="en-US" sz="2000" dirty="0">
                  <a:ea typeface="ＭＳ Ｐゴシック" pitchFamily="-108" charset="-128"/>
                  <a:cs typeface="ＭＳ Ｐゴシック" pitchFamily="-108" charset="-128"/>
                </a:endParaRPr>
              </a:p>
            </p:txBody>
          </p:sp>
        </mc:Choice>
        <mc:Fallback xmlns="">
          <p:sp>
            <p:nvSpPr>
              <p:cNvPr id="118793" name="Rectangle 7"/>
              <p:cNvSpPr>
                <a:spLocks noGrp="1" noRot="1" noChangeAspect="1" noMove="1" noResize="1" noEditPoints="1" noAdjustHandles="1" noChangeArrowheads="1" noChangeShapeType="1" noTextEdit="1"/>
              </p:cNvSpPr>
              <p:nvPr>
                <p:ph sz="half" idx="2"/>
              </p:nvPr>
            </p:nvSpPr>
            <p:spPr>
              <a:xfrm>
                <a:off x="377952" y="1633647"/>
                <a:ext cx="8537448" cy="1109553"/>
              </a:xfrm>
              <a:blipFill>
                <a:blip r:embed="rId3"/>
                <a:stretch>
                  <a:fillRect l="-297" t="-3409" b="-568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E378D8F-2A5C-CC45-8663-26734EBCA227}" type="slidenum">
              <a:rPr lang="en-US" smtClean="0"/>
              <a:pPr/>
              <a:t>8</a:t>
            </a:fld>
            <a:endParaRPr lang="en-US"/>
          </a:p>
        </p:txBody>
      </p:sp>
      <p:sp>
        <p:nvSpPr>
          <p:cNvPr id="5" name="Footer Placeholder 4">
            <a:extLst>
              <a:ext uri="{FF2B5EF4-FFF2-40B4-BE49-F238E27FC236}">
                <a16:creationId xmlns:a16="http://schemas.microsoft.com/office/drawing/2014/main" id="{38468D3F-807C-C243-AE71-3F3625B9374E}"/>
              </a:ext>
            </a:extLst>
          </p:cNvPr>
          <p:cNvSpPr>
            <a:spLocks noGrp="1"/>
          </p:cNvSpPr>
          <p:nvPr>
            <p:ph type="ftr" sz="quarter" idx="11"/>
          </p:nvPr>
        </p:nvSpPr>
        <p:spPr/>
        <p:txBody>
          <a:bodyPr/>
          <a:lstStyle/>
          <a:p>
            <a:pPr>
              <a:defRPr/>
            </a:pPr>
            <a:r>
              <a:rPr lang="nl-NL" dirty="0"/>
              <a:t>PHYS 8750 - </a:t>
            </a:r>
            <a:r>
              <a:rPr lang="nl-NL" dirty="0" err="1"/>
              <a:t>Fall</a:t>
            </a:r>
            <a:r>
              <a:rPr lang="nl-NL" dirty="0"/>
              <a:t> 2020</a:t>
            </a:r>
            <a:endParaRPr lang="en-US" dirty="0"/>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0E2BE9DF-31FB-154B-9C4F-8E15F86DE477}"/>
                  </a:ext>
                </a:extLst>
              </p:cNvPr>
              <p:cNvSpPr/>
              <p:nvPr/>
            </p:nvSpPr>
            <p:spPr>
              <a:xfrm>
                <a:off x="1647042" y="3072457"/>
                <a:ext cx="2187778" cy="67762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𝜕𝜓</m:t>
                          </m:r>
                        </m:num>
                        <m:den>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𝑡</m:t>
                          </m:r>
                        </m:den>
                      </m:f>
                      <m:r>
                        <a:rPr lang="en-US" sz="2000">
                          <a:latin typeface="Cambria Math" panose="02040503050406030204" pitchFamily="18" charset="0"/>
                        </a:rPr>
                        <m:t>+</m:t>
                      </m:r>
                      <m:r>
                        <m:rPr>
                          <m:sty m:val="p"/>
                        </m:rPr>
                        <a:rPr lang="en-US" sz="2000">
                          <a:latin typeface="Cambria Math" panose="02040503050406030204" pitchFamily="18" charset="0"/>
                        </a:rPr>
                        <m:t>c</m:t>
                      </m:r>
                      <m:f>
                        <m:fPr>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𝜕𝜓</m:t>
                          </m:r>
                        </m:num>
                        <m:den>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𝑥</m:t>
                          </m:r>
                        </m:den>
                      </m:f>
                      <m:r>
                        <a:rPr lang="en-US" sz="2000" i="1">
                          <a:latin typeface="Cambria Math" panose="02040503050406030204" pitchFamily="18" charset="0"/>
                          <a:ea typeface="Cambria Math" panose="02040503050406030204" pitchFamily="18" charset="0"/>
                        </a:rPr>
                        <m:t>=0</m:t>
                      </m:r>
                    </m:oMath>
                  </m:oMathPara>
                </a14:m>
                <a:endParaRPr lang="en-US" sz="2000" dirty="0"/>
              </a:p>
            </p:txBody>
          </p:sp>
        </mc:Choice>
        <mc:Fallback xmlns="">
          <p:sp>
            <p:nvSpPr>
              <p:cNvPr id="8" name="Rectangle 7">
                <a:extLst>
                  <a:ext uri="{FF2B5EF4-FFF2-40B4-BE49-F238E27FC236}">
                    <a16:creationId xmlns:a16="http://schemas.microsoft.com/office/drawing/2014/main" id="{0E2BE9DF-31FB-154B-9C4F-8E15F86DE477}"/>
                  </a:ext>
                </a:extLst>
              </p:cNvPr>
              <p:cNvSpPr>
                <a:spLocks noRot="1" noChangeAspect="1" noMove="1" noResize="1" noEditPoints="1" noAdjustHandles="1" noChangeArrowheads="1" noChangeShapeType="1" noTextEdit="1"/>
              </p:cNvSpPr>
              <p:nvPr/>
            </p:nvSpPr>
            <p:spPr>
              <a:xfrm>
                <a:off x="1647042" y="3072457"/>
                <a:ext cx="2187778" cy="677621"/>
              </a:xfrm>
              <a:prstGeom prst="rect">
                <a:avLst/>
              </a:prstGeom>
              <a:blipFill>
                <a:blip r:embed="rId4"/>
                <a:stretch>
                  <a:fillRect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746538FF-C2D3-F04B-952B-06D9F52DB468}"/>
                  </a:ext>
                </a:extLst>
              </p:cNvPr>
              <p:cNvSpPr/>
              <p:nvPr/>
            </p:nvSpPr>
            <p:spPr>
              <a:xfrm>
                <a:off x="2304847" y="4890113"/>
                <a:ext cx="1929951" cy="6776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𝜕𝜓</m:t>
                          </m:r>
                        </m:num>
                        <m:den>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𝑡</m:t>
                          </m:r>
                        </m:den>
                      </m:f>
                      <m:r>
                        <a:rPr lang="en-US" sz="200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𝜓</m:t>
                      </m:r>
                      <m:f>
                        <m:fPr>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𝜕𝜓</m:t>
                          </m:r>
                        </m:num>
                        <m:den>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𝑥</m:t>
                          </m:r>
                        </m:den>
                      </m:f>
                      <m:r>
                        <a:rPr lang="en-US" sz="2000" i="1">
                          <a:latin typeface="Cambria Math" panose="02040503050406030204" pitchFamily="18" charset="0"/>
                          <a:ea typeface="Cambria Math" panose="02040503050406030204" pitchFamily="18" charset="0"/>
                        </a:rPr>
                        <m:t>=0</m:t>
                      </m:r>
                    </m:oMath>
                  </m:oMathPara>
                </a14:m>
                <a:endParaRPr lang="en-US" sz="2000" dirty="0"/>
              </a:p>
            </p:txBody>
          </p:sp>
        </mc:Choice>
        <mc:Fallback xmlns="">
          <p:sp>
            <p:nvSpPr>
              <p:cNvPr id="20" name="Rectangle 19">
                <a:extLst>
                  <a:ext uri="{FF2B5EF4-FFF2-40B4-BE49-F238E27FC236}">
                    <a16:creationId xmlns:a16="http://schemas.microsoft.com/office/drawing/2014/main" id="{746538FF-C2D3-F04B-952B-06D9F52DB468}"/>
                  </a:ext>
                </a:extLst>
              </p:cNvPr>
              <p:cNvSpPr>
                <a:spLocks noRot="1" noChangeAspect="1" noMove="1" noResize="1" noEditPoints="1" noAdjustHandles="1" noChangeArrowheads="1" noChangeShapeType="1" noTextEdit="1"/>
              </p:cNvSpPr>
              <p:nvPr/>
            </p:nvSpPr>
            <p:spPr>
              <a:xfrm>
                <a:off x="2304847" y="4890113"/>
                <a:ext cx="1929951" cy="677621"/>
              </a:xfrm>
              <a:prstGeom prst="rect">
                <a:avLst/>
              </a:prstGeom>
              <a:blipFill>
                <a:blip r:embed="rId5"/>
                <a:stretch>
                  <a:fillRect b="-5556"/>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710FA43F-3C63-2748-A545-41044461376E}"/>
              </a:ext>
            </a:extLst>
          </p:cNvPr>
          <p:cNvSpPr txBox="1"/>
          <p:nvPr/>
        </p:nvSpPr>
        <p:spPr>
          <a:xfrm>
            <a:off x="745418" y="3209411"/>
            <a:ext cx="1603248" cy="400110"/>
          </a:xfrm>
          <a:prstGeom prst="rect">
            <a:avLst/>
          </a:prstGeom>
          <a:noFill/>
        </p:spPr>
        <p:txBody>
          <a:bodyPr wrap="square" rtlCol="0">
            <a:spAutoFit/>
          </a:bodyPr>
          <a:lstStyle/>
          <a:p>
            <a:r>
              <a:rPr lang="en-US" sz="2000" dirty="0">
                <a:solidFill>
                  <a:srgbClr val="423BFF"/>
                </a:solidFill>
                <a:latin typeface="+mn-lt"/>
              </a:rPr>
              <a:t>linear</a:t>
            </a:r>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C36734F2-9E91-9040-8797-FC33C3F57168}"/>
                  </a:ext>
                </a:extLst>
              </p:cNvPr>
              <p:cNvSpPr/>
              <p:nvPr/>
            </p:nvSpPr>
            <p:spPr>
              <a:xfrm>
                <a:off x="6014265" y="3027449"/>
                <a:ext cx="2187778" cy="74481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ea typeface="Cambria Math" panose="02040503050406030204" pitchFamily="18" charset="0"/>
                            </a:rPr>
                          </m:ctrlPr>
                        </m:sSupPr>
                        <m:e>
                          <m:d>
                            <m:dPr>
                              <m:ctrlPr>
                                <a:rPr lang="en-US" sz="2000" i="1">
                                  <a:latin typeface="Cambria Math" panose="02040503050406030204" pitchFamily="18" charset="0"/>
                                  <a:ea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𝜕𝜓</m:t>
                                  </m:r>
                                </m:num>
                                <m:den>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𝑡</m:t>
                                  </m:r>
                                </m:den>
                              </m:f>
                            </m:e>
                          </m:d>
                        </m:e>
                        <m:sup>
                          <m:r>
                            <a:rPr lang="en-US" sz="2000" b="0" i="1" smtClean="0">
                              <a:latin typeface="Cambria Math" panose="02040503050406030204" pitchFamily="18" charset="0"/>
                              <a:ea typeface="Cambria Math" panose="02040503050406030204" pitchFamily="18" charset="0"/>
                            </a:rPr>
                            <m:t>2</m:t>
                          </m:r>
                        </m:sup>
                      </m:sSup>
                      <m:r>
                        <a:rPr lang="en-US" sz="2000">
                          <a:latin typeface="Cambria Math" panose="02040503050406030204" pitchFamily="18" charset="0"/>
                        </a:rPr>
                        <m:t>+</m:t>
                      </m:r>
                      <m:r>
                        <m:rPr>
                          <m:sty m:val="p"/>
                        </m:rPr>
                        <a:rPr lang="en-US" sz="2000">
                          <a:latin typeface="Cambria Math" panose="02040503050406030204" pitchFamily="18" charset="0"/>
                        </a:rPr>
                        <m:t>c</m:t>
                      </m:r>
                      <m:f>
                        <m:fPr>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𝜕𝜓</m:t>
                          </m:r>
                        </m:num>
                        <m:den>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𝑥</m:t>
                          </m:r>
                        </m:den>
                      </m:f>
                      <m:r>
                        <a:rPr lang="en-US" sz="2000" i="1">
                          <a:latin typeface="Cambria Math" panose="02040503050406030204" pitchFamily="18" charset="0"/>
                          <a:ea typeface="Cambria Math" panose="02040503050406030204" pitchFamily="18" charset="0"/>
                        </a:rPr>
                        <m:t>=0</m:t>
                      </m:r>
                    </m:oMath>
                  </m:oMathPara>
                </a14:m>
                <a:endParaRPr lang="en-US" sz="2000" dirty="0"/>
              </a:p>
            </p:txBody>
          </p:sp>
        </mc:Choice>
        <mc:Fallback xmlns="">
          <p:sp>
            <p:nvSpPr>
              <p:cNvPr id="22" name="Rectangle 21">
                <a:extLst>
                  <a:ext uri="{FF2B5EF4-FFF2-40B4-BE49-F238E27FC236}">
                    <a16:creationId xmlns:a16="http://schemas.microsoft.com/office/drawing/2014/main" id="{C36734F2-9E91-9040-8797-FC33C3F57168}"/>
                  </a:ext>
                </a:extLst>
              </p:cNvPr>
              <p:cNvSpPr>
                <a:spLocks noRot="1" noChangeAspect="1" noMove="1" noResize="1" noEditPoints="1" noAdjustHandles="1" noChangeArrowheads="1" noChangeShapeType="1" noTextEdit="1"/>
              </p:cNvSpPr>
              <p:nvPr/>
            </p:nvSpPr>
            <p:spPr>
              <a:xfrm>
                <a:off x="6014265" y="3027449"/>
                <a:ext cx="2187778" cy="744819"/>
              </a:xfrm>
              <a:prstGeom prst="rect">
                <a:avLst/>
              </a:prstGeom>
              <a:blipFill>
                <a:blip r:embed="rId6"/>
                <a:stretch>
                  <a:fillRect b="-3333"/>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4F10D7E4-DBAC-5E43-9C85-7F0DBB73A765}"/>
              </a:ext>
            </a:extLst>
          </p:cNvPr>
          <p:cNvSpPr txBox="1"/>
          <p:nvPr/>
        </p:nvSpPr>
        <p:spPr>
          <a:xfrm>
            <a:off x="4712782" y="3165704"/>
            <a:ext cx="1603248" cy="400110"/>
          </a:xfrm>
          <a:prstGeom prst="rect">
            <a:avLst/>
          </a:prstGeom>
          <a:noFill/>
        </p:spPr>
        <p:txBody>
          <a:bodyPr wrap="square" rtlCol="0">
            <a:spAutoFit/>
          </a:bodyPr>
          <a:lstStyle/>
          <a:p>
            <a:r>
              <a:rPr lang="en-US" sz="2000" dirty="0">
                <a:solidFill>
                  <a:srgbClr val="FF0000"/>
                </a:solidFill>
                <a:latin typeface="+mn-lt"/>
              </a:rPr>
              <a:t>nonlinear</a:t>
            </a:r>
          </a:p>
        </p:txBody>
      </p:sp>
      <p:sp>
        <p:nvSpPr>
          <p:cNvPr id="24" name="TextBox 23">
            <a:extLst>
              <a:ext uri="{FF2B5EF4-FFF2-40B4-BE49-F238E27FC236}">
                <a16:creationId xmlns:a16="http://schemas.microsoft.com/office/drawing/2014/main" id="{20583019-68EA-284F-BCF3-993E65FDE354}"/>
              </a:ext>
            </a:extLst>
          </p:cNvPr>
          <p:cNvSpPr txBox="1"/>
          <p:nvPr/>
        </p:nvSpPr>
        <p:spPr>
          <a:xfrm>
            <a:off x="701599" y="5028869"/>
            <a:ext cx="1603248" cy="400110"/>
          </a:xfrm>
          <a:prstGeom prst="rect">
            <a:avLst/>
          </a:prstGeom>
          <a:noFill/>
        </p:spPr>
        <p:txBody>
          <a:bodyPr wrap="square" rtlCol="0">
            <a:spAutoFit/>
          </a:bodyPr>
          <a:lstStyle/>
          <a:p>
            <a:r>
              <a:rPr lang="en-US" sz="2000" dirty="0">
                <a:solidFill>
                  <a:srgbClr val="423BFF"/>
                </a:solidFill>
                <a:latin typeface="+mn-lt"/>
              </a:rPr>
              <a:t>quasi-linear</a:t>
            </a:r>
          </a:p>
        </p:txBody>
      </p: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C1F6FBC0-FB89-5A4C-B785-BF8094A6D3D7}"/>
                  </a:ext>
                </a:extLst>
              </p:cNvPr>
              <p:cNvSpPr/>
              <p:nvPr/>
            </p:nvSpPr>
            <p:spPr>
              <a:xfrm>
                <a:off x="5624127" y="3899386"/>
                <a:ext cx="3194212" cy="68403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𝜕𝜓</m:t>
                          </m:r>
                        </m:num>
                        <m:den>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𝑡</m:t>
                          </m:r>
                        </m:den>
                      </m:f>
                      <m:r>
                        <a:rPr lang="en-US" sz="2000">
                          <a:latin typeface="Cambria Math" panose="02040503050406030204" pitchFamily="18" charset="0"/>
                        </a:rPr>
                        <m:t>+</m:t>
                      </m:r>
                      <m:r>
                        <m:rPr>
                          <m:sty m:val="p"/>
                        </m:rPr>
                        <a:rPr lang="en-US" sz="2000" b="0" i="0" smtClean="0">
                          <a:latin typeface="Cambria Math" panose="02040503050406030204" pitchFamily="18" charset="0"/>
                        </a:rPr>
                        <m:t>sin</m:t>
                      </m:r>
                      <m:d>
                        <m:dPr>
                          <m:ctrlPr>
                            <a:rPr lang="en-US" sz="2000" b="0" i="1" smtClean="0">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𝜕𝜓</m:t>
                              </m:r>
                            </m:num>
                            <m:den>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𝑥</m:t>
                              </m:r>
                            </m:den>
                          </m:f>
                        </m:e>
                      </m:d>
                      <m:r>
                        <a:rPr lang="en-US" sz="2000" i="1">
                          <a:latin typeface="Cambria Math" panose="02040503050406030204" pitchFamily="18" charset="0"/>
                          <a:ea typeface="Cambria Math" panose="02040503050406030204" pitchFamily="18" charset="0"/>
                        </a:rPr>
                        <m:t>=0</m:t>
                      </m:r>
                    </m:oMath>
                  </m:oMathPara>
                </a14:m>
                <a:endParaRPr lang="en-US" sz="2000" dirty="0"/>
              </a:p>
            </p:txBody>
          </p:sp>
        </mc:Choice>
        <mc:Fallback xmlns="">
          <p:sp>
            <p:nvSpPr>
              <p:cNvPr id="25" name="Rectangle 24">
                <a:extLst>
                  <a:ext uri="{FF2B5EF4-FFF2-40B4-BE49-F238E27FC236}">
                    <a16:creationId xmlns:a16="http://schemas.microsoft.com/office/drawing/2014/main" id="{C1F6FBC0-FB89-5A4C-B785-BF8094A6D3D7}"/>
                  </a:ext>
                </a:extLst>
              </p:cNvPr>
              <p:cNvSpPr>
                <a:spLocks noRot="1" noChangeAspect="1" noMove="1" noResize="1" noEditPoints="1" noAdjustHandles="1" noChangeArrowheads="1" noChangeShapeType="1" noTextEdit="1"/>
              </p:cNvSpPr>
              <p:nvPr/>
            </p:nvSpPr>
            <p:spPr>
              <a:xfrm>
                <a:off x="5624127" y="3899386"/>
                <a:ext cx="3194212" cy="684033"/>
              </a:xfrm>
              <a:prstGeom prst="rect">
                <a:avLst/>
              </a:prstGeom>
              <a:blipFill>
                <a:blip r:embed="rId7"/>
                <a:stretch>
                  <a:fillRect b="-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F70BAFC4-9904-1045-8074-4C6EE6AA5E0D}"/>
                  </a:ext>
                </a:extLst>
              </p:cNvPr>
              <p:cNvSpPr/>
              <p:nvPr/>
            </p:nvSpPr>
            <p:spPr>
              <a:xfrm>
                <a:off x="1143000" y="3898922"/>
                <a:ext cx="2860054" cy="76251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𝑎</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m:t>
                              </m:r>
                            </m:e>
                            <m:sup>
                              <m:r>
                                <a:rPr lang="en-US" sz="2000" i="1">
                                  <a:latin typeface="Cambria Math" panose="02040503050406030204" pitchFamily="18" charset="0"/>
                                </a:rPr>
                                <m:t>2</m:t>
                              </m:r>
                            </m:sup>
                          </m:sSup>
                          <m:r>
                            <a:rPr lang="en-US" sz="2000" i="1">
                              <a:latin typeface="Cambria Math" panose="02040503050406030204" pitchFamily="18" charset="0"/>
                              <a:ea typeface="Cambria Math" panose="02040503050406030204" pitchFamily="18" charset="0"/>
                            </a:rPr>
                            <m:t>𝜓</m:t>
                          </m:r>
                        </m:num>
                        <m:den>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2</m:t>
                              </m:r>
                            </m:sup>
                          </m:sSup>
                        </m:den>
                      </m:f>
                      <m:r>
                        <a:rPr lang="en-US" sz="2000" i="1">
                          <a:latin typeface="Cambria Math" panose="02040503050406030204" pitchFamily="18" charset="0"/>
                        </a:rPr>
                        <m:t>+</m:t>
                      </m:r>
                      <m:r>
                        <a:rPr lang="en-US" sz="2000" i="1">
                          <a:latin typeface="Cambria Math" panose="02040503050406030204" pitchFamily="18" charset="0"/>
                        </a:rPr>
                        <m:t>𝑏</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m:t>
                              </m:r>
                            </m:e>
                            <m:sup>
                              <m:r>
                                <a:rPr lang="en-US" sz="2000" i="1">
                                  <a:latin typeface="Cambria Math" panose="02040503050406030204" pitchFamily="18" charset="0"/>
                                </a:rPr>
                                <m:t>2</m:t>
                              </m:r>
                            </m:sup>
                          </m:sSup>
                          <m:r>
                            <a:rPr lang="en-US" sz="2000" i="1">
                              <a:latin typeface="Cambria Math" panose="02040503050406030204" pitchFamily="18" charset="0"/>
                              <a:ea typeface="Cambria Math" panose="02040503050406030204" pitchFamily="18" charset="0"/>
                            </a:rPr>
                            <m:t>𝜓</m:t>
                          </m:r>
                        </m:num>
                        <m:den>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𝑦</m:t>
                              </m:r>
                            </m:e>
                            <m:sup>
                              <m:r>
                                <a:rPr lang="en-US" sz="2000" i="1">
                                  <a:latin typeface="Cambria Math" panose="02040503050406030204" pitchFamily="18" charset="0"/>
                                </a:rPr>
                                <m:t>2</m:t>
                              </m:r>
                            </m:sup>
                          </m:sSup>
                        </m:den>
                      </m:f>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𝜓</m:t>
                      </m:r>
                    </m:oMath>
                  </m:oMathPara>
                </a14:m>
                <a:endParaRPr lang="en-US" sz="2000" dirty="0"/>
              </a:p>
            </p:txBody>
          </p:sp>
        </mc:Choice>
        <mc:Fallback xmlns="">
          <p:sp>
            <p:nvSpPr>
              <p:cNvPr id="27" name="Rectangle 26">
                <a:extLst>
                  <a:ext uri="{FF2B5EF4-FFF2-40B4-BE49-F238E27FC236}">
                    <a16:creationId xmlns:a16="http://schemas.microsoft.com/office/drawing/2014/main" id="{F70BAFC4-9904-1045-8074-4C6EE6AA5E0D}"/>
                  </a:ext>
                </a:extLst>
              </p:cNvPr>
              <p:cNvSpPr>
                <a:spLocks noRot="1" noChangeAspect="1" noMove="1" noResize="1" noEditPoints="1" noAdjustHandles="1" noChangeArrowheads="1" noChangeShapeType="1" noTextEdit="1"/>
              </p:cNvSpPr>
              <p:nvPr/>
            </p:nvSpPr>
            <p:spPr>
              <a:xfrm>
                <a:off x="1143000" y="3898922"/>
                <a:ext cx="2860054" cy="762516"/>
              </a:xfrm>
              <a:prstGeom prst="rect">
                <a:avLst/>
              </a:prstGeom>
              <a:blipFill>
                <a:blip r:embed="rId8"/>
                <a:stretch>
                  <a:fillRect b="-4918"/>
                </a:stretch>
              </a:blipFill>
            </p:spPr>
            <p:txBody>
              <a:bodyPr/>
              <a:lstStyle/>
              <a:p>
                <a:r>
                  <a:rPr lang="en-US">
                    <a:noFill/>
                  </a:rPr>
                  <a:t> </a:t>
                </a:r>
              </a:p>
            </p:txBody>
          </p:sp>
        </mc:Fallback>
      </mc:AlternateContent>
      <p:sp>
        <p:nvSpPr>
          <p:cNvPr id="9" name="Rounded Rectangle 8">
            <a:extLst>
              <a:ext uri="{FF2B5EF4-FFF2-40B4-BE49-F238E27FC236}">
                <a16:creationId xmlns:a16="http://schemas.microsoft.com/office/drawing/2014/main" id="{9DA1ACE2-C708-7749-8765-33FED645B5F3}"/>
              </a:ext>
            </a:extLst>
          </p:cNvPr>
          <p:cNvSpPr/>
          <p:nvPr/>
        </p:nvSpPr>
        <p:spPr>
          <a:xfrm>
            <a:off x="548416" y="2992626"/>
            <a:ext cx="3775192" cy="2874774"/>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ounded Rectangle 29">
            <a:extLst>
              <a:ext uri="{FF2B5EF4-FFF2-40B4-BE49-F238E27FC236}">
                <a16:creationId xmlns:a16="http://schemas.microsoft.com/office/drawing/2014/main" id="{EBC9385D-CDE4-BB49-8BEA-9A86F3C30375}"/>
              </a:ext>
            </a:extLst>
          </p:cNvPr>
          <p:cNvSpPr/>
          <p:nvPr/>
        </p:nvSpPr>
        <p:spPr>
          <a:xfrm>
            <a:off x="4626141" y="2992626"/>
            <a:ext cx="4192197" cy="2874774"/>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A7EC06E1-2DEA-E341-B248-AEA23F6453A2}"/>
                  </a:ext>
                </a:extLst>
              </p:cNvPr>
              <p:cNvSpPr/>
              <p:nvPr/>
            </p:nvSpPr>
            <p:spPr>
              <a:xfrm>
                <a:off x="5735530" y="4826853"/>
                <a:ext cx="2860054" cy="76251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𝑎</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m:t>
                              </m:r>
                            </m:e>
                            <m:sup>
                              <m:r>
                                <a:rPr lang="en-US" sz="2000" i="1">
                                  <a:latin typeface="Cambria Math" panose="02040503050406030204" pitchFamily="18" charset="0"/>
                                </a:rPr>
                                <m:t>2</m:t>
                              </m:r>
                            </m:sup>
                          </m:sSup>
                          <m:r>
                            <a:rPr lang="en-US" sz="2000" i="1">
                              <a:latin typeface="Cambria Math" panose="02040503050406030204" pitchFamily="18" charset="0"/>
                              <a:ea typeface="Cambria Math" panose="02040503050406030204" pitchFamily="18" charset="0"/>
                            </a:rPr>
                            <m:t>𝜓</m:t>
                          </m:r>
                        </m:num>
                        <m:den>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2</m:t>
                              </m:r>
                            </m:sup>
                          </m:sSup>
                        </m:den>
                      </m:f>
                      <m:r>
                        <a:rPr lang="en-US" sz="2000" i="1">
                          <a:latin typeface="Cambria Math" panose="02040503050406030204" pitchFamily="18" charset="0"/>
                        </a:rPr>
                        <m:t>+</m:t>
                      </m:r>
                      <m:r>
                        <a:rPr lang="en-US" sz="2000" i="1">
                          <a:latin typeface="Cambria Math" panose="02040503050406030204" pitchFamily="18" charset="0"/>
                        </a:rPr>
                        <m:t>𝑏</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m:t>
                              </m:r>
                            </m:e>
                            <m:sup>
                              <m:r>
                                <a:rPr lang="en-US" sz="2000" i="1">
                                  <a:latin typeface="Cambria Math" panose="02040503050406030204" pitchFamily="18" charset="0"/>
                                </a:rPr>
                                <m:t>2</m:t>
                              </m:r>
                            </m:sup>
                          </m:sSup>
                          <m:r>
                            <a:rPr lang="en-US" sz="2000" i="1">
                              <a:latin typeface="Cambria Math" panose="02040503050406030204" pitchFamily="18" charset="0"/>
                              <a:ea typeface="Cambria Math" panose="02040503050406030204" pitchFamily="18" charset="0"/>
                            </a:rPr>
                            <m:t>𝜓</m:t>
                          </m:r>
                        </m:num>
                        <m:den>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𝑦</m:t>
                              </m:r>
                            </m:e>
                            <m:sup>
                              <m:r>
                                <a:rPr lang="en-US" sz="2000" i="1">
                                  <a:latin typeface="Cambria Math" panose="02040503050406030204" pitchFamily="18" charset="0"/>
                                </a:rPr>
                                <m:t>2</m:t>
                              </m:r>
                            </m:sup>
                          </m:sSup>
                        </m:den>
                      </m:f>
                      <m:r>
                        <a:rPr lang="en-US" sz="2000" i="1">
                          <a:latin typeface="Cambria Math" panose="02040503050406030204" pitchFamily="18" charset="0"/>
                        </a:rPr>
                        <m:t> =</m:t>
                      </m:r>
                      <m:sSup>
                        <m:sSupPr>
                          <m:ctrlPr>
                            <a:rPr lang="en-US" sz="2000" i="1" smtClean="0">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𝜓</m:t>
                          </m:r>
                        </m:e>
                        <m:sup>
                          <m:r>
                            <a:rPr lang="en-US" sz="2000" b="0" i="1" smtClean="0">
                              <a:latin typeface="Cambria Math" panose="02040503050406030204" pitchFamily="18" charset="0"/>
                              <a:ea typeface="Cambria Math" panose="02040503050406030204" pitchFamily="18" charset="0"/>
                            </a:rPr>
                            <m:t>2</m:t>
                          </m:r>
                        </m:sup>
                      </m:sSup>
                    </m:oMath>
                  </m:oMathPara>
                </a14:m>
                <a:endParaRPr lang="en-US" sz="2000" dirty="0"/>
              </a:p>
            </p:txBody>
          </p:sp>
        </mc:Choice>
        <mc:Fallback xmlns="">
          <p:sp>
            <p:nvSpPr>
              <p:cNvPr id="33" name="Rectangle 32">
                <a:extLst>
                  <a:ext uri="{FF2B5EF4-FFF2-40B4-BE49-F238E27FC236}">
                    <a16:creationId xmlns:a16="http://schemas.microsoft.com/office/drawing/2014/main" id="{A7EC06E1-2DEA-E341-B248-AEA23F6453A2}"/>
                  </a:ext>
                </a:extLst>
              </p:cNvPr>
              <p:cNvSpPr>
                <a:spLocks noRot="1" noChangeAspect="1" noMove="1" noResize="1" noEditPoints="1" noAdjustHandles="1" noChangeArrowheads="1" noChangeShapeType="1" noTextEdit="1"/>
              </p:cNvSpPr>
              <p:nvPr/>
            </p:nvSpPr>
            <p:spPr>
              <a:xfrm>
                <a:off x="5735530" y="4826853"/>
                <a:ext cx="2860054" cy="762516"/>
              </a:xfrm>
              <a:prstGeom prst="rect">
                <a:avLst/>
              </a:prstGeom>
              <a:blipFill>
                <a:blip r:embed="rId9"/>
                <a:stretch>
                  <a:fillRect b="-4918"/>
                </a:stretch>
              </a:blipFill>
            </p:spPr>
            <p:txBody>
              <a:bodyPr/>
              <a:lstStyle/>
              <a:p>
                <a:r>
                  <a:rPr lang="en-US">
                    <a:noFill/>
                  </a:rPr>
                  <a:t> </a:t>
                </a:r>
              </a:p>
            </p:txBody>
          </p:sp>
        </mc:Fallback>
      </mc:AlternateContent>
    </p:spTree>
    <p:extLst>
      <p:ext uri="{BB962C8B-B14F-4D97-AF65-F5344CB8AC3E}">
        <p14:creationId xmlns:p14="http://schemas.microsoft.com/office/powerpoint/2010/main" val="470132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321F8-A536-8B4B-B260-34BCF110F922}"/>
              </a:ext>
            </a:extLst>
          </p:cNvPr>
          <p:cNvSpPr>
            <a:spLocks noGrp="1"/>
          </p:cNvSpPr>
          <p:nvPr>
            <p:ph type="title"/>
          </p:nvPr>
        </p:nvSpPr>
        <p:spPr/>
        <p:txBody>
          <a:bodyPr/>
          <a:lstStyle/>
          <a:p>
            <a:r>
              <a:rPr lang="en-US" dirty="0"/>
              <a:t>Type of PDE</a:t>
            </a:r>
          </a:p>
        </p:txBody>
      </p:sp>
      <p:sp>
        <p:nvSpPr>
          <p:cNvPr id="3" name="Date Placeholder 2">
            <a:extLst>
              <a:ext uri="{FF2B5EF4-FFF2-40B4-BE49-F238E27FC236}">
                <a16:creationId xmlns:a16="http://schemas.microsoft.com/office/drawing/2014/main" id="{1F745A59-B1CC-504B-B912-19862F122B34}"/>
              </a:ext>
            </a:extLst>
          </p:cNvPr>
          <p:cNvSpPr>
            <a:spLocks noGrp="1"/>
          </p:cNvSpPr>
          <p:nvPr>
            <p:ph type="dt" sz="half" idx="10"/>
          </p:nvPr>
        </p:nvSpPr>
        <p:spPr/>
        <p:txBody>
          <a:bodyPr/>
          <a:lstStyle/>
          <a:p>
            <a:pPr>
              <a:defRPr/>
            </a:pPr>
            <a:r>
              <a:rPr lang="en-US"/>
              <a:t>8/20/2020</a:t>
            </a:r>
          </a:p>
        </p:txBody>
      </p:sp>
      <p:sp>
        <p:nvSpPr>
          <p:cNvPr id="4" name="Footer Placeholder 3">
            <a:extLst>
              <a:ext uri="{FF2B5EF4-FFF2-40B4-BE49-F238E27FC236}">
                <a16:creationId xmlns:a16="http://schemas.microsoft.com/office/drawing/2014/main" id="{724281BC-EB77-6941-8742-796B33D80C37}"/>
              </a:ext>
            </a:extLst>
          </p:cNvPr>
          <p:cNvSpPr>
            <a:spLocks noGrp="1"/>
          </p:cNvSpPr>
          <p:nvPr>
            <p:ph type="ftr" sz="quarter" idx="11"/>
          </p:nvPr>
        </p:nvSpPr>
        <p:spPr/>
        <p:txBody>
          <a:bodyPr/>
          <a:lstStyle/>
          <a:p>
            <a:pPr>
              <a:defRPr/>
            </a:pPr>
            <a:r>
              <a:rPr lang="nl-NL"/>
              <a:t>PHYS 8750 - Fall 2020</a:t>
            </a:r>
            <a:endParaRPr lang="en-US"/>
          </a:p>
        </p:txBody>
      </p:sp>
      <p:sp>
        <p:nvSpPr>
          <p:cNvPr id="5" name="Slide Number Placeholder 4">
            <a:extLst>
              <a:ext uri="{FF2B5EF4-FFF2-40B4-BE49-F238E27FC236}">
                <a16:creationId xmlns:a16="http://schemas.microsoft.com/office/drawing/2014/main" id="{028E5041-BF1E-0348-B6D0-F342127D341F}"/>
              </a:ext>
            </a:extLst>
          </p:cNvPr>
          <p:cNvSpPr>
            <a:spLocks noGrp="1"/>
          </p:cNvSpPr>
          <p:nvPr>
            <p:ph type="sldNum" sz="quarter" idx="12"/>
          </p:nvPr>
        </p:nvSpPr>
        <p:spPr/>
        <p:txBody>
          <a:bodyPr/>
          <a:lstStyle/>
          <a:p>
            <a:fld id="{5E378D8F-2A5C-CC45-8663-26734EBCA227}" type="slidenum">
              <a:rPr lang="en-US" smtClean="0"/>
              <a:pPr/>
              <a:t>9</a:t>
            </a:fld>
            <a:endParaRPr lang="en-US"/>
          </a:p>
        </p:txBody>
      </p:sp>
      <p:sp>
        <p:nvSpPr>
          <p:cNvPr id="6" name="Content Placeholder 5">
            <a:extLst>
              <a:ext uri="{FF2B5EF4-FFF2-40B4-BE49-F238E27FC236}">
                <a16:creationId xmlns:a16="http://schemas.microsoft.com/office/drawing/2014/main" id="{B8B93A90-1C42-AC4A-8657-0757660A217E}"/>
              </a:ext>
            </a:extLst>
          </p:cNvPr>
          <p:cNvSpPr>
            <a:spLocks noGrp="1"/>
          </p:cNvSpPr>
          <p:nvPr>
            <p:ph sz="half" idx="1"/>
          </p:nvPr>
        </p:nvSpPr>
        <p:spPr>
          <a:xfrm>
            <a:off x="301752" y="1371600"/>
            <a:ext cx="8842248" cy="4681728"/>
          </a:xfrm>
        </p:spPr>
        <p:txBody>
          <a:bodyPr/>
          <a:lstStyle/>
          <a:p>
            <a:r>
              <a:rPr lang="en-US" dirty="0"/>
              <a:t>Suppose we have a second-order PDE of the form:</a:t>
            </a:r>
          </a:p>
          <a:p>
            <a:pPr marL="0" indent="0">
              <a:buNone/>
            </a:pPr>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104C4A5-8CCF-8241-8D6A-9BF138E8DAD5}"/>
                  </a:ext>
                </a:extLst>
              </p:cNvPr>
              <p:cNvSpPr txBox="1"/>
              <p:nvPr/>
            </p:nvSpPr>
            <p:spPr>
              <a:xfrm>
                <a:off x="1485900" y="1828800"/>
                <a:ext cx="6210300" cy="1387816"/>
              </a:xfrm>
              <a:prstGeom prst="rect">
                <a:avLst/>
              </a:prstGeom>
              <a:noFill/>
              <a:ln>
                <a:solidFill>
                  <a:schemeClr val="accent6">
                    <a:lumMod val="75000"/>
                  </a:schemeClr>
                </a:solidFill>
              </a:ln>
            </p:spPr>
            <p:txBody>
              <a:bodyPr wrap="square" lIns="0" tIns="0" rIns="0" bIns="0" rtlCol="0">
                <a:spAutoFit/>
              </a:bodyPr>
              <a:lstStyle/>
              <a:p>
                <a:pPr algn="ctr">
                  <a:spcBef>
                    <a:spcPts val="1200"/>
                  </a:spcBef>
                  <a:spcAft>
                    <a:spcPts val="600"/>
                  </a:spcAft>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𝑎</m:t>
                      </m:r>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𝑥</m:t>
                              </m:r>
                            </m:e>
                            <m:sub>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b="0" i="1" smtClean="0">
                                  <a:latin typeface="Cambria Math" panose="02040503050406030204" pitchFamily="18" charset="0"/>
                                  <a:ea typeface="Cambria Math" panose="02040503050406030204" pitchFamily="18" charset="0"/>
                                </a:rPr>
                                <m:t>2</m:t>
                              </m:r>
                            </m:sub>
                          </m:sSub>
                        </m:e>
                      </m:d>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𝜓</m:t>
                              </m:r>
                            </m:e>
                            <m:sup>
                              <m:r>
                                <a:rPr lang="en-US" sz="2000" i="1">
                                  <a:latin typeface="Cambria Math" panose="02040503050406030204" pitchFamily="18" charset="0"/>
                                  <a:ea typeface="Cambria Math" panose="02040503050406030204" pitchFamily="18" charset="0"/>
                                </a:rPr>
                                <m:t>2</m:t>
                              </m:r>
                            </m:sup>
                          </m:sSup>
                        </m:num>
                        <m:den>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ea typeface="Cambria Math" panose="02040503050406030204" pitchFamily="18" charset="0"/>
                                    </a:rPr>
                                    <m:t>1</m:t>
                                  </m:r>
                                </m:sub>
                              </m:sSub>
                            </m:e>
                            <m:sup>
                              <m:r>
                                <a:rPr lang="en-US" sz="2000" i="1">
                                  <a:latin typeface="Cambria Math" panose="02040503050406030204" pitchFamily="18" charset="0"/>
                                  <a:ea typeface="Cambria Math" panose="02040503050406030204" pitchFamily="18" charset="0"/>
                                </a:rPr>
                                <m:t>2</m:t>
                              </m:r>
                            </m:sup>
                          </m:sSup>
                        </m:den>
                      </m:f>
                      <m:r>
                        <a:rPr lang="en-US" sz="2000" b="0" i="0"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d>
                        <m:dPr>
                          <m:ctrlPr>
                            <a:rPr lang="en-US" sz="2000" b="0" i="1" smtClean="0">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ea typeface="Cambria Math" panose="02040503050406030204" pitchFamily="18" charset="0"/>
                                </a:rPr>
                                <m:t>2</m:t>
                              </m:r>
                            </m:sub>
                          </m:sSub>
                        </m:e>
                      </m:d>
                      <m:f>
                        <m:fPr>
                          <m:ctrlPr>
                            <a:rPr lang="en-US" sz="2000" i="1" smtClean="0">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𝜓</m:t>
                              </m:r>
                            </m:e>
                            <m:sup>
                              <m:r>
                                <a:rPr lang="en-US" sz="2000" i="1">
                                  <a:latin typeface="Cambria Math" panose="02040503050406030204" pitchFamily="18" charset="0"/>
                                  <a:ea typeface="Cambria Math" panose="02040503050406030204" pitchFamily="18" charset="0"/>
                                </a:rPr>
                                <m:t>2</m:t>
                              </m:r>
                            </m:sup>
                          </m:sSup>
                        </m:num>
                        <m:den>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b="0" i="1" smtClean="0">
                                  <a:latin typeface="Cambria Math" panose="02040503050406030204" pitchFamily="18" charset="0"/>
                                  <a:ea typeface="Cambria Math" panose="02040503050406030204" pitchFamily="18" charset="0"/>
                                </a:rPr>
                                <m:t>2</m:t>
                              </m:r>
                            </m:sub>
                          </m:sSub>
                        </m:den>
                      </m:f>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𝑐</m:t>
                      </m:r>
                      <m:d>
                        <m:dPr>
                          <m:ctrlPr>
                            <a:rPr lang="en-US" sz="2000" b="0" i="1" smtClean="0">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ea typeface="Cambria Math" panose="02040503050406030204" pitchFamily="18" charset="0"/>
                                </a:rPr>
                                <m:t>2</m:t>
                              </m:r>
                            </m:sub>
                          </m:sSub>
                        </m:e>
                      </m:d>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𝜓</m:t>
                              </m:r>
                            </m:e>
                            <m:sup>
                              <m:r>
                                <a:rPr lang="en-US" sz="2000" i="1">
                                  <a:latin typeface="Cambria Math" panose="02040503050406030204" pitchFamily="18" charset="0"/>
                                  <a:ea typeface="Cambria Math" panose="02040503050406030204" pitchFamily="18" charset="0"/>
                                </a:rPr>
                                <m:t>2</m:t>
                              </m:r>
                            </m:sup>
                          </m:sSup>
                        </m:num>
                        <m:den>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sSub>
                                <m:sSubPr>
                                  <m:ctrlPr>
                                    <a:rPr lang="en-US" sz="200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b="0" i="1" smtClean="0">
                                      <a:latin typeface="Cambria Math" panose="02040503050406030204" pitchFamily="18" charset="0"/>
                                      <a:ea typeface="Cambria Math" panose="02040503050406030204" pitchFamily="18" charset="0"/>
                                    </a:rPr>
                                    <m:t>2</m:t>
                                  </m:r>
                                </m:sub>
                              </m:sSub>
                            </m:e>
                            <m:sup>
                              <m:r>
                                <a:rPr lang="en-US" sz="2000" i="1">
                                  <a:latin typeface="Cambria Math" panose="02040503050406030204" pitchFamily="18" charset="0"/>
                                  <a:ea typeface="Cambria Math" panose="02040503050406030204" pitchFamily="18" charset="0"/>
                                </a:rPr>
                                <m:t>2</m:t>
                              </m:r>
                            </m:sup>
                          </m:sSup>
                        </m:den>
                      </m:f>
                      <m:r>
                        <a:rPr lang="en-US" sz="2000" b="0" i="1" smtClean="0">
                          <a:latin typeface="Cambria Math" panose="02040503050406030204" pitchFamily="18" charset="0"/>
                          <a:ea typeface="Cambria Math" panose="02040503050406030204" pitchFamily="18" charset="0"/>
                        </a:rPr>
                        <m:t>+</m:t>
                      </m:r>
                    </m:oMath>
                  </m:oMathPara>
                </a14:m>
                <a:endParaRPr lang="en-US" sz="2000" b="0" i="1" dirty="0">
                  <a:latin typeface="Cambria Math" panose="02040503050406030204" pitchFamily="18" charset="0"/>
                  <a:ea typeface="Cambria Math" panose="02040503050406030204" pitchFamily="18" charset="0"/>
                </a:endParaRPr>
              </a:p>
              <a:p>
                <a:pPr algn="ctr">
                  <a:spcBef>
                    <a:spcPts val="1200"/>
                  </a:spcBef>
                  <a:spcAft>
                    <a:spcPts val="600"/>
                  </a:spcAft>
                </a:pPr>
                <a14:m>
                  <m:oMath xmlns:m="http://schemas.openxmlformats.org/officeDocument/2006/math">
                    <m:r>
                      <a:rPr lang="en-US" sz="2000" b="0" i="1" smtClean="0">
                        <a:latin typeface="Cambria Math" panose="02040503050406030204" pitchFamily="18" charset="0"/>
                        <a:ea typeface="Cambria Math" panose="02040503050406030204" pitchFamily="18" charset="0"/>
                      </a:rPr>
                      <m:t>𝑑</m:t>
                    </m:r>
                    <m:d>
                      <m:dPr>
                        <m:ctrlPr>
                          <a:rPr lang="en-US" sz="2000" i="1">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ea typeface="Cambria Math" panose="02040503050406030204" pitchFamily="18" charset="0"/>
                              </a:rPr>
                              <m:t>2</m:t>
                            </m:r>
                          </m:sub>
                        </m:sSub>
                      </m:e>
                    </m:d>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𝜕𝜓</m:t>
                        </m:r>
                      </m:num>
                      <m:den>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ea typeface="Cambria Math" panose="02040503050406030204" pitchFamily="18" charset="0"/>
                              </a:rPr>
                              <m:t>1</m:t>
                            </m:r>
                          </m:sub>
                        </m:sSub>
                      </m:den>
                    </m:f>
                    <m:r>
                      <a:rPr lang="en-US" sz="2000" b="0" i="0"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𝑒</m:t>
                    </m:r>
                    <m:d>
                      <m:dPr>
                        <m:ctrlPr>
                          <a:rPr lang="en-US" sz="2000" i="1">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ea typeface="Cambria Math" panose="02040503050406030204" pitchFamily="18" charset="0"/>
                              </a:rPr>
                              <m:t>2</m:t>
                            </m:r>
                          </m:sub>
                        </m:sSub>
                      </m:e>
                    </m:d>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𝜕𝜓</m:t>
                        </m:r>
                      </m:num>
                      <m:den>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ea typeface="Cambria Math" panose="02040503050406030204" pitchFamily="18" charset="0"/>
                              </a:rPr>
                              <m:t>1</m:t>
                            </m:r>
                          </m:sub>
                        </m:sSub>
                      </m:den>
                    </m:f>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𝑓</m:t>
                    </m:r>
                    <m:d>
                      <m:dPr>
                        <m:ctrlPr>
                          <a:rPr lang="en-US" sz="2000" i="1">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ea typeface="Cambria Math" panose="02040503050406030204" pitchFamily="18" charset="0"/>
                              </a:rPr>
                              <m:t>2</m:t>
                            </m:r>
                          </m:sub>
                        </m:sSub>
                      </m:e>
                    </m:d>
                    <m:r>
                      <a:rPr lang="en-US" sz="2000" i="1">
                        <a:latin typeface="Cambria Math" panose="02040503050406030204" pitchFamily="18" charset="0"/>
                        <a:ea typeface="Cambria Math" panose="02040503050406030204" pitchFamily="18" charset="0"/>
                      </a:rPr>
                      <m:t>𝜓</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𝑔</m:t>
                    </m:r>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ea typeface="Cambria Math" panose="02040503050406030204" pitchFamily="18" charset="0"/>
                          </a:rPr>
                          <m:t>2</m:t>
                        </m:r>
                      </m:sub>
                    </m:sSub>
                  </m:oMath>
                </a14:m>
                <a:r>
                  <a:rPr lang="en-US" sz="2000" dirty="0">
                    <a:latin typeface="Cambria Math" panose="02040503050406030204" pitchFamily="18" charset="0"/>
                    <a:ea typeface="Cambria Math" panose="02040503050406030204" pitchFamily="18" charset="0"/>
                  </a:rPr>
                  <a:t>)</a:t>
                </a:r>
              </a:p>
            </p:txBody>
          </p:sp>
        </mc:Choice>
        <mc:Fallback xmlns="">
          <p:sp>
            <p:nvSpPr>
              <p:cNvPr id="8" name="TextBox 7">
                <a:extLst>
                  <a:ext uri="{FF2B5EF4-FFF2-40B4-BE49-F238E27FC236}">
                    <a16:creationId xmlns:a16="http://schemas.microsoft.com/office/drawing/2014/main" id="{3104C4A5-8CCF-8241-8D6A-9BF138E8DAD5}"/>
                  </a:ext>
                </a:extLst>
              </p:cNvPr>
              <p:cNvSpPr txBox="1">
                <a:spLocks noRot="1" noChangeAspect="1" noMove="1" noResize="1" noEditPoints="1" noAdjustHandles="1" noChangeArrowheads="1" noChangeShapeType="1" noTextEdit="1"/>
              </p:cNvSpPr>
              <p:nvPr/>
            </p:nvSpPr>
            <p:spPr>
              <a:xfrm>
                <a:off x="1485900" y="1828800"/>
                <a:ext cx="6210300" cy="1387816"/>
              </a:xfrm>
              <a:prstGeom prst="rect">
                <a:avLst/>
              </a:prstGeom>
              <a:blipFill>
                <a:blip r:embed="rId3"/>
                <a:stretch>
                  <a:fillRect b="-1818"/>
                </a:stretch>
              </a:blipFill>
              <a:ln>
                <a:solidFill>
                  <a:schemeClr val="accent6">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09877BA-5642-2841-B70C-964FD1620BDE}"/>
                  </a:ext>
                </a:extLst>
              </p:cNvPr>
              <p:cNvSpPr txBox="1"/>
              <p:nvPr/>
            </p:nvSpPr>
            <p:spPr>
              <a:xfrm>
                <a:off x="1446276" y="3429000"/>
                <a:ext cx="6553200" cy="384721"/>
              </a:xfrm>
              <a:prstGeom prst="rect">
                <a:avLst/>
              </a:prstGeom>
              <a:noFill/>
              <a:ln>
                <a:noFill/>
              </a:ln>
            </p:spPr>
            <p:txBody>
              <a:bodyPr wrap="square" lIns="0" tIns="0" rIns="0" bIns="0" rtlCol="0">
                <a:spAutoFit/>
              </a:bodyPr>
              <a:lstStyle/>
              <a:p>
                <a:pPr algn="ctr">
                  <a:spcBef>
                    <a:spcPts val="1200"/>
                  </a:spcBef>
                  <a:spcAft>
                    <a:spcPts val="600"/>
                  </a:spcAft>
                </a:pPr>
                <a14:m>
                  <m:oMathPara xmlns:m="http://schemas.openxmlformats.org/officeDocument/2006/math">
                    <m:oMathParaPr>
                      <m:jc m:val="centerGroup"/>
                    </m:oMathParaPr>
                    <m:oMath xmlns:m="http://schemas.openxmlformats.org/officeDocument/2006/math">
                      <m:sSup>
                        <m:sSupPr>
                          <m:ctrlPr>
                            <a:rPr lang="en-US" sz="2000" b="0" i="1" smtClean="0">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𝑏</m:t>
                          </m:r>
                        </m:e>
                        <m:sup>
                          <m:r>
                            <a:rPr lang="en-US" sz="2000" b="0" i="1" smtClean="0">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−4</m:t>
                      </m:r>
                      <m:r>
                        <a:rPr lang="en-US" sz="2000" b="0" i="1" smtClean="0">
                          <a:latin typeface="Cambria Math" panose="02040503050406030204" pitchFamily="18" charset="0"/>
                          <a:ea typeface="Cambria Math" panose="02040503050406030204" pitchFamily="18" charset="0"/>
                        </a:rPr>
                        <m:t>𝑎𝑐</m:t>
                      </m:r>
                      <m:r>
                        <a:rPr lang="en-US" sz="2000" b="0" i="1" smtClean="0">
                          <a:latin typeface="Cambria Math" panose="02040503050406030204" pitchFamily="18" charset="0"/>
                          <a:ea typeface="Cambria Math" panose="02040503050406030204" pitchFamily="18" charset="0"/>
                        </a:rPr>
                        <m:t>&lt;0, </m:t>
                      </m:r>
                      <m:r>
                        <a:rPr lang="en-US" sz="2000" i="1">
                          <a:latin typeface="Cambria Math" panose="02040503050406030204" pitchFamily="18" charset="0"/>
                          <a:ea typeface="Cambria Math" panose="02040503050406030204" pitchFamily="18" charset="0"/>
                        </a:rPr>
                        <m:t>𝑒</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𝑔</m:t>
                      </m:r>
                      <m:r>
                        <a:rPr lang="en-US" sz="2000" i="1">
                          <a:latin typeface="Cambria Math" panose="02040503050406030204" pitchFamily="18" charset="0"/>
                          <a:ea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𝐷</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𝐿𝑎𝑝𝑙𝑎𝑐𝑒</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𝑒𝑞𝑢𝑎𝑡𝑖𝑜𝑛</m:t>
                      </m:r>
                    </m:oMath>
                  </m:oMathPara>
                </a14:m>
                <a:endParaRPr lang="en-US" sz="2000" dirty="0">
                  <a:latin typeface="Cambria Math" panose="02040503050406030204" pitchFamily="18" charset="0"/>
                  <a:ea typeface="Cambria Math" panose="02040503050406030204" pitchFamily="18" charset="0"/>
                </a:endParaRPr>
              </a:p>
            </p:txBody>
          </p:sp>
        </mc:Choice>
        <mc:Fallback xmlns="">
          <p:sp>
            <p:nvSpPr>
              <p:cNvPr id="9" name="TextBox 8">
                <a:extLst>
                  <a:ext uri="{FF2B5EF4-FFF2-40B4-BE49-F238E27FC236}">
                    <a16:creationId xmlns:a16="http://schemas.microsoft.com/office/drawing/2014/main" id="{A09877BA-5642-2841-B70C-964FD1620BDE}"/>
                  </a:ext>
                </a:extLst>
              </p:cNvPr>
              <p:cNvSpPr txBox="1">
                <a:spLocks noRot="1" noChangeAspect="1" noMove="1" noResize="1" noEditPoints="1" noAdjustHandles="1" noChangeArrowheads="1" noChangeShapeType="1" noTextEdit="1"/>
              </p:cNvSpPr>
              <p:nvPr/>
            </p:nvSpPr>
            <p:spPr>
              <a:xfrm>
                <a:off x="1446276" y="3429000"/>
                <a:ext cx="6553200" cy="384721"/>
              </a:xfrm>
              <a:prstGeom prst="rect">
                <a:avLst/>
              </a:prstGeom>
              <a:blipFill>
                <a:blip r:embed="rId4"/>
                <a:stretch>
                  <a:fillRect t="-3226" b="-9677"/>
                </a:stretch>
              </a:blipFill>
              <a:ln>
                <a:noFill/>
              </a:ln>
            </p:spPr>
            <p:txBody>
              <a:bodyPr/>
              <a:lstStyle/>
              <a:p>
                <a:r>
                  <a:rPr lang="en-US">
                    <a:noFill/>
                  </a:rPr>
                  <a:t> </a:t>
                </a:r>
              </a:p>
            </p:txBody>
          </p:sp>
        </mc:Fallback>
      </mc:AlternateContent>
      <p:sp>
        <p:nvSpPr>
          <p:cNvPr id="10" name="TextBox 9">
            <a:extLst>
              <a:ext uri="{FF2B5EF4-FFF2-40B4-BE49-F238E27FC236}">
                <a16:creationId xmlns:a16="http://schemas.microsoft.com/office/drawing/2014/main" id="{1BE0C1BD-0EBB-A744-AE16-75973C348C85}"/>
              </a:ext>
            </a:extLst>
          </p:cNvPr>
          <p:cNvSpPr txBox="1"/>
          <p:nvPr/>
        </p:nvSpPr>
        <p:spPr>
          <a:xfrm>
            <a:off x="301752" y="3381190"/>
            <a:ext cx="1603248" cy="400110"/>
          </a:xfrm>
          <a:prstGeom prst="rect">
            <a:avLst/>
          </a:prstGeom>
          <a:noFill/>
        </p:spPr>
        <p:txBody>
          <a:bodyPr wrap="square" rtlCol="0">
            <a:spAutoFit/>
          </a:bodyPr>
          <a:lstStyle/>
          <a:p>
            <a:r>
              <a:rPr lang="en-US" sz="2000" dirty="0">
                <a:solidFill>
                  <a:srgbClr val="423BFF"/>
                </a:solidFill>
                <a:latin typeface="+mn-lt"/>
              </a:rPr>
              <a:t>Elliptical:</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FCBA5F2-9FFB-E341-B396-340E15D634CD}"/>
                  </a:ext>
                </a:extLst>
              </p:cNvPr>
              <p:cNvSpPr txBox="1"/>
              <p:nvPr/>
            </p:nvSpPr>
            <p:spPr>
              <a:xfrm>
                <a:off x="1752600" y="3785164"/>
                <a:ext cx="5621027" cy="514436"/>
              </a:xfrm>
              <a:prstGeom prst="rect">
                <a:avLst/>
              </a:prstGeom>
              <a:noFill/>
              <a:ln>
                <a:solidFill>
                  <a:schemeClr val="accent6">
                    <a:lumMod val="75000"/>
                  </a:schemeClr>
                </a:solidFill>
              </a:ln>
            </p:spPr>
            <p:txBody>
              <a:bodyPr wrap="square" lIns="0" tIns="0" rIns="0" bIns="0" rtlCol="0">
                <a:spAutoFit/>
              </a:bodyPr>
              <a:lstStyle/>
              <a:p>
                <a:r>
                  <a:rPr lang="en-US" sz="2000" dirty="0"/>
                  <a:t>  </a:t>
                </a:r>
                <a14:m>
                  <m:oMath xmlns:m="http://schemas.openxmlformats.org/officeDocument/2006/math">
                    <m:d>
                      <m:dPr>
                        <m:ctrlPr>
                          <a:rPr lang="en-US" sz="2000" i="1" smtClean="0">
                            <a:latin typeface="Cambria Math" panose="02040503050406030204" pitchFamily="18" charset="0"/>
                          </a:rPr>
                        </m:ctrlPr>
                      </m:dPr>
                      <m:e>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m:t>
                                </m:r>
                              </m:e>
                              <m:sup>
                                <m:r>
                                  <a:rPr lang="en-US" sz="2000" i="1">
                                    <a:latin typeface="Cambria Math" panose="02040503050406030204" pitchFamily="18" charset="0"/>
                                  </a:rPr>
                                  <m:t>2</m:t>
                                </m:r>
                              </m:sup>
                            </m:sSup>
                            <m:r>
                              <a:rPr lang="en-US" sz="2000" i="1">
                                <a:latin typeface="Cambria Math" panose="02040503050406030204" pitchFamily="18" charset="0"/>
                                <a:ea typeface="Cambria Math" panose="02040503050406030204" pitchFamily="18" charset="0"/>
                              </a:rPr>
                              <m:t>𝜓</m:t>
                            </m:r>
                          </m:num>
                          <m:den>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2</m:t>
                                </m:r>
                              </m:sup>
                            </m:sSup>
                          </m:den>
                        </m:f>
                        <m:r>
                          <a:rPr lang="en-US" sz="2000" i="1">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m:t>
                                </m:r>
                              </m:e>
                              <m:sup>
                                <m:r>
                                  <a:rPr lang="en-US" sz="2000" i="1">
                                    <a:latin typeface="Cambria Math" panose="02040503050406030204" pitchFamily="18" charset="0"/>
                                  </a:rPr>
                                  <m:t>2</m:t>
                                </m:r>
                              </m:sup>
                            </m:sSup>
                            <m:r>
                              <a:rPr lang="en-US" sz="2000" i="1">
                                <a:latin typeface="Cambria Math" panose="02040503050406030204" pitchFamily="18" charset="0"/>
                                <a:ea typeface="Cambria Math" panose="02040503050406030204" pitchFamily="18" charset="0"/>
                              </a:rPr>
                              <m:t>𝜓</m:t>
                            </m:r>
                          </m:num>
                          <m:den>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𝑦</m:t>
                                </m:r>
                              </m:e>
                              <m:sup>
                                <m:r>
                                  <a:rPr lang="en-US" sz="2000" i="1">
                                    <a:latin typeface="Cambria Math" panose="02040503050406030204" pitchFamily="18" charset="0"/>
                                  </a:rPr>
                                  <m:t>2</m:t>
                                </m:r>
                              </m:sup>
                            </m:sSup>
                          </m:den>
                        </m:f>
                      </m:e>
                    </m:d>
                    <m:r>
                      <a:rPr lang="en-US" sz="2000" b="0" i="1" smtClean="0">
                        <a:latin typeface="Cambria Math" panose="02040503050406030204" pitchFamily="18" charset="0"/>
                      </a:rPr>
                      <m:t>=0, </m:t>
                    </m:r>
                    <m:r>
                      <a:rPr lang="en-US" sz="2000" b="0" i="1" smtClean="0">
                        <a:latin typeface="Cambria Math" panose="02040503050406030204" pitchFamily="18" charset="0"/>
                      </a:rPr>
                      <m:t>𝑎</m:t>
                    </m:r>
                    <m:r>
                      <a:rPr lang="en-US" sz="2000" b="0" i="1" smtClean="0">
                        <a:latin typeface="Cambria Math" panose="02040503050406030204" pitchFamily="18" charset="0"/>
                      </a:rPr>
                      <m:t>=1,</m:t>
                    </m:r>
                    <m:r>
                      <a:rPr lang="en-US" sz="2000" b="0" i="1" smtClean="0">
                        <a:latin typeface="Cambria Math" panose="02040503050406030204" pitchFamily="18" charset="0"/>
                      </a:rPr>
                      <m:t>𝑏</m:t>
                    </m:r>
                    <m:r>
                      <a:rPr lang="en-US" sz="2000" b="0" i="1" smtClean="0">
                        <a:latin typeface="Cambria Math" panose="02040503050406030204" pitchFamily="18" charset="0"/>
                      </a:rPr>
                      <m:t>=0,</m:t>
                    </m:r>
                    <m:r>
                      <a:rPr lang="en-US" sz="2000" b="0" i="1" smtClean="0">
                        <a:latin typeface="Cambria Math" panose="02040503050406030204" pitchFamily="18" charset="0"/>
                      </a:rPr>
                      <m:t>𝑐</m:t>
                    </m:r>
                    <m:r>
                      <a:rPr lang="en-US" sz="2000" b="0" i="1" smtClean="0">
                        <a:latin typeface="Cambria Math" panose="02040503050406030204" pitchFamily="18" charset="0"/>
                      </a:rPr>
                      <m:t>=1,</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𝑏</m:t>
                        </m:r>
                      </m:e>
                      <m:sup>
                        <m:r>
                          <a:rPr lang="en-US" sz="2000" i="1">
                            <a:latin typeface="Cambria Math" panose="02040503050406030204" pitchFamily="18" charset="0"/>
                            <a:ea typeface="Cambria Math" panose="02040503050406030204" pitchFamily="18" charset="0"/>
                          </a:rPr>
                          <m:t>2</m:t>
                        </m:r>
                      </m:sup>
                    </m:sSup>
                    <m:r>
                      <a:rPr lang="en-US" sz="2000" i="1">
                        <a:latin typeface="Cambria Math" panose="02040503050406030204" pitchFamily="18" charset="0"/>
                        <a:ea typeface="Cambria Math" panose="02040503050406030204" pitchFamily="18" charset="0"/>
                      </a:rPr>
                      <m:t>−4</m:t>
                    </m:r>
                    <m:r>
                      <a:rPr lang="en-US" sz="2000" i="1">
                        <a:latin typeface="Cambria Math" panose="02040503050406030204" pitchFamily="18" charset="0"/>
                        <a:ea typeface="Cambria Math" panose="02040503050406030204" pitchFamily="18" charset="0"/>
                      </a:rPr>
                      <m:t>𝑎𝑐</m:t>
                    </m:r>
                  </m:oMath>
                </a14:m>
                <a:r>
                  <a:rPr lang="en-US" sz="2000" dirty="0">
                    <a:latin typeface="Cambria Math" panose="02040503050406030204" pitchFamily="18" charset="0"/>
                  </a:rPr>
                  <a:t>=-4</a:t>
                </a:r>
              </a:p>
            </p:txBody>
          </p:sp>
        </mc:Choice>
        <mc:Fallback xmlns="">
          <p:sp>
            <p:nvSpPr>
              <p:cNvPr id="11" name="TextBox 10">
                <a:extLst>
                  <a:ext uri="{FF2B5EF4-FFF2-40B4-BE49-F238E27FC236}">
                    <a16:creationId xmlns:a16="http://schemas.microsoft.com/office/drawing/2014/main" id="{5FCBA5F2-9FFB-E341-B396-340E15D634CD}"/>
                  </a:ext>
                </a:extLst>
              </p:cNvPr>
              <p:cNvSpPr txBox="1">
                <a:spLocks noRot="1" noChangeAspect="1" noMove="1" noResize="1" noEditPoints="1" noAdjustHandles="1" noChangeArrowheads="1" noChangeShapeType="1" noTextEdit="1"/>
              </p:cNvSpPr>
              <p:nvPr/>
            </p:nvSpPr>
            <p:spPr>
              <a:xfrm>
                <a:off x="1752600" y="3785164"/>
                <a:ext cx="5621027" cy="514436"/>
              </a:xfrm>
              <a:prstGeom prst="rect">
                <a:avLst/>
              </a:prstGeom>
              <a:blipFill>
                <a:blip r:embed="rId5"/>
                <a:stretch>
                  <a:fillRect r="-449" b="-6977"/>
                </a:stretch>
              </a:blipFill>
              <a:ln>
                <a:solidFill>
                  <a:schemeClr val="accent6">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515AA53-D18F-1340-99B2-752C13F9BA2F}"/>
                  </a:ext>
                </a:extLst>
              </p:cNvPr>
              <p:cNvSpPr txBox="1"/>
              <p:nvPr/>
            </p:nvSpPr>
            <p:spPr>
              <a:xfrm>
                <a:off x="1780536" y="4472074"/>
                <a:ext cx="6553200" cy="384721"/>
              </a:xfrm>
              <a:prstGeom prst="rect">
                <a:avLst/>
              </a:prstGeom>
              <a:noFill/>
              <a:ln>
                <a:noFill/>
              </a:ln>
            </p:spPr>
            <p:txBody>
              <a:bodyPr wrap="square" lIns="0" tIns="0" rIns="0" bIns="0" rtlCol="0">
                <a:spAutoFit/>
              </a:bodyPr>
              <a:lstStyle/>
              <a:p>
                <a:pPr algn="ctr">
                  <a:spcBef>
                    <a:spcPts val="1200"/>
                  </a:spcBef>
                  <a:spcAft>
                    <a:spcPts val="600"/>
                  </a:spcAft>
                </a:pPr>
                <a14:m>
                  <m:oMathPara xmlns:m="http://schemas.openxmlformats.org/officeDocument/2006/math">
                    <m:oMathParaPr>
                      <m:jc m:val="centerGroup"/>
                    </m:oMathParaPr>
                    <m:oMath xmlns:m="http://schemas.openxmlformats.org/officeDocument/2006/math">
                      <m:sSup>
                        <m:sSupPr>
                          <m:ctrlPr>
                            <a:rPr lang="en-US" sz="2000" b="0" i="1" smtClean="0">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𝑏</m:t>
                          </m:r>
                        </m:e>
                        <m:sup>
                          <m:r>
                            <a:rPr lang="en-US" sz="2000" b="0" i="1" smtClean="0">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−4</m:t>
                      </m:r>
                      <m:r>
                        <a:rPr lang="en-US" sz="2000" b="0" i="1" smtClean="0">
                          <a:latin typeface="Cambria Math" panose="02040503050406030204" pitchFamily="18" charset="0"/>
                          <a:ea typeface="Cambria Math" panose="02040503050406030204" pitchFamily="18" charset="0"/>
                        </a:rPr>
                        <m:t>𝑎𝑐</m:t>
                      </m:r>
                      <m:r>
                        <a:rPr lang="en-US" sz="2000" b="0" i="1" smtClean="0">
                          <a:latin typeface="Cambria Math" panose="02040503050406030204" pitchFamily="18" charset="0"/>
                          <a:ea typeface="Cambria Math" panose="02040503050406030204" pitchFamily="18" charset="0"/>
                        </a:rPr>
                        <m:t>&gt;0, </m:t>
                      </m:r>
                      <m:r>
                        <a:rPr lang="en-US" sz="2000" i="1">
                          <a:latin typeface="Cambria Math" panose="02040503050406030204" pitchFamily="18" charset="0"/>
                          <a:ea typeface="Cambria Math" panose="02040503050406030204" pitchFamily="18" charset="0"/>
                        </a:rPr>
                        <m:t>𝑒</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𝑔</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𝑤𝑎𝑣𝑒</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𝑎𝑑𝑣𝑒𝑐𝑡𝑖𝑜𝑛</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𝑡𝑟𝑎𝑛𝑠𝑝𝑜𝑟𝑡</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𝑒𝑞𝑢𝑎𝑡𝑖𝑜𝑛</m:t>
                      </m:r>
                      <m:r>
                        <a:rPr lang="en-US" sz="2000" b="0" i="1" smtClean="0">
                          <a:latin typeface="Cambria Math" panose="02040503050406030204" pitchFamily="18" charset="0"/>
                          <a:ea typeface="Cambria Math" panose="02040503050406030204" pitchFamily="18" charset="0"/>
                        </a:rPr>
                        <m:t>,</m:t>
                      </m:r>
                    </m:oMath>
                  </m:oMathPara>
                </a14:m>
                <a:endParaRPr lang="en-US" sz="2000" dirty="0">
                  <a:latin typeface="Cambria Math" panose="02040503050406030204" pitchFamily="18" charset="0"/>
                  <a:ea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1515AA53-D18F-1340-99B2-752C13F9BA2F}"/>
                  </a:ext>
                </a:extLst>
              </p:cNvPr>
              <p:cNvSpPr txBox="1">
                <a:spLocks noRot="1" noChangeAspect="1" noMove="1" noResize="1" noEditPoints="1" noAdjustHandles="1" noChangeArrowheads="1" noChangeShapeType="1" noTextEdit="1"/>
              </p:cNvSpPr>
              <p:nvPr/>
            </p:nvSpPr>
            <p:spPr>
              <a:xfrm>
                <a:off x="1780536" y="4472074"/>
                <a:ext cx="6553200" cy="384721"/>
              </a:xfrm>
              <a:prstGeom prst="rect">
                <a:avLst/>
              </a:prstGeom>
              <a:blipFill>
                <a:blip r:embed="rId6"/>
                <a:stretch>
                  <a:fillRect l="-967" t="-3226" b="-9677"/>
                </a:stretch>
              </a:blipFill>
              <a:ln>
                <a:noFill/>
              </a:ln>
            </p:spPr>
            <p:txBody>
              <a:bodyPr/>
              <a:lstStyle/>
              <a:p>
                <a:r>
                  <a:rPr lang="en-US">
                    <a:noFill/>
                  </a:rPr>
                  <a:t> </a:t>
                </a:r>
              </a:p>
            </p:txBody>
          </p:sp>
        </mc:Fallback>
      </mc:AlternateContent>
      <p:sp>
        <p:nvSpPr>
          <p:cNvPr id="13" name="TextBox 12">
            <a:extLst>
              <a:ext uri="{FF2B5EF4-FFF2-40B4-BE49-F238E27FC236}">
                <a16:creationId xmlns:a16="http://schemas.microsoft.com/office/drawing/2014/main" id="{B385AE03-480D-3A4F-9D8C-4F2CC5C320EB}"/>
              </a:ext>
            </a:extLst>
          </p:cNvPr>
          <p:cNvSpPr txBox="1"/>
          <p:nvPr/>
        </p:nvSpPr>
        <p:spPr>
          <a:xfrm>
            <a:off x="301752" y="4400490"/>
            <a:ext cx="1603248" cy="400110"/>
          </a:xfrm>
          <a:prstGeom prst="rect">
            <a:avLst/>
          </a:prstGeom>
          <a:noFill/>
        </p:spPr>
        <p:txBody>
          <a:bodyPr wrap="square" rtlCol="0">
            <a:spAutoFit/>
          </a:bodyPr>
          <a:lstStyle/>
          <a:p>
            <a:r>
              <a:rPr lang="en-US" sz="2000" dirty="0">
                <a:solidFill>
                  <a:srgbClr val="423BFF"/>
                </a:solidFill>
                <a:latin typeface="+mn-lt"/>
              </a:rPr>
              <a:t>Hyperbolic</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99E5FA6-915F-014F-B3A0-500EF74005FB}"/>
                  </a:ext>
                </a:extLst>
              </p:cNvPr>
              <p:cNvSpPr txBox="1"/>
              <p:nvPr/>
            </p:nvSpPr>
            <p:spPr>
              <a:xfrm>
                <a:off x="1383226" y="4834941"/>
                <a:ext cx="6616249" cy="480131"/>
              </a:xfrm>
              <a:prstGeom prst="rect">
                <a:avLst/>
              </a:prstGeom>
              <a:noFill/>
              <a:ln>
                <a:solidFill>
                  <a:schemeClr val="accent6">
                    <a:lumMod val="75000"/>
                  </a:schemeClr>
                </a:solidFill>
              </a:ln>
            </p:spPr>
            <p:txBody>
              <a:bodyPr wrap="square" lIns="0" tIns="0" rIns="0" bIns="0" rtlCol="0">
                <a:spAutoFit/>
              </a:bodyPr>
              <a:lstStyle/>
              <a:p>
                <a:r>
                  <a:rPr lang="en-US" sz="2000" dirty="0"/>
                  <a:t>  </a:t>
                </a:r>
                <a14:m>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𝜕𝜓</m:t>
                        </m:r>
                      </m:num>
                      <m:den>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𝑡</m:t>
                        </m:r>
                      </m:den>
                    </m:f>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𝜕𝜓</m:t>
                        </m:r>
                      </m:num>
                      <m:den>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𝑥</m:t>
                        </m:r>
                      </m:den>
                    </m:f>
                    <m:r>
                      <a:rPr lang="en-US" sz="2000" i="1">
                        <a:latin typeface="Cambria Math" panose="02040503050406030204" pitchFamily="18" charset="0"/>
                        <a:ea typeface="Cambria Math" panose="02040503050406030204" pitchFamily="18" charset="0"/>
                      </a:rPr>
                      <m:t>=0</m:t>
                    </m:r>
                    <m:r>
                      <a:rPr lang="en-US" sz="2000" i="1" smtClean="0">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m:t>
                            </m:r>
                          </m:e>
                          <m:sup>
                            <m:r>
                              <a:rPr lang="en-US" sz="2000" i="1">
                                <a:latin typeface="Cambria Math" panose="02040503050406030204" pitchFamily="18" charset="0"/>
                              </a:rPr>
                              <m:t>2</m:t>
                            </m:r>
                          </m:sup>
                        </m:sSup>
                        <m:r>
                          <a:rPr lang="en-US" sz="2000" i="1">
                            <a:latin typeface="Cambria Math" panose="02040503050406030204" pitchFamily="18" charset="0"/>
                            <a:ea typeface="Cambria Math" panose="02040503050406030204" pitchFamily="18" charset="0"/>
                          </a:rPr>
                          <m:t>𝜓</m:t>
                        </m:r>
                      </m:num>
                      <m:den>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b="0" i="1" smtClean="0">
                                <a:latin typeface="Cambria Math" panose="02040503050406030204" pitchFamily="18" charset="0"/>
                              </a:rPr>
                              <m:t>𝑡</m:t>
                            </m:r>
                          </m:e>
                          <m:sup>
                            <m:r>
                              <a:rPr lang="en-US" sz="2000" i="1">
                                <a:latin typeface="Cambria Math" panose="02040503050406030204" pitchFamily="18" charset="0"/>
                              </a:rPr>
                              <m:t>2</m:t>
                            </m:r>
                          </m:sup>
                        </m:sSup>
                      </m:den>
                    </m:f>
                    <m:r>
                      <a:rPr lang="en-US" sz="2000" i="1">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m:t>
                            </m:r>
                          </m:e>
                          <m:sup>
                            <m:r>
                              <a:rPr lang="en-US" sz="2000" i="1">
                                <a:latin typeface="Cambria Math" panose="02040503050406030204" pitchFamily="18" charset="0"/>
                              </a:rPr>
                              <m:t>2</m:t>
                            </m:r>
                          </m:sup>
                        </m:sSup>
                        <m:r>
                          <a:rPr lang="en-US" sz="2000" i="1">
                            <a:latin typeface="Cambria Math" panose="02040503050406030204" pitchFamily="18" charset="0"/>
                            <a:ea typeface="Cambria Math" panose="02040503050406030204" pitchFamily="18" charset="0"/>
                          </a:rPr>
                          <m:t>𝜓</m:t>
                        </m:r>
                      </m:num>
                      <m:den>
                        <m:r>
                          <a:rPr lang="en-US" sz="2000" i="1">
                            <a:latin typeface="Cambria Math" panose="02040503050406030204" pitchFamily="18" charset="0"/>
                          </a:rPr>
                          <m:t>𝜕</m:t>
                        </m:r>
                        <m:r>
                          <a:rPr lang="en-US" sz="2000" b="0" i="1" smtClean="0">
                            <a:latin typeface="Cambria Math" panose="02040503050406030204" pitchFamily="18" charset="0"/>
                          </a:rPr>
                          <m:t>𝑥</m:t>
                        </m:r>
                        <m:r>
                          <a:rPr lang="en-US" sz="2000" i="1">
                            <a:latin typeface="Cambria Math" panose="02040503050406030204" pitchFamily="18" charset="0"/>
                          </a:rPr>
                          <m:t>𝜕</m:t>
                        </m:r>
                        <m:r>
                          <a:rPr lang="en-US" sz="2000" b="0" i="1" smtClean="0">
                            <a:latin typeface="Cambria Math" panose="02040503050406030204" pitchFamily="18" charset="0"/>
                          </a:rPr>
                          <m:t>𝑡</m:t>
                        </m:r>
                      </m:den>
                    </m:f>
                    <m:r>
                      <a:rPr lang="en-US" sz="2000" b="0" i="1" smtClean="0">
                        <a:latin typeface="Cambria Math" panose="02040503050406030204" pitchFamily="18" charset="0"/>
                      </a:rPr>
                      <m:t>, </m:t>
                    </m:r>
                    <m:r>
                      <a:rPr lang="en-US" sz="2000" b="0" i="1" smtClean="0">
                        <a:latin typeface="Cambria Math" panose="02040503050406030204" pitchFamily="18" charset="0"/>
                      </a:rPr>
                      <m:t>𝑎</m:t>
                    </m:r>
                    <m:r>
                      <a:rPr lang="en-US" sz="2000" b="0" i="1" smtClean="0">
                        <a:latin typeface="Cambria Math" panose="02040503050406030204" pitchFamily="18" charset="0"/>
                      </a:rPr>
                      <m:t>=1,</m:t>
                    </m:r>
                    <m:r>
                      <a:rPr lang="en-US" sz="2000" b="0" i="1" smtClean="0">
                        <a:latin typeface="Cambria Math" panose="02040503050406030204" pitchFamily="18" charset="0"/>
                      </a:rPr>
                      <m:t>𝑏</m:t>
                    </m:r>
                    <m:r>
                      <a:rPr lang="en-US" sz="2000" b="0" i="1" smtClean="0">
                        <a:latin typeface="Cambria Math" panose="02040503050406030204" pitchFamily="18" charset="0"/>
                      </a:rPr>
                      <m:t>=1,</m:t>
                    </m:r>
                    <m:r>
                      <a:rPr lang="en-US" sz="2000" b="0" i="1" smtClean="0">
                        <a:latin typeface="Cambria Math" panose="02040503050406030204" pitchFamily="18" charset="0"/>
                      </a:rPr>
                      <m:t>𝑐</m:t>
                    </m:r>
                    <m:r>
                      <a:rPr lang="en-US" sz="2000" b="0" i="1" smtClean="0">
                        <a:latin typeface="Cambria Math" panose="02040503050406030204" pitchFamily="18" charset="0"/>
                      </a:rPr>
                      <m:t>=0,</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𝑏</m:t>
                        </m:r>
                      </m:e>
                      <m:sup>
                        <m:r>
                          <a:rPr lang="en-US" sz="2000" i="1">
                            <a:latin typeface="Cambria Math" panose="02040503050406030204" pitchFamily="18" charset="0"/>
                            <a:ea typeface="Cambria Math" panose="02040503050406030204" pitchFamily="18" charset="0"/>
                          </a:rPr>
                          <m:t>2</m:t>
                        </m:r>
                      </m:sup>
                    </m:sSup>
                    <m:r>
                      <a:rPr lang="en-US" sz="2000" i="1">
                        <a:latin typeface="Cambria Math" panose="02040503050406030204" pitchFamily="18" charset="0"/>
                        <a:ea typeface="Cambria Math" panose="02040503050406030204" pitchFamily="18" charset="0"/>
                      </a:rPr>
                      <m:t>−4</m:t>
                    </m:r>
                    <m:r>
                      <a:rPr lang="en-US" sz="2000" i="1">
                        <a:latin typeface="Cambria Math" panose="02040503050406030204" pitchFamily="18" charset="0"/>
                        <a:ea typeface="Cambria Math" panose="02040503050406030204" pitchFamily="18" charset="0"/>
                      </a:rPr>
                      <m:t>𝑎𝑐</m:t>
                    </m:r>
                  </m:oMath>
                </a14:m>
                <a:r>
                  <a:rPr lang="en-US" sz="2000" dirty="0">
                    <a:latin typeface="Cambria Math" panose="02040503050406030204" pitchFamily="18" charset="0"/>
                  </a:rPr>
                  <a:t>=1</a:t>
                </a:r>
              </a:p>
            </p:txBody>
          </p:sp>
        </mc:Choice>
        <mc:Fallback xmlns="">
          <p:sp>
            <p:nvSpPr>
              <p:cNvPr id="14" name="TextBox 13">
                <a:extLst>
                  <a:ext uri="{FF2B5EF4-FFF2-40B4-BE49-F238E27FC236}">
                    <a16:creationId xmlns:a16="http://schemas.microsoft.com/office/drawing/2014/main" id="{799E5FA6-915F-014F-B3A0-500EF74005FB}"/>
                  </a:ext>
                </a:extLst>
              </p:cNvPr>
              <p:cNvSpPr txBox="1">
                <a:spLocks noRot="1" noChangeAspect="1" noMove="1" noResize="1" noEditPoints="1" noAdjustHandles="1" noChangeArrowheads="1" noChangeShapeType="1" noTextEdit="1"/>
              </p:cNvSpPr>
              <p:nvPr/>
            </p:nvSpPr>
            <p:spPr>
              <a:xfrm>
                <a:off x="1383226" y="4834941"/>
                <a:ext cx="6616249" cy="480131"/>
              </a:xfrm>
              <a:prstGeom prst="rect">
                <a:avLst/>
              </a:prstGeom>
              <a:blipFill>
                <a:blip r:embed="rId7"/>
                <a:stretch>
                  <a:fillRect b="-10000"/>
                </a:stretch>
              </a:blipFill>
              <a:ln>
                <a:solidFill>
                  <a:schemeClr val="accent6">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2E01B77-9DFD-994A-8374-5FBC5BCB87D5}"/>
                  </a:ext>
                </a:extLst>
              </p:cNvPr>
              <p:cNvSpPr txBox="1"/>
              <p:nvPr/>
            </p:nvSpPr>
            <p:spPr>
              <a:xfrm>
                <a:off x="1476954" y="5439946"/>
                <a:ext cx="6553200" cy="384721"/>
              </a:xfrm>
              <a:prstGeom prst="rect">
                <a:avLst/>
              </a:prstGeom>
              <a:noFill/>
              <a:ln>
                <a:noFill/>
              </a:ln>
            </p:spPr>
            <p:txBody>
              <a:bodyPr wrap="square" lIns="0" tIns="0" rIns="0" bIns="0" rtlCol="0">
                <a:spAutoFit/>
              </a:bodyPr>
              <a:lstStyle/>
              <a:p>
                <a:pPr algn="ctr">
                  <a:spcBef>
                    <a:spcPts val="1200"/>
                  </a:spcBef>
                  <a:spcAft>
                    <a:spcPts val="600"/>
                  </a:spcAft>
                </a:pPr>
                <a14:m>
                  <m:oMathPara xmlns:m="http://schemas.openxmlformats.org/officeDocument/2006/math">
                    <m:oMathParaPr>
                      <m:jc m:val="centerGroup"/>
                    </m:oMathParaPr>
                    <m:oMath xmlns:m="http://schemas.openxmlformats.org/officeDocument/2006/math">
                      <m:sSup>
                        <m:sSupPr>
                          <m:ctrlPr>
                            <a:rPr lang="en-US" sz="2000" b="0" i="1" smtClean="0">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𝑏</m:t>
                          </m:r>
                        </m:e>
                        <m:sup>
                          <m:r>
                            <a:rPr lang="en-US" sz="2000" b="0" i="1" smtClean="0">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−4</m:t>
                      </m:r>
                      <m:r>
                        <a:rPr lang="en-US" sz="2000" b="0" i="1" smtClean="0">
                          <a:latin typeface="Cambria Math" panose="02040503050406030204" pitchFamily="18" charset="0"/>
                          <a:ea typeface="Cambria Math" panose="02040503050406030204" pitchFamily="18" charset="0"/>
                        </a:rPr>
                        <m:t>𝑎𝑐</m:t>
                      </m:r>
                      <m:r>
                        <a:rPr lang="en-US" sz="2000" b="0" i="1" smtClean="0">
                          <a:latin typeface="Cambria Math" panose="02040503050406030204" pitchFamily="18" charset="0"/>
                          <a:ea typeface="Cambria Math" panose="02040503050406030204" pitchFamily="18" charset="0"/>
                        </a:rPr>
                        <m:t>=0, </m:t>
                      </m:r>
                      <m:r>
                        <a:rPr lang="en-US" sz="2000" i="1">
                          <a:latin typeface="Cambria Math" panose="02040503050406030204" pitchFamily="18" charset="0"/>
                          <a:ea typeface="Cambria Math" panose="02040503050406030204" pitchFamily="18" charset="0"/>
                        </a:rPr>
                        <m:t>𝑒</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𝑔</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h𝑒𝑎𝑡</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𝑑𝑖𝑓𝑓𝑢𝑠𝑖𝑜𝑛</m:t>
                      </m:r>
                    </m:oMath>
                  </m:oMathPara>
                </a14:m>
                <a:endParaRPr lang="en-US" sz="2000" dirty="0">
                  <a:latin typeface="Cambria Math" panose="02040503050406030204" pitchFamily="18" charset="0"/>
                  <a:ea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02E01B77-9DFD-994A-8374-5FBC5BCB87D5}"/>
                  </a:ext>
                </a:extLst>
              </p:cNvPr>
              <p:cNvSpPr txBox="1">
                <a:spLocks noRot="1" noChangeAspect="1" noMove="1" noResize="1" noEditPoints="1" noAdjustHandles="1" noChangeArrowheads="1" noChangeShapeType="1" noTextEdit="1"/>
              </p:cNvSpPr>
              <p:nvPr/>
            </p:nvSpPr>
            <p:spPr>
              <a:xfrm>
                <a:off x="1476954" y="5439946"/>
                <a:ext cx="6553200" cy="384721"/>
              </a:xfrm>
              <a:prstGeom prst="rect">
                <a:avLst/>
              </a:prstGeom>
              <a:blipFill>
                <a:blip r:embed="rId8"/>
                <a:stretch>
                  <a:fillRect t="-3125" b="-9375"/>
                </a:stretch>
              </a:blipFill>
              <a:ln>
                <a:noFill/>
              </a:ln>
            </p:spPr>
            <p:txBody>
              <a:bodyPr/>
              <a:lstStyle/>
              <a:p>
                <a:r>
                  <a:rPr lang="en-US">
                    <a:noFill/>
                  </a:rPr>
                  <a:t> </a:t>
                </a:r>
              </a:p>
            </p:txBody>
          </p:sp>
        </mc:Fallback>
      </mc:AlternateContent>
      <p:sp>
        <p:nvSpPr>
          <p:cNvPr id="16" name="TextBox 15">
            <a:extLst>
              <a:ext uri="{FF2B5EF4-FFF2-40B4-BE49-F238E27FC236}">
                <a16:creationId xmlns:a16="http://schemas.microsoft.com/office/drawing/2014/main" id="{5C12E6DC-ADA0-5D46-97B1-A90852FD0D6C}"/>
              </a:ext>
            </a:extLst>
          </p:cNvPr>
          <p:cNvSpPr txBox="1"/>
          <p:nvPr/>
        </p:nvSpPr>
        <p:spPr>
          <a:xfrm>
            <a:off x="304800" y="5467290"/>
            <a:ext cx="1603248" cy="400110"/>
          </a:xfrm>
          <a:prstGeom prst="rect">
            <a:avLst/>
          </a:prstGeom>
          <a:noFill/>
        </p:spPr>
        <p:txBody>
          <a:bodyPr wrap="square" rtlCol="0">
            <a:spAutoFit/>
          </a:bodyPr>
          <a:lstStyle/>
          <a:p>
            <a:r>
              <a:rPr lang="en-US" sz="2000" dirty="0">
                <a:solidFill>
                  <a:srgbClr val="423BFF"/>
                </a:solidFill>
                <a:latin typeface="+mn-lt"/>
              </a:rPr>
              <a:t>Parabolic:</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F52381B-257A-DD46-976B-190ABE8AF669}"/>
                  </a:ext>
                </a:extLst>
              </p:cNvPr>
              <p:cNvSpPr txBox="1"/>
              <p:nvPr/>
            </p:nvSpPr>
            <p:spPr>
              <a:xfrm>
                <a:off x="1811214" y="5796110"/>
                <a:ext cx="5621027" cy="487698"/>
              </a:xfrm>
              <a:prstGeom prst="rect">
                <a:avLst/>
              </a:prstGeom>
              <a:noFill/>
              <a:ln>
                <a:solidFill>
                  <a:schemeClr val="accent6">
                    <a:lumMod val="75000"/>
                  </a:schemeClr>
                </a:solidFill>
              </a:ln>
            </p:spPr>
            <p:txBody>
              <a:bodyPr wrap="square" lIns="0" tIns="0" rIns="0" bIns="0" rtlCol="0">
                <a:spAutoFit/>
              </a:bodyPr>
              <a:lstStyle/>
              <a:p>
                <a:r>
                  <a:rPr lang="en-US" sz="2000" dirty="0"/>
                  <a:t>    </a:t>
                </a:r>
                <a14:m>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𝑓</m:t>
                        </m:r>
                      </m:num>
                      <m:den>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𝑡</m:t>
                        </m:r>
                      </m:den>
                    </m:f>
                    <m:r>
                      <a:rPr lang="en-US" sz="2000">
                        <a:latin typeface="Cambria Math" panose="02040503050406030204" pitchFamily="18" charset="0"/>
                      </a:rPr>
                      <m:t>=</m:t>
                    </m:r>
                    <m:r>
                      <a:rPr lang="en-US" sz="2000" i="1" smtClean="0">
                        <a:latin typeface="Cambria Math" panose="02040503050406030204" pitchFamily="18" charset="0"/>
                      </a:rPr>
                      <m:t>𝑘</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e>
                              <m:sup>
                                <m:r>
                                  <a:rPr lang="en-US" sz="2000" i="1">
                                    <a:latin typeface="Cambria Math" panose="02040503050406030204" pitchFamily="18" charset="0"/>
                                    <a:ea typeface="Cambria Math" panose="02040503050406030204" pitchFamily="18" charset="0"/>
                                  </a:rPr>
                                  <m:t>2</m:t>
                                </m:r>
                              </m:sup>
                            </m:sSup>
                            <m:r>
                              <a:rPr lang="en-US" sz="2000" i="1">
                                <a:latin typeface="Cambria Math" panose="02040503050406030204" pitchFamily="18" charset="0"/>
                                <a:ea typeface="Cambria Math" panose="02040503050406030204" pitchFamily="18" charset="0"/>
                              </a:rPr>
                              <m:t>𝑓</m:t>
                            </m:r>
                          </m:num>
                          <m:den>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𝑥</m:t>
                                </m:r>
                              </m:e>
                              <m:sup>
                                <m:r>
                                  <a:rPr lang="en-US" sz="2000" i="1">
                                    <a:latin typeface="Cambria Math" panose="02040503050406030204" pitchFamily="18" charset="0"/>
                                    <a:ea typeface="Cambria Math" panose="02040503050406030204" pitchFamily="18" charset="0"/>
                                  </a:rPr>
                                  <m:t>2</m:t>
                                </m:r>
                              </m:sup>
                            </m:sSup>
                          </m:den>
                        </m:f>
                      </m:e>
                    </m:d>
                    <m:r>
                      <a:rPr lang="en-US" sz="2000" b="0" i="1" smtClean="0">
                        <a:latin typeface="Cambria Math" panose="02040503050406030204" pitchFamily="18" charset="0"/>
                      </a:rPr>
                      <m:t>, </m:t>
                    </m:r>
                    <m:r>
                      <a:rPr lang="en-US" sz="2000" b="0" i="1" smtClean="0">
                        <a:latin typeface="Cambria Math" panose="02040503050406030204" pitchFamily="18" charset="0"/>
                      </a:rPr>
                      <m:t>𝑎</m:t>
                    </m:r>
                    <m:r>
                      <a:rPr lang="en-US" sz="2000" b="0" i="1" smtClean="0">
                        <a:latin typeface="Cambria Math" panose="02040503050406030204" pitchFamily="18" charset="0"/>
                      </a:rPr>
                      <m:t>=0,</m:t>
                    </m:r>
                    <m:r>
                      <a:rPr lang="en-US" sz="2000" b="0" i="1" smtClean="0">
                        <a:latin typeface="Cambria Math" panose="02040503050406030204" pitchFamily="18" charset="0"/>
                      </a:rPr>
                      <m:t>𝑏</m:t>
                    </m:r>
                    <m:r>
                      <a:rPr lang="en-US" sz="2000" b="0" i="1" smtClean="0">
                        <a:latin typeface="Cambria Math" panose="02040503050406030204" pitchFamily="18" charset="0"/>
                      </a:rPr>
                      <m:t>=0,</m:t>
                    </m:r>
                    <m:r>
                      <a:rPr lang="en-US" sz="2000" b="0" i="1" smtClean="0">
                        <a:latin typeface="Cambria Math" panose="02040503050406030204" pitchFamily="18" charset="0"/>
                      </a:rPr>
                      <m:t>𝑐</m:t>
                    </m:r>
                    <m:r>
                      <a:rPr lang="en-US" sz="2000" b="0" i="1" smtClean="0">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𝑏</m:t>
                        </m:r>
                      </m:e>
                      <m:sup>
                        <m:r>
                          <a:rPr lang="en-US" sz="2000" i="1">
                            <a:latin typeface="Cambria Math" panose="02040503050406030204" pitchFamily="18" charset="0"/>
                            <a:ea typeface="Cambria Math" panose="02040503050406030204" pitchFamily="18" charset="0"/>
                          </a:rPr>
                          <m:t>2</m:t>
                        </m:r>
                      </m:sup>
                    </m:sSup>
                    <m:r>
                      <a:rPr lang="en-US" sz="2000" i="1">
                        <a:latin typeface="Cambria Math" panose="02040503050406030204" pitchFamily="18" charset="0"/>
                        <a:ea typeface="Cambria Math" panose="02040503050406030204" pitchFamily="18" charset="0"/>
                      </a:rPr>
                      <m:t>−4</m:t>
                    </m:r>
                    <m:r>
                      <a:rPr lang="en-US" sz="2000" i="1">
                        <a:latin typeface="Cambria Math" panose="02040503050406030204" pitchFamily="18" charset="0"/>
                        <a:ea typeface="Cambria Math" panose="02040503050406030204" pitchFamily="18" charset="0"/>
                      </a:rPr>
                      <m:t>𝑎𝑐</m:t>
                    </m:r>
                  </m:oMath>
                </a14:m>
                <a:r>
                  <a:rPr lang="en-US" sz="2000" dirty="0">
                    <a:latin typeface="Cambria Math" panose="02040503050406030204" pitchFamily="18" charset="0"/>
                  </a:rPr>
                  <a:t>=0</a:t>
                </a:r>
              </a:p>
            </p:txBody>
          </p:sp>
        </mc:Choice>
        <mc:Fallback xmlns="">
          <p:sp>
            <p:nvSpPr>
              <p:cNvPr id="17" name="TextBox 16">
                <a:extLst>
                  <a:ext uri="{FF2B5EF4-FFF2-40B4-BE49-F238E27FC236}">
                    <a16:creationId xmlns:a16="http://schemas.microsoft.com/office/drawing/2014/main" id="{BF52381B-257A-DD46-976B-190ABE8AF669}"/>
                  </a:ext>
                </a:extLst>
              </p:cNvPr>
              <p:cNvSpPr txBox="1">
                <a:spLocks noRot="1" noChangeAspect="1" noMove="1" noResize="1" noEditPoints="1" noAdjustHandles="1" noChangeArrowheads="1" noChangeShapeType="1" noTextEdit="1"/>
              </p:cNvSpPr>
              <p:nvPr/>
            </p:nvSpPr>
            <p:spPr>
              <a:xfrm>
                <a:off x="1811214" y="5796110"/>
                <a:ext cx="5621027" cy="487698"/>
              </a:xfrm>
              <a:prstGeom prst="rect">
                <a:avLst/>
              </a:prstGeom>
              <a:blipFill>
                <a:blip r:embed="rId9"/>
                <a:stretch>
                  <a:fillRect b="-10000"/>
                </a:stretch>
              </a:blipFill>
              <a:ln>
                <a:solidFill>
                  <a:schemeClr val="accent6">
                    <a:lumMod val="7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231580673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{7CC52A0E-4913-E740-9990-53448C2E12E3}tf10001060</Template>
  <TotalTime>5138</TotalTime>
  <Words>901</Words>
  <Application>Microsoft Macintosh PowerPoint</Application>
  <PresentationFormat>Letter Paper (8.5x11 in)</PresentationFormat>
  <Paragraphs>175</Paragraphs>
  <Slides>12</Slides>
  <Notes>11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3" baseType="lpstr">
      <vt:lpstr>Arial</vt:lpstr>
      <vt:lpstr>Cambria Math</vt:lpstr>
      <vt:lpstr>Copperplate</vt:lpstr>
      <vt:lpstr>Georgia</vt:lpstr>
      <vt:lpstr>Gill Sans</vt:lpstr>
      <vt:lpstr>Symbol</vt:lpstr>
      <vt:lpstr>Times New Roman</vt:lpstr>
      <vt:lpstr>Wingdings</vt:lpstr>
      <vt:lpstr>Wingdings 2</vt:lpstr>
      <vt:lpstr>Civic</vt:lpstr>
      <vt:lpstr>Equation</vt:lpstr>
      <vt:lpstr>PHYS 8750   Numerical    Fluid      Dynamics</vt:lpstr>
      <vt:lpstr>PHYS 8750 </vt:lpstr>
      <vt:lpstr>PowerPoint Presentation</vt:lpstr>
      <vt:lpstr>PowerPoint Presentation</vt:lpstr>
      <vt:lpstr>PowerPoint Presentation</vt:lpstr>
      <vt:lpstr>Terminology and Basics</vt:lpstr>
      <vt:lpstr>Order of ODE and PDE</vt:lpstr>
      <vt:lpstr>Linearity</vt:lpstr>
      <vt:lpstr>Type of PDE</vt:lpstr>
      <vt:lpstr>Finite difference approximations to derivatives</vt:lpstr>
      <vt:lpstr>Approximations Forward</vt:lpstr>
      <vt:lpstr>Approximations Central</vt:lpstr>
    </vt:vector>
  </TitlesOfParts>
  <Company>University of Illinois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Atms 502</dc:title>
  <dc:creator>Brian Jewett</dc:creator>
  <cp:lastModifiedBy>Xian Lu</cp:lastModifiedBy>
  <cp:revision>667</cp:revision>
  <cp:lastPrinted>2020-08-20T22:29:16Z</cp:lastPrinted>
  <dcterms:created xsi:type="dcterms:W3CDTF">2011-08-23T15:17:26Z</dcterms:created>
  <dcterms:modified xsi:type="dcterms:W3CDTF">2020-08-20T22:30:59Z</dcterms:modified>
</cp:coreProperties>
</file>